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75" r:id="rId5"/>
    <p:sldId id="265" r:id="rId6"/>
    <p:sldId id="276" r:id="rId7"/>
    <p:sldId id="277" r:id="rId8"/>
    <p:sldId id="278" r:id="rId9"/>
    <p:sldId id="279" r:id="rId10"/>
    <p:sldId id="280" r:id="rId11"/>
    <p:sldId id="291" r:id="rId12"/>
    <p:sldId id="266" r:id="rId13"/>
    <p:sldId id="268" r:id="rId14"/>
    <p:sldId id="258" r:id="rId15"/>
    <p:sldId id="259" r:id="rId16"/>
    <p:sldId id="260" r:id="rId17"/>
    <p:sldId id="261" r:id="rId18"/>
    <p:sldId id="262" r:id="rId19"/>
    <p:sldId id="263" r:id="rId20"/>
    <p:sldId id="264" r:id="rId21"/>
    <p:sldId id="281" r:id="rId22"/>
    <p:sldId id="274" r:id="rId23"/>
    <p:sldId id="269" r:id="rId24"/>
    <p:sldId id="270" r:id="rId25"/>
    <p:sldId id="273" r:id="rId26"/>
    <p:sldId id="271" r:id="rId27"/>
    <p:sldId id="272" r:id="rId28"/>
    <p:sldId id="282" r:id="rId29"/>
    <p:sldId id="288" r:id="rId30"/>
    <p:sldId id="283" r:id="rId31"/>
    <p:sldId id="289" r:id="rId32"/>
    <p:sldId id="284" r:id="rId33"/>
    <p:sldId id="290" r:id="rId34"/>
    <p:sldId id="285" r:id="rId35"/>
    <p:sldId id="292" r:id="rId36"/>
    <p:sldId id="286" r:id="rId37"/>
    <p:sldId id="287" r:id="rId38"/>
    <p:sldId id="293"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Τίτλος 13"/>
          <p:cNvSpPr>
            <a:spLocks noGrp="1"/>
          </p:cNvSpPr>
          <p:nvPr>
            <p:ph type="ctrTitle"/>
          </p:nvPr>
        </p:nvSpPr>
        <p:spPr>
          <a:xfrm>
            <a:off x="1432560" y="359898"/>
            <a:ext cx="7406640" cy="1472184"/>
          </a:xfrm>
        </p:spPr>
        <p:txBody>
          <a:bodyPr anchor="b"/>
          <a:lstStyle>
            <a:lvl1pPr algn="l">
              <a:defRPr/>
            </a:lvl1pPr>
            <a:extLst/>
          </a:lstStyle>
          <a:p>
            <a:r>
              <a:rPr kumimoji="0" lang="el-GR"/>
              <a:t>Στυλ κύριου τίτλου</a:t>
            </a:r>
            <a:endParaRPr kumimoji="0" lang="en-US"/>
          </a:p>
        </p:txBody>
      </p:sp>
      <p:sp>
        <p:nvSpPr>
          <p:cNvPr id="22" name="Υπότιτλο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Στυλ κύριου υπότιτλου</a:t>
            </a:r>
            <a:endParaRPr kumimoji="0" lang="en-US"/>
          </a:p>
        </p:txBody>
      </p:sp>
      <p:sp>
        <p:nvSpPr>
          <p:cNvPr id="7" name="Θέση ημερομηνίας 6"/>
          <p:cNvSpPr>
            <a:spLocks noGrp="1"/>
          </p:cNvSpPr>
          <p:nvPr>
            <p:ph type="dt" sz="half" idx="10"/>
          </p:nvPr>
        </p:nvSpPr>
        <p:spPr/>
        <p:txBody>
          <a:bodyPr/>
          <a:lstStyle/>
          <a:p>
            <a:fld id="{63174F7B-43A1-4AA6-A26C-87517863131C}" type="datetimeFigureOut">
              <a:rPr lang="el-GR" smtClean="0"/>
              <a:t>4/12/2021</a:t>
            </a:fld>
            <a:endParaRPr lang="el-GR"/>
          </a:p>
        </p:txBody>
      </p:sp>
      <p:sp>
        <p:nvSpPr>
          <p:cNvPr id="20" name="Θέση υποσέλιδου 19"/>
          <p:cNvSpPr>
            <a:spLocks noGrp="1"/>
          </p:cNvSpPr>
          <p:nvPr>
            <p:ph type="ftr" sz="quarter" idx="11"/>
          </p:nvPr>
        </p:nvSpPr>
        <p:spPr/>
        <p:txBody>
          <a:bodyPr/>
          <a:lstStyle/>
          <a:p>
            <a:endParaRPr lang="el-GR"/>
          </a:p>
        </p:txBody>
      </p:sp>
      <p:sp>
        <p:nvSpPr>
          <p:cNvPr id="10" name="Θέση αριθμού διαφάνειας 9"/>
          <p:cNvSpPr>
            <a:spLocks noGrp="1"/>
          </p:cNvSpPr>
          <p:nvPr>
            <p:ph type="sldNum" sz="quarter" idx="12"/>
          </p:nvPr>
        </p:nvSpPr>
        <p:spPr/>
        <p:txBody>
          <a:bodyPr/>
          <a:lstStyle/>
          <a:p>
            <a:fld id="{C8DA8F6A-9088-4A32-99B9-E4F26CF88EAD}" type="slidenum">
              <a:rPr lang="el-GR" smtClean="0"/>
              <a:t>‹#›</a:t>
            </a:fld>
            <a:endParaRPr lang="el-GR"/>
          </a:p>
        </p:txBody>
      </p:sp>
      <p:sp>
        <p:nvSpPr>
          <p:cNvPr id="8" name="Έλλειψη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Έλλειψη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63174F7B-43A1-4AA6-A26C-87517863131C}" type="datetimeFigureOut">
              <a:rPr lang="el-GR" smtClean="0"/>
              <a:t>4/12/2021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8DA8F6A-9088-4A32-99B9-E4F26CF88EA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274639"/>
            <a:ext cx="18288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1143000" y="274640"/>
            <a:ext cx="55626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63174F7B-43A1-4AA6-A26C-87517863131C}" type="datetimeFigureOut">
              <a:rPr lang="el-GR" smtClean="0"/>
              <a:t>4/12/2021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8DA8F6A-9088-4A32-99B9-E4F26CF88EA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63174F7B-43A1-4AA6-A26C-87517863131C}" type="datetimeFigureOut">
              <a:rPr lang="el-GR" smtClean="0"/>
              <a:t>4/12/2021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8DA8F6A-9088-4A32-99B9-E4F26CF88EA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Ορθογώνιο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63174F7B-43A1-4AA6-A26C-87517863131C}" type="datetimeFigureOut">
              <a:rPr lang="el-GR" smtClean="0"/>
              <a:t>4/12/2021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8DA8F6A-9088-4A32-99B9-E4F26CF88EAD}" type="slidenum">
              <a:rPr lang="el-GR" smtClean="0"/>
              <a:t>‹#›</a:t>
            </a:fld>
            <a:endParaRPr lang="el-GR"/>
          </a:p>
        </p:txBody>
      </p:sp>
      <p:sp>
        <p:nvSpPr>
          <p:cNvPr id="10" name="Ορθογώνιο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Έλλειψη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Έλλειψη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274320"/>
            <a:ext cx="7498080" cy="1143000"/>
          </a:xfrm>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63174F7B-43A1-4AA6-A26C-87517863131C}" type="datetimeFigureOut">
              <a:rPr lang="el-GR" smtClean="0"/>
              <a:t>4/12/2021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8DA8F6A-9088-4A32-99B9-E4F26CF88EA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63174F7B-43A1-4AA6-A26C-87517863131C}" type="datetimeFigureOut">
              <a:rPr lang="el-GR" smtClean="0"/>
              <a:t>4/12/2021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8DA8F6A-9088-4A32-99B9-E4F26CF88EA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274320"/>
            <a:ext cx="7498080" cy="1143000"/>
          </a:xfrm>
        </p:spPr>
        <p:txBody>
          <a:bodyPr anchor="ct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63174F7B-43A1-4AA6-A26C-87517863131C}" type="datetimeFigureOut">
              <a:rPr lang="el-GR" smtClean="0"/>
              <a:t>4/12/2021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8DA8F6A-9088-4A32-99B9-E4F26CF88EA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Ορθογώνιο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Θέση ημερομηνίας 1"/>
          <p:cNvSpPr>
            <a:spLocks noGrp="1"/>
          </p:cNvSpPr>
          <p:nvPr>
            <p:ph type="dt" sz="half" idx="10"/>
          </p:nvPr>
        </p:nvSpPr>
        <p:spPr/>
        <p:txBody>
          <a:bodyPr/>
          <a:lstStyle/>
          <a:p>
            <a:fld id="{63174F7B-43A1-4AA6-A26C-87517863131C}" type="datetimeFigureOut">
              <a:rPr lang="el-GR" smtClean="0"/>
              <a:t>4/12/2021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8DA8F6A-9088-4A32-99B9-E4F26CF88EAD}" type="slidenum">
              <a:rPr lang="el-GR" smtClean="0"/>
              <a:t>‹#›</a:t>
            </a:fld>
            <a:endParaRPr lang="el-GR"/>
          </a:p>
        </p:txBody>
      </p:sp>
      <p:sp>
        <p:nvSpPr>
          <p:cNvPr id="6" name="Ορθογώνιο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a:t>Στυλ κύριου τίτλου</a:t>
            </a:r>
            <a:endParaRPr kumimoji="0" lang="en-US"/>
          </a:p>
        </p:txBody>
      </p:sp>
      <p:sp>
        <p:nvSpPr>
          <p:cNvPr id="3" name="Θέση κειμένου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63174F7B-43A1-4AA6-A26C-87517863131C}" type="datetimeFigureOut">
              <a:rPr lang="el-GR" smtClean="0"/>
              <a:t>4/12/2021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8DA8F6A-9088-4A32-99B9-E4F26CF88EA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a:t>Στυλ κύριου τίτλου</a:t>
            </a:r>
            <a:endParaRPr kumimoji="0" lang="en-US"/>
          </a:p>
        </p:txBody>
      </p:sp>
      <p:sp>
        <p:nvSpPr>
          <p:cNvPr id="5" name="Θέση ημερομηνίας 4"/>
          <p:cNvSpPr>
            <a:spLocks noGrp="1"/>
          </p:cNvSpPr>
          <p:nvPr>
            <p:ph type="dt" sz="half" idx="10"/>
          </p:nvPr>
        </p:nvSpPr>
        <p:spPr/>
        <p:txBody>
          <a:bodyPr/>
          <a:lstStyle/>
          <a:p>
            <a:fld id="{63174F7B-43A1-4AA6-A26C-87517863131C}" type="datetimeFigureOut">
              <a:rPr lang="el-GR" smtClean="0"/>
              <a:t>4/12/2021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8DA8F6A-9088-4A32-99B9-E4F26CF88EAD}" type="slidenum">
              <a:rPr lang="el-GR" smtClean="0"/>
              <a:t>‹#›</a:t>
            </a:fld>
            <a:endParaRPr lang="el-GR"/>
          </a:p>
        </p:txBody>
      </p:sp>
      <p:sp>
        <p:nvSpPr>
          <p:cNvPr id="8" name="Ορθογώνιο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Θέση εικόνας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a:t>Κάντε κλικ στο εικονίδιο για να προσθέσετε μια εικόνα</a:t>
            </a:r>
            <a:endParaRPr kumimoji="0" lang="en-US" dirty="0"/>
          </a:p>
        </p:txBody>
      </p:sp>
      <p:sp>
        <p:nvSpPr>
          <p:cNvPr id="9" name="Διάγραμμα ροής: Διεργασία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Διάγραμμα ροής: Διεργασία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Θέση κειμένου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Πίτα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Έλλειψη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Κουλούρα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Θέση τίτλου 4"/>
          <p:cNvSpPr>
            <a:spLocks noGrp="1"/>
          </p:cNvSpPr>
          <p:nvPr>
            <p:ph type="title"/>
          </p:nvPr>
        </p:nvSpPr>
        <p:spPr>
          <a:xfrm>
            <a:off x="1435608" y="274638"/>
            <a:ext cx="7498080" cy="1143000"/>
          </a:xfrm>
          <a:prstGeom prst="rect">
            <a:avLst/>
          </a:prstGeom>
        </p:spPr>
        <p:txBody>
          <a:bodyPr anchor="ctr">
            <a:normAutofit/>
          </a:bodyPr>
          <a:lstStyle/>
          <a:p>
            <a:r>
              <a:rPr kumimoji="0" lang="el-GR"/>
              <a:t>Στυλ κύριου τίτλου</a:t>
            </a:r>
            <a:endParaRPr kumimoji="0" lang="en-US"/>
          </a:p>
        </p:txBody>
      </p:sp>
      <p:sp>
        <p:nvSpPr>
          <p:cNvPr id="9" name="Θέση κειμένου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Θέση ημερομηνίας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3174F7B-43A1-4AA6-A26C-87517863131C}" type="datetimeFigureOut">
              <a:rPr lang="el-GR" smtClean="0"/>
              <a:t>4/12/2021</a:t>
            </a:fld>
            <a:endParaRPr lang="el-GR"/>
          </a:p>
        </p:txBody>
      </p:sp>
      <p:sp>
        <p:nvSpPr>
          <p:cNvPr id="10" name="Θέση υποσέλιδου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Θέση αριθμού διαφάνειας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8DA8F6A-9088-4A32-99B9-E4F26CF88EAD}" type="slidenum">
              <a:rPr lang="el-GR" smtClean="0"/>
              <a:t>‹#›</a:t>
            </a:fld>
            <a:endParaRPr lang="el-GR"/>
          </a:p>
        </p:txBody>
      </p:sp>
      <p:sp>
        <p:nvSpPr>
          <p:cNvPr id="15" name="Ορθογώνιο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b="1" dirty="0">
                <a:solidFill>
                  <a:schemeClr val="tx1">
                    <a:lumMod val="95000"/>
                    <a:lumOff val="5000"/>
                  </a:schemeClr>
                </a:solidFill>
              </a:rPr>
              <a:t>Πεπτικό σύστημα</a:t>
            </a:r>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3033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33EB4-308D-41F7-8D32-C3F8E6B76D52}"/>
              </a:ext>
            </a:extLst>
          </p:cNvPr>
          <p:cNvSpPr>
            <a:spLocks noGrp="1"/>
          </p:cNvSpPr>
          <p:nvPr>
            <p:ph type="title"/>
          </p:nvPr>
        </p:nvSpPr>
        <p:spPr/>
        <p:txBody>
          <a:bodyPr/>
          <a:lstStyle/>
          <a:p>
            <a:pPr algn="ctr"/>
            <a:r>
              <a:rPr lang="el-GR" b="1" dirty="0"/>
              <a:t>Ο οισοφάγος </a:t>
            </a:r>
          </a:p>
        </p:txBody>
      </p:sp>
      <p:sp>
        <p:nvSpPr>
          <p:cNvPr id="3" name="Θέση περιεχομένου 2">
            <a:extLst>
              <a:ext uri="{FF2B5EF4-FFF2-40B4-BE49-F238E27FC236}">
                <a16:creationId xmlns:a16="http://schemas.microsoft.com/office/drawing/2014/main" id="{D4048910-B5D5-4266-8CDB-B660667BA1A1}"/>
              </a:ext>
            </a:extLst>
          </p:cNvPr>
          <p:cNvSpPr>
            <a:spLocks noGrp="1"/>
          </p:cNvSpPr>
          <p:nvPr>
            <p:ph idx="1"/>
          </p:nvPr>
        </p:nvSpPr>
        <p:spPr>
          <a:xfrm>
            <a:off x="1043608" y="1447800"/>
            <a:ext cx="7890080" cy="5293568"/>
          </a:xfrm>
        </p:spPr>
        <p:txBody>
          <a:bodyPr>
            <a:normAutofit fontScale="77500" lnSpcReduction="20000"/>
          </a:bodyPr>
          <a:lstStyle/>
          <a:p>
            <a:r>
              <a:rPr lang="el-GR" b="1" dirty="0"/>
              <a:t>Ο οισοφάγος είναι ένας </a:t>
            </a:r>
            <a:r>
              <a:rPr lang="el-GR" b="1" dirty="0" err="1"/>
              <a:t>μυομεμβρανώδης</a:t>
            </a:r>
            <a:r>
              <a:rPr lang="el-GR" b="1" dirty="0"/>
              <a:t> σωλήνας που συνδέει τον φάρυγγα με το στομάχι. Έχει μήκος 25 με 30 εκατοστόμετρα και πλάτος 2,5 και αποτελεί συνέχεια του φάρυγγα. </a:t>
            </a:r>
          </a:p>
          <a:p>
            <a:r>
              <a:rPr lang="el-GR" b="1" dirty="0"/>
              <a:t>Επικοινωνεί με το στομάχι μέσω της </a:t>
            </a:r>
            <a:r>
              <a:rPr lang="el-GR" b="1" dirty="0" err="1"/>
              <a:t>καρδιοοισοφαγικής</a:t>
            </a:r>
            <a:r>
              <a:rPr lang="el-GR" b="1" dirty="0"/>
              <a:t> βαλβίδας, που αποτρέπει την παλινδρόμηση των τροφών και των γαστρικών υγρών. Εκτείνεται </a:t>
            </a:r>
            <a:r>
              <a:rPr lang="el-GR" b="1" dirty="0" err="1"/>
              <a:t>απο</a:t>
            </a:r>
            <a:r>
              <a:rPr lang="el-GR" b="1" dirty="0"/>
              <a:t> το ύψος του 6ου αυχενικού σπονδύλου μέχρι τον 10</a:t>
            </a:r>
            <a:r>
              <a:rPr lang="el-GR" b="1" baseline="30000" dirty="0"/>
              <a:t>ο</a:t>
            </a:r>
            <a:r>
              <a:rPr lang="el-GR" b="1" dirty="0"/>
              <a:t>-11</a:t>
            </a:r>
            <a:r>
              <a:rPr lang="el-GR" b="1" baseline="30000" dirty="0"/>
              <a:t>ο</a:t>
            </a:r>
            <a:r>
              <a:rPr lang="el-GR" b="1" dirty="0"/>
              <a:t> θωρακικό.</a:t>
            </a:r>
          </a:p>
          <a:p>
            <a:r>
              <a:rPr lang="el-GR" b="1" dirty="0"/>
              <a:t>Το άνω άκρο του οισοφάγου εφάπτεται με τον κρικοειδή χόνδρο του φάρυγγα. Η συστολή των </a:t>
            </a:r>
            <a:r>
              <a:rPr lang="el-GR" b="1" dirty="0" err="1"/>
              <a:t>επιμήκων</a:t>
            </a:r>
            <a:r>
              <a:rPr lang="el-GR" b="1" dirty="0"/>
              <a:t> μυϊκών ινών προκαλεί την προσέγγιση των μυϊκών δακτυλίων του οισοφάγου μεταξύ τους, που </a:t>
            </a:r>
            <a:r>
              <a:rPr lang="el-GR" b="1" dirty="0" err="1"/>
              <a:t>συσφιγγόμενοι</a:t>
            </a:r>
            <a:r>
              <a:rPr lang="el-GR" b="1" dirty="0"/>
              <a:t> σπρώχνουν προς τα κάτω τις τροφές.</a:t>
            </a:r>
          </a:p>
        </p:txBody>
      </p:sp>
    </p:spTree>
    <p:extLst>
      <p:ext uri="{BB962C8B-B14F-4D97-AF65-F5344CB8AC3E}">
        <p14:creationId xmlns:p14="http://schemas.microsoft.com/office/powerpoint/2010/main" val="85857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B06D14-07C3-4017-8B9A-6CC7ED0E11F5}"/>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C3FCBB8D-D758-4CC7-9FAC-D4FABE54F4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9374" y="1728642"/>
            <a:ext cx="3744626" cy="5129358"/>
          </a:xfrm>
        </p:spPr>
      </p:pic>
      <p:pic>
        <p:nvPicPr>
          <p:cNvPr id="7" name="Εικόνα 6">
            <a:extLst>
              <a:ext uri="{FF2B5EF4-FFF2-40B4-BE49-F238E27FC236}">
                <a16:creationId xmlns:a16="http://schemas.microsoft.com/office/drawing/2014/main" id="{AB1FD81D-481B-4D8A-A0BD-1FC9E3C33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76672"/>
            <a:ext cx="1800200" cy="4688291"/>
          </a:xfrm>
          <a:prstGeom prst="rect">
            <a:avLst/>
          </a:prstGeom>
        </p:spPr>
      </p:pic>
    </p:spTree>
    <p:extLst>
      <p:ext uri="{BB962C8B-B14F-4D97-AF65-F5344CB8AC3E}">
        <p14:creationId xmlns:p14="http://schemas.microsoft.com/office/powerpoint/2010/main" val="393257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solidFill>
                  <a:schemeClr val="tx1">
                    <a:lumMod val="95000"/>
                    <a:lumOff val="5000"/>
                  </a:schemeClr>
                </a:solidFill>
              </a:rPr>
              <a:t>Τοίχωμα του πεπτικού σωλήνα</a:t>
            </a:r>
          </a:p>
        </p:txBody>
      </p:sp>
      <p:sp>
        <p:nvSpPr>
          <p:cNvPr id="3" name="Θέση περιεχομένου 2"/>
          <p:cNvSpPr>
            <a:spLocks noGrp="1"/>
          </p:cNvSpPr>
          <p:nvPr>
            <p:ph idx="1"/>
          </p:nvPr>
        </p:nvSpPr>
        <p:spPr>
          <a:xfrm>
            <a:off x="971600" y="1447800"/>
            <a:ext cx="8172400" cy="5410200"/>
          </a:xfrm>
        </p:spPr>
        <p:txBody>
          <a:bodyPr>
            <a:normAutofit fontScale="92500" lnSpcReduction="20000"/>
          </a:bodyPr>
          <a:lstStyle/>
          <a:p>
            <a:r>
              <a:rPr lang="el-GR" b="1" dirty="0"/>
              <a:t>Το τοίχωμα του πεπτικού σωλήνα αποτελείται από 4 χιτώνες, που είναι από τα έξω προς τα μέσα:</a:t>
            </a:r>
          </a:p>
          <a:p>
            <a:r>
              <a:rPr lang="el-GR" b="1" dirty="0"/>
              <a:t>ο ορογόνος</a:t>
            </a:r>
          </a:p>
          <a:p>
            <a:r>
              <a:rPr lang="el-GR" b="1" dirty="0"/>
              <a:t>ο μυϊκός (δημιουργεί συσπάσεις που μεταδίδονται κατά μήκος του σωλήνα ως κύματα και προωθεί το φαγητό προς την έξοδο από τον οργανισμό)</a:t>
            </a:r>
          </a:p>
          <a:p>
            <a:r>
              <a:rPr lang="el-GR" b="1" dirty="0"/>
              <a:t>ο </a:t>
            </a:r>
            <a:r>
              <a:rPr lang="el-GR" b="1" dirty="0" err="1"/>
              <a:t>υποβλεννογόνος</a:t>
            </a:r>
            <a:r>
              <a:rPr lang="el-GR" b="1" dirty="0"/>
              <a:t> (περιέχει αιμοφόρα αγγεία και κάποια νεύρα που βοηθούν στη ρύθμιση της πεπτικής δράσης)</a:t>
            </a:r>
          </a:p>
          <a:p>
            <a:r>
              <a:rPr lang="el-GR" b="1" dirty="0"/>
              <a:t>ο βλεννογόνος (περιέχει κύτταρα που εκκρίνουν </a:t>
            </a:r>
            <a:r>
              <a:rPr lang="el-GR" b="1" dirty="0" err="1"/>
              <a:t>βλέννη</a:t>
            </a:r>
            <a:r>
              <a:rPr lang="el-GR" b="1" dirty="0"/>
              <a:t>)</a:t>
            </a:r>
          </a:p>
        </p:txBody>
      </p:sp>
    </p:spTree>
    <p:extLst>
      <p:ext uri="{BB962C8B-B14F-4D97-AF65-F5344CB8AC3E}">
        <p14:creationId xmlns:p14="http://schemas.microsoft.com/office/powerpoint/2010/main" val="701817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124744"/>
            <a:ext cx="7920880" cy="4824536"/>
          </a:xfrm>
        </p:spPr>
      </p:pic>
    </p:spTree>
    <p:extLst>
      <p:ext uri="{BB962C8B-B14F-4D97-AF65-F5344CB8AC3E}">
        <p14:creationId xmlns:p14="http://schemas.microsoft.com/office/powerpoint/2010/main" val="402990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400" b="1" dirty="0">
                <a:effectLst/>
              </a:rPr>
              <a:t>Στόμαχος</a:t>
            </a:r>
            <a:endParaRPr lang="el-GR" dirty="0"/>
          </a:p>
        </p:txBody>
      </p:sp>
      <p:pic>
        <p:nvPicPr>
          <p:cNvPr id="4" name="3 - Θέση περιεχομένου" descr="anat02.jpg"/>
          <p:cNvPicPr>
            <a:picLocks noGrp="1" noChangeAspect="1"/>
          </p:cNvPicPr>
          <p:nvPr>
            <p:ph idx="1"/>
          </p:nvPr>
        </p:nvPicPr>
        <p:blipFill>
          <a:blip r:embed="rId2" cstate="print"/>
          <a:stretch>
            <a:fillRect/>
          </a:stretch>
        </p:blipFill>
        <p:spPr>
          <a:xfrm>
            <a:off x="1475656" y="1628800"/>
            <a:ext cx="6272371" cy="4320480"/>
          </a:xfrm>
        </p:spPr>
      </p:pic>
    </p:spTree>
    <p:extLst>
      <p:ext uri="{BB962C8B-B14F-4D97-AF65-F5344CB8AC3E}">
        <p14:creationId xmlns:p14="http://schemas.microsoft.com/office/powerpoint/2010/main" val="210341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476672"/>
            <a:ext cx="7498080" cy="1143000"/>
          </a:xfrm>
        </p:spPr>
        <p:txBody>
          <a:bodyPr>
            <a:normAutofit fontScale="90000"/>
          </a:bodyPr>
          <a:lstStyle/>
          <a:p>
            <a:pPr algn="ctr"/>
            <a:r>
              <a:rPr lang="el-GR" sz="5300" b="1" dirty="0">
                <a:effectLst/>
              </a:rPr>
              <a:t>Στόμαχος</a:t>
            </a:r>
            <a:br>
              <a:rPr lang="el-GR" dirty="0"/>
            </a:br>
            <a:endParaRPr lang="el-GR" dirty="0"/>
          </a:p>
        </p:txBody>
      </p:sp>
      <p:sp>
        <p:nvSpPr>
          <p:cNvPr id="3" name="2 - Θέση περιεχομένου"/>
          <p:cNvSpPr>
            <a:spLocks noGrp="1"/>
          </p:cNvSpPr>
          <p:nvPr>
            <p:ph idx="1"/>
          </p:nvPr>
        </p:nvSpPr>
        <p:spPr>
          <a:xfrm>
            <a:off x="1435608" y="1447800"/>
            <a:ext cx="7498080" cy="5149552"/>
          </a:xfrm>
        </p:spPr>
        <p:txBody>
          <a:bodyPr>
            <a:normAutofit/>
          </a:bodyPr>
          <a:lstStyle/>
          <a:p>
            <a:pPr>
              <a:buNone/>
            </a:pPr>
            <a:r>
              <a:rPr lang="el-GR" b="1" dirty="0"/>
              <a:t>Το στομάχι είναι μια διεύρυνση του πεπτικού σωλήνα του ανθρώπου και των ζώων.</a:t>
            </a:r>
          </a:p>
          <a:p>
            <a:pPr>
              <a:buNone/>
            </a:pPr>
            <a:r>
              <a:rPr lang="el-GR" b="1" dirty="0"/>
              <a:t>Είναι βασικό όργανο πέψης και ένα από τα όργανα που συγκροτούν το γαστρεντερικό σύστημα.</a:t>
            </a:r>
          </a:p>
          <a:p>
            <a:pPr>
              <a:buNone/>
            </a:pPr>
            <a:r>
              <a:rPr lang="el-GR" b="1" dirty="0"/>
              <a:t>Στον άνθρωπο, το στομάχι έχει χωρητικότητα 2.001 </a:t>
            </a:r>
            <a:r>
              <a:rPr lang="el-GR" b="1" dirty="0" err="1"/>
              <a:t>κυβ</a:t>
            </a:r>
            <a:r>
              <a:rPr lang="el-GR" b="1" dirty="0"/>
              <a:t>. εκ. και βρίσκεται στο πάνω μέρος της κοιλιακής κοιλότητας.</a:t>
            </a:r>
          </a:p>
          <a:p>
            <a:pPr>
              <a:buNone/>
            </a:pPr>
            <a:endParaRPr lang="el-GR" b="1" dirty="0"/>
          </a:p>
        </p:txBody>
      </p:sp>
    </p:spTree>
    <p:extLst>
      <p:ext uri="{BB962C8B-B14F-4D97-AF65-F5344CB8AC3E}">
        <p14:creationId xmlns:p14="http://schemas.microsoft.com/office/powerpoint/2010/main" val="344713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400" b="1" dirty="0">
                <a:effectLst/>
              </a:rPr>
              <a:t>Στόμαχος</a:t>
            </a:r>
            <a:endParaRPr lang="el-GR" dirty="0"/>
          </a:p>
        </p:txBody>
      </p:sp>
      <p:pic>
        <p:nvPicPr>
          <p:cNvPr id="4" name="3 - Θέση περιεχομένου" descr="stomach.png"/>
          <p:cNvPicPr>
            <a:picLocks noGrp="1" noChangeAspect="1"/>
          </p:cNvPicPr>
          <p:nvPr>
            <p:ph idx="1"/>
          </p:nvPr>
        </p:nvPicPr>
        <p:blipFill>
          <a:blip r:embed="rId2" cstate="print"/>
          <a:stretch>
            <a:fillRect/>
          </a:stretch>
        </p:blipFill>
        <p:spPr>
          <a:xfrm>
            <a:off x="1763688" y="1556792"/>
            <a:ext cx="6295782" cy="4608512"/>
          </a:xfrm>
        </p:spPr>
      </p:pic>
    </p:spTree>
    <p:extLst>
      <p:ext uri="{BB962C8B-B14F-4D97-AF65-F5344CB8AC3E}">
        <p14:creationId xmlns:p14="http://schemas.microsoft.com/office/powerpoint/2010/main" val="5303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400" b="1" dirty="0">
                <a:solidFill>
                  <a:schemeClr val="tx1">
                    <a:lumMod val="95000"/>
                    <a:lumOff val="5000"/>
                  </a:schemeClr>
                </a:solidFill>
                <a:effectLst/>
              </a:rPr>
              <a:t>Στόμαχος</a:t>
            </a:r>
            <a:endParaRPr lang="el-GR" dirty="0">
              <a:solidFill>
                <a:schemeClr val="tx1">
                  <a:lumMod val="95000"/>
                  <a:lumOff val="5000"/>
                </a:schemeClr>
              </a:solidFill>
            </a:endParaRPr>
          </a:p>
        </p:txBody>
      </p:sp>
      <p:sp>
        <p:nvSpPr>
          <p:cNvPr id="3" name="2 - Θέση περιεχομένου"/>
          <p:cNvSpPr>
            <a:spLocks noGrp="1"/>
          </p:cNvSpPr>
          <p:nvPr>
            <p:ph idx="1"/>
          </p:nvPr>
        </p:nvSpPr>
        <p:spPr>
          <a:xfrm>
            <a:off x="1435608" y="1447800"/>
            <a:ext cx="7498080" cy="5410200"/>
          </a:xfrm>
        </p:spPr>
        <p:txBody>
          <a:bodyPr>
            <a:normAutofit fontScale="92500"/>
          </a:bodyPr>
          <a:lstStyle/>
          <a:p>
            <a:pPr>
              <a:buNone/>
            </a:pPr>
            <a:r>
              <a:rPr lang="el-GR" b="1" dirty="0"/>
              <a:t>Συγκοινωνεί με τον οισοφάγο με ένα στόμιο, που ονομάζεται καρδιακό στόμιο.</a:t>
            </a:r>
          </a:p>
          <a:p>
            <a:pPr>
              <a:buNone/>
            </a:pPr>
            <a:r>
              <a:rPr lang="el-GR" b="1" dirty="0"/>
              <a:t>Προς τα κάτω συγκοινωνεί με το λεπτό έντερο, με το πυλωρικό στόμιο.</a:t>
            </a:r>
          </a:p>
          <a:p>
            <a:pPr>
              <a:buNone/>
            </a:pPr>
            <a:r>
              <a:rPr lang="el-GR" b="1" dirty="0"/>
              <a:t>Το πάνω μέρος του στομαχιού ονομάζεται θόλος και περιέχει συνήθως αέρια.</a:t>
            </a:r>
          </a:p>
          <a:p>
            <a:pPr>
              <a:buNone/>
            </a:pPr>
            <a:r>
              <a:rPr lang="el-GR" b="1" dirty="0"/>
              <a:t>Η περιοχή που βρίσκεται κάτω από το θόλο, λέγεται σώμα του στομαχιού, ενώ η περιοχή που βρίσκεται προς τον πυλωρό λέγεται πυλωρικό άντρο. </a:t>
            </a:r>
          </a:p>
        </p:txBody>
      </p:sp>
    </p:spTree>
    <p:extLst>
      <p:ext uri="{BB962C8B-B14F-4D97-AF65-F5344CB8AC3E}">
        <p14:creationId xmlns:p14="http://schemas.microsoft.com/office/powerpoint/2010/main" val="333623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400" b="1" dirty="0">
                <a:effectLst/>
              </a:rPr>
              <a:t>Στόμαχος</a:t>
            </a:r>
            <a:endParaRPr lang="el-GR" dirty="0"/>
          </a:p>
        </p:txBody>
      </p:sp>
      <p:pic>
        <p:nvPicPr>
          <p:cNvPr id="4" name="3 - Θέση περιεχομένου" descr="img2_12.jpg"/>
          <p:cNvPicPr>
            <a:picLocks noGrp="1" noChangeAspect="1"/>
          </p:cNvPicPr>
          <p:nvPr>
            <p:ph idx="1"/>
          </p:nvPr>
        </p:nvPicPr>
        <p:blipFill>
          <a:blip r:embed="rId2" cstate="print"/>
          <a:stretch>
            <a:fillRect/>
          </a:stretch>
        </p:blipFill>
        <p:spPr>
          <a:xfrm>
            <a:off x="1547664" y="1772816"/>
            <a:ext cx="6493510" cy="4392488"/>
          </a:xfrm>
        </p:spPr>
      </p:pic>
    </p:spTree>
    <p:extLst>
      <p:ext uri="{BB962C8B-B14F-4D97-AF65-F5344CB8AC3E}">
        <p14:creationId xmlns:p14="http://schemas.microsoft.com/office/powerpoint/2010/main" val="241331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000" b="1" dirty="0">
                <a:solidFill>
                  <a:schemeClr val="tx1">
                    <a:lumMod val="95000"/>
                    <a:lumOff val="5000"/>
                  </a:schemeClr>
                </a:solidFill>
                <a:effectLst/>
              </a:rPr>
              <a:t>Στόμαχος</a:t>
            </a:r>
            <a:endParaRPr lang="el-GR" dirty="0"/>
          </a:p>
        </p:txBody>
      </p:sp>
      <p:sp>
        <p:nvSpPr>
          <p:cNvPr id="3" name="2 - Θέση περιεχομένου"/>
          <p:cNvSpPr>
            <a:spLocks noGrp="1"/>
          </p:cNvSpPr>
          <p:nvPr>
            <p:ph idx="1"/>
          </p:nvPr>
        </p:nvSpPr>
        <p:spPr>
          <a:xfrm>
            <a:off x="1435608" y="1447800"/>
            <a:ext cx="7498080" cy="5410200"/>
          </a:xfrm>
        </p:spPr>
        <p:txBody>
          <a:bodyPr>
            <a:normAutofit fontScale="92500" lnSpcReduction="10000"/>
          </a:bodyPr>
          <a:lstStyle/>
          <a:p>
            <a:pPr>
              <a:buNone/>
            </a:pPr>
            <a:r>
              <a:rPr lang="el-GR" b="1" dirty="0"/>
              <a:t>Το τοίχωμα </a:t>
            </a:r>
            <a:r>
              <a:rPr lang="el-GR" b="1"/>
              <a:t>του στομάχου </a:t>
            </a:r>
            <a:r>
              <a:rPr lang="el-GR" b="1" dirty="0"/>
              <a:t>αποτελείται από 4 χιτώνες, που είναι από τα έξω προς τα μέσα:</a:t>
            </a:r>
          </a:p>
          <a:p>
            <a:r>
              <a:rPr lang="el-GR" b="1" dirty="0"/>
              <a:t>ο ορογόνος</a:t>
            </a:r>
          </a:p>
          <a:p>
            <a:r>
              <a:rPr lang="el-GR" b="1" dirty="0"/>
              <a:t>ο μυϊκός (πολύ αναπτυγμένος και αποτελείται από λείες μυϊκές ίνες)</a:t>
            </a:r>
          </a:p>
          <a:p>
            <a:r>
              <a:rPr lang="el-GR" b="1" dirty="0"/>
              <a:t>ο </a:t>
            </a:r>
            <a:r>
              <a:rPr lang="el-GR" b="1" dirty="0" err="1"/>
              <a:t>υποβλεννογόνος</a:t>
            </a:r>
            <a:endParaRPr lang="el-GR" b="1" dirty="0"/>
          </a:p>
          <a:p>
            <a:r>
              <a:rPr lang="el-GR" b="1" dirty="0"/>
              <a:t>ο βλεννογόνος, στον οποίο υπάρχουν οι γαστρικοί αδένες που εκκρίνουν το γαστρικό υγρό (υδροχλωρικό οξύ και ένζυμα</a:t>
            </a:r>
            <a:r>
              <a:rPr lang="el-GR" dirty="0"/>
              <a:t>).</a:t>
            </a:r>
          </a:p>
        </p:txBody>
      </p:sp>
    </p:spTree>
    <p:extLst>
      <p:ext uri="{BB962C8B-B14F-4D97-AF65-F5344CB8AC3E}">
        <p14:creationId xmlns:p14="http://schemas.microsoft.com/office/powerpoint/2010/main" val="426661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solidFill>
                  <a:schemeClr val="tx1">
                    <a:lumMod val="95000"/>
                    <a:lumOff val="5000"/>
                  </a:schemeClr>
                </a:solidFill>
              </a:rPr>
              <a:t>Πεπτικό σύστημα</a:t>
            </a:r>
          </a:p>
        </p:txBody>
      </p:sp>
      <p:sp>
        <p:nvSpPr>
          <p:cNvPr id="3" name="Θέση περιεχομένου 2"/>
          <p:cNvSpPr>
            <a:spLocks noGrp="1"/>
          </p:cNvSpPr>
          <p:nvPr>
            <p:ph idx="1"/>
          </p:nvPr>
        </p:nvSpPr>
        <p:spPr>
          <a:xfrm>
            <a:off x="899592" y="1447800"/>
            <a:ext cx="8244408" cy="5410200"/>
          </a:xfrm>
        </p:spPr>
        <p:txBody>
          <a:bodyPr>
            <a:normAutofit fontScale="92500" lnSpcReduction="20000"/>
          </a:bodyPr>
          <a:lstStyle/>
          <a:p>
            <a:r>
              <a:rPr lang="el-GR" b="1" dirty="0"/>
              <a:t>Το πεπτικό σύστημα είναι υπεύθυνο για την διάσπαση της τροφής σε ικανό μέγεθος ώστε να μπορεί να περάσει από την κυτταρική μεμβράνη, Αυτό επιτυγχάνεται μέσω της διαδικασίας της πέψης. Μετά την πέψη, οι θρεπτικές ουσίες μεταφέρονται σε κάθε κύτταρο του οργανισμού δια μέσου της κυκλοφορίας του αίματος.</a:t>
            </a:r>
          </a:p>
          <a:p>
            <a:r>
              <a:rPr lang="el-GR" b="1" dirty="0"/>
              <a:t>Η μεταφορά των διασπασμένων τροφών στην κυκλοφορία του αίματος, ονομάζεται απορρόφηση.</a:t>
            </a:r>
          </a:p>
          <a:p>
            <a:r>
              <a:rPr lang="el-GR" b="1" dirty="0"/>
              <a:t>Η πέψη και η απορρόφηση είναι οι δύο κύριες λειτουργίες του πεπτικού συστήματος.</a:t>
            </a:r>
          </a:p>
          <a:p>
            <a:endParaRPr lang="el-GR" dirty="0"/>
          </a:p>
        </p:txBody>
      </p:sp>
    </p:spTree>
    <p:extLst>
      <p:ext uri="{BB962C8B-B14F-4D97-AF65-F5344CB8AC3E}">
        <p14:creationId xmlns:p14="http://schemas.microsoft.com/office/powerpoint/2010/main" val="1440762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effectLst/>
              </a:rPr>
              <a:t>ΓΑΣΤΡΙΚΟ ΥΓΡΟ</a:t>
            </a:r>
          </a:p>
        </p:txBody>
      </p:sp>
      <p:sp>
        <p:nvSpPr>
          <p:cNvPr id="3" name="2 - Θέση περιεχομένου"/>
          <p:cNvSpPr>
            <a:spLocks noGrp="1"/>
          </p:cNvSpPr>
          <p:nvPr>
            <p:ph idx="1"/>
          </p:nvPr>
        </p:nvSpPr>
        <p:spPr>
          <a:xfrm>
            <a:off x="1435608" y="1447800"/>
            <a:ext cx="7498080" cy="5410200"/>
          </a:xfrm>
        </p:spPr>
        <p:txBody>
          <a:bodyPr>
            <a:normAutofit fontScale="77500" lnSpcReduction="20000"/>
          </a:bodyPr>
          <a:lstStyle/>
          <a:p>
            <a:pPr>
              <a:buNone/>
            </a:pPr>
            <a:r>
              <a:rPr lang="el-GR" b="1" dirty="0"/>
              <a:t> Πρόκειται για λεπτόρρευστο, άχρωμο υγρό, επί το πλείστον υδατοειδές, που περιέχει </a:t>
            </a:r>
            <a:r>
              <a:rPr lang="el-GR" b="1" dirty="0" err="1"/>
              <a:t>βλέννη</a:t>
            </a:r>
            <a:r>
              <a:rPr lang="el-GR" b="1" dirty="0"/>
              <a:t>, τον ενδογενή παράγοντα, υδροχλωρικό οξύ, το ένζυμο πεψίνη και το ένζυμο </a:t>
            </a:r>
            <a:r>
              <a:rPr lang="el-GR" b="1" dirty="0" err="1"/>
              <a:t>λιπάση</a:t>
            </a:r>
            <a:r>
              <a:rPr lang="el-GR" b="1" dirty="0"/>
              <a:t>.</a:t>
            </a:r>
          </a:p>
          <a:p>
            <a:pPr>
              <a:buNone/>
            </a:pPr>
            <a:r>
              <a:rPr lang="el-GR" b="1" dirty="0"/>
              <a:t>Το </a:t>
            </a:r>
            <a:r>
              <a:rPr lang="el-GR" b="1" dirty="0" err="1"/>
              <a:t>pH</a:t>
            </a:r>
            <a:r>
              <a:rPr lang="el-GR" b="1" dirty="0"/>
              <a:t> είναι, 1 - 2, ισχυρά όξινο, καταστρέφει παθογόνους μικροοργανισμούς και μετατρέπει το </a:t>
            </a:r>
            <a:r>
              <a:rPr lang="el-GR" b="1" dirty="0" err="1"/>
              <a:t>πεψινογόνο</a:t>
            </a:r>
            <a:r>
              <a:rPr lang="el-GR" b="1" dirty="0"/>
              <a:t> σε ενεργό πεψίνη. Η πεψίνη ξεκινά την πέψη των πρωτεϊνών.</a:t>
            </a:r>
          </a:p>
          <a:p>
            <a:pPr>
              <a:buNone/>
            </a:pPr>
            <a:r>
              <a:rPr lang="el-GR" b="1" dirty="0"/>
              <a:t>Η γαστρική </a:t>
            </a:r>
            <a:r>
              <a:rPr lang="el-GR" b="1" dirty="0" err="1"/>
              <a:t>λιπάση</a:t>
            </a:r>
            <a:r>
              <a:rPr lang="el-GR" b="1" dirty="0"/>
              <a:t> έχει μικρή επίδραση στα μη </a:t>
            </a:r>
            <a:r>
              <a:rPr lang="el-GR" b="1" dirty="0" err="1"/>
              <a:t>γαλακτωματοποιημένα</a:t>
            </a:r>
            <a:r>
              <a:rPr lang="el-GR" b="1" dirty="0"/>
              <a:t> λίπη. Το μεγαλύτερο μέρος της πέψης των λιπών πραγματοποιείται στο λεπτό έντερο. </a:t>
            </a:r>
          </a:p>
          <a:p>
            <a:pPr>
              <a:buNone/>
            </a:pPr>
            <a:r>
              <a:rPr lang="el-GR" b="1" dirty="0"/>
              <a:t>Το ποσό του εκκρινόμενου γαστρικού υγρού μέσα στο 24ωρο εξαρτάται από την ποσότητα της προσλαμβανομένης τροφής</a:t>
            </a:r>
            <a:r>
              <a:rPr lang="el-GR" dirty="0"/>
              <a:t>.</a:t>
            </a:r>
          </a:p>
        </p:txBody>
      </p:sp>
    </p:spTree>
    <p:extLst>
      <p:ext uri="{BB962C8B-B14F-4D97-AF65-F5344CB8AC3E}">
        <p14:creationId xmlns:p14="http://schemas.microsoft.com/office/powerpoint/2010/main" val="3984196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4264D3-7ED4-4036-8CFA-4B402B3CBB21}"/>
              </a:ext>
            </a:extLst>
          </p:cNvPr>
          <p:cNvSpPr>
            <a:spLocks noGrp="1"/>
          </p:cNvSpPr>
          <p:nvPr>
            <p:ph type="title"/>
          </p:nvPr>
        </p:nvSpPr>
        <p:spPr/>
        <p:txBody>
          <a:bodyPr/>
          <a:lstStyle/>
          <a:p>
            <a:pPr algn="ctr"/>
            <a:r>
              <a:rPr lang="el-GR" b="1" dirty="0">
                <a:solidFill>
                  <a:schemeClr val="tx1">
                    <a:lumMod val="95000"/>
                    <a:lumOff val="5000"/>
                  </a:schemeClr>
                </a:solidFill>
              </a:rPr>
              <a:t>έντερο</a:t>
            </a:r>
          </a:p>
        </p:txBody>
      </p:sp>
      <p:sp>
        <p:nvSpPr>
          <p:cNvPr id="3" name="Θέση περιεχομένου 2">
            <a:extLst>
              <a:ext uri="{FF2B5EF4-FFF2-40B4-BE49-F238E27FC236}">
                <a16:creationId xmlns:a16="http://schemas.microsoft.com/office/drawing/2014/main" id="{501F7FF9-F3C7-4741-A536-6B61737EBA33}"/>
              </a:ext>
            </a:extLst>
          </p:cNvPr>
          <p:cNvSpPr>
            <a:spLocks noGrp="1"/>
          </p:cNvSpPr>
          <p:nvPr>
            <p:ph idx="1"/>
          </p:nvPr>
        </p:nvSpPr>
        <p:spPr>
          <a:xfrm>
            <a:off x="1043608" y="1447800"/>
            <a:ext cx="8100392" cy="5509592"/>
          </a:xfrm>
        </p:spPr>
        <p:txBody>
          <a:bodyPr>
            <a:normAutofit fontScale="77500" lnSpcReduction="20000"/>
          </a:bodyPr>
          <a:lstStyle/>
          <a:p>
            <a:r>
              <a:rPr lang="el-GR" b="1" dirty="0"/>
              <a:t>Με τη συνεργασία του νευρικού και του μυϊκού συστήματος γίνονται οι κινήσεις του λεπτού εντέρου που είναι δακτυλιοειδείς περισφίγξεις, περισταλτικές και </a:t>
            </a:r>
            <a:r>
              <a:rPr lang="el-GR" b="1" dirty="0" err="1"/>
              <a:t>εκκρεμοειδείς</a:t>
            </a:r>
            <a:r>
              <a:rPr lang="el-GR" b="1" dirty="0"/>
              <a:t> κινήσεις.</a:t>
            </a:r>
          </a:p>
          <a:p>
            <a:r>
              <a:rPr lang="el-GR" b="1" dirty="0"/>
              <a:t> Με αυτές τις κινήσεις επιτυγχάνεται η κατάτμηση, η ανάδευση, η προώθηση του εντερικού χυλού καθώς και η καλύτερη επαφή του με τις </a:t>
            </a:r>
            <a:r>
              <a:rPr lang="el-GR" b="1" dirty="0" err="1"/>
              <a:t>λάχνες</a:t>
            </a:r>
            <a:r>
              <a:rPr lang="el-GR" b="1" dirty="0"/>
              <a:t>. </a:t>
            </a:r>
          </a:p>
          <a:p>
            <a:r>
              <a:rPr lang="el-GR" b="1" dirty="0"/>
              <a:t>Στο λεπτό έντερο επιτυγχάνεται η τελική διάσπαση των σακχάρων, των πρωτεϊνών και των λιπών από ένζυμα του στομάχου, του παγκρέατος και της χολής καθώς και η απορρόφηση των προϊόντων της πέψεως μέσω των λαχνών, είτε από το αίμα, είτε από τη λέμφο. </a:t>
            </a:r>
          </a:p>
          <a:p>
            <a:r>
              <a:rPr lang="el-GR" b="1" dirty="0"/>
              <a:t>Τα άχρηστα κατάλοιπα της πέψεως συνεχίζουν την πορεία τους προς το παχύ έντερο, στο οποίο με δακτυλιοειδείς περισφίξεις προωθούνται προς το ορθό για να αποβληθούν με την αφόδευση.</a:t>
            </a:r>
          </a:p>
        </p:txBody>
      </p:sp>
    </p:spTree>
    <p:extLst>
      <p:ext uri="{BB962C8B-B14F-4D97-AF65-F5344CB8AC3E}">
        <p14:creationId xmlns:p14="http://schemas.microsoft.com/office/powerpoint/2010/main" val="107450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332656"/>
            <a:ext cx="8100392" cy="6309321"/>
          </a:xfrm>
        </p:spPr>
      </p:pic>
    </p:spTree>
    <p:extLst>
      <p:ext uri="{BB962C8B-B14F-4D97-AF65-F5344CB8AC3E}">
        <p14:creationId xmlns:p14="http://schemas.microsoft.com/office/powerpoint/2010/main" val="2887486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solidFill>
                  <a:schemeClr val="tx1">
                    <a:lumMod val="95000"/>
                    <a:lumOff val="5000"/>
                  </a:schemeClr>
                </a:solidFill>
              </a:rPr>
              <a:t>Λεπτό έντερο</a:t>
            </a:r>
          </a:p>
        </p:txBody>
      </p:sp>
      <p:sp>
        <p:nvSpPr>
          <p:cNvPr id="3" name="Θέση περιεχομένου 2"/>
          <p:cNvSpPr>
            <a:spLocks noGrp="1"/>
          </p:cNvSpPr>
          <p:nvPr>
            <p:ph idx="1"/>
          </p:nvPr>
        </p:nvSpPr>
        <p:spPr>
          <a:xfrm>
            <a:off x="827584" y="1447800"/>
            <a:ext cx="8316416" cy="5509592"/>
          </a:xfrm>
        </p:spPr>
        <p:txBody>
          <a:bodyPr>
            <a:normAutofit fontScale="85000" lnSpcReduction="10000"/>
          </a:bodyPr>
          <a:lstStyle/>
          <a:p>
            <a:r>
              <a:rPr lang="el-GR" b="1" dirty="0"/>
              <a:t>Το λεπτό έντερο αποτελεί την </a:t>
            </a:r>
            <a:r>
              <a:rPr lang="el-GR" b="1" dirty="0" err="1"/>
              <a:t>επιμηκέστερη</a:t>
            </a:r>
            <a:r>
              <a:rPr lang="el-GR" b="1" dirty="0"/>
              <a:t> δομή του πεπτικού σωλήνα (περίπου 6μέτρα). Τα πρώτα 25 εκατοστά αποτελούν το δωδεκαδάκτυλο. Τα υπόλοιπα 2/5 ονομάζονται νήστιδα, ενώ τα υπόλοιπα 3/5 ονομάζονται ειλεός. </a:t>
            </a:r>
          </a:p>
          <a:p>
            <a:r>
              <a:rPr lang="el-GR" b="1" dirty="0"/>
              <a:t>Το τοίχωμα του δωδεκαδάκτυλου περιλαμβάνει αδένες, οι οποίοι εκκρίνουν μεγάλες ποσότητες βλέννας κι έτσι προστατεύεται από το όξινο περιεχόμενο που φτάνει από τον στόμαχο.</a:t>
            </a:r>
          </a:p>
          <a:p>
            <a:r>
              <a:rPr lang="el-GR" b="1" dirty="0"/>
              <a:t>Άλλα κύτταρα εκκρίνουν ένζυμα που διασπούν τις </a:t>
            </a:r>
            <a:r>
              <a:rPr lang="el-GR" b="1" dirty="0" err="1"/>
              <a:t>πρωτεϊνες</a:t>
            </a:r>
            <a:r>
              <a:rPr lang="el-GR" b="1" dirty="0"/>
              <a:t> και τους υδατάνθρακες που περιέχονται στην τροφή. Επιπλέον πεπτικά υγρά από το ήπαρ και το πάγκρεας εισέρχονται στο λεπτό έντερο μέσω του δωδεκαδάκτυλου.</a:t>
            </a:r>
          </a:p>
          <a:p>
            <a:endParaRPr lang="el-GR" dirty="0"/>
          </a:p>
        </p:txBody>
      </p:sp>
    </p:spTree>
    <p:extLst>
      <p:ext uri="{BB962C8B-B14F-4D97-AF65-F5344CB8AC3E}">
        <p14:creationId xmlns:p14="http://schemas.microsoft.com/office/powerpoint/2010/main" val="2298679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solidFill>
                  <a:schemeClr val="tx1">
                    <a:lumMod val="95000"/>
                    <a:lumOff val="5000"/>
                  </a:schemeClr>
                </a:solidFill>
              </a:rPr>
              <a:t>λεπτό έντερο</a:t>
            </a:r>
          </a:p>
        </p:txBody>
      </p:sp>
      <p:sp>
        <p:nvSpPr>
          <p:cNvPr id="3" name="Θέση περιεχομένου 2"/>
          <p:cNvSpPr>
            <a:spLocks noGrp="1"/>
          </p:cNvSpPr>
          <p:nvPr>
            <p:ph idx="1"/>
          </p:nvPr>
        </p:nvSpPr>
        <p:spPr>
          <a:xfrm>
            <a:off x="971600" y="1447800"/>
            <a:ext cx="8172400" cy="5410200"/>
          </a:xfrm>
        </p:spPr>
        <p:txBody>
          <a:bodyPr/>
          <a:lstStyle/>
          <a:p>
            <a:r>
              <a:rPr lang="el-GR" b="1" dirty="0"/>
              <a:t>Η απορρόφηση πολλών συστατικών της διασπασμένης τροφής πραγματοποιείται μέσω των τοιχωμάτων του λεπτού εντέρου. </a:t>
            </a:r>
          </a:p>
          <a:p>
            <a:r>
              <a:rPr lang="el-GR" b="1" dirty="0"/>
              <a:t>Για την αύξηση της απορροφητικής επιφάνειας στον βλεννογόνο του λεπτού εντέρου υπάρχουν οι λάχνες και οι </a:t>
            </a:r>
            <a:r>
              <a:rPr lang="el-GR" b="1" dirty="0" err="1"/>
              <a:t>μικρολάχνες</a:t>
            </a:r>
            <a:r>
              <a:rPr lang="el-GR" dirty="0"/>
              <a:t>.</a:t>
            </a:r>
          </a:p>
        </p:txBody>
      </p:sp>
    </p:spTree>
    <p:extLst>
      <p:ext uri="{BB962C8B-B14F-4D97-AF65-F5344CB8AC3E}">
        <p14:creationId xmlns:p14="http://schemas.microsoft.com/office/powerpoint/2010/main" val="2491149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1640" y="-171400"/>
            <a:ext cx="7498080" cy="1143000"/>
          </a:xfrm>
        </p:spPr>
        <p:txBody>
          <a:bodyPr/>
          <a:lstStyle/>
          <a:p>
            <a:r>
              <a:rPr lang="el-GR" b="1" dirty="0">
                <a:solidFill>
                  <a:schemeClr val="tx1">
                    <a:lumMod val="95000"/>
                    <a:lumOff val="5000"/>
                  </a:schemeClr>
                </a:solidFill>
              </a:rPr>
              <a:t>Παχύ έντερο</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885809"/>
            <a:ext cx="8100392" cy="5982370"/>
          </a:xfrm>
        </p:spPr>
      </p:pic>
    </p:spTree>
    <p:extLst>
      <p:ext uri="{BB962C8B-B14F-4D97-AF65-F5344CB8AC3E}">
        <p14:creationId xmlns:p14="http://schemas.microsoft.com/office/powerpoint/2010/main" val="3864196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188640"/>
            <a:ext cx="7498080" cy="1143000"/>
          </a:xfrm>
        </p:spPr>
        <p:txBody>
          <a:bodyPr/>
          <a:lstStyle/>
          <a:p>
            <a:pPr algn="ctr"/>
            <a:r>
              <a:rPr lang="el-GR" b="1" dirty="0">
                <a:solidFill>
                  <a:schemeClr val="tx1">
                    <a:lumMod val="95000"/>
                    <a:lumOff val="5000"/>
                  </a:schemeClr>
                </a:solidFill>
              </a:rPr>
              <a:t>Παχύ έντερο</a:t>
            </a:r>
          </a:p>
        </p:txBody>
      </p:sp>
      <p:sp>
        <p:nvSpPr>
          <p:cNvPr id="3" name="Θέση περιεχομένου 2"/>
          <p:cNvSpPr>
            <a:spLocks noGrp="1"/>
          </p:cNvSpPr>
          <p:nvPr>
            <p:ph idx="1"/>
          </p:nvPr>
        </p:nvSpPr>
        <p:spPr>
          <a:xfrm>
            <a:off x="755576" y="1340768"/>
            <a:ext cx="8388424" cy="5517232"/>
          </a:xfrm>
        </p:spPr>
        <p:txBody>
          <a:bodyPr>
            <a:normAutofit fontScale="92500" lnSpcReduction="20000"/>
          </a:bodyPr>
          <a:lstStyle/>
          <a:p>
            <a:r>
              <a:rPr lang="el-GR" b="1" dirty="0" err="1"/>
              <a:t>To</a:t>
            </a:r>
            <a:r>
              <a:rPr lang="el-GR" b="1" dirty="0"/>
              <a:t> παχύ έντερο είναι το όργανο του πεπτικού συστήματος το οποίο απορροφά το νερό από την τροφή που δεν χωνεύτηκε στο λεπτό έντερο και στη συνέχεια αποβάλει από τον οργανισμό το υπόλειμμα, μαζί με τις άχρηστες ουσίες της </a:t>
            </a:r>
            <a:r>
              <a:rPr lang="el-GR" b="1" dirty="0" err="1"/>
              <a:t>πεψης</a:t>
            </a:r>
            <a:r>
              <a:rPr lang="el-GR" b="1" dirty="0"/>
              <a:t> ή αυτές που δεν απορροφήθηκαν στο λεπτό έντερο. Αποτελεί το προτελευταίο μέρος του πεπτικού σωλήνα, με το τελευταίο να είναι ο πρωκτός.</a:t>
            </a:r>
          </a:p>
          <a:p>
            <a:r>
              <a:rPr lang="el-GR" b="1" dirty="0"/>
              <a:t>Το παχύ έντερο αποτελείται από τρία ανισομήκη τμήματα, το τυφλό έντερο με τη σκωληκοειδή απόφυση, το κόλον (ανιόν, εγκάρσιο, κατιόν και σιγμοειδές) και το απευθυσμένο ή ορθό. </a:t>
            </a:r>
          </a:p>
        </p:txBody>
      </p:sp>
    </p:spTree>
    <p:extLst>
      <p:ext uri="{BB962C8B-B14F-4D97-AF65-F5344CB8AC3E}">
        <p14:creationId xmlns:p14="http://schemas.microsoft.com/office/powerpoint/2010/main" val="192204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solidFill>
                  <a:schemeClr val="tx1">
                    <a:lumMod val="95000"/>
                    <a:lumOff val="5000"/>
                  </a:schemeClr>
                </a:solidFill>
              </a:rPr>
              <a:t>Παχύ έντερο</a:t>
            </a:r>
          </a:p>
        </p:txBody>
      </p:sp>
      <p:sp>
        <p:nvSpPr>
          <p:cNvPr id="3" name="Θέση περιεχομένου 2"/>
          <p:cNvSpPr>
            <a:spLocks noGrp="1"/>
          </p:cNvSpPr>
          <p:nvPr>
            <p:ph idx="1"/>
          </p:nvPr>
        </p:nvSpPr>
        <p:spPr>
          <a:xfrm>
            <a:off x="1115616" y="1844824"/>
            <a:ext cx="8028384" cy="4983689"/>
          </a:xfrm>
        </p:spPr>
        <p:txBody>
          <a:bodyPr>
            <a:normAutofit/>
          </a:bodyPr>
          <a:lstStyle/>
          <a:p>
            <a:r>
              <a:rPr lang="el-GR" b="1" dirty="0"/>
              <a:t>Το μήκος του ανθρώπινου </a:t>
            </a:r>
            <a:r>
              <a:rPr lang="el-GR" b="1" dirty="0" err="1"/>
              <a:t>παχέος</a:t>
            </a:r>
            <a:r>
              <a:rPr lang="el-GR" b="1" dirty="0"/>
              <a:t> εντέρου είναι ενάμιση μέτρο και έχει διάμετρο 5 με 8 εκατοστά.</a:t>
            </a:r>
          </a:p>
          <a:p>
            <a:r>
              <a:rPr lang="el-GR" b="1" dirty="0"/>
              <a:t> Αποτελεί το ένα πέμπτο του συνολικού μήκους του πεπτικού σωλήνα. Η εξωτερική επιφάνεια του </a:t>
            </a:r>
            <a:r>
              <a:rPr lang="el-GR" b="1" dirty="0" err="1"/>
              <a:t>παχέος</a:t>
            </a:r>
            <a:r>
              <a:rPr lang="el-GR" b="1" dirty="0"/>
              <a:t> εντέρου χαρακτηρίζεται από τις </a:t>
            </a:r>
            <a:r>
              <a:rPr lang="el-GR" b="1" dirty="0" err="1"/>
              <a:t>κολικές</a:t>
            </a:r>
            <a:r>
              <a:rPr lang="el-GR" b="1" dirty="0"/>
              <a:t> ταινίες, τις </a:t>
            </a:r>
            <a:r>
              <a:rPr lang="el-GR" b="1" dirty="0" err="1"/>
              <a:t>κολικές</a:t>
            </a:r>
            <a:r>
              <a:rPr lang="el-GR" b="1" dirty="0"/>
              <a:t> κυψέλες, τις εγκάρσιες αύλακες και τις </a:t>
            </a:r>
            <a:r>
              <a:rPr lang="el-GR" b="1" dirty="0" err="1"/>
              <a:t>επιπλοϊκές</a:t>
            </a:r>
            <a:r>
              <a:rPr lang="el-GR" b="1" dirty="0"/>
              <a:t> αποφύσεις.</a:t>
            </a:r>
          </a:p>
          <a:p>
            <a:endParaRPr lang="el-GR" dirty="0"/>
          </a:p>
        </p:txBody>
      </p:sp>
    </p:spTree>
    <p:extLst>
      <p:ext uri="{BB962C8B-B14F-4D97-AF65-F5344CB8AC3E}">
        <p14:creationId xmlns:p14="http://schemas.microsoft.com/office/powerpoint/2010/main" val="43954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004595-6C36-4E0C-AFB3-CA3259A0C840}"/>
              </a:ext>
            </a:extLst>
          </p:cNvPr>
          <p:cNvSpPr>
            <a:spLocks noGrp="1"/>
          </p:cNvSpPr>
          <p:nvPr>
            <p:ph type="title"/>
          </p:nvPr>
        </p:nvSpPr>
        <p:spPr/>
        <p:txBody>
          <a:bodyPr/>
          <a:lstStyle/>
          <a:p>
            <a:r>
              <a:rPr lang="el-GR" b="1" dirty="0">
                <a:solidFill>
                  <a:schemeClr val="tx1">
                    <a:lumMod val="95000"/>
                    <a:lumOff val="5000"/>
                  </a:schemeClr>
                </a:solidFill>
              </a:rPr>
              <a:t>σκωληκοειδής απόφυση</a:t>
            </a:r>
          </a:p>
        </p:txBody>
      </p:sp>
      <p:sp>
        <p:nvSpPr>
          <p:cNvPr id="3" name="Θέση περιεχομένου 2">
            <a:extLst>
              <a:ext uri="{FF2B5EF4-FFF2-40B4-BE49-F238E27FC236}">
                <a16:creationId xmlns:a16="http://schemas.microsoft.com/office/drawing/2014/main" id="{D6ED6C7B-62BB-4104-8D2F-81218A0CDCAB}"/>
              </a:ext>
            </a:extLst>
          </p:cNvPr>
          <p:cNvSpPr>
            <a:spLocks noGrp="1"/>
          </p:cNvSpPr>
          <p:nvPr>
            <p:ph idx="1"/>
          </p:nvPr>
        </p:nvSpPr>
        <p:spPr>
          <a:xfrm>
            <a:off x="899592" y="1447800"/>
            <a:ext cx="8244408" cy="5581600"/>
          </a:xfrm>
        </p:spPr>
        <p:txBody>
          <a:bodyPr>
            <a:normAutofit fontScale="62500" lnSpcReduction="20000"/>
          </a:bodyPr>
          <a:lstStyle/>
          <a:p>
            <a:r>
              <a:rPr lang="el-GR" b="1" dirty="0"/>
              <a:t>Η σκωληκοειδής απόφυση, είναι ένα μικρό τμήμα του παχέος εντέρου, υπό τύπον ενός μικρού κινητού σωληνίσκου (μήκους 8–12 </a:t>
            </a:r>
            <a:r>
              <a:rPr lang="el-GR" b="1" dirty="0" err="1"/>
              <a:t>cm</a:t>
            </a:r>
            <a:r>
              <a:rPr lang="el-GR" b="1" dirty="0"/>
              <a:t>), ο οποίος κρέμεται από το αρχικό τμήμα του παχέος εντέρου (κοντά στο σημείο συνδέσεως λεπτού και παχέος εντέρου). </a:t>
            </a:r>
          </a:p>
          <a:p>
            <a:r>
              <a:rPr lang="el-GR" b="1" dirty="0"/>
              <a:t>Ο σωληνίσκος αυτός, η εντερική αυτή απόφυση, θα μπορούσε να δίνει την εικόνα ενός σκώληκα, </a:t>
            </a:r>
            <a:r>
              <a:rPr lang="el-GR" b="1" dirty="0" err="1"/>
              <a:t>γι</a:t>
            </a:r>
            <a:r>
              <a:rPr lang="el-GR" b="1" dirty="0"/>
              <a:t>΄ αυτό άλλωστε οι πρώτοι ανατόμοι χρησιμοποίησαν αυτόν ακριβώς τον όρο για την περιγραφή του και έχει πλέον καταγραφεί ως σκωληκοειδής (εν </a:t>
            </a:r>
            <a:r>
              <a:rPr lang="el-GR" b="1" dirty="0" err="1"/>
              <a:t>είδει</a:t>
            </a:r>
            <a:r>
              <a:rPr lang="el-GR" b="1" dirty="0"/>
              <a:t> </a:t>
            </a:r>
            <a:r>
              <a:rPr lang="el-GR" b="1" dirty="0" err="1"/>
              <a:t>σκώληκος</a:t>
            </a:r>
            <a:r>
              <a:rPr lang="el-GR" b="1" dirty="0"/>
              <a:t>) απόφυση.</a:t>
            </a:r>
          </a:p>
          <a:p>
            <a:r>
              <a:rPr lang="el-GR" b="1" dirty="0"/>
              <a:t>Οι παλαιές απόψεις, Δαρβινικής κυρίως προελεύσεως, περί ενός αχρήστου εντερικού υπολείμματος, έχουν σταδιακά αρχίσει να αναθεωρούνται. Η σκωληκοειδής απόφυση, αποτελεί εμβρυϊκό μεν κατάλοιπο, πλούσιο όμως σε </a:t>
            </a:r>
            <a:r>
              <a:rPr lang="el-GR" b="1" dirty="0" err="1"/>
              <a:t>λεμφοζιδιακό</a:t>
            </a:r>
            <a:r>
              <a:rPr lang="el-GR" b="1" dirty="0"/>
              <a:t> ιστό, με συμμετοχή στην άμυνα του οργανισμού (παρουσία λεμφοκυττάρων και παραγωγή λευκών αιμοσφαιρίων).</a:t>
            </a:r>
          </a:p>
          <a:p>
            <a:r>
              <a:rPr lang="el-GR" b="1" dirty="0"/>
              <a:t>Επιπλέον ερευνητές πιστεύουν ότι η σκωληκοειδής είναι σημαντική για την μικροβιακή ισορροπία στο παχύ έντερο, αφού τα μικρόβια τα οποία αποικούν τον αυλό της μπορούν να αναδημιουργούν τη χλωρίδα του εντέρου σε περίπτωση που διαταραχτεί, επί παραδείγματι από μια σοβαρή διάρροια (αποθήκη χρήσιμων μικροβίων).</a:t>
            </a:r>
          </a:p>
        </p:txBody>
      </p:sp>
    </p:spTree>
    <p:extLst>
      <p:ext uri="{BB962C8B-B14F-4D97-AF65-F5344CB8AC3E}">
        <p14:creationId xmlns:p14="http://schemas.microsoft.com/office/powerpoint/2010/main" val="3791891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E19AE5-26FF-4383-BD75-6FDE39241428}"/>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BD00310-9527-41F8-A177-4861BB3314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700808"/>
            <a:ext cx="4653607" cy="4035701"/>
          </a:xfrm>
        </p:spPr>
      </p:pic>
    </p:spTree>
    <p:extLst>
      <p:ext uri="{BB962C8B-B14F-4D97-AF65-F5344CB8AC3E}">
        <p14:creationId xmlns:p14="http://schemas.microsoft.com/office/powerpoint/2010/main" val="416421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dirty="0">
                <a:solidFill>
                  <a:schemeClr val="tx1">
                    <a:lumMod val="95000"/>
                    <a:lumOff val="5000"/>
                  </a:schemeClr>
                </a:solidFill>
              </a:rPr>
              <a:t>Ανατομία του πεπτικού συστήματος</a:t>
            </a:r>
          </a:p>
        </p:txBody>
      </p:sp>
      <p:sp>
        <p:nvSpPr>
          <p:cNvPr id="3" name="Θέση περιεχομένου 2"/>
          <p:cNvSpPr>
            <a:spLocks noGrp="1"/>
          </p:cNvSpPr>
          <p:nvPr>
            <p:ph idx="1"/>
          </p:nvPr>
        </p:nvSpPr>
        <p:spPr>
          <a:xfrm>
            <a:off x="971600" y="1700808"/>
            <a:ext cx="8172400" cy="5157192"/>
          </a:xfrm>
        </p:spPr>
        <p:txBody>
          <a:bodyPr>
            <a:normAutofit lnSpcReduction="10000"/>
          </a:bodyPr>
          <a:lstStyle/>
          <a:p>
            <a:r>
              <a:rPr lang="el-GR" b="1" dirty="0"/>
              <a:t>Ο πεπτικός σωλήνας από πάνω προς τα κάτω αποτελείται από:</a:t>
            </a:r>
          </a:p>
          <a:p>
            <a:pPr marL="596646" indent="-514350">
              <a:buFont typeface="+mj-lt"/>
              <a:buAutoNum type="arabicPeriod"/>
            </a:pPr>
            <a:r>
              <a:rPr lang="el-GR" b="1" dirty="0"/>
              <a:t>Την στοματική κοιλότητα</a:t>
            </a:r>
          </a:p>
          <a:p>
            <a:pPr marL="596646" indent="-514350">
              <a:buFont typeface="+mj-lt"/>
              <a:buAutoNum type="arabicPeriod"/>
            </a:pPr>
            <a:r>
              <a:rPr lang="el-GR" b="1" dirty="0"/>
              <a:t>Τον </a:t>
            </a:r>
            <a:r>
              <a:rPr lang="el-GR" b="1" dirty="0" err="1"/>
              <a:t>στοματοφάρυγγα</a:t>
            </a:r>
            <a:r>
              <a:rPr lang="el-GR" b="1" dirty="0"/>
              <a:t>/</a:t>
            </a:r>
            <a:r>
              <a:rPr lang="el-GR" b="1" dirty="0" err="1"/>
              <a:t>λαρυγγοφάρυγγα</a:t>
            </a:r>
            <a:endParaRPr lang="el-GR" b="1" dirty="0"/>
          </a:p>
          <a:p>
            <a:pPr marL="596646" indent="-514350">
              <a:buFont typeface="+mj-lt"/>
              <a:buAutoNum type="arabicPeriod"/>
            </a:pPr>
            <a:r>
              <a:rPr lang="el-GR" b="1" dirty="0"/>
              <a:t>Τον οισοφάγο</a:t>
            </a:r>
          </a:p>
          <a:p>
            <a:pPr marL="596646" indent="-514350">
              <a:buFont typeface="+mj-lt"/>
              <a:buAutoNum type="arabicPeriod"/>
            </a:pPr>
            <a:r>
              <a:rPr lang="el-GR" b="1" dirty="0"/>
              <a:t>Τον στόμαχο</a:t>
            </a:r>
          </a:p>
          <a:p>
            <a:pPr marL="596646" indent="-514350">
              <a:buFont typeface="+mj-lt"/>
              <a:buAutoNum type="arabicPeriod"/>
            </a:pPr>
            <a:r>
              <a:rPr lang="el-GR" b="1" dirty="0"/>
              <a:t>Το δωδεκαδάκτυλο</a:t>
            </a:r>
          </a:p>
          <a:p>
            <a:pPr marL="596646" indent="-514350">
              <a:buFont typeface="+mj-lt"/>
              <a:buAutoNum type="arabicPeriod"/>
            </a:pPr>
            <a:r>
              <a:rPr lang="el-GR" b="1" dirty="0"/>
              <a:t>Το λεπτό έντερο</a:t>
            </a:r>
          </a:p>
          <a:p>
            <a:pPr marL="596646" indent="-514350">
              <a:buFont typeface="+mj-lt"/>
              <a:buAutoNum type="arabicPeriod"/>
            </a:pPr>
            <a:r>
              <a:rPr lang="el-GR" b="1" dirty="0"/>
              <a:t>Το παχύ έντερο</a:t>
            </a:r>
          </a:p>
          <a:p>
            <a:pPr marL="596646" indent="-514350">
              <a:buFont typeface="+mj-lt"/>
              <a:buAutoNum type="arabicPeriod"/>
            </a:pPr>
            <a:r>
              <a:rPr lang="el-GR" b="1" dirty="0"/>
              <a:t>Το ορθό</a:t>
            </a:r>
          </a:p>
          <a:p>
            <a:endParaRPr lang="el-GR" dirty="0"/>
          </a:p>
        </p:txBody>
      </p:sp>
    </p:spTree>
    <p:extLst>
      <p:ext uri="{BB962C8B-B14F-4D97-AF65-F5344CB8AC3E}">
        <p14:creationId xmlns:p14="http://schemas.microsoft.com/office/powerpoint/2010/main" val="3374286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22F82-E794-4664-833F-FC79C5CFE523}"/>
              </a:ext>
            </a:extLst>
          </p:cNvPr>
          <p:cNvSpPr>
            <a:spLocks noGrp="1"/>
          </p:cNvSpPr>
          <p:nvPr>
            <p:ph type="title"/>
          </p:nvPr>
        </p:nvSpPr>
        <p:spPr/>
        <p:txBody>
          <a:bodyPr/>
          <a:lstStyle/>
          <a:p>
            <a:pPr algn="ctr"/>
            <a:r>
              <a:rPr lang="el-GR" b="1" dirty="0">
                <a:solidFill>
                  <a:schemeClr val="tx1">
                    <a:lumMod val="95000"/>
                    <a:lumOff val="5000"/>
                  </a:schemeClr>
                </a:solidFill>
              </a:rPr>
              <a:t>Το ήπαρ </a:t>
            </a:r>
          </a:p>
        </p:txBody>
      </p:sp>
      <p:sp>
        <p:nvSpPr>
          <p:cNvPr id="3" name="Θέση περιεχομένου 2">
            <a:extLst>
              <a:ext uri="{FF2B5EF4-FFF2-40B4-BE49-F238E27FC236}">
                <a16:creationId xmlns:a16="http://schemas.microsoft.com/office/drawing/2014/main" id="{1E885AA5-C75D-4641-8414-75BCE950A178}"/>
              </a:ext>
            </a:extLst>
          </p:cNvPr>
          <p:cNvSpPr>
            <a:spLocks noGrp="1"/>
          </p:cNvSpPr>
          <p:nvPr>
            <p:ph idx="1"/>
          </p:nvPr>
        </p:nvSpPr>
        <p:spPr>
          <a:xfrm>
            <a:off x="971600" y="1447800"/>
            <a:ext cx="8172400" cy="5410200"/>
          </a:xfrm>
        </p:spPr>
        <p:txBody>
          <a:bodyPr>
            <a:normAutofit fontScale="55000" lnSpcReduction="20000"/>
          </a:bodyPr>
          <a:lstStyle/>
          <a:p>
            <a:r>
              <a:rPr lang="el-GR" b="1" dirty="0"/>
              <a:t>Το ήπαρ ή συκώτι είναι ένα ζωτικό όργανο που έχει ένα ευρύ φάσμα λειτουργιών στο οποίο περιλαμβάνεται η αποτοξίνωση, η σύνθεση πρωτεϊνών και η παραγωγή βιοχημικών ουσιών απαραίτητων για την πέψη των τροφών. </a:t>
            </a:r>
          </a:p>
          <a:p>
            <a:r>
              <a:rPr lang="el-GR" b="1" dirty="0"/>
              <a:t>Το ήπαρ είναι απαραίτητο για τη ζωή. Επί του παρόντος δεν έχει ανευρεθεί τρόπος αντιστάθμισης των λειτουργιών του, σε περίπτωση πλήρους απουσίας του σε βάθος χρόνου, παρόλο που η αιμοκάθαρση ήπατος μπορεί να συνεισφέρει για ένα μικρό διάστημα.</a:t>
            </a:r>
          </a:p>
          <a:p>
            <a:r>
              <a:rPr lang="el-GR" b="1" dirty="0"/>
              <a:t>Το όργανο αυτό παίζει κυρίαρχο ρόλο στο μεταβολισμό και επιτελεί πολλές λειτουργίες του οργανισμού, μεταξύ άλλων την αποθήκευση γλυκογόνου, καταστροφή </a:t>
            </a:r>
            <a:r>
              <a:rPr lang="el-GR" b="1" dirty="0" err="1"/>
              <a:t>ερυθροκυττάρων</a:t>
            </a:r>
            <a:r>
              <a:rPr lang="el-GR" b="1" dirty="0"/>
              <a:t>, σύνθεση των πρωτεϊνών του πλάσματος, παραγωγή ορμονών και απομάκρυνση των τοξικών ουσιών από το σώμα, είτε είναι εξωγενείς είτε είναι παράγωγα του μεταβολισμού. </a:t>
            </a:r>
          </a:p>
          <a:p>
            <a:r>
              <a:rPr lang="el-GR" b="1" dirty="0"/>
              <a:t>Βρίσκεται κάτω από το διάφραγμα, στο δεξιό και άνω μέρος της κοιλίας, που ονομάζεται δεξιό υποχόνδριο, και επεκτείνεται και στο κεντρικό και άνω μέρος της κοιλιάς, που ονομάζεται </a:t>
            </a:r>
            <a:r>
              <a:rPr lang="el-GR" b="1" dirty="0" err="1"/>
              <a:t>επιγάστριο</a:t>
            </a:r>
            <a:r>
              <a:rPr lang="el-GR" b="1" dirty="0"/>
              <a:t>. </a:t>
            </a:r>
          </a:p>
          <a:p>
            <a:r>
              <a:rPr lang="el-GR" b="1" dirty="0"/>
              <a:t>Παράγει τη χολή, ένα αλκαλικό μίγμα, που </a:t>
            </a:r>
            <a:r>
              <a:rPr lang="el-GR" b="1" dirty="0" err="1"/>
              <a:t>αποδομεί</a:t>
            </a:r>
            <a:r>
              <a:rPr lang="el-GR" b="1" dirty="0"/>
              <a:t> μικρά και περίπλοκα μόρια, πολλά από τα οποία είναι αναγκαία για τις φυσιολογικές ζωτικές λειτουργίες.</a:t>
            </a:r>
          </a:p>
        </p:txBody>
      </p:sp>
    </p:spTree>
    <p:extLst>
      <p:ext uri="{BB962C8B-B14F-4D97-AF65-F5344CB8AC3E}">
        <p14:creationId xmlns:p14="http://schemas.microsoft.com/office/powerpoint/2010/main" val="3331416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D44925-B735-47D2-A882-23F06E938218}"/>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48EBCAB2-9312-4DF7-946F-8DD0726698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8034" y="18442"/>
            <a:ext cx="4259486" cy="2704086"/>
          </a:xfrm>
        </p:spPr>
      </p:pic>
      <p:pic>
        <p:nvPicPr>
          <p:cNvPr id="7" name="Εικόνα 6">
            <a:extLst>
              <a:ext uri="{FF2B5EF4-FFF2-40B4-BE49-F238E27FC236}">
                <a16:creationId xmlns:a16="http://schemas.microsoft.com/office/drawing/2014/main" id="{6D90EBF6-24F1-4AC1-9BFE-1B75F5957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797" y="3011182"/>
            <a:ext cx="4351203" cy="3108002"/>
          </a:xfrm>
          <a:prstGeom prst="rect">
            <a:avLst/>
          </a:prstGeom>
        </p:spPr>
      </p:pic>
      <p:pic>
        <p:nvPicPr>
          <p:cNvPr id="9" name="Εικόνα 8">
            <a:extLst>
              <a:ext uri="{FF2B5EF4-FFF2-40B4-BE49-F238E27FC236}">
                <a16:creationId xmlns:a16="http://schemas.microsoft.com/office/drawing/2014/main" id="{3A775202-93AD-4B50-8EE5-1D483066E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843" y="2722528"/>
            <a:ext cx="3916082" cy="3108002"/>
          </a:xfrm>
          <a:prstGeom prst="rect">
            <a:avLst/>
          </a:prstGeom>
        </p:spPr>
      </p:pic>
    </p:spTree>
    <p:extLst>
      <p:ext uri="{BB962C8B-B14F-4D97-AF65-F5344CB8AC3E}">
        <p14:creationId xmlns:p14="http://schemas.microsoft.com/office/powerpoint/2010/main" val="600411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02B0ED-75B7-4B7B-A082-BA9CFEA291F6}"/>
              </a:ext>
            </a:extLst>
          </p:cNvPr>
          <p:cNvSpPr>
            <a:spLocks noGrp="1"/>
          </p:cNvSpPr>
          <p:nvPr>
            <p:ph type="title"/>
          </p:nvPr>
        </p:nvSpPr>
        <p:spPr/>
        <p:txBody>
          <a:bodyPr/>
          <a:lstStyle/>
          <a:p>
            <a:pPr algn="ctr"/>
            <a:r>
              <a:rPr lang="el-GR" b="1" dirty="0">
                <a:solidFill>
                  <a:schemeClr val="tx1">
                    <a:lumMod val="95000"/>
                    <a:lumOff val="5000"/>
                  </a:schemeClr>
                </a:solidFill>
              </a:rPr>
              <a:t>χοληφόρα</a:t>
            </a:r>
          </a:p>
        </p:txBody>
      </p:sp>
      <p:sp>
        <p:nvSpPr>
          <p:cNvPr id="3" name="Θέση περιεχομένου 2">
            <a:extLst>
              <a:ext uri="{FF2B5EF4-FFF2-40B4-BE49-F238E27FC236}">
                <a16:creationId xmlns:a16="http://schemas.microsoft.com/office/drawing/2014/main" id="{8577D618-A5C2-4FF2-8315-69BAE02DE372}"/>
              </a:ext>
            </a:extLst>
          </p:cNvPr>
          <p:cNvSpPr>
            <a:spLocks noGrp="1"/>
          </p:cNvSpPr>
          <p:nvPr>
            <p:ph idx="1"/>
          </p:nvPr>
        </p:nvSpPr>
        <p:spPr>
          <a:xfrm>
            <a:off x="1043608" y="1447800"/>
            <a:ext cx="8100392" cy="5410200"/>
          </a:xfrm>
        </p:spPr>
        <p:txBody>
          <a:bodyPr>
            <a:normAutofit fontScale="55000" lnSpcReduction="20000"/>
          </a:bodyPr>
          <a:lstStyle/>
          <a:p>
            <a:r>
              <a:rPr lang="el-GR" b="1" dirty="0"/>
              <a:t>Το χοληφόρο δέντρο, ή δίκτυο των χοληφόρων, είναι το δίκτυο των χοληφόρων αγγείων μέσα στο οποίο ρέει η χολή. Από άποψη εμβρυολογίας, προέρχεται από το αρχέγονο έντερο και σχηματίζεται μαζί με το ήπαρ. Το χοληφόρο δέντρο αποτελείται από τα ενδοηπατικά και τα </a:t>
            </a:r>
            <a:r>
              <a:rPr lang="el-GR" b="1" dirty="0" err="1"/>
              <a:t>εξωηπατικά</a:t>
            </a:r>
            <a:r>
              <a:rPr lang="el-GR" b="1" dirty="0"/>
              <a:t> χοληφόρα.</a:t>
            </a:r>
          </a:p>
          <a:p>
            <a:r>
              <a:rPr lang="el-GR" b="1" dirty="0"/>
              <a:t>Τα ενδοηπατικά χοληφόρα είναι αγγεία που βρίσκονται μέσα στο ήπαρ. Λαμβάνουν τη </a:t>
            </a:r>
            <a:r>
              <a:rPr lang="el-GR" b="1" dirty="0" err="1"/>
              <a:t>νεοπαραγόμενη</a:t>
            </a:r>
            <a:r>
              <a:rPr lang="el-GR" b="1" dirty="0"/>
              <a:t> χολή και την αποδίδουν στο </a:t>
            </a:r>
            <a:r>
              <a:rPr lang="el-GR" b="1" dirty="0" err="1"/>
              <a:t>εξωηπατικό</a:t>
            </a:r>
            <a:r>
              <a:rPr lang="el-GR" b="1" dirty="0"/>
              <a:t> δίκτυο.</a:t>
            </a:r>
          </a:p>
          <a:p>
            <a:r>
              <a:rPr lang="el-GR" b="1" dirty="0"/>
              <a:t>Ο δεξιός και ο αριστερός ηπατικός πόρος, μήκους 1-4 εκατοστά, συλλέγουν τη χολή από το ενδοηπατικό δίκτυο και </a:t>
            </a:r>
            <a:r>
              <a:rPr lang="el-GR" b="1" dirty="0" err="1"/>
              <a:t>συνενούνται</a:t>
            </a:r>
            <a:r>
              <a:rPr lang="el-GR" b="1" dirty="0"/>
              <a:t> στις πύλες του ήπατος για να σχηματίσουν τον κοινό ηπατικό πόρο, ο οποίος έχει μήκος 3-4 εκατοστά και συνεχίζει την πορεία του προς τα κάτω μέχρις ότου ενωθεί με τον κυστικό πόρο.</a:t>
            </a:r>
          </a:p>
          <a:p>
            <a:r>
              <a:rPr lang="el-GR" b="1" dirty="0"/>
              <a:t>Ο χοληδόχος πόρος αποτελεί τη συνέχεια του κοινού ηπατικού προς τα κάτω και έχει μήκος που ποικίλλει γύρω από ένα μέσο όρο 8 εκατοστών και εύρος 8 χιλιοστά. Έχει συνήθως δύο μοίρες: η ελεύθερη μοίρα του ακολουθώντας πορεία που έρχεται σε σχέση με το δωδεκαδάκτυλο και το πάγκρεας, ενώνεται με τον παγκρεατικό πόρο και εκβάλλει στο δωδεκαδάκτυλο. Στο σημείο εκβολής περιβάλλεται από τον σφιγκτήρα του </a:t>
            </a:r>
            <a:r>
              <a:rPr lang="el-GR" b="1" dirty="0" err="1"/>
              <a:t>Oddi</a:t>
            </a:r>
            <a:r>
              <a:rPr lang="el-GR" b="1" dirty="0"/>
              <a:t> και σχηματίζει μια θηλή, το φύμα του </a:t>
            </a:r>
            <a:r>
              <a:rPr lang="el-GR" b="1" dirty="0" err="1"/>
              <a:t>Vater</a:t>
            </a:r>
            <a:r>
              <a:rPr lang="el-GR" b="1" dirty="0"/>
              <a:t>.</a:t>
            </a:r>
          </a:p>
          <a:p>
            <a:r>
              <a:rPr lang="el-GR" b="1" dirty="0"/>
              <a:t>Η χοληδόχος κύστη βρίσκεται στην κάτω επιφάνεια του ήπατος. Ενώνεται με τον κοινό ηπατικό πόρο, δια του κυστικού πόρου.</a:t>
            </a:r>
          </a:p>
        </p:txBody>
      </p:sp>
    </p:spTree>
    <p:extLst>
      <p:ext uri="{BB962C8B-B14F-4D97-AF65-F5344CB8AC3E}">
        <p14:creationId xmlns:p14="http://schemas.microsoft.com/office/powerpoint/2010/main" val="657055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BF2DFB-4ED4-4AFA-9560-6866ACD7D062}"/>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7C720384-B192-4695-A32F-2D5BBA62E3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914" y="0"/>
            <a:ext cx="3835616" cy="3478059"/>
          </a:xfrm>
        </p:spPr>
      </p:pic>
      <p:pic>
        <p:nvPicPr>
          <p:cNvPr id="7" name="Εικόνα 6">
            <a:extLst>
              <a:ext uri="{FF2B5EF4-FFF2-40B4-BE49-F238E27FC236}">
                <a16:creationId xmlns:a16="http://schemas.microsoft.com/office/drawing/2014/main" id="{75203E97-AC77-4A4C-A599-9AE6338A3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3" y="1988840"/>
            <a:ext cx="4994844" cy="5058240"/>
          </a:xfrm>
          <a:prstGeom prst="rect">
            <a:avLst/>
          </a:prstGeom>
        </p:spPr>
      </p:pic>
    </p:spTree>
    <p:extLst>
      <p:ext uri="{BB962C8B-B14F-4D97-AF65-F5344CB8AC3E}">
        <p14:creationId xmlns:p14="http://schemas.microsoft.com/office/powerpoint/2010/main" val="2582657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285D8F-D50E-475C-A843-3203F0F1AF7D}"/>
              </a:ext>
            </a:extLst>
          </p:cNvPr>
          <p:cNvSpPr>
            <a:spLocks noGrp="1"/>
          </p:cNvSpPr>
          <p:nvPr>
            <p:ph type="title"/>
          </p:nvPr>
        </p:nvSpPr>
        <p:spPr/>
        <p:txBody>
          <a:bodyPr/>
          <a:lstStyle/>
          <a:p>
            <a:pPr algn="ctr"/>
            <a:r>
              <a:rPr lang="el-GR" b="1" dirty="0">
                <a:solidFill>
                  <a:schemeClr val="tx1">
                    <a:lumMod val="95000"/>
                    <a:lumOff val="5000"/>
                  </a:schemeClr>
                </a:solidFill>
              </a:rPr>
              <a:t>πάγκρεας</a:t>
            </a:r>
          </a:p>
        </p:txBody>
      </p:sp>
      <p:sp>
        <p:nvSpPr>
          <p:cNvPr id="3" name="Θέση περιεχομένου 2">
            <a:extLst>
              <a:ext uri="{FF2B5EF4-FFF2-40B4-BE49-F238E27FC236}">
                <a16:creationId xmlns:a16="http://schemas.microsoft.com/office/drawing/2014/main" id="{BD5D331F-899E-46C1-9F54-164755B55377}"/>
              </a:ext>
            </a:extLst>
          </p:cNvPr>
          <p:cNvSpPr>
            <a:spLocks noGrp="1"/>
          </p:cNvSpPr>
          <p:nvPr>
            <p:ph idx="1"/>
          </p:nvPr>
        </p:nvSpPr>
        <p:spPr>
          <a:xfrm>
            <a:off x="971600" y="1447800"/>
            <a:ext cx="8172400" cy="5410200"/>
          </a:xfrm>
        </p:spPr>
        <p:txBody>
          <a:bodyPr>
            <a:normAutofit fontScale="55000" lnSpcReduction="20000"/>
          </a:bodyPr>
          <a:lstStyle/>
          <a:p>
            <a:r>
              <a:rPr lang="el-GR" b="1" dirty="0"/>
              <a:t>Το πάγκρεας είναι ένας αδένας του πεπτικού συστήματος των σπονδυλωτών. Είναι μικτός αδένας με ενδοκρινή και εξωκρινή μοίρα ο οποίος παράγει πλήθος σημαντικών ορμονών με κυριότερες την ινσουλίνη, το </a:t>
            </a:r>
            <a:r>
              <a:rPr lang="el-GR" b="1" dirty="0" err="1"/>
              <a:t>γλυκαγόνο</a:t>
            </a:r>
            <a:r>
              <a:rPr lang="el-GR" b="1" dirty="0"/>
              <a:t> και την αυξητική ορμόνη. </a:t>
            </a:r>
          </a:p>
          <a:p>
            <a:r>
              <a:rPr lang="el-GR" b="1" dirty="0"/>
              <a:t>Ο ρόλος του στο πεπτικό σύστημα είναι η έκκριση του παγκρεατικού υγρού το οποίο περιέχει ένζυμα που συμμετέχουν στην απορρόφηση των θρεπτικών συστατικών από το λεπτό έντερο. Αυτά τα ένζυμα βοηθούν στην περαιτέρω διάσπαση των υδατανθράκων, των πρωτεϊνών και των λιπιδίων.</a:t>
            </a:r>
          </a:p>
          <a:p>
            <a:r>
              <a:rPr lang="el-GR" b="1" dirty="0"/>
              <a:t>Το πάγκρεας βρίσκεται στο πίσω μέρος της κοιλιάς και συγκεκριμένα στην "αγκαλιά" του δωδεκαδακτύλου, στο σημείο όπου τελειώνει το στομάχι και αρχίζει το λεπτό έντερο. Έχει μήκος περίπου 15 </a:t>
            </a:r>
            <a:r>
              <a:rPr lang="el-GR" b="1" dirty="0" err="1"/>
              <a:t>cm</a:t>
            </a:r>
            <a:r>
              <a:rPr lang="el-GR" b="1" dirty="0"/>
              <a:t> και σχήμα </a:t>
            </a:r>
            <a:r>
              <a:rPr lang="el-GR" b="1" dirty="0" err="1"/>
              <a:t>αποπλατυσμένου</a:t>
            </a:r>
            <a:r>
              <a:rPr lang="el-GR" b="1" dirty="0"/>
              <a:t> αχλαδιού.</a:t>
            </a:r>
          </a:p>
          <a:p>
            <a:r>
              <a:rPr lang="el-GR" b="1" dirty="0"/>
              <a:t>Διακρίνονται 4 τμήματα: το διογκωμένο τμήμα του ονομάζεται κεφαλή, το ενδιάμεσο αυχένας, το μεσαίο τμήμα ονομάζεται σώμα και το στενότερο ουρά. Εντός του οργάνου βρίσκονται δύο «σωλήνες», ο κύριος παγκρεατικός πόρος και ο εφεδρικός ή δευτερεύων ή πόρος του </a:t>
            </a:r>
            <a:r>
              <a:rPr lang="el-GR" b="1" dirty="0" err="1"/>
              <a:t>Santorini</a:t>
            </a:r>
            <a:r>
              <a:rPr lang="el-GR" b="1" dirty="0"/>
              <a:t>.</a:t>
            </a:r>
          </a:p>
          <a:p>
            <a:r>
              <a:rPr lang="el-GR" b="1" dirty="0"/>
              <a:t>Στο πάγκρεας καταλήγουν κλάδοι νεύρων με προσαγωγούς αισθητικούς κλάδους του νευρικού συστήματος οι οποίοι είναι ευαίσθητοι στον πόνο.</a:t>
            </a:r>
          </a:p>
        </p:txBody>
      </p:sp>
    </p:spTree>
    <p:extLst>
      <p:ext uri="{BB962C8B-B14F-4D97-AF65-F5344CB8AC3E}">
        <p14:creationId xmlns:p14="http://schemas.microsoft.com/office/powerpoint/2010/main" val="2348044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CD79C5-B800-44E7-B052-C043C6C2AA3D}"/>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654D6C9-AAB6-459F-B143-19444DAE2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3297103"/>
            <a:ext cx="7056784" cy="3555957"/>
          </a:xfrm>
        </p:spPr>
      </p:pic>
      <p:pic>
        <p:nvPicPr>
          <p:cNvPr id="7" name="Εικόνα 6">
            <a:extLst>
              <a:ext uri="{FF2B5EF4-FFF2-40B4-BE49-F238E27FC236}">
                <a16:creationId xmlns:a16="http://schemas.microsoft.com/office/drawing/2014/main" id="{9027C846-4DCE-47EE-8490-DF9BCACA4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371" y="33431"/>
            <a:ext cx="4972059" cy="3107537"/>
          </a:xfrm>
          <a:prstGeom prst="rect">
            <a:avLst/>
          </a:prstGeom>
        </p:spPr>
      </p:pic>
    </p:spTree>
    <p:extLst>
      <p:ext uri="{BB962C8B-B14F-4D97-AF65-F5344CB8AC3E}">
        <p14:creationId xmlns:p14="http://schemas.microsoft.com/office/powerpoint/2010/main" val="4211815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BAD85-25A0-4953-9197-651B91697299}"/>
              </a:ext>
            </a:extLst>
          </p:cNvPr>
          <p:cNvSpPr>
            <a:spLocks noGrp="1"/>
          </p:cNvSpPr>
          <p:nvPr>
            <p:ph type="title"/>
          </p:nvPr>
        </p:nvSpPr>
        <p:spPr/>
        <p:txBody>
          <a:bodyPr/>
          <a:lstStyle/>
          <a:p>
            <a:pPr algn="ctr"/>
            <a:r>
              <a:rPr lang="el-GR" b="1" dirty="0">
                <a:solidFill>
                  <a:schemeClr val="tx1">
                    <a:lumMod val="95000"/>
                    <a:lumOff val="5000"/>
                  </a:schemeClr>
                </a:solidFill>
              </a:rPr>
              <a:t>ο σπλήνας</a:t>
            </a:r>
          </a:p>
        </p:txBody>
      </p:sp>
      <p:sp>
        <p:nvSpPr>
          <p:cNvPr id="3" name="Θέση περιεχομένου 2">
            <a:extLst>
              <a:ext uri="{FF2B5EF4-FFF2-40B4-BE49-F238E27FC236}">
                <a16:creationId xmlns:a16="http://schemas.microsoft.com/office/drawing/2014/main" id="{B85965F2-0E86-48DF-BDC9-F8E0155FC017}"/>
              </a:ext>
            </a:extLst>
          </p:cNvPr>
          <p:cNvSpPr>
            <a:spLocks noGrp="1"/>
          </p:cNvSpPr>
          <p:nvPr>
            <p:ph idx="1"/>
          </p:nvPr>
        </p:nvSpPr>
        <p:spPr>
          <a:xfrm>
            <a:off x="971600" y="1447800"/>
            <a:ext cx="8172400" cy="5410200"/>
          </a:xfrm>
        </p:spPr>
        <p:txBody>
          <a:bodyPr>
            <a:normAutofit fontScale="62500" lnSpcReduction="20000"/>
          </a:bodyPr>
          <a:lstStyle/>
          <a:p>
            <a:r>
              <a:rPr lang="el-GR" b="1" dirty="0"/>
              <a:t>Η σπλήνα (ή ο σπλήνας), είναι </a:t>
            </a:r>
            <a:r>
              <a:rPr lang="el-GR" b="1"/>
              <a:t>λεμφοειδές όργανο. </a:t>
            </a:r>
            <a:r>
              <a:rPr lang="el-GR" b="1" dirty="0"/>
              <a:t>Στον ανθρώπινο οργανισμό βρίσκεται στην κοιλιά επί της αριστερής πλευράς μεταξύ της 9ης και 12ης πλευράς και αποτελεί το μεγαλύτερο όργανο του λεμφικού ιστού του οργανισμού.</a:t>
            </a:r>
          </a:p>
          <a:p>
            <a:r>
              <a:rPr lang="el-GR" b="1" dirty="0"/>
              <a:t>Ο σπλήνας είναι υπεύθυνος για τις ακόλουθες λειτουργίες:</a:t>
            </a:r>
          </a:p>
          <a:p>
            <a:r>
              <a:rPr lang="el-GR" b="1" dirty="0"/>
              <a:t>Αποτελεί αιμοποιητικό όργανο κατά την εμβρυϊκή ζωή (παραγωγή ερυθρών αιμοσφαιρίων)</a:t>
            </a:r>
          </a:p>
          <a:p>
            <a:r>
              <a:rPr lang="el-GR" b="1" dirty="0"/>
              <a:t>λειτουργεί ως ηθμός (φίλτρο) και καθαρίζει το αίμα</a:t>
            </a:r>
          </a:p>
          <a:p>
            <a:pPr marL="596646" indent="-514350">
              <a:buFont typeface="+mj-lt"/>
              <a:buAutoNum type="arabicPeriod"/>
            </a:pPr>
            <a:r>
              <a:rPr lang="el-GR" b="1" dirty="0"/>
              <a:t>από </a:t>
            </a:r>
            <a:r>
              <a:rPr lang="el-GR" b="1" dirty="0" err="1"/>
              <a:t>γηρασμένα</a:t>
            </a:r>
            <a:r>
              <a:rPr lang="el-GR" b="1" dirty="0"/>
              <a:t> ή παθολογικά ερυθρά αιμοσφαίρια</a:t>
            </a:r>
          </a:p>
          <a:p>
            <a:pPr marL="596646" indent="-514350">
              <a:buFont typeface="+mj-lt"/>
              <a:buAutoNum type="arabicPeriod"/>
            </a:pPr>
            <a:r>
              <a:rPr lang="el-GR" b="1" dirty="0"/>
              <a:t>από έγκλειστα που υπάρχουν εντός των </a:t>
            </a:r>
            <a:r>
              <a:rPr lang="el-GR" b="1" dirty="0" err="1"/>
              <a:t>ερυθροκυττάρων</a:t>
            </a:r>
            <a:r>
              <a:rPr lang="el-GR" b="1" dirty="0"/>
              <a:t> ή ξένα σωματίδια</a:t>
            </a:r>
          </a:p>
          <a:p>
            <a:pPr marL="596646" indent="-514350">
              <a:buFont typeface="+mj-lt"/>
              <a:buAutoNum type="arabicPeriod"/>
            </a:pPr>
            <a:r>
              <a:rPr lang="el-GR" b="1" dirty="0"/>
              <a:t>από αντιγόνα και μικροοργανισμούς</a:t>
            </a:r>
          </a:p>
          <a:p>
            <a:r>
              <a:rPr lang="el-GR" b="1" dirty="0"/>
              <a:t>παίζει σημαντικό ρόλο στη μη ειδική και ειδική ανοσία του οργανισμού</a:t>
            </a:r>
          </a:p>
          <a:p>
            <a:r>
              <a:rPr lang="el-GR" b="1" dirty="0"/>
              <a:t>συμμετέχει στο μεταβολισμό του σιδήρου</a:t>
            </a:r>
          </a:p>
          <a:p>
            <a:r>
              <a:rPr lang="el-GR" b="1" dirty="0"/>
              <a:t>λειτουργεί ως αποθήκη λευκών αιμοσφαιρίων και αιμοπεταλίων</a:t>
            </a:r>
          </a:p>
        </p:txBody>
      </p:sp>
    </p:spTree>
    <p:extLst>
      <p:ext uri="{BB962C8B-B14F-4D97-AF65-F5344CB8AC3E}">
        <p14:creationId xmlns:p14="http://schemas.microsoft.com/office/powerpoint/2010/main" val="342199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62CFCC-299D-4526-9FE4-3EC9179DC95B}"/>
              </a:ext>
            </a:extLst>
          </p:cNvPr>
          <p:cNvSpPr>
            <a:spLocks noGrp="1"/>
          </p:cNvSpPr>
          <p:nvPr>
            <p:ph type="title"/>
          </p:nvPr>
        </p:nvSpPr>
        <p:spPr/>
        <p:txBody>
          <a:bodyPr/>
          <a:lstStyle/>
          <a:p>
            <a:pPr algn="ctr"/>
            <a:r>
              <a:rPr lang="el-GR" b="1" dirty="0">
                <a:solidFill>
                  <a:schemeClr val="tx1">
                    <a:lumMod val="95000"/>
                    <a:lumOff val="5000"/>
                  </a:schemeClr>
                </a:solidFill>
              </a:rPr>
              <a:t>Ο σπλήνας </a:t>
            </a:r>
          </a:p>
        </p:txBody>
      </p:sp>
      <p:sp>
        <p:nvSpPr>
          <p:cNvPr id="3" name="Θέση περιεχομένου 2">
            <a:extLst>
              <a:ext uri="{FF2B5EF4-FFF2-40B4-BE49-F238E27FC236}">
                <a16:creationId xmlns:a16="http://schemas.microsoft.com/office/drawing/2014/main" id="{43BF35FD-B4B2-477B-88B8-26952A9E351A}"/>
              </a:ext>
            </a:extLst>
          </p:cNvPr>
          <p:cNvSpPr>
            <a:spLocks noGrp="1"/>
          </p:cNvSpPr>
          <p:nvPr>
            <p:ph idx="1"/>
          </p:nvPr>
        </p:nvSpPr>
        <p:spPr>
          <a:xfrm>
            <a:off x="1043608" y="1447800"/>
            <a:ext cx="8100392" cy="5410200"/>
          </a:xfrm>
        </p:spPr>
        <p:txBody>
          <a:bodyPr>
            <a:normAutofit fontScale="77500" lnSpcReduction="20000"/>
          </a:bodyPr>
          <a:lstStyle/>
          <a:p>
            <a:r>
              <a:rPr lang="el-GR" b="1" dirty="0">
                <a:solidFill>
                  <a:schemeClr val="tx1">
                    <a:lumMod val="95000"/>
                    <a:lumOff val="5000"/>
                  </a:schemeClr>
                </a:solidFill>
              </a:rPr>
              <a:t>Ο σπλήνας αποτελείται από λεμφικό ιστό και φαγοκύτταρα και συμμετέχει στη μη ειδική και ειδική άμυνα του οργανισμού παράγοντας ουσίες, όπως οι </a:t>
            </a:r>
            <a:r>
              <a:rPr lang="el-GR" b="1" dirty="0" err="1">
                <a:solidFill>
                  <a:schemeClr val="tx1">
                    <a:lumMod val="95000"/>
                    <a:lumOff val="5000"/>
                  </a:schemeClr>
                </a:solidFill>
              </a:rPr>
              <a:t>οψωνίνες</a:t>
            </a:r>
            <a:r>
              <a:rPr lang="el-GR" b="1" dirty="0">
                <a:solidFill>
                  <a:schemeClr val="tx1">
                    <a:lumMod val="95000"/>
                    <a:lumOff val="5000"/>
                  </a:schemeClr>
                </a:solidFill>
              </a:rPr>
              <a:t>, βοηθά στην απομάκρυνση των μικροβίων από την κυκλοφορία. </a:t>
            </a:r>
          </a:p>
          <a:p>
            <a:r>
              <a:rPr lang="el-GR" b="1" dirty="0">
                <a:solidFill>
                  <a:schemeClr val="tx1">
                    <a:lumMod val="95000"/>
                    <a:lumOff val="5000"/>
                  </a:schemeClr>
                </a:solidFill>
              </a:rPr>
              <a:t>Ο κίνδυνος </a:t>
            </a:r>
            <a:r>
              <a:rPr lang="el-GR" b="1" dirty="0" err="1">
                <a:solidFill>
                  <a:schemeClr val="tx1">
                    <a:lumMod val="95000"/>
                    <a:lumOff val="5000"/>
                  </a:schemeClr>
                </a:solidFill>
              </a:rPr>
              <a:t>νόσησης</a:t>
            </a:r>
            <a:r>
              <a:rPr lang="el-GR" b="1" dirty="0">
                <a:solidFill>
                  <a:schemeClr val="tx1">
                    <a:lumMod val="95000"/>
                    <a:lumOff val="5000"/>
                  </a:schemeClr>
                </a:solidFill>
              </a:rPr>
              <a:t> από σοβαρές λοιμώξεις μετά από αφαίρεση της σπλήνας (</a:t>
            </a:r>
            <a:r>
              <a:rPr lang="el-GR" b="1" dirty="0" err="1">
                <a:solidFill>
                  <a:schemeClr val="tx1">
                    <a:lumMod val="95000"/>
                    <a:lumOff val="5000"/>
                  </a:schemeClr>
                </a:solidFill>
              </a:rPr>
              <a:t>σπληνεκτομή</a:t>
            </a:r>
            <a:r>
              <a:rPr lang="el-GR" b="1" dirty="0">
                <a:solidFill>
                  <a:schemeClr val="tx1">
                    <a:lumMod val="95000"/>
                    <a:lumOff val="5000"/>
                  </a:schemeClr>
                </a:solidFill>
              </a:rPr>
              <a:t>) ή λειτουργική παύση των </a:t>
            </a:r>
            <a:r>
              <a:rPr lang="el-GR" b="1" dirty="0" err="1">
                <a:solidFill>
                  <a:schemeClr val="tx1">
                    <a:lumMod val="95000"/>
                    <a:lumOff val="5000"/>
                  </a:schemeClr>
                </a:solidFill>
              </a:rPr>
              <a:t>δράσεών</a:t>
            </a:r>
            <a:r>
              <a:rPr lang="el-GR" b="1" dirty="0">
                <a:solidFill>
                  <a:schemeClr val="tx1">
                    <a:lumMod val="95000"/>
                    <a:lumOff val="5000"/>
                  </a:schemeClr>
                </a:solidFill>
              </a:rPr>
              <a:t> της (</a:t>
            </a:r>
            <a:r>
              <a:rPr lang="el-GR" b="1" dirty="0" err="1">
                <a:solidFill>
                  <a:schemeClr val="tx1">
                    <a:lumMod val="95000"/>
                    <a:lumOff val="5000"/>
                  </a:schemeClr>
                </a:solidFill>
              </a:rPr>
              <a:t>ασπληνία</a:t>
            </a:r>
            <a:r>
              <a:rPr lang="el-GR" b="1" dirty="0">
                <a:solidFill>
                  <a:schemeClr val="tx1">
                    <a:lumMod val="95000"/>
                    <a:lumOff val="5000"/>
                  </a:schemeClr>
                </a:solidFill>
              </a:rPr>
              <a:t>) είναι αυξημένος.</a:t>
            </a:r>
          </a:p>
          <a:p>
            <a:r>
              <a:rPr lang="el-GR" b="1" dirty="0">
                <a:solidFill>
                  <a:schemeClr val="tx1">
                    <a:lumMod val="95000"/>
                    <a:lumOff val="5000"/>
                  </a:schemeClr>
                </a:solidFill>
              </a:rPr>
              <a:t>Φαίνεται ότι τα παιδιά που έχουν υποστεί </a:t>
            </a:r>
            <a:r>
              <a:rPr lang="el-GR" b="1" dirty="0" err="1">
                <a:solidFill>
                  <a:schemeClr val="tx1">
                    <a:lumMod val="95000"/>
                    <a:lumOff val="5000"/>
                  </a:schemeClr>
                </a:solidFill>
              </a:rPr>
              <a:t>σπληνεκτομή</a:t>
            </a:r>
            <a:r>
              <a:rPr lang="el-GR" b="1" dirty="0">
                <a:solidFill>
                  <a:schemeClr val="tx1">
                    <a:lumMod val="95000"/>
                    <a:lumOff val="5000"/>
                  </a:schemeClr>
                </a:solidFill>
              </a:rPr>
              <a:t> έχουν μεγαλύτερο κίνδυνο λοίμωξης από ό,τι οι ενήλικες. Ο </a:t>
            </a:r>
            <a:r>
              <a:rPr lang="el-GR" b="1" dirty="0" err="1">
                <a:solidFill>
                  <a:schemeClr val="tx1">
                    <a:lumMod val="95000"/>
                    <a:lumOff val="5000"/>
                  </a:schemeClr>
                </a:solidFill>
              </a:rPr>
              <a:t>παθογενετικός</a:t>
            </a:r>
            <a:r>
              <a:rPr lang="el-GR" b="1" dirty="0">
                <a:solidFill>
                  <a:schemeClr val="tx1">
                    <a:lumMod val="95000"/>
                    <a:lumOff val="5000"/>
                  </a:schemeClr>
                </a:solidFill>
              </a:rPr>
              <a:t> μηχανισμός της θανατηφόρου λοίμωξης στα άτομα με </a:t>
            </a:r>
            <a:r>
              <a:rPr lang="el-GR" b="1" dirty="0" err="1">
                <a:solidFill>
                  <a:schemeClr val="tx1">
                    <a:lumMod val="95000"/>
                    <a:lumOff val="5000"/>
                  </a:schemeClr>
                </a:solidFill>
              </a:rPr>
              <a:t>ασπληνία</a:t>
            </a:r>
            <a:r>
              <a:rPr lang="el-GR" b="1" dirty="0">
                <a:solidFill>
                  <a:schemeClr val="tx1">
                    <a:lumMod val="95000"/>
                    <a:lumOff val="5000"/>
                  </a:schemeClr>
                </a:solidFill>
              </a:rPr>
              <a:t> δεν είναι πλήρως διασαφηνισμένος.</a:t>
            </a:r>
          </a:p>
        </p:txBody>
      </p:sp>
    </p:spTree>
    <p:extLst>
      <p:ext uri="{BB962C8B-B14F-4D97-AF65-F5344CB8AC3E}">
        <p14:creationId xmlns:p14="http://schemas.microsoft.com/office/powerpoint/2010/main" val="1621526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0A076B-4E6C-4329-9974-DB5FAA0CE2AD}"/>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062D7F8-9737-4AF2-8C71-02CCFA3DC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417638"/>
            <a:ext cx="6396456" cy="4171602"/>
          </a:xfrm>
        </p:spPr>
      </p:pic>
    </p:spTree>
    <p:extLst>
      <p:ext uri="{BB962C8B-B14F-4D97-AF65-F5344CB8AC3E}">
        <p14:creationId xmlns:p14="http://schemas.microsoft.com/office/powerpoint/2010/main" val="391289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A5D3AD-FCEE-4F34-BE80-D0B7C866015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81B24A4-C045-456E-B618-2D9C7E54FAE4}"/>
              </a:ext>
            </a:extLst>
          </p:cNvPr>
          <p:cNvSpPr>
            <a:spLocks noGrp="1"/>
          </p:cNvSpPr>
          <p:nvPr>
            <p:ph idx="1"/>
          </p:nvPr>
        </p:nvSpPr>
        <p:spPr/>
        <p:txBody>
          <a:bodyPr>
            <a:normAutofit/>
          </a:bodyPr>
          <a:lstStyle/>
          <a:p>
            <a:pPr marL="82296" indent="0">
              <a:buNone/>
            </a:pPr>
            <a:r>
              <a:rPr lang="el-GR" b="1" dirty="0"/>
              <a:t>Στο γαστρεντερικό σύστημα τοποθετούνται και τα ακόλουθα όργανα:</a:t>
            </a:r>
          </a:p>
          <a:p>
            <a:r>
              <a:rPr lang="el-GR" b="1" dirty="0"/>
              <a:t>Σκωληκοειδής απόφυση</a:t>
            </a:r>
          </a:p>
          <a:p>
            <a:r>
              <a:rPr lang="el-GR" b="1" dirty="0"/>
              <a:t>Ήπαρ</a:t>
            </a:r>
          </a:p>
          <a:p>
            <a:r>
              <a:rPr lang="el-GR" b="1" dirty="0"/>
              <a:t>Χοληφόρο σύστημα</a:t>
            </a:r>
          </a:p>
          <a:p>
            <a:r>
              <a:rPr lang="el-GR" b="1" dirty="0"/>
              <a:t>Πάγκρεας</a:t>
            </a:r>
          </a:p>
          <a:p>
            <a:r>
              <a:rPr lang="el-GR" b="1" dirty="0"/>
              <a:t>Σπλήνας</a:t>
            </a:r>
          </a:p>
        </p:txBody>
      </p:sp>
    </p:spTree>
    <p:extLst>
      <p:ext uri="{BB962C8B-B14F-4D97-AF65-F5344CB8AC3E}">
        <p14:creationId xmlns:p14="http://schemas.microsoft.com/office/powerpoint/2010/main" val="262346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332656"/>
            <a:ext cx="8160907" cy="6120680"/>
          </a:xfrm>
        </p:spPr>
      </p:pic>
    </p:spTree>
    <p:extLst>
      <p:ext uri="{BB962C8B-B14F-4D97-AF65-F5344CB8AC3E}">
        <p14:creationId xmlns:p14="http://schemas.microsoft.com/office/powerpoint/2010/main" val="171407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FAFA1-C45E-4DC5-9CB9-6881731BD92A}"/>
              </a:ext>
            </a:extLst>
          </p:cNvPr>
          <p:cNvSpPr>
            <a:spLocks noGrp="1"/>
          </p:cNvSpPr>
          <p:nvPr>
            <p:ph type="title"/>
          </p:nvPr>
        </p:nvSpPr>
        <p:spPr/>
        <p:txBody>
          <a:bodyPr/>
          <a:lstStyle/>
          <a:p>
            <a:pPr algn="ctr"/>
            <a:r>
              <a:rPr lang="el-GR" b="1" dirty="0">
                <a:solidFill>
                  <a:schemeClr val="tx1">
                    <a:lumMod val="95000"/>
                    <a:lumOff val="5000"/>
                  </a:schemeClr>
                </a:solidFill>
                <a:effectLst/>
              </a:rPr>
              <a:t>στοματική κοιλότητα </a:t>
            </a:r>
          </a:p>
        </p:txBody>
      </p:sp>
      <p:sp>
        <p:nvSpPr>
          <p:cNvPr id="3" name="Θέση περιεχομένου 2">
            <a:extLst>
              <a:ext uri="{FF2B5EF4-FFF2-40B4-BE49-F238E27FC236}">
                <a16:creationId xmlns:a16="http://schemas.microsoft.com/office/drawing/2014/main" id="{FD5DBEA2-3D42-4AC0-AC36-104B9B1C9C02}"/>
              </a:ext>
            </a:extLst>
          </p:cNvPr>
          <p:cNvSpPr>
            <a:spLocks noGrp="1"/>
          </p:cNvSpPr>
          <p:nvPr>
            <p:ph idx="1"/>
          </p:nvPr>
        </p:nvSpPr>
        <p:spPr>
          <a:xfrm>
            <a:off x="1043608" y="1447800"/>
            <a:ext cx="8100392" cy="5410200"/>
          </a:xfrm>
        </p:spPr>
        <p:txBody>
          <a:bodyPr>
            <a:normAutofit fontScale="70000" lnSpcReduction="20000"/>
          </a:bodyPr>
          <a:lstStyle/>
          <a:p>
            <a:r>
              <a:rPr lang="el-GR" b="1" dirty="0"/>
              <a:t>Η στοματική κοιλότητα ξεκινάει από τα χείλη και τον οδοντικό φραγμό ενώ προς τα πίσω μεταπίπτει στον </a:t>
            </a:r>
            <a:r>
              <a:rPr lang="el-GR" b="1" dirty="0" err="1"/>
              <a:t>φάρρυγγα</a:t>
            </a:r>
            <a:r>
              <a:rPr lang="el-GR" b="1" dirty="0"/>
              <a:t>. Το άνω τοίχωμα της στοματικής κοιλότητας σχηματίζεται από το οστό της άνω γνάθου και καλείται υπερώα. Η υπερώα αποτελείται από δύο επιμέρους τμήματα την σκληρή (τα πρόσθια 2/3) και την μαλθακή υπερώα (το οπίσθιο 1/3). </a:t>
            </a:r>
          </a:p>
          <a:p>
            <a:r>
              <a:rPr lang="el-GR" b="1" dirty="0"/>
              <a:t>Από πλάγια η στοματική κοιλότητα αφορίζεται από τα μάγουλα (</a:t>
            </a:r>
            <a:r>
              <a:rPr lang="el-GR" b="1" dirty="0" err="1"/>
              <a:t>παρείες</a:t>
            </a:r>
            <a:r>
              <a:rPr lang="el-GR" b="1" dirty="0"/>
              <a:t>). Το κάτω τοίχωμα της στοματική κοιλότητας καλείται έδαφος του στόματος και σχηματίζεται από τον </a:t>
            </a:r>
            <a:r>
              <a:rPr lang="el-GR" b="1" dirty="0" err="1"/>
              <a:t>γενειογλωσσικό</a:t>
            </a:r>
            <a:r>
              <a:rPr lang="el-GR" b="1" dirty="0"/>
              <a:t> και τον </a:t>
            </a:r>
            <a:r>
              <a:rPr lang="el-GR" b="1" dirty="0" err="1"/>
              <a:t>γναθοϋοειδή</a:t>
            </a:r>
            <a:r>
              <a:rPr lang="el-GR" b="1" dirty="0"/>
              <a:t> μυ. </a:t>
            </a:r>
          </a:p>
          <a:p>
            <a:r>
              <a:rPr lang="el-GR" b="1" dirty="0"/>
              <a:t>Όταν το στόμα παραμένει κλειστό, η στοματική κοιλότητα </a:t>
            </a:r>
            <a:r>
              <a:rPr lang="el-GR" b="1" dirty="0" err="1"/>
              <a:t>πληρούται</a:t>
            </a:r>
            <a:r>
              <a:rPr lang="el-GR" b="1" dirty="0"/>
              <a:t> από την γλώσσα. Η στοματική κοιλότητα καλύπτεται από τον στοματικό βλεννογόνο. </a:t>
            </a:r>
          </a:p>
          <a:p>
            <a:r>
              <a:rPr lang="el-GR" b="1" dirty="0"/>
              <a:t>Επίσης στη στοματική κοιλότητα απελευθερώνεται το σάλιο που παράγεται από τους σιελογόνους αδένες. Το σάλιο περιέχει δυο σημαντικά ένζυμα, την </a:t>
            </a:r>
            <a:r>
              <a:rPr lang="el-GR" b="1" dirty="0" err="1"/>
              <a:t>αμυλάση</a:t>
            </a:r>
            <a:r>
              <a:rPr lang="el-GR" b="1" dirty="0"/>
              <a:t> και τη </a:t>
            </a:r>
            <a:r>
              <a:rPr lang="el-GR" b="1" dirty="0" err="1"/>
              <a:t>λυσοζύμη</a:t>
            </a:r>
            <a:r>
              <a:rPr lang="el-GR" b="1" dirty="0"/>
              <a:t>.</a:t>
            </a:r>
          </a:p>
        </p:txBody>
      </p:sp>
    </p:spTree>
    <p:extLst>
      <p:ext uri="{BB962C8B-B14F-4D97-AF65-F5344CB8AC3E}">
        <p14:creationId xmlns:p14="http://schemas.microsoft.com/office/powerpoint/2010/main" val="425601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4C345F-1ACB-448A-A6E0-EE444528FE70}"/>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7FD3A4B3-CCDD-4D85-AE19-3EB2DB4E03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10557"/>
            <a:ext cx="5296631" cy="7138939"/>
          </a:xfrm>
        </p:spPr>
      </p:pic>
    </p:spTree>
    <p:extLst>
      <p:ext uri="{BB962C8B-B14F-4D97-AF65-F5344CB8AC3E}">
        <p14:creationId xmlns:p14="http://schemas.microsoft.com/office/powerpoint/2010/main" val="9702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469991-A18C-429E-868B-0D81E38B9CDB}"/>
              </a:ext>
            </a:extLst>
          </p:cNvPr>
          <p:cNvSpPr>
            <a:spLocks noGrp="1"/>
          </p:cNvSpPr>
          <p:nvPr>
            <p:ph type="title"/>
          </p:nvPr>
        </p:nvSpPr>
        <p:spPr/>
        <p:txBody>
          <a:bodyPr/>
          <a:lstStyle/>
          <a:p>
            <a:pPr algn="ctr"/>
            <a:r>
              <a:rPr lang="el-GR" b="1" dirty="0"/>
              <a:t>φάρυγγας</a:t>
            </a:r>
          </a:p>
        </p:txBody>
      </p:sp>
      <p:sp>
        <p:nvSpPr>
          <p:cNvPr id="3" name="Θέση περιεχομένου 2">
            <a:extLst>
              <a:ext uri="{FF2B5EF4-FFF2-40B4-BE49-F238E27FC236}">
                <a16:creationId xmlns:a16="http://schemas.microsoft.com/office/drawing/2014/main" id="{D770A455-E753-4CD1-A317-FC934D215E42}"/>
              </a:ext>
            </a:extLst>
          </p:cNvPr>
          <p:cNvSpPr>
            <a:spLocks noGrp="1"/>
          </p:cNvSpPr>
          <p:nvPr>
            <p:ph idx="1"/>
          </p:nvPr>
        </p:nvSpPr>
        <p:spPr>
          <a:xfrm>
            <a:off x="1043608" y="1447800"/>
            <a:ext cx="8100392" cy="5410200"/>
          </a:xfrm>
        </p:spPr>
        <p:txBody>
          <a:bodyPr>
            <a:normAutofit fontScale="70000" lnSpcReduction="20000"/>
          </a:bodyPr>
          <a:lstStyle/>
          <a:p>
            <a:r>
              <a:rPr lang="el-GR" b="1" dirty="0"/>
              <a:t>Ο φάρυγγας είναι </a:t>
            </a:r>
            <a:r>
              <a:rPr lang="el-GR" b="1" dirty="0" err="1"/>
              <a:t>ίνομυώδης</a:t>
            </a:r>
            <a:r>
              <a:rPr lang="el-GR" b="1" dirty="0"/>
              <a:t> σωλήνας, μήκους 15cm, που συνδέει την στοματική και την κρανιακή κοιλότητα με τον οισοφάγο και τον λάρυγγα. Βρίσκεται μπροστά από την αυχενική μοίρα, της σπονδυλικής στήλης μέχρι τον 6ο αυχενικό σπόνδυλο. </a:t>
            </a:r>
          </a:p>
          <a:p>
            <a:r>
              <a:rPr lang="el-GR" b="1" dirty="0"/>
              <a:t>Στην θέση αυτή μεταπίπτει στον οισοφάγο. Βρίσκεται δηλαδή πίσω από την κοιλότητα της μύτης, του στόματος και του λάρυγγα, με τους οποίους συγκοινωνεί διά στομίων. Ο φάρυγγας αποτελεί τμήμα τόσο του πεπτικού όσο και του αναπνευστικού συστήματος πολλών οργανισμών. </a:t>
            </a:r>
          </a:p>
          <a:p>
            <a:r>
              <a:rPr lang="el-GR" b="1" dirty="0"/>
              <a:t>Από αυτόν περνούν οι τροφές που θα καταλήξουν στον οισοφάγο, όσο και ο αέρας προς τους πνεύμονες. Η επιγλωττίδα φροντίζει να κλείνει το πέρασμα προς την τραχεία όταν καταπίνονται τροφές, προκειμένου να μην εισέλθουν ξένα σώματα σ' αυτήν και επέλθει πνιγμός. </a:t>
            </a:r>
          </a:p>
          <a:p>
            <a:r>
              <a:rPr lang="el-GR" b="1" dirty="0"/>
              <a:t>Στους ανθρώπους ο φάρυγγας παίζει επίσης σπουδαίο ρόλο στην ομιλία, με την παραγωγή της φωνής.</a:t>
            </a:r>
          </a:p>
        </p:txBody>
      </p:sp>
    </p:spTree>
    <p:extLst>
      <p:ext uri="{BB962C8B-B14F-4D97-AF65-F5344CB8AC3E}">
        <p14:creationId xmlns:p14="http://schemas.microsoft.com/office/powerpoint/2010/main" val="281293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BBD5B8-D61E-41F7-9A81-85DF568AC148}"/>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6A7D6AE0-1652-4204-B75A-7AA038F540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9457" y="1416749"/>
            <a:ext cx="6270382" cy="4474773"/>
          </a:xfrm>
        </p:spPr>
      </p:pic>
    </p:spTree>
    <p:extLst>
      <p:ext uri="{BB962C8B-B14F-4D97-AF65-F5344CB8AC3E}">
        <p14:creationId xmlns:p14="http://schemas.microsoft.com/office/powerpoint/2010/main" val="3503040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415</TotalTime>
  <Words>2308</Words>
  <Application>Microsoft Office PowerPoint</Application>
  <PresentationFormat>Προβολή στην οθόνη (4:3)</PresentationFormat>
  <Paragraphs>121</Paragraphs>
  <Slides>38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Corbel</vt:lpstr>
      <vt:lpstr>Gill Sans MT</vt:lpstr>
      <vt:lpstr>Verdana</vt:lpstr>
      <vt:lpstr>Wingdings 2</vt:lpstr>
      <vt:lpstr>Ηλιοστάσιο</vt:lpstr>
      <vt:lpstr>Πεπτικό σύστημα</vt:lpstr>
      <vt:lpstr>Πεπτικό σύστημα</vt:lpstr>
      <vt:lpstr>Ανατομία του πεπτικού συστήματος</vt:lpstr>
      <vt:lpstr>Παρουσίαση του PowerPoint</vt:lpstr>
      <vt:lpstr>Παρουσίαση του PowerPoint</vt:lpstr>
      <vt:lpstr>στοματική κοιλότητα </vt:lpstr>
      <vt:lpstr>Παρουσίαση του PowerPoint</vt:lpstr>
      <vt:lpstr>φάρυγγας</vt:lpstr>
      <vt:lpstr>Παρουσίαση του PowerPoint</vt:lpstr>
      <vt:lpstr>Ο οισοφάγος </vt:lpstr>
      <vt:lpstr>Παρουσίαση του PowerPoint</vt:lpstr>
      <vt:lpstr>Τοίχωμα του πεπτικού σωλήνα</vt:lpstr>
      <vt:lpstr>Παρουσίαση του PowerPoint</vt:lpstr>
      <vt:lpstr>Στόμαχος</vt:lpstr>
      <vt:lpstr>Στόμαχος </vt:lpstr>
      <vt:lpstr>Στόμαχος</vt:lpstr>
      <vt:lpstr>Στόμαχος</vt:lpstr>
      <vt:lpstr>Στόμαχος</vt:lpstr>
      <vt:lpstr>Στόμαχος</vt:lpstr>
      <vt:lpstr>ΓΑΣΤΡΙΚΟ ΥΓΡΟ</vt:lpstr>
      <vt:lpstr>έντερο</vt:lpstr>
      <vt:lpstr>Παρουσίαση του PowerPoint</vt:lpstr>
      <vt:lpstr>Λεπτό έντερο</vt:lpstr>
      <vt:lpstr>λεπτό έντερο</vt:lpstr>
      <vt:lpstr>Παχύ έντερο</vt:lpstr>
      <vt:lpstr>Παχύ έντερο</vt:lpstr>
      <vt:lpstr>Παχύ έντερο</vt:lpstr>
      <vt:lpstr>σκωληκοειδής απόφυση</vt:lpstr>
      <vt:lpstr>Παρουσίαση του PowerPoint</vt:lpstr>
      <vt:lpstr>Το ήπαρ </vt:lpstr>
      <vt:lpstr>Παρουσίαση του PowerPoint</vt:lpstr>
      <vt:lpstr>χοληφόρα</vt:lpstr>
      <vt:lpstr>Παρουσίαση του PowerPoint</vt:lpstr>
      <vt:lpstr>πάγκρεας</vt:lpstr>
      <vt:lpstr>Παρουσίαση του PowerPoint</vt:lpstr>
      <vt:lpstr>ο σπλήνας</vt:lpstr>
      <vt:lpstr>Ο σπλήνας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Χρήστης των Windows</dc:creator>
  <cp:lastModifiedBy>Ιωαννης Προϊκος</cp:lastModifiedBy>
  <cp:revision>24</cp:revision>
  <dcterms:created xsi:type="dcterms:W3CDTF">2019-01-26T20:57:59Z</dcterms:created>
  <dcterms:modified xsi:type="dcterms:W3CDTF">2021-12-04T18:34:42Z</dcterms:modified>
</cp:coreProperties>
</file>