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397" r:id="rId15"/>
    <p:sldId id="398" r:id="rId16"/>
    <p:sldId id="400" r:id="rId17"/>
    <p:sldId id="403" r:id="rId18"/>
    <p:sldId id="404" r:id="rId19"/>
    <p:sldId id="406" r:id="rId20"/>
    <p:sldId id="407" r:id="rId21"/>
    <p:sldId id="405" r:id="rId22"/>
    <p:sldId id="408" r:id="rId23"/>
    <p:sldId id="409" r:id="rId24"/>
    <p:sldId id="410"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760C07-0CC7-4D25-BFF4-DF3ECA0C149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1071B76-3D2D-4E9A-83A6-CC0B45E3F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D36EBF5-EEA5-4DED-8C32-49A6DE386E5C}"/>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5" name="Θέση υποσέλιδου 4">
            <a:extLst>
              <a:ext uri="{FF2B5EF4-FFF2-40B4-BE49-F238E27FC236}">
                <a16:creationId xmlns:a16="http://schemas.microsoft.com/office/drawing/2014/main" id="{9B000C0B-9844-4B75-BEA8-DD995C2840E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B20BB0F-5613-4B5E-90A1-1FF141EA842C}"/>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378282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800575-FC46-4301-B653-87C88609CE8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6373B06-A512-45F0-84AE-5A38C35451E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57927B9-3DCC-4B26-ABEC-846847636AAF}"/>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5" name="Θέση υποσέλιδου 4">
            <a:extLst>
              <a:ext uri="{FF2B5EF4-FFF2-40B4-BE49-F238E27FC236}">
                <a16:creationId xmlns:a16="http://schemas.microsoft.com/office/drawing/2014/main" id="{5E976418-CA83-41AA-BA57-1A3039586FE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B408308-9153-4802-A401-D6BEC36613C5}"/>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34430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D3D0664-1E1C-4F36-B3FE-08B96270A61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B9D546F-E7C7-4E04-8A81-A62B960F026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6A2B1F1-A350-4966-A4C5-7B3D027E1282}"/>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5" name="Θέση υποσέλιδου 4">
            <a:extLst>
              <a:ext uri="{FF2B5EF4-FFF2-40B4-BE49-F238E27FC236}">
                <a16:creationId xmlns:a16="http://schemas.microsoft.com/office/drawing/2014/main" id="{53D956F7-361E-42E0-91B0-310A4EAFA02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2DFABC3-756D-4A22-B549-9A67465EC1C9}"/>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324166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1074533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409215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162264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1659957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81533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66045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136762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3556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64583E-5077-4AC6-A4A1-A9E88BAAFF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CAED753-611A-43A2-B518-80BBC4B1AE0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4059FC7-C2E8-498D-A3B5-F533A71B84E8}"/>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5" name="Θέση υποσέλιδου 4">
            <a:extLst>
              <a:ext uri="{FF2B5EF4-FFF2-40B4-BE49-F238E27FC236}">
                <a16:creationId xmlns:a16="http://schemas.microsoft.com/office/drawing/2014/main" id="{DF726996-6D5A-4D5D-A883-47A4B7FDC12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FE6201-AAE7-4C8E-BFC7-83A9614820D3}"/>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269065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2361424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3180328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0E70EB2-44FF-494A-8CFC-558BA5FBF15D}" type="datetimeFigureOut">
              <a:rPr lang="el-GR" smtClean="0"/>
              <a:pPr/>
              <a:t>25/1/2021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849689E-346B-4D42-987F-9C4663D32161}" type="slidenum">
              <a:rPr lang="el-GR" smtClean="0"/>
              <a:pPr/>
              <a:t>‹#›</a:t>
            </a:fld>
            <a:endParaRPr lang="el-GR"/>
          </a:p>
        </p:txBody>
      </p:sp>
    </p:spTree>
    <p:extLst>
      <p:ext uri="{BB962C8B-B14F-4D97-AF65-F5344CB8AC3E}">
        <p14:creationId xmlns:p14="http://schemas.microsoft.com/office/powerpoint/2010/main" val="261588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B53970-DFC7-431B-9A5E-9C1AE71A618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26DB064-571A-4B3C-AA4B-5A0242AAD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CA1CAA6-9757-4A15-8BA7-03B9CF8874F6}"/>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5" name="Θέση υποσέλιδου 4">
            <a:extLst>
              <a:ext uri="{FF2B5EF4-FFF2-40B4-BE49-F238E27FC236}">
                <a16:creationId xmlns:a16="http://schemas.microsoft.com/office/drawing/2014/main" id="{21160353-DCA3-4C70-810B-4DCA3B38E12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D03213C-2B81-4DDD-AFD0-7996C89B2DFE}"/>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408688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E1278-8E10-4C91-B407-8E85EBFC6A5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9FCB19A-39D1-49A0-B289-44F2F7DB535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D26172A-8F9D-408E-BB96-2239B056C5D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7C91852-C5DE-4168-8881-D1CB9A0466A2}"/>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6" name="Θέση υποσέλιδου 5">
            <a:extLst>
              <a:ext uri="{FF2B5EF4-FFF2-40B4-BE49-F238E27FC236}">
                <a16:creationId xmlns:a16="http://schemas.microsoft.com/office/drawing/2014/main" id="{BD6503FC-DDAD-4F60-8E55-639998D5B45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56A8742-38F7-433A-AB2D-2FE3C303B19D}"/>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244994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C0E373-163E-43B5-8F61-7B4031FEB45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F283EBB-EDE2-4CE8-AA8D-C15334A0D7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00600D9-F81B-4097-AE08-F6100368DD4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81B1C7-A396-4864-9145-05C00F7A37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285B6B0-2614-47D9-AAD3-E4ACC265CB6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5457C13-D870-400D-9356-270D04F705BC}"/>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8" name="Θέση υποσέλιδου 7">
            <a:extLst>
              <a:ext uri="{FF2B5EF4-FFF2-40B4-BE49-F238E27FC236}">
                <a16:creationId xmlns:a16="http://schemas.microsoft.com/office/drawing/2014/main" id="{0AE0BDFF-1727-45D4-8CC2-BB61F0F0345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F16D423-39DE-40C4-957F-6563B56D623B}"/>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213094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577AA-C5F5-4493-B126-864DFBA01B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E660328-C599-4A6B-8069-6E4B1C11D6EA}"/>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4" name="Θέση υποσέλιδου 3">
            <a:extLst>
              <a:ext uri="{FF2B5EF4-FFF2-40B4-BE49-F238E27FC236}">
                <a16:creationId xmlns:a16="http://schemas.microsoft.com/office/drawing/2014/main" id="{EFC35944-C337-4127-A1C6-9876379A4A0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C1A5D58-F383-47B4-82E5-8B82E6AE9BFE}"/>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331892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5BD978F-0AD5-4807-917B-36112E602286}"/>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3" name="Θέση υποσέλιδου 2">
            <a:extLst>
              <a:ext uri="{FF2B5EF4-FFF2-40B4-BE49-F238E27FC236}">
                <a16:creationId xmlns:a16="http://schemas.microsoft.com/office/drawing/2014/main" id="{6A8C67D4-9EAD-453B-A716-F623153DEC5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2ECFD8E-3549-4279-AA8C-FD3BB5B34B71}"/>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208633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BE0F3F-3CFE-4E68-ABFA-082645A6C32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E6DBE5A-2EA4-488B-8434-62844509D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CCE8A04-7012-496F-96F5-183C23FF1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1DAF459-7919-4ED9-94B6-466A2B9B13AF}"/>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6" name="Θέση υποσέλιδου 5">
            <a:extLst>
              <a:ext uri="{FF2B5EF4-FFF2-40B4-BE49-F238E27FC236}">
                <a16:creationId xmlns:a16="http://schemas.microsoft.com/office/drawing/2014/main" id="{D8278DB8-7EA5-494D-A13E-C6A15373E24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38FA473-7D5D-40FB-ADB8-3351209025AA}"/>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144653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BD3EC9-3C4B-4860-B0BC-6388E73672B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044D2D8-1196-44E8-AE9A-20CF0964E2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DB587E0-936E-432B-9BEF-16A75303F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08215FF-17BF-4F66-84F6-DF550AD9B780}"/>
              </a:ext>
            </a:extLst>
          </p:cNvPr>
          <p:cNvSpPr>
            <a:spLocks noGrp="1"/>
          </p:cNvSpPr>
          <p:nvPr>
            <p:ph type="dt" sz="half" idx="10"/>
          </p:nvPr>
        </p:nvSpPr>
        <p:spPr/>
        <p:txBody>
          <a:bodyPr/>
          <a:lstStyle/>
          <a:p>
            <a:fld id="{FA4A89A4-BA83-49FC-B04A-B6BDC5897E7E}" type="datetimeFigureOut">
              <a:rPr lang="el-GR" smtClean="0"/>
              <a:t>25/1/2021</a:t>
            </a:fld>
            <a:endParaRPr lang="el-GR"/>
          </a:p>
        </p:txBody>
      </p:sp>
      <p:sp>
        <p:nvSpPr>
          <p:cNvPr id="6" name="Θέση υποσέλιδου 5">
            <a:extLst>
              <a:ext uri="{FF2B5EF4-FFF2-40B4-BE49-F238E27FC236}">
                <a16:creationId xmlns:a16="http://schemas.microsoft.com/office/drawing/2014/main" id="{DF6F80EE-4114-49D0-BB45-A84B7D297CA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2FF1FBB-7F19-4970-B71A-F002E0590485}"/>
              </a:ext>
            </a:extLst>
          </p:cNvPr>
          <p:cNvSpPr>
            <a:spLocks noGrp="1"/>
          </p:cNvSpPr>
          <p:nvPr>
            <p:ph type="sldNum" sz="quarter" idx="12"/>
          </p:nvPr>
        </p:nvSpPr>
        <p:spPr/>
        <p:txBody>
          <a:bodyPr/>
          <a:lstStyle/>
          <a:p>
            <a:fld id="{E60E73DD-9963-4706-8292-53018DE115F2}" type="slidenum">
              <a:rPr lang="el-GR" smtClean="0"/>
              <a:t>‹#›</a:t>
            </a:fld>
            <a:endParaRPr lang="el-GR"/>
          </a:p>
        </p:txBody>
      </p:sp>
    </p:spTree>
    <p:extLst>
      <p:ext uri="{BB962C8B-B14F-4D97-AF65-F5344CB8AC3E}">
        <p14:creationId xmlns:p14="http://schemas.microsoft.com/office/powerpoint/2010/main" val="358406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9E48F14-7A65-4019-81FC-242888D6B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22367D0-9379-4EF7-8ABE-996E4F643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6402DD5-BA3B-483C-AB8F-A8A66DBA2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A89A4-BA83-49FC-B04A-B6BDC5897E7E}" type="datetimeFigureOut">
              <a:rPr lang="el-GR" smtClean="0"/>
              <a:t>25/1/2021</a:t>
            </a:fld>
            <a:endParaRPr lang="el-GR"/>
          </a:p>
        </p:txBody>
      </p:sp>
      <p:sp>
        <p:nvSpPr>
          <p:cNvPr id="5" name="Θέση υποσέλιδου 4">
            <a:extLst>
              <a:ext uri="{FF2B5EF4-FFF2-40B4-BE49-F238E27FC236}">
                <a16:creationId xmlns:a16="http://schemas.microsoft.com/office/drawing/2014/main" id="{C1B2F2C7-5702-4124-BFFE-AFB87E37E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CD3A76D-F20F-4A59-A31C-C75298042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E73DD-9963-4706-8292-53018DE115F2}" type="slidenum">
              <a:rPr lang="el-GR" smtClean="0"/>
              <a:t>‹#›</a:t>
            </a:fld>
            <a:endParaRPr lang="el-GR"/>
          </a:p>
        </p:txBody>
      </p:sp>
    </p:spTree>
    <p:extLst>
      <p:ext uri="{BB962C8B-B14F-4D97-AF65-F5344CB8AC3E}">
        <p14:creationId xmlns:p14="http://schemas.microsoft.com/office/powerpoint/2010/main" val="1675233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70EB2-44FF-494A-8CFC-558BA5FBF15D}" type="datetimeFigureOut">
              <a:rPr lang="el-GR" smtClean="0"/>
              <a:pPr/>
              <a:t>25/1/2021</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9689E-346B-4D42-987F-9C4663D32161}" type="slidenum">
              <a:rPr lang="el-GR" smtClean="0"/>
              <a:pPr/>
              <a:t>‹#›</a:t>
            </a:fld>
            <a:endParaRPr lang="el-GR"/>
          </a:p>
        </p:txBody>
      </p:sp>
    </p:spTree>
    <p:extLst>
      <p:ext uri="{BB962C8B-B14F-4D97-AF65-F5344CB8AC3E}">
        <p14:creationId xmlns:p14="http://schemas.microsoft.com/office/powerpoint/2010/main" val="1036881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05C837-5FDE-4127-B8A7-8B6F9EDF2827}"/>
              </a:ext>
            </a:extLst>
          </p:cNvPr>
          <p:cNvSpPr>
            <a:spLocks noGrp="1"/>
          </p:cNvSpPr>
          <p:nvPr>
            <p:ph type="ctrTitle"/>
          </p:nvPr>
        </p:nvSpPr>
        <p:spPr>
          <a:xfrm>
            <a:off x="1524000" y="-176695"/>
            <a:ext cx="9144000" cy="2387600"/>
          </a:xfrm>
        </p:spPr>
        <p:txBody>
          <a:bodyPr/>
          <a:lstStyle/>
          <a:p>
            <a:r>
              <a:rPr lang="el-GR" b="1" dirty="0"/>
              <a:t>ουροποιητικό σύστημα</a:t>
            </a:r>
          </a:p>
        </p:txBody>
      </p:sp>
      <p:pic>
        <p:nvPicPr>
          <p:cNvPr id="4" name="Εικόνα 3">
            <a:extLst>
              <a:ext uri="{FF2B5EF4-FFF2-40B4-BE49-F238E27FC236}">
                <a16:creationId xmlns:a16="http://schemas.microsoft.com/office/drawing/2014/main" id="{8C973978-1FB7-472F-9731-FBD70B9B7B8C}"/>
              </a:ext>
            </a:extLst>
          </p:cNvPr>
          <p:cNvPicPr>
            <a:picLocks noChangeAspect="1"/>
          </p:cNvPicPr>
          <p:nvPr/>
        </p:nvPicPr>
        <p:blipFill>
          <a:blip r:embed="rId2"/>
          <a:stretch>
            <a:fillRect/>
          </a:stretch>
        </p:blipFill>
        <p:spPr>
          <a:xfrm>
            <a:off x="4306669" y="2479780"/>
            <a:ext cx="3578662" cy="4334632"/>
          </a:xfrm>
          <a:prstGeom prst="rect">
            <a:avLst/>
          </a:prstGeom>
        </p:spPr>
      </p:pic>
      <p:sp>
        <p:nvSpPr>
          <p:cNvPr id="3" name="Υπότιτλος 2">
            <a:extLst>
              <a:ext uri="{FF2B5EF4-FFF2-40B4-BE49-F238E27FC236}">
                <a16:creationId xmlns:a16="http://schemas.microsoft.com/office/drawing/2014/main" id="{E20B97EE-F311-46E7-AAD0-EA8F9D1C0E5A}"/>
              </a:ext>
            </a:extLst>
          </p:cNvPr>
          <p:cNvSpPr>
            <a:spLocks noGrp="1"/>
          </p:cNvSpPr>
          <p:nvPr>
            <p:ph type="subTitle" idx="1"/>
          </p:nvPr>
        </p:nvSpPr>
        <p:spPr>
          <a:xfrm>
            <a:off x="1391478" y="4185133"/>
            <a:ext cx="9144000" cy="1655762"/>
          </a:xfrm>
        </p:spPr>
        <p:txBody>
          <a:bodyPr/>
          <a:lstStyle/>
          <a:p>
            <a:endParaRPr lang="el-GR" dirty="0"/>
          </a:p>
        </p:txBody>
      </p:sp>
    </p:spTree>
    <p:extLst>
      <p:ext uri="{BB962C8B-B14F-4D97-AF65-F5344CB8AC3E}">
        <p14:creationId xmlns:p14="http://schemas.microsoft.com/office/powerpoint/2010/main" val="3240473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effectLst/>
              </a:rPr>
              <a:t>ουροδόχος κύστη</a:t>
            </a:r>
            <a:endParaRPr lang="el-GR" dirty="0"/>
          </a:p>
        </p:txBody>
      </p:sp>
      <p:sp>
        <p:nvSpPr>
          <p:cNvPr id="3" name="2 - Θέση περιεχομένου"/>
          <p:cNvSpPr>
            <a:spLocks noGrp="1"/>
          </p:cNvSpPr>
          <p:nvPr>
            <p:ph idx="1"/>
          </p:nvPr>
        </p:nvSpPr>
        <p:spPr>
          <a:xfrm>
            <a:off x="1395851" y="1868557"/>
            <a:ext cx="8742062" cy="5095460"/>
          </a:xfrm>
        </p:spPr>
        <p:txBody>
          <a:bodyPr>
            <a:normAutofit/>
          </a:bodyPr>
          <a:lstStyle/>
          <a:p>
            <a:pPr algn="just"/>
            <a:r>
              <a:rPr lang="el-GR" b="1" dirty="0" err="1"/>
              <a:t>Mπορούμε</a:t>
            </a:r>
            <a:r>
              <a:rPr lang="el-GR" b="1" dirty="0"/>
              <a:t> να κρατήσουμε τα ούρα στην κύστη μας μέχρι κάποιο όριο χωρίς πρόβλημα· όταν ο όγκος των ούρων που είναι μέσα στην ουροδόχο κύστη ξεπεράσει τα 400 cc η κύστη συσπάται κι αρχίζουμε να νιώθουμε ένα δυσάρεστο αίσθημα. </a:t>
            </a:r>
          </a:p>
          <a:p>
            <a:pPr algn="just"/>
            <a:r>
              <a:rPr lang="el-GR" b="1" dirty="0" err="1"/>
              <a:t>Aν</a:t>
            </a:r>
            <a:r>
              <a:rPr lang="el-GR" b="1" dirty="0"/>
              <a:t> προσπαθήσουμε να κρατήσουμε τα ούρα περισσότερο, το αίσθημα αυτό επιδεινώνεται και όταν ο όγκος των ούρων φθάσει τα 650-700 cc η κύστη συσπάται μόνη της, οι σφιγκτήρες χαλαρώνουν και προκαλείται αυτόματη ούρηση, ανεξάρτητη από τη θέλησή μας, για λόγους προστασίας της ακεραιότητας της ουροδόχου κύστης</a:t>
            </a:r>
            <a:r>
              <a:rPr lang="el-GR"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br>
              <a:rPr lang="el-GR" b="1" dirty="0">
                <a:effectLst/>
              </a:rPr>
            </a:br>
            <a:r>
              <a:rPr lang="el-GR" b="1" dirty="0">
                <a:effectLst/>
              </a:rPr>
              <a:t>Η γυναικεία ουρήθρα</a:t>
            </a:r>
            <a:br>
              <a:rPr lang="el-GR" b="1" dirty="0"/>
            </a:br>
            <a:endParaRPr lang="el-GR" dirty="0"/>
          </a:p>
        </p:txBody>
      </p:sp>
      <p:sp>
        <p:nvSpPr>
          <p:cNvPr id="3" name="2 - Θέση περιεχομένου"/>
          <p:cNvSpPr>
            <a:spLocks noGrp="1"/>
          </p:cNvSpPr>
          <p:nvPr>
            <p:ph idx="1"/>
          </p:nvPr>
        </p:nvSpPr>
        <p:spPr>
          <a:xfrm>
            <a:off x="319378" y="1447800"/>
            <a:ext cx="7498080" cy="5410200"/>
          </a:xfrm>
        </p:spPr>
        <p:txBody>
          <a:bodyPr>
            <a:normAutofit fontScale="92500"/>
          </a:bodyPr>
          <a:lstStyle/>
          <a:p>
            <a:pPr algn="just"/>
            <a:r>
              <a:rPr lang="el-GR" b="1" dirty="0" err="1"/>
              <a:t>Eίναι</a:t>
            </a:r>
            <a:r>
              <a:rPr lang="el-GR" b="1" dirty="0"/>
              <a:t> ένας </a:t>
            </a:r>
            <a:r>
              <a:rPr lang="el-GR" b="1" dirty="0" err="1"/>
              <a:t>ινομυώδης</a:t>
            </a:r>
            <a:r>
              <a:rPr lang="el-GR" b="1" dirty="0"/>
              <a:t> σωλήνας, συνέχεια της ουροδόχου κύστης. </a:t>
            </a:r>
            <a:r>
              <a:rPr lang="el-GR" b="1" dirty="0" err="1"/>
              <a:t>Aποτελείται</a:t>
            </a:r>
            <a:r>
              <a:rPr lang="el-GR" b="1" dirty="0"/>
              <a:t> από ινώδη και μυϊκό χιτώνα, και έχει βλεννογόνο με μεταβατικό επιθήλιο. </a:t>
            </a:r>
            <a:r>
              <a:rPr lang="el-GR" b="1" dirty="0" err="1"/>
              <a:t>Tο</a:t>
            </a:r>
            <a:r>
              <a:rPr lang="el-GR" b="1" dirty="0"/>
              <a:t> μήκος της είναι βραχύ, περίπου 4 </a:t>
            </a:r>
            <a:r>
              <a:rPr lang="el-GR" b="1" dirty="0" err="1"/>
              <a:t>cm</a:t>
            </a:r>
            <a:r>
              <a:rPr lang="el-GR" b="1" dirty="0"/>
              <a:t>. </a:t>
            </a:r>
          </a:p>
          <a:p>
            <a:pPr algn="just"/>
            <a:r>
              <a:rPr lang="el-GR" b="1" dirty="0"/>
              <a:t>Έρχεται λοξά προς τα εμπρός και κάτω και αφού περάσει τους μύες του περινέου εκβάλλει με το έξω στόμιό της κάτω από την κλειτορίδα, ανάμεσα στα μικρά χείλη του αιδοίου, εμπρός από την είσοδο του κόλπου.</a:t>
            </a:r>
          </a:p>
          <a:p>
            <a:pPr algn="just"/>
            <a:r>
              <a:rPr lang="el-GR" b="1" dirty="0"/>
              <a:t>H ουρήθρα στην γυναίκα είναι αποκλειστικώς όργανο του ουροποιητικού και χρησιμεύει μόνο για την αποβολή των ούρων, σε αντίθεση με την ανδρική, που χρησιμοποιείται και για την εκσπερμάτωση.</a:t>
            </a:r>
          </a:p>
        </p:txBody>
      </p:sp>
      <p:pic>
        <p:nvPicPr>
          <p:cNvPr id="5" name="Εικόνα 4">
            <a:extLst>
              <a:ext uri="{FF2B5EF4-FFF2-40B4-BE49-F238E27FC236}">
                <a16:creationId xmlns:a16="http://schemas.microsoft.com/office/drawing/2014/main" id="{9D12FCA2-A177-450E-92CC-B4BFFC157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458" y="2430221"/>
            <a:ext cx="4386506" cy="36882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effectLst/>
              </a:rPr>
              <a:t>Η ανδρική ουρήθρα</a:t>
            </a:r>
          </a:p>
        </p:txBody>
      </p:sp>
      <p:sp>
        <p:nvSpPr>
          <p:cNvPr id="3" name="2 - Θέση περιεχομένου"/>
          <p:cNvSpPr>
            <a:spLocks noGrp="1"/>
          </p:cNvSpPr>
          <p:nvPr>
            <p:ph idx="1"/>
          </p:nvPr>
        </p:nvSpPr>
        <p:spPr>
          <a:xfrm>
            <a:off x="4693920" y="1447800"/>
            <a:ext cx="7498080" cy="5410200"/>
          </a:xfrm>
        </p:spPr>
        <p:txBody>
          <a:bodyPr>
            <a:normAutofit fontScale="85000" lnSpcReduction="20000"/>
          </a:bodyPr>
          <a:lstStyle/>
          <a:p>
            <a:pPr algn="just"/>
            <a:r>
              <a:rPr lang="el-GR" b="1" dirty="0" err="1"/>
              <a:t>Mοιάζει</a:t>
            </a:r>
            <a:r>
              <a:rPr lang="el-GR" b="1" dirty="0"/>
              <a:t> με τη γυναικεία στην κατασκευή αλλά διαφέρει στο μήκος, την πορεία, τις σχέσεις και τη χρησιμότητα.</a:t>
            </a:r>
          </a:p>
          <a:p>
            <a:pPr algn="just"/>
            <a:r>
              <a:rPr lang="el-GR" b="1" dirty="0"/>
              <a:t>Έχει μήκος 18–20 </a:t>
            </a:r>
            <a:r>
              <a:rPr lang="el-GR" b="1" dirty="0" err="1"/>
              <a:t>cm</a:t>
            </a:r>
            <a:r>
              <a:rPr lang="el-GR" b="1" dirty="0"/>
              <a:t>. </a:t>
            </a:r>
            <a:r>
              <a:rPr lang="el-GR" b="1" dirty="0" err="1"/>
              <a:t>Bγαίνει</a:t>
            </a:r>
            <a:r>
              <a:rPr lang="el-GR" b="1" dirty="0"/>
              <a:t> από την ουροδόχο κύστη προς τα κάτω και περνά μέσα από τον προστάτη αδένα. H πρώτη της αυτή μοίρα λέγεται </a:t>
            </a:r>
            <a:r>
              <a:rPr lang="el-GR" b="1" i="1" dirty="0"/>
              <a:t>προστατική</a:t>
            </a:r>
            <a:r>
              <a:rPr lang="el-GR" b="1" dirty="0"/>
              <a:t> και δέχεται τις εκβολές των </a:t>
            </a:r>
            <a:r>
              <a:rPr lang="el-GR" b="1" dirty="0" err="1"/>
              <a:t>εκσπερματιστικών</a:t>
            </a:r>
            <a:r>
              <a:rPr lang="el-GR" b="1" dirty="0"/>
              <a:t> πόρων.</a:t>
            </a:r>
          </a:p>
          <a:p>
            <a:pPr algn="just"/>
            <a:r>
              <a:rPr lang="el-GR" b="1" dirty="0"/>
              <a:t>Στη συνέχεια στρέφεται προς τα εμπρός και το τοίχωμά της γίνεται λεπτό· η μοίρα της αυτή λέγεται </a:t>
            </a:r>
            <a:r>
              <a:rPr lang="el-GR" b="1" i="1" dirty="0"/>
              <a:t>υμενώδης</a:t>
            </a:r>
            <a:r>
              <a:rPr lang="el-GR" b="1" dirty="0"/>
              <a:t>. </a:t>
            </a:r>
          </a:p>
          <a:p>
            <a:pPr algn="just"/>
            <a:r>
              <a:rPr lang="el-GR" b="1" dirty="0" err="1"/>
              <a:t>Aκολουθεί</a:t>
            </a:r>
            <a:r>
              <a:rPr lang="el-GR" b="1" dirty="0"/>
              <a:t> η </a:t>
            </a:r>
            <a:r>
              <a:rPr lang="el-GR" b="1" i="1" dirty="0"/>
              <a:t>σηραγγώδης μοίρα</a:t>
            </a:r>
            <a:r>
              <a:rPr lang="el-GR" b="1" dirty="0"/>
              <a:t> (μέσα στο μέσο σηραγγώδες σώμα του πέους), η οποία είναι η μακρύτερη από όλες τις μοίρες και είναι εύκαμπτη, με </a:t>
            </a:r>
            <a:r>
              <a:rPr lang="el-GR" b="1" dirty="0" err="1"/>
              <a:t>ινομυώδες</a:t>
            </a:r>
            <a:r>
              <a:rPr lang="el-GR" b="1" dirty="0"/>
              <a:t> τοίχωμα.</a:t>
            </a:r>
          </a:p>
          <a:p>
            <a:pPr algn="just"/>
            <a:r>
              <a:rPr lang="el-GR" b="1" dirty="0" err="1"/>
              <a:t>Kαταλήγει</a:t>
            </a:r>
            <a:r>
              <a:rPr lang="el-GR" b="1" dirty="0"/>
              <a:t> στη βάλανο του πέους, σε μια </a:t>
            </a:r>
            <a:r>
              <a:rPr lang="el-GR" b="1" dirty="0" err="1"/>
              <a:t>διευρυσμένη</a:t>
            </a:r>
            <a:r>
              <a:rPr lang="el-GR" b="1" dirty="0"/>
              <a:t> περιοχή που ονομάζεται σκαφοειδής βόθρος κι από εκεί εκβάλλει με το έξω στόμιό της στην κορυφή της βαλάνου.</a:t>
            </a:r>
          </a:p>
        </p:txBody>
      </p:sp>
      <p:pic>
        <p:nvPicPr>
          <p:cNvPr id="4" name="Εικόνα 3">
            <a:extLst>
              <a:ext uri="{FF2B5EF4-FFF2-40B4-BE49-F238E27FC236}">
                <a16:creationId xmlns:a16="http://schemas.microsoft.com/office/drawing/2014/main" id="{A6BA7A5C-41D0-4644-90D7-A84EAC6CCE84}"/>
              </a:ext>
            </a:extLst>
          </p:cNvPr>
          <p:cNvPicPr>
            <a:picLocks noChangeAspect="1"/>
          </p:cNvPicPr>
          <p:nvPr/>
        </p:nvPicPr>
        <p:blipFill>
          <a:blip r:embed="rId2"/>
          <a:stretch>
            <a:fillRect/>
          </a:stretch>
        </p:blipFill>
        <p:spPr>
          <a:xfrm>
            <a:off x="0" y="2154642"/>
            <a:ext cx="4693920" cy="39441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ΑΠΕΚΚΡΙΣΗ ΚΑΙ ΩΣΜΩΡΥΘΜΙΣΗ</a:t>
            </a:r>
            <a:endParaRPr lang="el-GR" dirty="0"/>
          </a:p>
        </p:txBody>
      </p:sp>
      <p:sp>
        <p:nvSpPr>
          <p:cNvPr id="3" name="2 - Θέση περιεχομένου"/>
          <p:cNvSpPr>
            <a:spLocks noGrp="1"/>
          </p:cNvSpPr>
          <p:nvPr>
            <p:ph idx="1"/>
          </p:nvPr>
        </p:nvSpPr>
        <p:spPr>
          <a:xfrm>
            <a:off x="1749287" y="2040834"/>
            <a:ext cx="7938051" cy="4817165"/>
          </a:xfrm>
        </p:spPr>
        <p:txBody>
          <a:bodyPr>
            <a:normAutofit/>
          </a:bodyPr>
          <a:lstStyle/>
          <a:p>
            <a:pPr algn="just"/>
            <a:r>
              <a:rPr lang="el-GR" b="1" dirty="0"/>
              <a:t>Το σύνολο των βιοχημικών αντιδράσεων του οργανισμού μας αποτελεί το μεταβολισμό.</a:t>
            </a:r>
          </a:p>
          <a:p>
            <a:pPr algn="just"/>
            <a:r>
              <a:rPr lang="el-GR" b="1" dirty="0"/>
              <a:t>Στα προϊόντα των αντιδράσεων αυτών περιλαμβάνονται και τοξικές ουσίες που πρέπει να αποβληθούν.</a:t>
            </a:r>
          </a:p>
          <a:p>
            <a:pPr algn="just"/>
            <a:r>
              <a:rPr lang="el-GR" b="1" dirty="0"/>
              <a:t>Η διαδικασία αποβολής των ουσιών αυτών αποτελεί τη λειτουργία της απέκκρισης.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Καταγραφή.PNG"/>
          <p:cNvPicPr>
            <a:picLocks noGrp="1" noChangeAspect="1"/>
          </p:cNvPicPr>
          <p:nvPr>
            <p:ph idx="1"/>
          </p:nvPr>
        </p:nvPicPr>
        <p:blipFill>
          <a:blip r:embed="rId2" cstate="print"/>
          <a:stretch>
            <a:fillRect/>
          </a:stretch>
        </p:blipFill>
        <p:spPr>
          <a:xfrm>
            <a:off x="1524000" y="0"/>
            <a:ext cx="91440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Λειτουργία των νεφρών</a:t>
            </a:r>
          </a:p>
        </p:txBody>
      </p:sp>
      <p:pic>
        <p:nvPicPr>
          <p:cNvPr id="4" name="3 - Θέση περιεχομένου" descr="νεφρα.PNG"/>
          <p:cNvPicPr>
            <a:picLocks noGrp="1" noChangeAspect="1"/>
          </p:cNvPicPr>
          <p:nvPr>
            <p:ph idx="1"/>
          </p:nvPr>
        </p:nvPicPr>
        <p:blipFill>
          <a:blip r:embed="rId2" cstate="print"/>
          <a:stretch>
            <a:fillRect/>
          </a:stretch>
        </p:blipFill>
        <p:spPr>
          <a:xfrm>
            <a:off x="1524000" y="1988840"/>
            <a:ext cx="9158428" cy="486916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Διήθηση</a:t>
            </a:r>
            <a:endParaRPr lang="el-GR" dirty="0"/>
          </a:p>
        </p:txBody>
      </p:sp>
      <p:sp>
        <p:nvSpPr>
          <p:cNvPr id="3" name="2 - Θέση περιεχομένου"/>
          <p:cNvSpPr>
            <a:spLocks noGrp="1"/>
          </p:cNvSpPr>
          <p:nvPr>
            <p:ph idx="1"/>
          </p:nvPr>
        </p:nvSpPr>
        <p:spPr>
          <a:xfrm>
            <a:off x="1524000" y="1600200"/>
            <a:ext cx="9144000" cy="5257800"/>
          </a:xfrm>
        </p:spPr>
        <p:txBody>
          <a:bodyPr>
            <a:normAutofit fontScale="85000" lnSpcReduction="20000"/>
          </a:bodyPr>
          <a:lstStyle/>
          <a:p>
            <a:r>
              <a:rPr lang="el-GR" b="1" dirty="0"/>
              <a:t>Διήθηση είναι η διαδικασία διαχωρισμού συστατικών με διαφορετικό μέγεθος, και στη συγκεκριμένη περίπτωση αφορά μικρά μόρια και ιόντα.</a:t>
            </a:r>
          </a:p>
          <a:p>
            <a:r>
              <a:rPr lang="el-GR" b="1" dirty="0"/>
              <a:t>Τα τριχοειδή του αγγειώδους σπειράματος και η εσωτερική επιφάνεια του ελύτρου του </a:t>
            </a:r>
            <a:r>
              <a:rPr lang="el-GR" b="1" dirty="0" err="1"/>
              <a:t>Bowman</a:t>
            </a:r>
            <a:r>
              <a:rPr lang="el-GR" b="1" dirty="0"/>
              <a:t> έχουν μικρούς πόρους.</a:t>
            </a:r>
          </a:p>
          <a:p>
            <a:r>
              <a:rPr lang="el-GR" b="1" dirty="0"/>
              <a:t>Το αίμα στο αγγειώδες σπείραμα έχει υψηλή πίεση, λόγω της οποίας τα συστατικά του πλάσματος ωθούνται προς το έλυτρο του </a:t>
            </a:r>
            <a:r>
              <a:rPr lang="el-GR" b="1" dirty="0" err="1"/>
              <a:t>Bowman</a:t>
            </a:r>
            <a:r>
              <a:rPr lang="el-GR" b="1" dirty="0"/>
              <a:t>.</a:t>
            </a:r>
          </a:p>
          <a:p>
            <a:r>
              <a:rPr lang="el-GR" b="1" dirty="0"/>
              <a:t>Το μίγμα των μικρών μορίων που σχηματίζεται εκεί ονομάζεται διήθημα ή </a:t>
            </a:r>
            <a:r>
              <a:rPr lang="el-GR" b="1" dirty="0" err="1"/>
              <a:t>πρόουρο</a:t>
            </a:r>
            <a:r>
              <a:rPr lang="el-GR" b="1" dirty="0"/>
              <a:t>, το οποίο φυσιολογικά περιέχει αμινοξέα, γλυκόζη, άλατα και ουρία διαλυμένα σε νερό. Οι πρωτεΐνες και τα </a:t>
            </a:r>
            <a:r>
              <a:rPr lang="el-GR" b="1" dirty="0" err="1"/>
              <a:t>ερυθροκύτταρα</a:t>
            </a:r>
            <a:r>
              <a:rPr lang="el-GR" b="1" dirty="0"/>
              <a:t>, λόγω μεγέθους, παραμένουν στο αίμα</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Διήθηση</a:t>
            </a:r>
            <a:endParaRPr lang="el-GR" dirty="0"/>
          </a:p>
        </p:txBody>
      </p:sp>
      <p:pic>
        <p:nvPicPr>
          <p:cNvPr id="4" name="3 - Θέση περιεχομένου" descr="img6_7.jpg"/>
          <p:cNvPicPr>
            <a:picLocks noGrp="1" noChangeAspect="1"/>
          </p:cNvPicPr>
          <p:nvPr>
            <p:ph idx="1"/>
          </p:nvPr>
        </p:nvPicPr>
        <p:blipFill>
          <a:blip r:embed="rId2" cstate="print"/>
          <a:stretch>
            <a:fillRect/>
          </a:stretch>
        </p:blipFill>
        <p:spPr>
          <a:xfrm>
            <a:off x="1524000" y="1556792"/>
            <a:ext cx="9144000" cy="417646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Εκλεκτική </a:t>
            </a:r>
            <a:r>
              <a:rPr lang="el-GR" b="1" dirty="0" err="1"/>
              <a:t>επαναρρόφηση</a:t>
            </a:r>
            <a:endParaRPr lang="el-GR" dirty="0"/>
          </a:p>
        </p:txBody>
      </p:sp>
      <p:sp>
        <p:nvSpPr>
          <p:cNvPr id="3" name="2 - Θέση περιεχομένου"/>
          <p:cNvSpPr>
            <a:spLocks noGrp="1"/>
          </p:cNvSpPr>
          <p:nvPr>
            <p:ph idx="1"/>
          </p:nvPr>
        </p:nvSpPr>
        <p:spPr>
          <a:xfrm>
            <a:off x="1981200" y="1600200"/>
            <a:ext cx="8686800" cy="5257800"/>
          </a:xfrm>
        </p:spPr>
        <p:txBody>
          <a:bodyPr>
            <a:normAutofit fontScale="92500" lnSpcReduction="10000"/>
          </a:bodyPr>
          <a:lstStyle/>
          <a:p>
            <a:r>
              <a:rPr lang="el-GR" b="1" dirty="0"/>
              <a:t>Τα </a:t>
            </a:r>
            <a:r>
              <a:rPr lang="el-GR" b="1" dirty="0" err="1"/>
              <a:t>απαγωγά</a:t>
            </a:r>
            <a:r>
              <a:rPr lang="el-GR" b="1" dirty="0"/>
              <a:t> αγγεία από το αγγειώδες σπείραμα σχηματίζουν ένα δεύτερο δίκτυο τριχοειδών γύρω από το πρώτο σπειροειδές τμήμα του </a:t>
            </a:r>
            <a:r>
              <a:rPr lang="el-GR" b="1" dirty="0" err="1"/>
              <a:t>νεφρώνα</a:t>
            </a:r>
            <a:r>
              <a:rPr lang="el-GR" b="1" dirty="0"/>
              <a:t>.</a:t>
            </a:r>
          </a:p>
          <a:p>
            <a:r>
              <a:rPr lang="el-GR" b="1" dirty="0"/>
              <a:t>Τα κύτταρα της εσωτερικής επιφάνειας του </a:t>
            </a:r>
            <a:r>
              <a:rPr lang="el-GR" b="1" dirty="0" err="1"/>
              <a:t>νεφρώνα</a:t>
            </a:r>
            <a:r>
              <a:rPr lang="el-GR" b="1" dirty="0"/>
              <a:t> στην περιοχή αυτή απορροφούν χρήσιμα συστατικά από το διήθημα όπως γλυκόζη και αμινοξέα</a:t>
            </a:r>
          </a:p>
          <a:p>
            <a:pPr>
              <a:buNone/>
            </a:pPr>
            <a:r>
              <a:rPr lang="el-GR" b="1" i="1" dirty="0"/>
              <a:t>Το πρώτο τμήμα του </a:t>
            </a:r>
            <a:r>
              <a:rPr lang="el-GR" b="1" i="1" dirty="0" err="1"/>
              <a:t>νεφρώνα</a:t>
            </a:r>
            <a:r>
              <a:rPr lang="el-GR" b="1" i="1" dirty="0"/>
              <a:t>, όπου διακρίνεται σε μεγέθυνση το εσωτερικό τοίχωμα του πρώτου σπειροειδούς τμήματος του </a:t>
            </a:r>
            <a:r>
              <a:rPr lang="el-GR" b="1" i="1" dirty="0" err="1"/>
              <a:t>νεφρώνα</a:t>
            </a:r>
            <a:r>
              <a:rPr lang="el-GR" b="1" i="1" dirty="0"/>
              <a:t> </a:t>
            </a:r>
            <a:r>
              <a:rPr lang="el-GR" b="1" dirty="0"/>
              <a:t>και τα επαναφέρουν στην κυκλοφορία του αίματος</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Εκλεκτική </a:t>
            </a:r>
            <a:r>
              <a:rPr lang="el-GR" b="1" dirty="0" err="1"/>
              <a:t>επαναρρόφηση</a:t>
            </a:r>
            <a:endParaRPr lang="el-GR" dirty="0"/>
          </a:p>
        </p:txBody>
      </p:sp>
      <p:pic>
        <p:nvPicPr>
          <p:cNvPr id="4" name="3 - Θέση περιεχομένου" descr="Καταγραφήννβνβνβ.PNG"/>
          <p:cNvPicPr>
            <a:picLocks noGrp="1" noChangeAspect="1"/>
          </p:cNvPicPr>
          <p:nvPr>
            <p:ph idx="1"/>
          </p:nvPr>
        </p:nvPicPr>
        <p:blipFill>
          <a:blip r:embed="rId2" cstate="print"/>
          <a:stretch>
            <a:fillRect/>
          </a:stretch>
        </p:blipFill>
        <p:spPr>
          <a:xfrm>
            <a:off x="1524000" y="1484784"/>
            <a:ext cx="9125742" cy="537321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a:t>ουροποιητικό σύστημα</a:t>
            </a:r>
            <a:endParaRPr lang="el-GR" dirty="0"/>
          </a:p>
        </p:txBody>
      </p:sp>
      <p:sp>
        <p:nvSpPr>
          <p:cNvPr id="3" name="2 - Θέση περιεχομένου"/>
          <p:cNvSpPr>
            <a:spLocks noGrp="1"/>
          </p:cNvSpPr>
          <p:nvPr>
            <p:ph idx="1"/>
          </p:nvPr>
        </p:nvSpPr>
        <p:spPr>
          <a:xfrm>
            <a:off x="719991" y="1527314"/>
            <a:ext cx="7498080" cy="5149552"/>
          </a:xfrm>
        </p:spPr>
        <p:txBody>
          <a:bodyPr>
            <a:normAutofit/>
          </a:bodyPr>
          <a:lstStyle/>
          <a:p>
            <a:pPr algn="just">
              <a:buNone/>
            </a:pPr>
            <a:r>
              <a:rPr lang="el-GR" b="1" dirty="0"/>
              <a:t>Το </a:t>
            </a:r>
            <a:r>
              <a:rPr lang="el-GR" b="1" i="1" dirty="0"/>
              <a:t>ουροποιητικό σύστημα του ανθρώπου</a:t>
            </a:r>
            <a:r>
              <a:rPr lang="el-GR" b="1" dirty="0"/>
              <a:t> αποτελείται από τους νεφρούς, τους ουρητήρες, την ουροδόχο κύστη και την ουρήθρα. </a:t>
            </a:r>
          </a:p>
          <a:p>
            <a:pPr algn="just">
              <a:buNone/>
            </a:pPr>
            <a:r>
              <a:rPr lang="el-GR" b="1" dirty="0"/>
              <a:t>Σκοπός του συστήματος αυτού είναι η παραγωγή και η αποβολή των ούρων και μαζί μ' αυτά μιας σειράς άχρηστων συστατικών που παράγονται στον οργανισμό από τις καύσεις, καθώς και η διατήρηση του ισοζυγίου του νερού και</a:t>
            </a:r>
            <a:r>
              <a:rPr lang="en-US" b="1" dirty="0"/>
              <a:t> </a:t>
            </a:r>
            <a:r>
              <a:rPr lang="el-GR" b="1" dirty="0"/>
              <a:t>των ηλεκτρολυτών στο ανθρώπινο σώμα.</a:t>
            </a:r>
          </a:p>
        </p:txBody>
      </p:sp>
      <p:pic>
        <p:nvPicPr>
          <p:cNvPr id="4" name="Εικόνα 3">
            <a:extLst>
              <a:ext uri="{FF2B5EF4-FFF2-40B4-BE49-F238E27FC236}">
                <a16:creationId xmlns:a16="http://schemas.microsoft.com/office/drawing/2014/main" id="{F9890619-93F8-46D9-A256-7A8B84942E88}"/>
              </a:ext>
            </a:extLst>
          </p:cNvPr>
          <p:cNvPicPr>
            <a:picLocks noChangeAspect="1"/>
          </p:cNvPicPr>
          <p:nvPr/>
        </p:nvPicPr>
        <p:blipFill>
          <a:blip r:embed="rId2"/>
          <a:stretch>
            <a:fillRect/>
          </a:stretch>
        </p:blipFill>
        <p:spPr>
          <a:xfrm>
            <a:off x="8805795" y="1129087"/>
            <a:ext cx="3386205" cy="58832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Σχηματισμός των ούρων</a:t>
            </a:r>
            <a:endParaRPr lang="el-GR" dirty="0"/>
          </a:p>
        </p:txBody>
      </p:sp>
      <p:sp>
        <p:nvSpPr>
          <p:cNvPr id="3" name="2 - Θέση περιεχομένου"/>
          <p:cNvSpPr>
            <a:spLocks noGrp="1"/>
          </p:cNvSpPr>
          <p:nvPr>
            <p:ph idx="1"/>
          </p:nvPr>
        </p:nvSpPr>
        <p:spPr>
          <a:xfrm>
            <a:off x="1524000" y="1600200"/>
            <a:ext cx="9144000" cy="5257800"/>
          </a:xfrm>
        </p:spPr>
        <p:txBody>
          <a:bodyPr>
            <a:normAutofit/>
          </a:bodyPr>
          <a:lstStyle/>
          <a:p>
            <a:r>
              <a:rPr lang="el-GR" b="1" dirty="0"/>
              <a:t>Μετά τη διαδικασία της </a:t>
            </a:r>
            <a:r>
              <a:rPr lang="el-GR" b="1" dirty="0" err="1"/>
              <a:t>επαναρρόφησης</a:t>
            </a:r>
            <a:r>
              <a:rPr lang="el-GR" b="1" dirty="0"/>
              <a:t> τα συστατικά που απέμειναν, δηλαδή νερό και επιβλαβείς ουσίες, αποτελούν τα ούρα, τα οποία από το αθροιστικό σωληνάριο οδηγούνται στη νεφρική πύελο και στη συνέχεια στους ουρητήρες και στην ουροδόχο κύστη.</a:t>
            </a:r>
          </a:p>
          <a:p>
            <a:r>
              <a:rPr lang="el-GR" b="1" dirty="0"/>
              <a:t>Επιβλαβή συστατικά που αποβάλλονται με τα ούρα είναι: ουρικό οξύ, ουρία, ανόργανα άλατα κτλ.</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524000" y="1600200"/>
            <a:ext cx="9144000" cy="5257800"/>
          </a:xfrm>
        </p:spPr>
        <p:txBody>
          <a:bodyPr>
            <a:normAutofit fontScale="85000" lnSpcReduction="20000"/>
          </a:bodyPr>
          <a:lstStyle/>
          <a:p>
            <a:r>
              <a:rPr lang="el-GR" b="1" dirty="0"/>
              <a:t>Παράγοντες που επηρεάζουν τη σύσταση των ούρων είναι η δίαιτα, η άσκηση και ο καιρός.</a:t>
            </a:r>
          </a:p>
          <a:p>
            <a:pPr marL="514350" indent="-514350">
              <a:buFont typeface="+mj-lt"/>
              <a:buAutoNum type="arabicPeriod"/>
            </a:pPr>
            <a:r>
              <a:rPr lang="el-GR" b="1" dirty="0"/>
              <a:t>Δίαιτα: Δίαιτα πλούσια σε πρωτεΐνες αυξάνει τη συγκέντρωση ουρίας στα ούρα, που οφείλεται στην απομάκρυνση του αζώτου από την περίσσεια των αμινοξέων. Υπερβολική πρόσληψη νερού έχει ως αποτέλεσμα περισσότερα ούρα. Το ίδιο αποτέλεσμα έχουμε μετά την κατανάλωση αλκοόλ, καφέ, ποτών τύπου </a:t>
            </a:r>
            <a:r>
              <a:rPr lang="el-GR" b="1" dirty="0" err="1"/>
              <a:t>cola</a:t>
            </a:r>
            <a:r>
              <a:rPr lang="el-GR" b="1" dirty="0"/>
              <a:t> κ.ά.</a:t>
            </a:r>
          </a:p>
          <a:p>
            <a:pPr marL="514350" indent="-514350">
              <a:buFont typeface="+mj-lt"/>
              <a:buAutoNum type="arabicPeriod"/>
            </a:pPr>
            <a:r>
              <a:rPr lang="el-GR" b="1" dirty="0"/>
              <a:t>Άσκηση: Με την άσκηση μειώνεται η ποσότητα των ούρων λόγω της απώλειας νερού με την εφίδρωση.</a:t>
            </a:r>
          </a:p>
          <a:p>
            <a:pPr marL="514350" indent="-514350">
              <a:buFont typeface="+mj-lt"/>
              <a:buAutoNum type="arabicPeriod"/>
            </a:pPr>
            <a:r>
              <a:rPr lang="el-GR" b="1" dirty="0"/>
              <a:t>Καιρός: Με το κρύο η εφίδρωση μειώνεται και αυξάνεται η ποσότητα των ούρων. Το αντίστροφο συμβαίνει με τη ζέστη</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t>Ωσμωρρύθμιση</a:t>
            </a:r>
            <a:endParaRPr lang="el-GR" dirty="0"/>
          </a:p>
        </p:txBody>
      </p:sp>
      <p:sp>
        <p:nvSpPr>
          <p:cNvPr id="3" name="2 - Θέση περιεχομένου"/>
          <p:cNvSpPr>
            <a:spLocks noGrp="1"/>
          </p:cNvSpPr>
          <p:nvPr>
            <p:ph idx="1"/>
          </p:nvPr>
        </p:nvSpPr>
        <p:spPr>
          <a:xfrm>
            <a:off x="1524000" y="1600200"/>
            <a:ext cx="9144000" cy="5257800"/>
          </a:xfrm>
        </p:spPr>
        <p:txBody>
          <a:bodyPr>
            <a:normAutofit fontScale="70000" lnSpcReduction="20000"/>
          </a:bodyPr>
          <a:lstStyle/>
          <a:p>
            <a:r>
              <a:rPr lang="el-GR" b="1" dirty="0" err="1"/>
              <a:t>Ωσμωρρύθμιση</a:t>
            </a:r>
            <a:r>
              <a:rPr lang="el-GR" b="1" dirty="0"/>
              <a:t> είναι η λειτουργία με την οποία ελέγχεται η συγκέντρωση των υγρών του σώματος με τη ρύθμιση της ποσότητας νερού και αλάτων που περιέχονται στο αίμα.</a:t>
            </a:r>
          </a:p>
          <a:p>
            <a:r>
              <a:rPr lang="el-GR" b="1" dirty="0"/>
              <a:t>Εάν ένα άτομο </a:t>
            </a:r>
            <a:r>
              <a:rPr lang="el-GR" b="1"/>
              <a:t>χάσει υγρά, </a:t>
            </a:r>
            <a:r>
              <a:rPr lang="el-GR" b="1" dirty="0"/>
              <a:t>για παράδειγμα ύστερα από έντονη σωματική άσκηση, θα συμβούν τα εξής:</a:t>
            </a:r>
          </a:p>
          <a:p>
            <a:pPr marL="514350" indent="-514350">
              <a:buFont typeface="+mj-lt"/>
              <a:buAutoNum type="arabicPeriod"/>
            </a:pPr>
            <a:r>
              <a:rPr lang="el-GR" b="1" dirty="0"/>
              <a:t>Το αίμα του θα γίνει πυκνότερο</a:t>
            </a:r>
          </a:p>
          <a:p>
            <a:pPr marL="514350" indent="-514350">
              <a:buFont typeface="+mj-lt"/>
              <a:buAutoNum type="arabicPeriod"/>
            </a:pPr>
            <a:r>
              <a:rPr lang="el-GR" b="1" dirty="0"/>
              <a:t>Αυτό γίνεται αμέσως αντιληπτό από τον υποθάλαμο.</a:t>
            </a:r>
          </a:p>
          <a:p>
            <a:pPr marL="514350" indent="-514350">
              <a:buFont typeface="+mj-lt"/>
              <a:buAutoNum type="arabicPeriod"/>
            </a:pPr>
            <a:r>
              <a:rPr lang="el-GR" b="1" dirty="0"/>
              <a:t>Ο υποθάλαμος παράγει την </a:t>
            </a:r>
            <a:r>
              <a:rPr lang="el-GR" b="1" dirty="0" err="1"/>
              <a:t>αντιδιουρητική</a:t>
            </a:r>
            <a:r>
              <a:rPr lang="el-GR" b="1" dirty="0"/>
              <a:t> ορμόνη, η οποία απελευθερώνεται στο αίμα μέσω της υπόφυσης.</a:t>
            </a:r>
          </a:p>
          <a:p>
            <a:pPr marL="514350" indent="-514350">
              <a:buFont typeface="+mj-lt"/>
              <a:buAutoNum type="arabicPeriod"/>
            </a:pPr>
            <a:r>
              <a:rPr lang="el-GR" b="1" dirty="0"/>
              <a:t>Η ορμόνη αυτή, μέσω της κυκλοφορίας, φτάνει στους νεφρούς και προκαλεί αύξηση της διαπερατότητας των νεφρικών σωληναρίων.</a:t>
            </a:r>
          </a:p>
          <a:p>
            <a:pPr marL="514350" indent="-514350">
              <a:buFont typeface="+mj-lt"/>
              <a:buAutoNum type="arabicPeriod"/>
            </a:pPr>
            <a:r>
              <a:rPr lang="el-GR" b="1" dirty="0"/>
              <a:t>Περισσότερο νερό </a:t>
            </a:r>
            <a:r>
              <a:rPr lang="el-GR" b="1" dirty="0" err="1"/>
              <a:t>επαναρροφάται</a:t>
            </a:r>
            <a:r>
              <a:rPr lang="el-GR" b="1" dirty="0"/>
              <a:t> από το διήθημα</a:t>
            </a:r>
          </a:p>
          <a:p>
            <a:pPr marL="514350" indent="-514350">
              <a:buFont typeface="+mj-lt"/>
              <a:buAutoNum type="arabicPeriod"/>
            </a:pPr>
            <a:r>
              <a:rPr lang="el-GR" b="1" dirty="0"/>
              <a:t>Παράγονται λιγότερα ούρα.</a:t>
            </a:r>
          </a:p>
          <a:p>
            <a:pPr marL="514350" indent="-514350">
              <a:buFont typeface="+mj-lt"/>
              <a:buAutoNum type="arabicPeriod"/>
            </a:pPr>
            <a:r>
              <a:rPr lang="el-GR" b="1" dirty="0"/>
              <a:t>Το αίμα αραιώνει</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Διαδικασία </a:t>
            </a:r>
            <a:r>
              <a:rPr lang="el-GR" b="1" dirty="0" err="1"/>
              <a:t>ωσμωρρύθμισης</a:t>
            </a:r>
            <a:endParaRPr lang="el-GR" b="1" dirty="0"/>
          </a:p>
        </p:txBody>
      </p:sp>
      <p:pic>
        <p:nvPicPr>
          <p:cNvPr id="4" name="3 - Θέση περιεχομένου" descr="img6_13.jpg"/>
          <p:cNvPicPr>
            <a:picLocks noGrp="1" noChangeAspect="1"/>
          </p:cNvPicPr>
          <p:nvPr>
            <p:ph idx="1"/>
          </p:nvPr>
        </p:nvPicPr>
        <p:blipFill>
          <a:blip r:embed="rId2" cstate="print"/>
          <a:stretch>
            <a:fillRect/>
          </a:stretch>
        </p:blipFill>
        <p:spPr>
          <a:xfrm>
            <a:off x="1524000" y="1556792"/>
            <a:ext cx="9048956" cy="424847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effectLst/>
              </a:rPr>
              <a:t>νεφροί</a:t>
            </a:r>
          </a:p>
        </p:txBody>
      </p:sp>
      <p:pic>
        <p:nvPicPr>
          <p:cNvPr id="4" name="3 - Θέση περιεχομένου" descr="200px-Gray1127.png"/>
          <p:cNvPicPr>
            <a:picLocks noGrp="1" noChangeAspect="1"/>
          </p:cNvPicPr>
          <p:nvPr>
            <p:ph idx="1"/>
          </p:nvPr>
        </p:nvPicPr>
        <p:blipFill>
          <a:blip r:embed="rId2" cstate="print"/>
          <a:stretch>
            <a:fillRect/>
          </a:stretch>
        </p:blipFill>
        <p:spPr>
          <a:xfrm>
            <a:off x="5015880" y="1268761"/>
            <a:ext cx="3168352" cy="532283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effectLst/>
              </a:rPr>
              <a:t>νεφροί</a:t>
            </a:r>
            <a:endParaRPr lang="el-GR" dirty="0"/>
          </a:p>
        </p:txBody>
      </p:sp>
      <p:sp>
        <p:nvSpPr>
          <p:cNvPr id="3" name="2 - Θέση περιεχομένου"/>
          <p:cNvSpPr>
            <a:spLocks noGrp="1"/>
          </p:cNvSpPr>
          <p:nvPr>
            <p:ph idx="1"/>
          </p:nvPr>
        </p:nvSpPr>
        <p:spPr>
          <a:xfrm>
            <a:off x="2111469" y="1447800"/>
            <a:ext cx="7498080" cy="5410200"/>
          </a:xfrm>
        </p:spPr>
        <p:txBody>
          <a:bodyPr>
            <a:normAutofit/>
          </a:bodyPr>
          <a:lstStyle/>
          <a:p>
            <a:pPr algn="just">
              <a:buNone/>
            </a:pPr>
            <a:r>
              <a:rPr lang="el-GR" b="1" dirty="0"/>
              <a:t>Οι νεφροί είναι τα όργανα του ανθρώπινου σώματος που φιλτράρουν το αίμα και το απαλλάσσουν από τοξίνες και ουσίες που το σώμα δεν μπορεί να χρησιμοποιήσει και τις αποβάλλουν μέσω των ούρων. </a:t>
            </a:r>
          </a:p>
          <a:p>
            <a:pPr algn="just">
              <a:buNone/>
            </a:pPr>
            <a:r>
              <a:rPr lang="el-GR" b="1" dirty="0"/>
              <a:t>Ρυθμίζουν, επίσης την ισορροπία των μεταλλικών στοιχείων και του νερού.</a:t>
            </a:r>
          </a:p>
          <a:p>
            <a:pPr algn="just">
              <a:buNone/>
            </a:pPr>
            <a:r>
              <a:rPr lang="el-GR" b="1" dirty="0"/>
              <a:t>Οι δύο νεφροί βρίσκονται εκατέρωθεν της οσφυϊκής μοίρας της σπονδυλικής στήλης, ακριβώς κάτω από το διάφραγμα.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effectLst/>
              </a:rPr>
              <a:t>Νεφροί-ανατομία</a:t>
            </a:r>
            <a:endParaRPr lang="el-GR" dirty="0"/>
          </a:p>
        </p:txBody>
      </p:sp>
      <p:sp>
        <p:nvSpPr>
          <p:cNvPr id="3" name="2 - Θέση περιεχομένου"/>
          <p:cNvSpPr>
            <a:spLocks noGrp="1"/>
          </p:cNvSpPr>
          <p:nvPr>
            <p:ph idx="1"/>
          </p:nvPr>
        </p:nvSpPr>
        <p:spPr>
          <a:xfrm>
            <a:off x="2959608" y="1447800"/>
            <a:ext cx="7498080" cy="5221560"/>
          </a:xfrm>
        </p:spPr>
        <p:txBody>
          <a:bodyPr>
            <a:normAutofit/>
          </a:bodyPr>
          <a:lstStyle/>
          <a:p>
            <a:pPr algn="just">
              <a:buNone/>
            </a:pPr>
            <a:r>
              <a:rPr lang="el-GR" b="1" dirty="0"/>
              <a:t>Ο νεφρός έχει δύο στρώματα ιστού ορατά με γυμνό μάτι, τον φλοιό εξωτερικά, και το μυελό εσωτερικά με τις ραβδώσεις και τα πυραμοειδή τμήματά του.</a:t>
            </a:r>
          </a:p>
          <a:p>
            <a:pPr algn="just">
              <a:buNone/>
            </a:pPr>
            <a:r>
              <a:rPr lang="el-GR" b="1" dirty="0"/>
              <a:t>Οι κορυφές αυτών των τμημάτων καταλήγουν στη νεφρική πύελο, όπου συλλέγονται τα ούρα πριν μεταφερθούν στην ουροδόχο κύστη μέσω του ουρητήρα.</a:t>
            </a:r>
          </a:p>
          <a:p>
            <a:pPr algn="just">
              <a:buNone/>
            </a:pPr>
            <a:r>
              <a:rPr lang="el-GR" b="1" dirty="0"/>
              <a:t>Κάθε νεφρός περιβάλλεται από ισχυρή εξωτερική κάψα και καλύπτεται από συνδετικό και </a:t>
            </a:r>
            <a:r>
              <a:rPr lang="el-GR" b="1" dirty="0" err="1"/>
              <a:t>λιπωδη</a:t>
            </a:r>
            <a:r>
              <a:rPr lang="el-GR" b="1" dirty="0"/>
              <a:t> ιστό που τον προστατεύει από κακώσεις.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effectLst/>
              </a:rPr>
              <a:t>Νεφροί-ανατομία</a:t>
            </a:r>
          </a:p>
        </p:txBody>
      </p:sp>
      <p:sp>
        <p:nvSpPr>
          <p:cNvPr id="3" name="2 - Θέση περιεχομένου"/>
          <p:cNvSpPr>
            <a:spLocks noGrp="1"/>
          </p:cNvSpPr>
          <p:nvPr>
            <p:ph idx="1"/>
          </p:nvPr>
        </p:nvSpPr>
        <p:spPr>
          <a:xfrm>
            <a:off x="123642" y="1447800"/>
            <a:ext cx="7244567" cy="5410200"/>
          </a:xfrm>
        </p:spPr>
        <p:txBody>
          <a:bodyPr>
            <a:normAutofit fontScale="92500" lnSpcReduction="10000"/>
          </a:bodyPr>
          <a:lstStyle/>
          <a:p>
            <a:pPr algn="just"/>
            <a:r>
              <a:rPr lang="el-GR" b="1" dirty="0"/>
              <a:t>Οι νεφροί λαμβάνουν αρκετή ποσότητα αίματος, ούτως ώστε να μπορούν να επιτελούν τις απαιτούμενες λειτουργίες τους και διαθέτουν περίπλοκο αγγειακό σύστημα. </a:t>
            </a:r>
          </a:p>
          <a:p>
            <a:pPr algn="just"/>
            <a:r>
              <a:rPr lang="el-GR" b="1" dirty="0"/>
              <a:t>Καθένα από τα περίπου ένα εκατομμύριο νεφρικά σωμάτια (νεφρικά σπειράματα) στο νεφρικό φλοιό παίρνει αίμα από ένα προσαγωγό </a:t>
            </a:r>
            <a:r>
              <a:rPr lang="el-GR" b="1" dirty="0" err="1"/>
              <a:t>αρτηρίδιο</a:t>
            </a:r>
            <a:r>
              <a:rPr lang="el-GR" b="1" dirty="0"/>
              <a:t> που διακλαδιζόμενο σχηματίζει ένα σφαιρικό αγγειακό σύστημα και μετά εξέρχεται ως </a:t>
            </a:r>
            <a:r>
              <a:rPr lang="el-GR" b="1" dirty="0" err="1"/>
              <a:t>απαγωγό</a:t>
            </a:r>
            <a:r>
              <a:rPr lang="el-GR" b="1" dirty="0"/>
              <a:t> </a:t>
            </a:r>
            <a:r>
              <a:rPr lang="el-GR" b="1" dirty="0" err="1"/>
              <a:t>αρτηρίδιο</a:t>
            </a:r>
            <a:r>
              <a:rPr lang="el-GR" b="1" dirty="0"/>
              <a:t>.</a:t>
            </a:r>
          </a:p>
          <a:p>
            <a:pPr algn="just"/>
            <a:r>
              <a:rPr lang="el-GR" b="1" dirty="0"/>
              <a:t>Το αίμα από τα </a:t>
            </a:r>
            <a:r>
              <a:rPr lang="el-GR" b="1" dirty="0" err="1"/>
              <a:t>απαγωγά</a:t>
            </a:r>
            <a:r>
              <a:rPr lang="el-GR" b="1" dirty="0"/>
              <a:t> </a:t>
            </a:r>
            <a:r>
              <a:rPr lang="el-GR" b="1" dirty="0" err="1"/>
              <a:t>αρτηρίδια</a:t>
            </a:r>
            <a:r>
              <a:rPr lang="el-GR" b="1" dirty="0"/>
              <a:t> συγκεντρώνεται στη νεφρική φλέβα.</a:t>
            </a:r>
          </a:p>
          <a:p>
            <a:pPr algn="just"/>
            <a:r>
              <a:rPr lang="el-GR" b="1" dirty="0"/>
              <a:t>Στον άνω νεφρικό πόλο βρίσκονται τα επινεφρίδια</a:t>
            </a:r>
            <a:r>
              <a:rPr lang="el-GR" dirty="0"/>
              <a:t>.</a:t>
            </a:r>
          </a:p>
        </p:txBody>
      </p:sp>
      <p:pic>
        <p:nvPicPr>
          <p:cNvPr id="4" name="3 - Θέση περιεχομένου" descr="img6_4.jpg">
            <a:extLst>
              <a:ext uri="{FF2B5EF4-FFF2-40B4-BE49-F238E27FC236}">
                <a16:creationId xmlns:a16="http://schemas.microsoft.com/office/drawing/2014/main" id="{8FB1F9EA-FFB7-4EEF-B1FF-978736BAC56F}"/>
              </a:ext>
            </a:extLst>
          </p:cNvPr>
          <p:cNvPicPr>
            <a:picLocks noChangeAspect="1"/>
          </p:cNvPicPr>
          <p:nvPr/>
        </p:nvPicPr>
        <p:blipFill>
          <a:blip r:embed="rId2" cstate="print"/>
          <a:stretch>
            <a:fillRect/>
          </a:stretch>
        </p:blipFill>
        <p:spPr>
          <a:xfrm>
            <a:off x="7368209" y="2087685"/>
            <a:ext cx="4862583" cy="47703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br>
              <a:rPr lang="el-GR" b="1" dirty="0">
                <a:effectLst/>
              </a:rPr>
            </a:br>
            <a:r>
              <a:rPr lang="el-GR" b="1" dirty="0">
                <a:effectLst/>
              </a:rPr>
              <a:t>Ουρητήρας</a:t>
            </a:r>
            <a:br>
              <a:rPr lang="el-GR" b="1" dirty="0"/>
            </a:br>
            <a:endParaRPr lang="el-GR" dirty="0"/>
          </a:p>
        </p:txBody>
      </p:sp>
      <p:sp>
        <p:nvSpPr>
          <p:cNvPr id="3" name="2 - Θέση περιεχομένου"/>
          <p:cNvSpPr>
            <a:spLocks noGrp="1"/>
          </p:cNvSpPr>
          <p:nvPr>
            <p:ph idx="1"/>
          </p:nvPr>
        </p:nvSpPr>
        <p:spPr>
          <a:xfrm>
            <a:off x="172278" y="1802296"/>
            <a:ext cx="7003842" cy="5055704"/>
          </a:xfrm>
        </p:spPr>
        <p:txBody>
          <a:bodyPr>
            <a:normAutofit/>
          </a:bodyPr>
          <a:lstStyle/>
          <a:p>
            <a:pPr algn="just">
              <a:buNone/>
            </a:pPr>
            <a:r>
              <a:rPr lang="el-GR" b="1" dirty="0"/>
              <a:t>Οι ουρητήρες είναι δυο, ένας από κάθε νεφρό, και μεταφέρουν τα ούρα από τους νεφρούς στην κύστη. Ο κάθε ουρητήρας έχει μήκος 25 – 30 cm και κατεβαίνει "έρποντας" στο οπίσθιο κοιλιακό τοίχωμα, επάνω στον </a:t>
            </a:r>
            <a:r>
              <a:rPr lang="el-GR" b="1" dirty="0" err="1"/>
              <a:t>ψοΐτη</a:t>
            </a:r>
            <a:r>
              <a:rPr lang="el-GR" b="1" dirty="0"/>
              <a:t> μυ, περνά στη συνέχεια στη λεκάνη, στρέφεται προς τα μέσα και εμπρός, διασταυρώνεται με τα λαγόνια αγγεία και καταλήγει στην ουροδόχο κύστη.</a:t>
            </a:r>
          </a:p>
        </p:txBody>
      </p:sp>
      <p:pic>
        <p:nvPicPr>
          <p:cNvPr id="4" name="3 - Εικόνα" descr="250px-Illu_urinary_system_el.png"/>
          <p:cNvPicPr>
            <a:picLocks noChangeAspect="1"/>
          </p:cNvPicPr>
          <p:nvPr/>
        </p:nvPicPr>
        <p:blipFill>
          <a:blip r:embed="rId2" cstate="print"/>
          <a:stretch>
            <a:fillRect/>
          </a:stretch>
        </p:blipFill>
        <p:spPr>
          <a:xfrm>
            <a:off x="7104111" y="1412776"/>
            <a:ext cx="4699161" cy="4842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effectLst/>
              </a:rPr>
              <a:t>Ουρητήρας-ανατομία</a:t>
            </a:r>
          </a:p>
        </p:txBody>
      </p:sp>
      <p:sp>
        <p:nvSpPr>
          <p:cNvPr id="3" name="2 - Θέση περιεχομένου"/>
          <p:cNvSpPr>
            <a:spLocks noGrp="1"/>
          </p:cNvSpPr>
          <p:nvPr>
            <p:ph idx="1"/>
          </p:nvPr>
        </p:nvSpPr>
        <p:spPr>
          <a:xfrm>
            <a:off x="109329" y="1880324"/>
            <a:ext cx="9087679" cy="4351338"/>
          </a:xfrm>
        </p:spPr>
        <p:txBody>
          <a:bodyPr/>
          <a:lstStyle/>
          <a:p>
            <a:pPr algn="just"/>
            <a:r>
              <a:rPr lang="el-GR" b="1" dirty="0"/>
              <a:t>O ουρητήρας μπαίνει στο τοίχωμα της ουροδόχου κύστης λοξά και η πορεία του μέσα στο τοίχωμά της σχηματίζει ένα ειδικό βαλβιδικό μηχανισμό που δεν επιτρέπει στα ούρα που έχουν περάσει μέσα στην ουροδόχο κύστη να επιστρέψουν στον ουρητήρα.</a:t>
            </a:r>
          </a:p>
        </p:txBody>
      </p:sp>
      <p:pic>
        <p:nvPicPr>
          <p:cNvPr id="5" name="Εικόνα 4">
            <a:extLst>
              <a:ext uri="{FF2B5EF4-FFF2-40B4-BE49-F238E27FC236}">
                <a16:creationId xmlns:a16="http://schemas.microsoft.com/office/drawing/2014/main" id="{C34CE726-E306-455A-B00B-722990622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593" y="3429000"/>
            <a:ext cx="6278429" cy="32857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effectLst/>
              </a:rPr>
              <a:t>ουροδόχος κύστη</a:t>
            </a:r>
            <a:endParaRPr lang="el-GR" dirty="0">
              <a:effectLst/>
            </a:endParaRPr>
          </a:p>
        </p:txBody>
      </p:sp>
      <p:sp>
        <p:nvSpPr>
          <p:cNvPr id="3" name="2 - Θέση περιεχομένου"/>
          <p:cNvSpPr>
            <a:spLocks noGrp="1"/>
          </p:cNvSpPr>
          <p:nvPr>
            <p:ph idx="1"/>
          </p:nvPr>
        </p:nvSpPr>
        <p:spPr>
          <a:xfrm>
            <a:off x="110391" y="1690688"/>
            <a:ext cx="7498080" cy="5410200"/>
          </a:xfrm>
        </p:spPr>
        <p:txBody>
          <a:bodyPr>
            <a:normAutofit fontScale="92500" lnSpcReduction="20000"/>
          </a:bodyPr>
          <a:lstStyle/>
          <a:p>
            <a:pPr algn="just"/>
            <a:r>
              <a:rPr lang="el-GR" b="1" dirty="0" err="1"/>
              <a:t>Eίναι</a:t>
            </a:r>
            <a:r>
              <a:rPr lang="el-GR" b="1" dirty="0"/>
              <a:t> ένα κοίλο μυώδες όργανο μεταβλητών διαστάσεων (ανάλογα με το βαθμό πλήρωσής της). </a:t>
            </a:r>
            <a:r>
              <a:rPr lang="el-GR" b="1" dirty="0" err="1"/>
              <a:t>Bρίσκεται</a:t>
            </a:r>
            <a:r>
              <a:rPr lang="el-GR" b="1" dirty="0"/>
              <a:t> στο έδαφος της μικρής πυέλου πίσω από την ηβική σύμφυση και μοιάζει με μπαλόνι.</a:t>
            </a:r>
          </a:p>
          <a:p>
            <a:pPr algn="just"/>
            <a:r>
              <a:rPr lang="el-GR" b="1" dirty="0" err="1"/>
              <a:t>Eίναι</a:t>
            </a:r>
            <a:r>
              <a:rPr lang="el-GR" b="1" dirty="0"/>
              <a:t> </a:t>
            </a:r>
            <a:r>
              <a:rPr lang="el-GR" b="1" dirty="0" err="1"/>
              <a:t>υποπεριτοναϊκό</a:t>
            </a:r>
            <a:r>
              <a:rPr lang="el-GR" b="1" dirty="0"/>
              <a:t> όργανο και το επάνω μέρος της καλύπτεται από </a:t>
            </a:r>
            <a:r>
              <a:rPr lang="el-GR" b="1" dirty="0" err="1"/>
              <a:t>τοπεριτόναιο</a:t>
            </a:r>
            <a:r>
              <a:rPr lang="el-GR" b="1" dirty="0"/>
              <a:t> το οποίο την καθηλώνει στο έδαφος της πυέλου. Στηρίζεται και με διάφορους συνδέσμους που την συγκρατούν στο πρόσθιο τοίχωμα της κοιλιάς.</a:t>
            </a:r>
          </a:p>
          <a:p>
            <a:pPr algn="just"/>
            <a:r>
              <a:rPr lang="el-GR" b="1" dirty="0" err="1"/>
              <a:t>Eπάνω</a:t>
            </a:r>
            <a:r>
              <a:rPr lang="el-GR" b="1" dirty="0"/>
              <a:t> από την ουροδόχο κύστη βρίσκονται οι έλικες του ειλεού, πίσω της βρίσκονται στους άνδρες το ορθό και οι </a:t>
            </a:r>
            <a:r>
              <a:rPr lang="el-GR" b="1" dirty="0" err="1"/>
              <a:t>σπερματοδόχες</a:t>
            </a:r>
            <a:r>
              <a:rPr lang="el-GR" b="1" dirty="0"/>
              <a:t> λήκυθοι, και στις γυναίκες βρίσκεται η μήτρα. </a:t>
            </a:r>
            <a:r>
              <a:rPr lang="el-GR" b="1" dirty="0" err="1"/>
              <a:t>Kάτω</a:t>
            </a:r>
            <a:r>
              <a:rPr lang="el-GR" b="1" dirty="0"/>
              <a:t> από την ουροδόχο κύστη στις γυναίκες βρίσκεται ο κόλπος ενώ στους άνδρες ο προστάτης αδένας.</a:t>
            </a:r>
          </a:p>
          <a:p>
            <a:endParaRPr lang="el-GR" b="1" dirty="0"/>
          </a:p>
        </p:txBody>
      </p:sp>
      <p:pic>
        <p:nvPicPr>
          <p:cNvPr id="5" name="Εικόνα 4">
            <a:extLst>
              <a:ext uri="{FF2B5EF4-FFF2-40B4-BE49-F238E27FC236}">
                <a16:creationId xmlns:a16="http://schemas.microsoft.com/office/drawing/2014/main" id="{FB0A322A-B7B9-4DE7-BF25-70B66BB60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101" y="2678802"/>
            <a:ext cx="4589900" cy="2860607"/>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1345</Words>
  <Application>Microsoft Office PowerPoint</Application>
  <PresentationFormat>Ευρεία οθόνη</PresentationFormat>
  <Paragraphs>73</Paragraphs>
  <Slides>23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23</vt:i4>
      </vt:variant>
    </vt:vector>
  </HeadingPairs>
  <TitlesOfParts>
    <vt:vector size="28" baseType="lpstr">
      <vt:lpstr>Arial</vt:lpstr>
      <vt:lpstr>Calibri</vt:lpstr>
      <vt:lpstr>Calibri Light</vt:lpstr>
      <vt:lpstr>Θέμα του Office</vt:lpstr>
      <vt:lpstr>1_Θέμα του Office</vt:lpstr>
      <vt:lpstr>ουροποιητικό σύστημα</vt:lpstr>
      <vt:lpstr>ουροποιητικό σύστημα</vt:lpstr>
      <vt:lpstr>νεφροί</vt:lpstr>
      <vt:lpstr>νεφροί</vt:lpstr>
      <vt:lpstr>Νεφροί-ανατομία</vt:lpstr>
      <vt:lpstr>Νεφροί-ανατομία</vt:lpstr>
      <vt:lpstr> Ουρητήρας </vt:lpstr>
      <vt:lpstr>Ουρητήρας-ανατομία</vt:lpstr>
      <vt:lpstr>ουροδόχος κύστη</vt:lpstr>
      <vt:lpstr>ουροδόχος κύστη</vt:lpstr>
      <vt:lpstr> Η γυναικεία ουρήθρα </vt:lpstr>
      <vt:lpstr>Η ανδρική ουρήθρα</vt:lpstr>
      <vt:lpstr>ΑΠΕΚΚΡΙΣΗ ΚΑΙ ΩΣΜΩΡΥΘΜΙΣΗ</vt:lpstr>
      <vt:lpstr>Παρουσίαση του PowerPoint</vt:lpstr>
      <vt:lpstr>Λειτουργία των νεφρών</vt:lpstr>
      <vt:lpstr>Διήθηση</vt:lpstr>
      <vt:lpstr>Διήθηση</vt:lpstr>
      <vt:lpstr>Εκλεκτική επαναρρόφηση</vt:lpstr>
      <vt:lpstr>Εκλεκτική επαναρρόφηση</vt:lpstr>
      <vt:lpstr>Σχηματισμός των ούρων</vt:lpstr>
      <vt:lpstr>Παρουσίαση του PowerPoint</vt:lpstr>
      <vt:lpstr>Ωσμωρρύθμιση</vt:lpstr>
      <vt:lpstr>Διαδικασία ωσμωρρύθμισης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ουροποιητικό σύστημα</dc:title>
  <dc:creator>Ιωαννης Προϊκος</dc:creator>
  <cp:lastModifiedBy>Ιωαννης Προϊκος</cp:lastModifiedBy>
  <cp:revision>5</cp:revision>
  <dcterms:created xsi:type="dcterms:W3CDTF">2021-01-25T13:25:58Z</dcterms:created>
  <dcterms:modified xsi:type="dcterms:W3CDTF">2021-01-25T13:48:38Z</dcterms:modified>
</cp:coreProperties>
</file>