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9" r:id="rId3"/>
    <p:sldId id="257" r:id="rId4"/>
    <p:sldId id="258" r:id="rId5"/>
    <p:sldId id="259" r:id="rId6"/>
    <p:sldId id="260" r:id="rId7"/>
    <p:sldId id="261" r:id="rId8"/>
    <p:sldId id="277" r:id="rId9"/>
    <p:sldId id="264" r:id="rId10"/>
    <p:sldId id="265" r:id="rId11"/>
    <p:sldId id="262" r:id="rId12"/>
    <p:sldId id="266" r:id="rId13"/>
    <p:sldId id="267" r:id="rId14"/>
    <p:sldId id="268" r:id="rId15"/>
    <p:sldId id="269" r:id="rId16"/>
    <p:sldId id="280" r:id="rId17"/>
    <p:sldId id="281" r:id="rId18"/>
    <p:sldId id="282" r:id="rId19"/>
    <p:sldId id="283" r:id="rId20"/>
    <p:sldId id="270" r:id="rId21"/>
    <p:sldId id="271" r:id="rId22"/>
    <p:sldId id="272" r:id="rId23"/>
    <p:sldId id="273" r:id="rId24"/>
    <p:sldId id="274" r:id="rId25"/>
    <p:sldId id="276" r:id="rId2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786"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kumimoji="0" lang="el-GR"/>
              <a:t>Kλικ για επεξεργασία του τίτλου</a:t>
            </a:r>
            <a:endParaRPr kumimoji="0"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a:t>Κάντε κλικ για να επεξεργαστείτε τον υπότιτλο του υποδείγματος</a:t>
            </a:r>
            <a:endParaRPr kumimoji="0" lang="en-US"/>
          </a:p>
        </p:txBody>
      </p:sp>
      <p:sp>
        <p:nvSpPr>
          <p:cNvPr id="7" name="6 - Θέση ημερομηνίας"/>
          <p:cNvSpPr>
            <a:spLocks noGrp="1"/>
          </p:cNvSpPr>
          <p:nvPr>
            <p:ph type="dt" sz="half" idx="10"/>
          </p:nvPr>
        </p:nvSpPr>
        <p:spPr/>
        <p:txBody>
          <a:bodyPr/>
          <a:lstStyle/>
          <a:p>
            <a:fld id="{07F7E3EE-AFAD-4519-8B75-4D13BE930E35}" type="datetimeFigureOut">
              <a:rPr lang="el-GR" smtClean="0"/>
              <a:pPr/>
              <a:t>5/11/2021</a:t>
            </a:fld>
            <a:endParaRPr lang="el-GR"/>
          </a:p>
        </p:txBody>
      </p:sp>
      <p:sp>
        <p:nvSpPr>
          <p:cNvPr id="20" name="19 - Θέση υποσέλιδου"/>
          <p:cNvSpPr>
            <a:spLocks noGrp="1"/>
          </p:cNvSpPr>
          <p:nvPr>
            <p:ph type="ftr" sz="quarter" idx="11"/>
          </p:nvPr>
        </p:nvSpPr>
        <p:spPr/>
        <p:txBody>
          <a:bodyPr/>
          <a:lstStyle/>
          <a:p>
            <a:endParaRPr lang="el-GR"/>
          </a:p>
        </p:txBody>
      </p:sp>
      <p:sp>
        <p:nvSpPr>
          <p:cNvPr id="10" name="9 - Θέση αριθμού διαφάνειας"/>
          <p:cNvSpPr>
            <a:spLocks noGrp="1"/>
          </p:cNvSpPr>
          <p:nvPr>
            <p:ph type="sldNum" sz="quarter" idx="12"/>
          </p:nvPr>
        </p:nvSpPr>
        <p:spPr/>
        <p:txBody>
          <a:bodyPr/>
          <a:lstStyle/>
          <a:p>
            <a:fld id="{DD05A422-98B3-47AB-A253-FEA160ED00D5}" type="slidenum">
              <a:rPr lang="el-GR" smtClean="0"/>
              <a:pPr/>
              <a:t>‹#›</a:t>
            </a:fld>
            <a:endParaRPr lang="el-GR"/>
          </a:p>
        </p:txBody>
      </p:sp>
      <p:sp>
        <p:nvSpPr>
          <p:cNvPr id="8" name="7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 Έλλειψη"/>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07F7E3EE-AFAD-4519-8B75-4D13BE930E35}" type="datetimeFigureOut">
              <a:rPr lang="el-GR" smtClean="0"/>
              <a:pPr/>
              <a:t>5/11/2021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D05A422-98B3-47AB-A253-FEA160ED00D5}"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07F7E3EE-AFAD-4519-8B75-4D13BE930E35}" type="datetimeFigureOut">
              <a:rPr lang="el-GR" smtClean="0"/>
              <a:pPr/>
              <a:t>5/11/2021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D05A422-98B3-47AB-A253-FEA160ED00D5}"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07F7E3EE-AFAD-4519-8B75-4D13BE930E35}" type="datetimeFigureOut">
              <a:rPr lang="el-GR" smtClean="0"/>
              <a:pPr/>
              <a:t>5/11/2021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D05A422-98B3-47AB-A253-FEA160ED00D5}"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7F7E3EE-AFAD-4519-8B75-4D13BE930E35}" type="datetimeFigureOut">
              <a:rPr lang="el-GR" smtClean="0"/>
              <a:pPr/>
              <a:t>5/11/2021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D05A422-98B3-47AB-A253-FEA160ED00D5}" type="slidenum">
              <a:rPr lang="el-GR" smtClean="0"/>
              <a:pPr/>
              <a:t>‹#›</a:t>
            </a:fld>
            <a:endParaRPr lang="el-GR"/>
          </a:p>
        </p:txBody>
      </p:sp>
      <p:sp>
        <p:nvSpPr>
          <p:cNvPr id="10" name="9 - Ορθογώνιο"/>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 Έλλειψη"/>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07F7E3EE-AFAD-4519-8B75-4D13BE930E35}" type="datetimeFigureOut">
              <a:rPr lang="el-GR" smtClean="0"/>
              <a:pPr/>
              <a:t>5/11/2021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D05A422-98B3-47AB-A253-FEA160ED00D5}"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07F7E3EE-AFAD-4519-8B75-4D13BE930E35}" type="datetimeFigureOut">
              <a:rPr lang="el-GR" smtClean="0"/>
              <a:pPr/>
              <a:t>5/11/2021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D05A422-98B3-47AB-A253-FEA160ED00D5}"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nchor="ct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07F7E3EE-AFAD-4519-8B75-4D13BE930E35}" type="datetimeFigureOut">
              <a:rPr lang="el-GR" smtClean="0"/>
              <a:pPr/>
              <a:t>5/11/2021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D05A422-98B3-47AB-A253-FEA160ED00D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4 - Ορθογώνιο"/>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p>
            <a:fld id="{07F7E3EE-AFAD-4519-8B75-4D13BE930E35}" type="datetimeFigureOut">
              <a:rPr lang="el-GR" smtClean="0"/>
              <a:pPr/>
              <a:t>5/11/2021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D05A422-98B3-47AB-A253-FEA160ED00D5}" type="slidenum">
              <a:rPr lang="el-GR" smtClean="0"/>
              <a:pPr/>
              <a:t>‹#›</a:t>
            </a:fld>
            <a:endParaRPr lang="el-GR"/>
          </a:p>
        </p:txBody>
      </p:sp>
      <p:sp>
        <p:nvSpPr>
          <p:cNvPr id="6" name="5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07F7E3EE-AFAD-4519-8B75-4D13BE930E35}" type="datetimeFigureOut">
              <a:rPr lang="el-GR" smtClean="0"/>
              <a:pPr/>
              <a:t>5/11/2021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D05A422-98B3-47AB-A253-FEA160ED00D5}"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l-GR"/>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07F7E3EE-AFAD-4519-8B75-4D13BE930E35}" type="datetimeFigureOut">
              <a:rPr lang="el-GR" smtClean="0"/>
              <a:pPr/>
              <a:t>5/11/2021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D05A422-98B3-47AB-A253-FEA160ED00D5}" type="slidenum">
              <a:rPr lang="el-GR" smtClean="0"/>
              <a:pPr/>
              <a:t>‹#›</a:t>
            </a:fld>
            <a:endParaRPr lang="el-GR"/>
          </a:p>
        </p:txBody>
      </p:sp>
      <p:sp>
        <p:nvSpPr>
          <p:cNvPr id="8" name="7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a:t>Κάντε κλικ στο εικονίδιο για να προσθέσετε μια εικόνα</a:t>
            </a:r>
            <a:endParaRPr kumimoji="0" lang="en-US" dirty="0"/>
          </a:p>
        </p:txBody>
      </p:sp>
      <p:sp>
        <p:nvSpPr>
          <p:cNvPr id="9" name="8 - Διάγραμμα ροής: Διεργασία"/>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Διάγραμμα ροής: Διεργασία"/>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Έλλειψη"/>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 Θέση τίτλου"/>
          <p:cNvSpPr>
            <a:spLocks noGrp="1"/>
          </p:cNvSpPr>
          <p:nvPr>
            <p:ph type="title"/>
          </p:nvPr>
        </p:nvSpPr>
        <p:spPr>
          <a:xfrm>
            <a:off x="1435608" y="274638"/>
            <a:ext cx="7498080" cy="1143000"/>
          </a:xfrm>
          <a:prstGeom prst="rect">
            <a:avLst/>
          </a:prstGeom>
        </p:spPr>
        <p:txBody>
          <a:bodyPr anchor="ctr">
            <a:normAutofit/>
          </a:bodyPr>
          <a:lstStyle/>
          <a:p>
            <a:r>
              <a:rPr kumimoji="0" lang="el-GR"/>
              <a:t>Kλικ για επεξεργασία του τίτλου</a:t>
            </a:r>
            <a:endParaRPr kumimoji="0" lang="en-US"/>
          </a:p>
        </p:txBody>
      </p:sp>
      <p:sp>
        <p:nvSpPr>
          <p:cNvPr id="9" name="8 - Θέση κειμένου"/>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7F7E3EE-AFAD-4519-8B75-4D13BE930E35}" type="datetimeFigureOut">
              <a:rPr lang="el-GR" smtClean="0"/>
              <a:pPr/>
              <a:t>5/11/2021</a:t>
            </a:fld>
            <a:endParaRPr lang="el-GR"/>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l-GR"/>
          </a:p>
        </p:txBody>
      </p:sp>
      <p:sp>
        <p:nvSpPr>
          <p:cNvPr id="22" name="21 - Θέση αριθμού διαφάνειας"/>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D05A422-98B3-47AB-A253-FEA160ED00D5}" type="slidenum">
              <a:rPr lang="el-GR" smtClean="0"/>
              <a:pPr/>
              <a:t>‹#›</a:t>
            </a:fld>
            <a:endParaRPr lang="el-GR"/>
          </a:p>
        </p:txBody>
      </p:sp>
      <p:sp>
        <p:nvSpPr>
          <p:cNvPr id="15" name="14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403648" y="1628800"/>
            <a:ext cx="7406640" cy="1472184"/>
          </a:xfrm>
        </p:spPr>
        <p:txBody>
          <a:bodyPr/>
          <a:lstStyle/>
          <a:p>
            <a:pPr algn="ctr"/>
            <a:r>
              <a:rPr lang="el-GR" b="1" dirty="0">
                <a:solidFill>
                  <a:schemeClr val="tx1">
                    <a:lumMod val="95000"/>
                    <a:lumOff val="5000"/>
                  </a:schemeClr>
                </a:solidFill>
              </a:rPr>
              <a:t>ΑΝΑΤΟΜΙΑ - ΦΥΣΙΟΛΟΓΙΑ</a:t>
            </a:r>
          </a:p>
        </p:txBody>
      </p:sp>
      <p:sp>
        <p:nvSpPr>
          <p:cNvPr id="3" name="2 - Υπότιτλος"/>
          <p:cNvSpPr>
            <a:spLocks noGrp="1"/>
          </p:cNvSpPr>
          <p:nvPr>
            <p:ph type="subTitle" idx="1"/>
          </p:nvPr>
        </p:nvSpPr>
        <p:spPr>
          <a:xfrm>
            <a:off x="1403648" y="3573016"/>
            <a:ext cx="7406640" cy="1752600"/>
          </a:xfrm>
        </p:spPr>
        <p:txBody>
          <a:bodyPr>
            <a:normAutofit/>
          </a:bodyPr>
          <a:lstStyle/>
          <a:p>
            <a:pPr algn="ctr"/>
            <a:endParaRPr lang="el-GR" sz="3600" b="1" dirty="0"/>
          </a:p>
          <a:p>
            <a:pPr algn="ctr"/>
            <a:r>
              <a:rPr lang="el-GR" sz="3600" b="1" dirty="0"/>
              <a:t>ΙΩΑΝΝΗΣ ΠΡΟΪΚΟΣ</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a:t>Δομή του κυττάρου</a:t>
            </a:r>
          </a:p>
        </p:txBody>
      </p:sp>
      <p:sp>
        <p:nvSpPr>
          <p:cNvPr id="3" name="2 - Θέση περιεχομένου"/>
          <p:cNvSpPr>
            <a:spLocks noGrp="1"/>
          </p:cNvSpPr>
          <p:nvPr>
            <p:ph idx="1"/>
          </p:nvPr>
        </p:nvSpPr>
        <p:spPr>
          <a:xfrm>
            <a:off x="971600" y="1447800"/>
            <a:ext cx="8172400" cy="5410200"/>
          </a:xfrm>
        </p:spPr>
        <p:txBody>
          <a:bodyPr>
            <a:normAutofit fontScale="62500" lnSpcReduction="20000"/>
          </a:bodyPr>
          <a:lstStyle/>
          <a:p>
            <a:r>
              <a:rPr lang="el-GR" b="1" dirty="0"/>
              <a:t>Σε ένα τυπικό, </a:t>
            </a:r>
            <a:r>
              <a:rPr lang="el-GR" b="1" dirty="0" err="1"/>
              <a:t>ευκαρυωτικό</a:t>
            </a:r>
            <a:r>
              <a:rPr lang="el-GR" b="1" dirty="0"/>
              <a:t> κύτταρο παρατηρούνται τα εξής διαφοροποιημένα τμήματα, τα οποία επονομάζονται κυτταρικά οργανίδια:</a:t>
            </a:r>
          </a:p>
          <a:p>
            <a:r>
              <a:rPr lang="el-GR" b="1" dirty="0"/>
              <a:t>Κυτταρική μεμβράνη</a:t>
            </a:r>
          </a:p>
          <a:p>
            <a:r>
              <a:rPr lang="el-GR" b="1" dirty="0" err="1"/>
              <a:t>Ενδοπλασματικό</a:t>
            </a:r>
            <a:r>
              <a:rPr lang="el-GR" b="1" dirty="0"/>
              <a:t> δίκτυο, το οποίο διακρίνεται σε αδρό και λείο</a:t>
            </a:r>
          </a:p>
          <a:p>
            <a:r>
              <a:rPr lang="el-GR" b="1" dirty="0"/>
              <a:t>Πυρήνας</a:t>
            </a:r>
          </a:p>
          <a:p>
            <a:r>
              <a:rPr lang="el-GR" b="1" dirty="0"/>
              <a:t>Σωμάτιο </a:t>
            </a:r>
            <a:r>
              <a:rPr lang="el-GR" b="1" dirty="0" err="1"/>
              <a:t>Golgi</a:t>
            </a:r>
            <a:endParaRPr lang="el-GR" b="1" dirty="0"/>
          </a:p>
          <a:p>
            <a:r>
              <a:rPr lang="el-GR" b="1" dirty="0" err="1"/>
              <a:t>Μικροϊνίδια</a:t>
            </a:r>
            <a:r>
              <a:rPr lang="el-GR" b="1" dirty="0"/>
              <a:t> και </a:t>
            </a:r>
            <a:r>
              <a:rPr lang="el-GR" b="1" dirty="0" err="1"/>
              <a:t>μικροσωληνίσκοι</a:t>
            </a:r>
            <a:r>
              <a:rPr lang="el-GR" b="1" dirty="0"/>
              <a:t>, τα οποία αποτελούν τον Κυτταρικό σκελετό</a:t>
            </a:r>
          </a:p>
          <a:p>
            <a:r>
              <a:rPr lang="el-GR" b="1" dirty="0" err="1"/>
              <a:t>Ριβόσωμα</a:t>
            </a:r>
            <a:endParaRPr lang="el-GR" b="1" dirty="0"/>
          </a:p>
          <a:p>
            <a:r>
              <a:rPr lang="el-GR" b="1" dirty="0" err="1"/>
              <a:t>Κυστίδιο</a:t>
            </a:r>
            <a:endParaRPr lang="el-GR" b="1" dirty="0"/>
          </a:p>
          <a:p>
            <a:r>
              <a:rPr lang="el-GR" b="1" dirty="0"/>
              <a:t>Μιτοχόνδρια</a:t>
            </a:r>
          </a:p>
          <a:p>
            <a:r>
              <a:rPr lang="el-GR" b="1" dirty="0" err="1"/>
              <a:t>Κενοτόπιο</a:t>
            </a:r>
            <a:endParaRPr lang="el-GR" b="1" dirty="0"/>
          </a:p>
          <a:p>
            <a:r>
              <a:rPr lang="el-GR" b="1" dirty="0" err="1"/>
              <a:t>Λυσόσωμα</a:t>
            </a:r>
            <a:endParaRPr lang="el-GR" b="1" dirty="0"/>
          </a:p>
          <a:p>
            <a:r>
              <a:rPr lang="el-GR" b="1" dirty="0" err="1"/>
              <a:t>Κεντροσωμάτιο</a:t>
            </a:r>
            <a:r>
              <a:rPr lang="el-GR" b="1" dirty="0"/>
              <a:t> (μόνο σε ζωικά κύτταρα)</a:t>
            </a:r>
          </a:p>
          <a:p>
            <a:r>
              <a:rPr lang="el-GR" b="1" u="sng" dirty="0"/>
              <a:t>Κυτταρόπλασμα</a:t>
            </a:r>
            <a:endParaRPr lang="el-GR" b="1" dirty="0"/>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Τίτλος"/>
          <p:cNvSpPr>
            <a:spLocks noGrp="1"/>
          </p:cNvSpPr>
          <p:nvPr>
            <p:ph type="title"/>
          </p:nvPr>
        </p:nvSpPr>
        <p:spPr/>
        <p:txBody>
          <a:bodyPr/>
          <a:lstStyle/>
          <a:p>
            <a:endParaRPr lang="el-GR"/>
          </a:p>
        </p:txBody>
      </p:sp>
      <p:pic>
        <p:nvPicPr>
          <p:cNvPr id="4" name="3 - Θέση περιεχομένου" descr="efcario.jpg"/>
          <p:cNvPicPr>
            <a:picLocks noGrp="1" noChangeAspect="1"/>
          </p:cNvPicPr>
          <p:nvPr>
            <p:ph sz="half" idx="1"/>
          </p:nvPr>
        </p:nvPicPr>
        <p:blipFill>
          <a:blip r:embed="rId2" cstate="print"/>
          <a:stretch>
            <a:fillRect/>
          </a:stretch>
        </p:blipFill>
        <p:spPr>
          <a:xfrm>
            <a:off x="1115615" y="1988840"/>
            <a:ext cx="4826737" cy="3816424"/>
          </a:xfrm>
        </p:spPr>
      </p:pic>
      <p:sp>
        <p:nvSpPr>
          <p:cNvPr id="7" name="6 - Θέση περιεχομένου"/>
          <p:cNvSpPr>
            <a:spLocks noGrp="1"/>
          </p:cNvSpPr>
          <p:nvPr>
            <p:ph sz="half" idx="2"/>
          </p:nvPr>
        </p:nvSpPr>
        <p:spPr>
          <a:xfrm>
            <a:off x="5940152" y="1524000"/>
            <a:ext cx="3867912" cy="5334000"/>
          </a:xfrm>
        </p:spPr>
        <p:txBody>
          <a:bodyPr>
            <a:normAutofit fontScale="77500" lnSpcReduction="20000"/>
          </a:bodyPr>
          <a:lstStyle/>
          <a:p>
            <a:pPr marL="596646" indent="-514350">
              <a:buNone/>
            </a:pPr>
            <a:r>
              <a:rPr lang="el-GR" b="1" dirty="0"/>
              <a:t>1.Πυρηνίσκος</a:t>
            </a:r>
          </a:p>
          <a:p>
            <a:pPr marL="596646" indent="-514350">
              <a:buNone/>
            </a:pPr>
            <a:r>
              <a:rPr lang="el-GR" b="1" dirty="0"/>
              <a:t>2. Πυρήνας</a:t>
            </a:r>
          </a:p>
          <a:p>
            <a:pPr marL="596646" indent="-514350">
              <a:buNone/>
            </a:pPr>
            <a:r>
              <a:rPr lang="el-GR" b="1" dirty="0"/>
              <a:t>3.Ριβόσωμα</a:t>
            </a:r>
          </a:p>
          <a:p>
            <a:pPr marL="596646" indent="-514350">
              <a:buNone/>
            </a:pPr>
            <a:r>
              <a:rPr lang="el-GR" b="1" dirty="0"/>
              <a:t>4. </a:t>
            </a:r>
            <a:r>
              <a:rPr lang="el-GR" b="1" dirty="0" err="1"/>
              <a:t>Κυστίδιο</a:t>
            </a:r>
            <a:endParaRPr lang="el-GR" b="1" dirty="0"/>
          </a:p>
          <a:p>
            <a:pPr marL="596646" indent="-514350">
              <a:buNone/>
            </a:pPr>
            <a:r>
              <a:rPr lang="el-GR" b="1" dirty="0"/>
              <a:t>5. Αδρό </a:t>
            </a:r>
            <a:r>
              <a:rPr lang="el-GR" b="1" dirty="0" err="1"/>
              <a:t>ενδοπλασματικό</a:t>
            </a:r>
            <a:r>
              <a:rPr lang="el-GR" b="1" dirty="0"/>
              <a:t> δίκτυο </a:t>
            </a:r>
          </a:p>
          <a:p>
            <a:pPr marL="596646" indent="-514350">
              <a:buNone/>
            </a:pPr>
            <a:r>
              <a:rPr lang="el-GR" b="1" dirty="0"/>
              <a:t>6. Σωμάτιο </a:t>
            </a:r>
            <a:r>
              <a:rPr lang="en-US" b="1" dirty="0"/>
              <a:t>Golgi </a:t>
            </a:r>
            <a:endParaRPr lang="el-GR" b="1" dirty="0"/>
          </a:p>
          <a:p>
            <a:pPr marL="596646" indent="-514350">
              <a:buNone/>
            </a:pPr>
            <a:r>
              <a:rPr lang="en-US" b="1" dirty="0"/>
              <a:t>7. </a:t>
            </a:r>
            <a:r>
              <a:rPr lang="el-GR" b="1" dirty="0"/>
              <a:t>Κυτταρικός σκελετός</a:t>
            </a:r>
          </a:p>
          <a:p>
            <a:pPr marL="596646" indent="-514350">
              <a:buNone/>
            </a:pPr>
            <a:r>
              <a:rPr lang="el-GR" b="1" dirty="0"/>
              <a:t>8. Λείο </a:t>
            </a:r>
            <a:r>
              <a:rPr lang="el-GR" b="1" dirty="0" err="1"/>
              <a:t>ενδοπλασματικό</a:t>
            </a:r>
            <a:r>
              <a:rPr lang="el-GR" b="1" dirty="0"/>
              <a:t> δίκτυο</a:t>
            </a:r>
          </a:p>
          <a:p>
            <a:pPr marL="596646" indent="-514350">
              <a:buNone/>
            </a:pPr>
            <a:r>
              <a:rPr lang="el-GR" b="1" dirty="0"/>
              <a:t>9. Μιτοχόνδριο </a:t>
            </a:r>
          </a:p>
          <a:p>
            <a:pPr marL="596646" indent="-514350">
              <a:buNone/>
            </a:pPr>
            <a:r>
              <a:rPr lang="el-GR" b="1" dirty="0"/>
              <a:t>10. </a:t>
            </a:r>
            <a:r>
              <a:rPr lang="el-GR" b="1" dirty="0" err="1"/>
              <a:t>Κενοτόπιο</a:t>
            </a:r>
            <a:endParaRPr lang="el-GR" b="1" dirty="0"/>
          </a:p>
          <a:p>
            <a:pPr marL="596646" indent="-514350">
              <a:buNone/>
            </a:pPr>
            <a:r>
              <a:rPr lang="el-GR" b="1" dirty="0"/>
              <a:t>11. Κυτταρόπλασμα</a:t>
            </a:r>
          </a:p>
          <a:p>
            <a:pPr marL="596646" indent="-514350">
              <a:buNone/>
            </a:pPr>
            <a:r>
              <a:rPr lang="el-GR" b="1" dirty="0"/>
              <a:t>12. </a:t>
            </a:r>
            <a:r>
              <a:rPr lang="el-GR" b="1" dirty="0" err="1"/>
              <a:t>Λυσόσωμα</a:t>
            </a:r>
            <a:endParaRPr lang="el-GR" b="1" dirty="0"/>
          </a:p>
          <a:p>
            <a:pPr marL="596646" indent="-514350">
              <a:buNone/>
            </a:pPr>
            <a:r>
              <a:rPr lang="el-GR" b="1" dirty="0"/>
              <a:t>13. </a:t>
            </a:r>
            <a:r>
              <a:rPr lang="el-GR" b="1" dirty="0" err="1"/>
              <a:t>Κεντρύλλιο</a:t>
            </a:r>
            <a:endParaRPr lang="el-GR" b="1" dirty="0"/>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lstStyle/>
          <a:p>
            <a:pPr algn="ctr"/>
            <a:r>
              <a:rPr lang="el-GR" b="1" dirty="0"/>
              <a:t>κυτταρική μεμβράνη</a:t>
            </a:r>
            <a:endParaRPr lang="el-GR" dirty="0"/>
          </a:p>
        </p:txBody>
      </p:sp>
      <p:sp>
        <p:nvSpPr>
          <p:cNvPr id="6" name="5 - Θέση περιεχομένου"/>
          <p:cNvSpPr>
            <a:spLocks noGrp="1"/>
          </p:cNvSpPr>
          <p:nvPr>
            <p:ph idx="1"/>
          </p:nvPr>
        </p:nvSpPr>
        <p:spPr>
          <a:xfrm>
            <a:off x="4427984" y="1447800"/>
            <a:ext cx="4716016" cy="5725616"/>
          </a:xfrm>
        </p:spPr>
        <p:txBody>
          <a:bodyPr>
            <a:normAutofit fontScale="85000" lnSpcReduction="20000"/>
          </a:bodyPr>
          <a:lstStyle/>
          <a:p>
            <a:r>
              <a:rPr lang="el-GR" b="1" dirty="0"/>
              <a:t>Η κυτταρική μεμβράνη ή πλασματική μεμβράνη είναι η εξωτερική μεμβράνη που περιβάλλει το κύτταρο και το ξεχωρίζει από το περιβάλλον του.</a:t>
            </a:r>
          </a:p>
          <a:p>
            <a:r>
              <a:rPr lang="el-GR" b="1" dirty="0"/>
              <a:t>Αποτελείται από διπλό στρώμα </a:t>
            </a:r>
            <a:r>
              <a:rPr lang="el-GR" b="1" dirty="0" err="1"/>
              <a:t>φωσφολιπιδίων</a:t>
            </a:r>
            <a:r>
              <a:rPr lang="el-GR" b="1" dirty="0"/>
              <a:t> ενωμένα εκατέρωθεν σε ενδιάμεσο στρώμα αποτελούμενο από πρωτεΐνες και σάκχαρα.</a:t>
            </a:r>
          </a:p>
          <a:p>
            <a:r>
              <a:rPr lang="el-GR" b="1" dirty="0"/>
              <a:t>Συνεπώς η δομή της χαρακτηρίζεται </a:t>
            </a:r>
            <a:r>
              <a:rPr lang="el-GR" b="1" dirty="0" err="1"/>
              <a:t>τρίστιβη</a:t>
            </a:r>
            <a:r>
              <a:rPr lang="el-GR" b="1" dirty="0"/>
              <a:t>.</a:t>
            </a:r>
          </a:p>
        </p:txBody>
      </p:sp>
      <p:pic>
        <p:nvPicPr>
          <p:cNvPr id="7" name="6 - Εικόνα" descr="αρχείο λήψης.jpg"/>
          <p:cNvPicPr>
            <a:picLocks noChangeAspect="1"/>
          </p:cNvPicPr>
          <p:nvPr/>
        </p:nvPicPr>
        <p:blipFill>
          <a:blip r:embed="rId2" cstate="print"/>
          <a:stretch>
            <a:fillRect/>
          </a:stretch>
        </p:blipFill>
        <p:spPr>
          <a:xfrm>
            <a:off x="1043607" y="2060848"/>
            <a:ext cx="3515887" cy="2088232"/>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a:t>ρόλος</a:t>
            </a:r>
          </a:p>
        </p:txBody>
      </p:sp>
      <p:sp>
        <p:nvSpPr>
          <p:cNvPr id="3" name="2 - Θέση περιεχομένου"/>
          <p:cNvSpPr>
            <a:spLocks noGrp="1"/>
          </p:cNvSpPr>
          <p:nvPr>
            <p:ph idx="1"/>
          </p:nvPr>
        </p:nvSpPr>
        <p:spPr>
          <a:xfrm>
            <a:off x="1043608" y="1447800"/>
            <a:ext cx="7890080" cy="5221560"/>
          </a:xfrm>
        </p:spPr>
        <p:txBody>
          <a:bodyPr>
            <a:normAutofit/>
          </a:bodyPr>
          <a:lstStyle/>
          <a:p>
            <a:r>
              <a:rPr lang="el-GR" b="1" dirty="0"/>
              <a:t>Η κυτταρική μεμβράνη ξεχωρίζει το κύτταρο από το περιβάλλον του και του δίνει οντότητα.</a:t>
            </a:r>
          </a:p>
          <a:p>
            <a:r>
              <a:rPr lang="el-GR" b="1" dirty="0"/>
              <a:t>Μέσω της </a:t>
            </a:r>
            <a:r>
              <a:rPr lang="el-GR" b="1" dirty="0" err="1"/>
              <a:t>ημιπερατότητάς</a:t>
            </a:r>
            <a:r>
              <a:rPr lang="el-GR" b="1" dirty="0"/>
              <a:t> της επιτρέπει την εκλεκτική διέλευση ουσιών.</a:t>
            </a:r>
          </a:p>
          <a:p>
            <a:r>
              <a:rPr lang="el-GR" b="1" dirty="0"/>
              <a:t>Επιτρέπει στο κύτταρο να "επικοινωνεί" με άλλα κύτταρα.</a:t>
            </a:r>
          </a:p>
          <a:p>
            <a:r>
              <a:rPr lang="el-GR" b="1" dirty="0"/>
              <a:t>Διαθέτει ειδικούς "υποδοχείς" για την προσκόλληση σε αυτήν ουσιών με ποικίλους ρόλους.</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a:t>Οι ιστοί</a:t>
            </a:r>
          </a:p>
        </p:txBody>
      </p:sp>
      <p:sp>
        <p:nvSpPr>
          <p:cNvPr id="3" name="2 - Θέση περιεχομένου"/>
          <p:cNvSpPr>
            <a:spLocks noGrp="1"/>
          </p:cNvSpPr>
          <p:nvPr>
            <p:ph idx="1"/>
          </p:nvPr>
        </p:nvSpPr>
        <p:spPr>
          <a:xfrm>
            <a:off x="1043608" y="1447800"/>
            <a:ext cx="8100392" cy="5410200"/>
          </a:xfrm>
        </p:spPr>
        <p:txBody>
          <a:bodyPr>
            <a:normAutofit fontScale="85000" lnSpcReduction="20000"/>
          </a:bodyPr>
          <a:lstStyle/>
          <a:p>
            <a:r>
              <a:rPr lang="el-GR" b="1" dirty="0"/>
              <a:t>Οι Ιστοί είναι ένα σύνολο κυττάρων με παρόμοια μορφή και </a:t>
            </a:r>
            <a:r>
              <a:rPr lang="el-GR" b="1" dirty="0" err="1"/>
              <a:t>λειτουργία,που</a:t>
            </a:r>
            <a:r>
              <a:rPr lang="el-GR" b="1" dirty="0"/>
              <a:t> συνδέονται και συνεργάζονται για την πραγματοποίηση της ίδιας λειτουργίας.</a:t>
            </a:r>
          </a:p>
          <a:p>
            <a:r>
              <a:rPr lang="el-GR" b="1" dirty="0"/>
              <a:t>Υπάρχουν συνολικά τέσσερις διαφορετικοί τύποι ανάλογων κυττάρων, συνεπώς τέσσερα είδη ιστών. Αυτοί είναι:</a:t>
            </a:r>
          </a:p>
          <a:p>
            <a:pPr marL="596646" indent="-514350">
              <a:buFont typeface="+mj-lt"/>
              <a:buAutoNum type="arabicPeriod"/>
            </a:pPr>
            <a:r>
              <a:rPr lang="el-GR" b="1" dirty="0">
                <a:solidFill>
                  <a:srgbClr val="C00000"/>
                </a:solidFill>
              </a:rPr>
              <a:t>ο επιθηλιακός ιστός</a:t>
            </a:r>
          </a:p>
          <a:p>
            <a:pPr marL="596646" indent="-514350">
              <a:buFont typeface="+mj-lt"/>
              <a:buAutoNum type="arabicPeriod"/>
            </a:pPr>
            <a:r>
              <a:rPr lang="el-GR" b="1" dirty="0">
                <a:solidFill>
                  <a:srgbClr val="C00000"/>
                </a:solidFill>
              </a:rPr>
              <a:t>ο ερειστικός ιστός</a:t>
            </a:r>
          </a:p>
          <a:p>
            <a:pPr marL="596646" indent="-514350">
              <a:buFont typeface="+mj-lt"/>
              <a:buAutoNum type="arabicPeriod"/>
            </a:pPr>
            <a:r>
              <a:rPr lang="el-GR" b="1" dirty="0">
                <a:solidFill>
                  <a:srgbClr val="C00000"/>
                </a:solidFill>
              </a:rPr>
              <a:t>ο νευρικός ιστός και</a:t>
            </a:r>
          </a:p>
          <a:p>
            <a:pPr marL="596646" indent="-514350">
              <a:buFont typeface="+mj-lt"/>
              <a:buAutoNum type="arabicPeriod"/>
            </a:pPr>
            <a:r>
              <a:rPr lang="el-GR" b="1" dirty="0">
                <a:solidFill>
                  <a:srgbClr val="C00000"/>
                </a:solidFill>
              </a:rPr>
              <a:t>ο μυϊκός ιστός</a:t>
            </a:r>
          </a:p>
          <a:p>
            <a:r>
              <a:rPr lang="el-GR" b="1" dirty="0"/>
              <a:t>Καθένας από αυτούς διαφοροποιείται σε επιμέρους τύπους κατά ειδικότερη δομή και φυσιολογία των κυττάρων τους.</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b="1" dirty="0"/>
              <a:t>Επιθηλιακός ιστός</a:t>
            </a:r>
            <a:br>
              <a:rPr lang="el-GR" b="1" dirty="0"/>
            </a:br>
            <a:endParaRPr lang="el-GR" dirty="0"/>
          </a:p>
        </p:txBody>
      </p:sp>
      <p:sp>
        <p:nvSpPr>
          <p:cNvPr id="3" name="2 - Θέση περιεχομένου"/>
          <p:cNvSpPr>
            <a:spLocks noGrp="1"/>
          </p:cNvSpPr>
          <p:nvPr>
            <p:ph idx="1"/>
          </p:nvPr>
        </p:nvSpPr>
        <p:spPr>
          <a:xfrm>
            <a:off x="1043608" y="1447800"/>
            <a:ext cx="7848872" cy="5410200"/>
          </a:xfrm>
        </p:spPr>
        <p:txBody>
          <a:bodyPr>
            <a:normAutofit fontScale="77500" lnSpcReduction="20000"/>
          </a:bodyPr>
          <a:lstStyle/>
          <a:p>
            <a:r>
              <a:rPr lang="el-GR" b="1" dirty="0"/>
              <a:t>Ο ρόλος του επιθηλιακού ιστού είναι κυρίως προστατευτικός</a:t>
            </a:r>
          </a:p>
          <a:p>
            <a:pPr marL="596646" indent="-514350">
              <a:buFont typeface="+mj-lt"/>
              <a:buAutoNum type="arabicPeriod"/>
            </a:pPr>
            <a:r>
              <a:rPr lang="el-GR" b="1" dirty="0">
                <a:solidFill>
                  <a:srgbClr val="C00000"/>
                </a:solidFill>
              </a:rPr>
              <a:t>Απομακρύνει επίσης βλέννα και σκόνη</a:t>
            </a:r>
          </a:p>
          <a:p>
            <a:pPr marL="596646" indent="-514350">
              <a:buFont typeface="+mj-lt"/>
              <a:buAutoNum type="arabicPeriod"/>
            </a:pPr>
            <a:r>
              <a:rPr lang="el-GR" b="1" dirty="0">
                <a:solidFill>
                  <a:srgbClr val="C00000"/>
                </a:solidFill>
              </a:rPr>
              <a:t>Επιτρέπει τη διάχυση και την απορρόφηση ουσιών</a:t>
            </a:r>
          </a:p>
          <a:p>
            <a:pPr marL="596646" indent="-514350">
              <a:buFont typeface="+mj-lt"/>
              <a:buAutoNum type="arabicPeriod"/>
            </a:pPr>
            <a:r>
              <a:rPr lang="el-GR" b="1" dirty="0">
                <a:solidFill>
                  <a:srgbClr val="C00000"/>
                </a:solidFill>
              </a:rPr>
              <a:t>Συμβάλει στην παραγωγή και στην έκκριση προϊόντων</a:t>
            </a:r>
          </a:p>
          <a:p>
            <a:r>
              <a:rPr lang="el-GR" b="1" dirty="0"/>
              <a:t>Ο επιθηλιακός ιστός αποτελείται από κύτταρα στενά συνδεδεμένα μεταξύ τους, που σχηματίζουν επιφάνειες, οι οποίες καλύπτουν εξωτερικά το σώμα ή επενδύουν εσωτερικά διάφορες κοιλότητες.</a:t>
            </a:r>
          </a:p>
          <a:p>
            <a:r>
              <a:rPr lang="el-GR" b="1" dirty="0"/>
              <a:t>Τα επιθηλιακά κύτταρα έχουν ποικίλη μορφολογία. Για παράδειγμα, αυτά που σχηματίζουν το τοίχωμα των τριχοειδών αγγείων ή των κυψελίδων είναι πεπλατυσμένα.</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solidFill>
                  <a:schemeClr val="tx1"/>
                </a:solidFill>
                <a:effectLst/>
              </a:rPr>
              <a:t>Επιθηλιακός ιστός</a:t>
            </a:r>
          </a:p>
        </p:txBody>
      </p:sp>
      <p:sp>
        <p:nvSpPr>
          <p:cNvPr id="3" name="Θέση περιεχομένου 2"/>
          <p:cNvSpPr>
            <a:spLocks noGrp="1"/>
          </p:cNvSpPr>
          <p:nvPr>
            <p:ph idx="1"/>
          </p:nvPr>
        </p:nvSpPr>
        <p:spPr>
          <a:xfrm>
            <a:off x="971600" y="1447800"/>
            <a:ext cx="8172400" cy="5410200"/>
          </a:xfrm>
        </p:spPr>
        <p:txBody>
          <a:bodyPr>
            <a:normAutofit fontScale="92500" lnSpcReduction="10000"/>
          </a:bodyPr>
          <a:lstStyle/>
          <a:p>
            <a:r>
              <a:rPr lang="el-GR" b="1" dirty="0"/>
              <a:t>Υπάρχουν δύο υποκατηγορίες επιθηλιακού ιστού:</a:t>
            </a:r>
          </a:p>
          <a:p>
            <a:pPr marL="82296" indent="0">
              <a:buNone/>
            </a:pPr>
            <a:r>
              <a:rPr lang="el-GR" b="1" dirty="0">
                <a:solidFill>
                  <a:srgbClr val="FF0000"/>
                </a:solidFill>
              </a:rPr>
              <a:t>α) ο καλυπτήριος επιθηλιακός ιστός</a:t>
            </a:r>
          </a:p>
          <a:p>
            <a:pPr marL="82296" indent="0">
              <a:buNone/>
            </a:pPr>
            <a:r>
              <a:rPr lang="el-GR" b="1" dirty="0">
                <a:solidFill>
                  <a:srgbClr val="FF0000"/>
                </a:solidFill>
              </a:rPr>
              <a:t>β) ο αδενικός επιθηλιακός ιστός </a:t>
            </a:r>
          </a:p>
          <a:p>
            <a:pPr marL="82296" indent="0">
              <a:buNone/>
            </a:pPr>
            <a:r>
              <a:rPr lang="el-GR" b="1" dirty="0">
                <a:solidFill>
                  <a:schemeClr val="tx1">
                    <a:lumMod val="95000"/>
                    <a:lumOff val="5000"/>
                  </a:schemeClr>
                </a:solidFill>
              </a:rPr>
              <a:t>Ο καλυπτήριος επιθηλιακός ιστός σχηματίζει το εξωτερικό κάλυμμα του ανθρώπινου σώματος και το εξωτερικό περίβλημα πολλών εσωτερικών οργάνων και δομών. Επίσης επενδύει τις κοιλότητες του σώματος, το εσωτερικό της αναπνευστικής οδού και του γαστρεντερικού συστήματος, των αγγείων και των διάφορων αγωγών.</a:t>
            </a:r>
          </a:p>
          <a:p>
            <a:pPr marL="82296" indent="0">
              <a:buNone/>
            </a:pPr>
            <a:endParaRPr lang="el-GR" b="1" dirty="0"/>
          </a:p>
        </p:txBody>
      </p:sp>
    </p:spTree>
    <p:extLst>
      <p:ext uri="{BB962C8B-B14F-4D97-AF65-F5344CB8AC3E}">
        <p14:creationId xmlns:p14="http://schemas.microsoft.com/office/powerpoint/2010/main" val="4013360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καλυπτήριος επιθηλιακός ιστός</a:t>
            </a:r>
            <a:br>
              <a:rPr lang="el-GR" dirty="0"/>
            </a:br>
            <a:endParaRPr lang="el-GR" dirty="0"/>
          </a:p>
        </p:txBody>
      </p:sp>
      <p:sp>
        <p:nvSpPr>
          <p:cNvPr id="3" name="Θέση περιεχομένου 2"/>
          <p:cNvSpPr>
            <a:spLocks noGrp="1"/>
          </p:cNvSpPr>
          <p:nvPr>
            <p:ph idx="1"/>
          </p:nvPr>
        </p:nvSpPr>
        <p:spPr>
          <a:xfrm>
            <a:off x="971600" y="1447800"/>
            <a:ext cx="8172400" cy="5410200"/>
          </a:xfrm>
        </p:spPr>
        <p:txBody>
          <a:bodyPr>
            <a:normAutofit fontScale="85000" lnSpcReduction="20000"/>
          </a:bodyPr>
          <a:lstStyle/>
          <a:p>
            <a:r>
              <a:rPr lang="el-GR" b="1" dirty="0"/>
              <a:t>Ο καλυπτήριος επιθηλιακός ιστός κατηγοριοποιείται βάσει του τρόπου με τον οποίο τοποθετούνται οι στοιβάδες των κυττάρων που τον αποτελούν και βάσει του σχήματος των κυττάρων, έτσι υπάρχουν οι εξής κατηγορίες: </a:t>
            </a:r>
          </a:p>
          <a:p>
            <a:pPr marL="82296" indent="0">
              <a:buNone/>
            </a:pPr>
            <a:r>
              <a:rPr lang="el-GR" b="1" dirty="0"/>
              <a:t>α) απλό επιθήλιο (βρίσκεται σε περιοχές που δεν υπάρχουν πολλές φθορές, αποτελείται από μία κυτταρική στοιβάδα, ειδικεύεται στην απορρόφηση και το φιλτράρισμα ουσιών </a:t>
            </a:r>
          </a:p>
          <a:p>
            <a:pPr marL="82296" indent="0">
              <a:buNone/>
            </a:pPr>
            <a:r>
              <a:rPr lang="el-GR" b="1" dirty="0"/>
              <a:t>β) </a:t>
            </a:r>
            <a:r>
              <a:rPr lang="el-GR" b="1" dirty="0" err="1"/>
              <a:t>πολύστοιβο</a:t>
            </a:r>
            <a:r>
              <a:rPr lang="el-GR" b="1" dirty="0"/>
              <a:t> επιθήλιο: (βρίσκεται σε περιοχές που υπάρχουν μεγάλες φθορές και αποτελείται από πολλές κυτταρικές στοιβάδες)</a:t>
            </a:r>
          </a:p>
          <a:p>
            <a:pPr marL="82296" indent="0">
              <a:buNone/>
            </a:pPr>
            <a:r>
              <a:rPr lang="el-GR" b="1" dirty="0"/>
              <a:t>γ) </a:t>
            </a:r>
            <a:r>
              <a:rPr lang="el-GR" b="1" dirty="0" err="1"/>
              <a:t>ψευδοπολύστοιβο</a:t>
            </a:r>
            <a:r>
              <a:rPr lang="el-GR" b="1" dirty="0"/>
              <a:t> επιθήλιο: (ενώ είναι </a:t>
            </a:r>
            <a:r>
              <a:rPr lang="el-GR" b="1" dirty="0" err="1"/>
              <a:t>μονόστοιβο</a:t>
            </a:r>
            <a:r>
              <a:rPr lang="el-GR" b="1" dirty="0"/>
              <a:t>, επειδή τα κύτταρα έχουν αυξημένο τον επιμήκη τους άξονα φαίνονται σαν </a:t>
            </a:r>
            <a:r>
              <a:rPr lang="el-GR" b="1" dirty="0" err="1"/>
              <a:t>πολύστοιβα</a:t>
            </a:r>
            <a:endParaRPr lang="el-GR" b="1" dirty="0"/>
          </a:p>
        </p:txBody>
      </p:sp>
    </p:spTree>
    <p:extLst>
      <p:ext uri="{BB962C8B-B14F-4D97-AF65-F5344CB8AC3E}">
        <p14:creationId xmlns:p14="http://schemas.microsoft.com/office/powerpoint/2010/main" val="9838192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καλυπτήριος επιθηλιακός ιστός</a:t>
            </a:r>
          </a:p>
        </p:txBody>
      </p:sp>
      <p:sp>
        <p:nvSpPr>
          <p:cNvPr id="3" name="Θέση περιεχομένου 2"/>
          <p:cNvSpPr>
            <a:spLocks noGrp="1"/>
          </p:cNvSpPr>
          <p:nvPr>
            <p:ph idx="1"/>
          </p:nvPr>
        </p:nvSpPr>
        <p:spPr>
          <a:xfrm>
            <a:off x="971600" y="1447800"/>
            <a:ext cx="8172400" cy="5581600"/>
          </a:xfrm>
        </p:spPr>
        <p:txBody>
          <a:bodyPr>
            <a:normAutofit fontScale="92500" lnSpcReduction="10000"/>
          </a:bodyPr>
          <a:lstStyle/>
          <a:p>
            <a:r>
              <a:rPr lang="el-GR" b="1" dirty="0"/>
              <a:t>Σύμφωνα με το σχήμα των κυττάρων υπάρχουν οι εξής κατηγορίες:</a:t>
            </a:r>
          </a:p>
          <a:p>
            <a:pPr marL="82296" indent="0">
              <a:buNone/>
            </a:pPr>
            <a:r>
              <a:rPr lang="el-GR" b="1" dirty="0"/>
              <a:t>α) πλακώδες επιθήλιο: έχει πεπλατυσμένα άκρα</a:t>
            </a:r>
          </a:p>
          <a:p>
            <a:pPr marL="82296" indent="0">
              <a:buNone/>
            </a:pPr>
            <a:r>
              <a:rPr lang="el-GR" b="1" dirty="0"/>
              <a:t>β) κυβικό επιθήλιο: μοιάζει με κύβο, οι τέσσερις διαστάσεις του κυττάρου είναι περίπου ίσες μεταξύ τους</a:t>
            </a:r>
          </a:p>
          <a:p>
            <a:pPr marL="82296" indent="0">
              <a:buNone/>
            </a:pPr>
            <a:r>
              <a:rPr lang="el-GR" b="1" dirty="0"/>
              <a:t>γ) κυλινδρικό επιθήλιο: το μήκος του κυττάρου είναι μεγαλύτερο από το πλάτος του και έχει κυλινδρικό σχήμα</a:t>
            </a:r>
          </a:p>
          <a:p>
            <a:pPr marL="82296" indent="0">
              <a:buNone/>
            </a:pPr>
            <a:r>
              <a:rPr lang="el-GR" b="1" dirty="0"/>
              <a:t>δ) μεταβατικό επιθήλιο: βρίσκονται σε περιοχές μεγάλης διάτασης</a:t>
            </a:r>
          </a:p>
        </p:txBody>
      </p:sp>
    </p:spTree>
    <p:extLst>
      <p:ext uri="{BB962C8B-B14F-4D97-AF65-F5344CB8AC3E}">
        <p14:creationId xmlns:p14="http://schemas.microsoft.com/office/powerpoint/2010/main" val="12576469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03648" y="116632"/>
            <a:ext cx="7498080" cy="1008112"/>
          </a:xfrm>
        </p:spPr>
        <p:txBody>
          <a:bodyPr/>
          <a:lstStyle/>
          <a:p>
            <a:pPr algn="ctr"/>
            <a:r>
              <a:rPr lang="el-GR" b="1" dirty="0"/>
              <a:t>Αδενικός επιθηλιακός ιστός</a:t>
            </a:r>
          </a:p>
        </p:txBody>
      </p:sp>
      <p:sp>
        <p:nvSpPr>
          <p:cNvPr id="3" name="Θέση περιεχομένου 2"/>
          <p:cNvSpPr>
            <a:spLocks noGrp="1"/>
          </p:cNvSpPr>
          <p:nvPr>
            <p:ph idx="1"/>
          </p:nvPr>
        </p:nvSpPr>
        <p:spPr>
          <a:xfrm>
            <a:off x="899592" y="1268760"/>
            <a:ext cx="8244408" cy="5589240"/>
          </a:xfrm>
        </p:spPr>
        <p:txBody>
          <a:bodyPr>
            <a:normAutofit fontScale="70000" lnSpcReduction="20000"/>
          </a:bodyPr>
          <a:lstStyle/>
          <a:p>
            <a:r>
              <a:rPr lang="el-GR" b="1" dirty="0"/>
              <a:t>Το κύριο χαρακτηριστικό του είναι η εκκριτική του ικανότητα. Οι αδένες κατηγοριοποιούνται σε εξωκρινείς και ενδοκρινείς ανάλογα με την ανατομική περιοχή που απελευθερώνουν τις εκκρίσεις τους.</a:t>
            </a:r>
          </a:p>
          <a:p>
            <a:pPr marL="596646" indent="-514350">
              <a:buFont typeface="+mj-lt"/>
              <a:buAutoNum type="arabicPeriod"/>
            </a:pPr>
            <a:endParaRPr lang="el-GR" b="1" dirty="0"/>
          </a:p>
          <a:p>
            <a:pPr marL="82296" indent="0">
              <a:buNone/>
            </a:pPr>
            <a:r>
              <a:rPr lang="el-GR" b="1" dirty="0"/>
              <a:t>Εξωκρινείς: χαρακτηρίζονται οι αδένες που απελευθερώνουν τις εκκρίσεις τους μέσω αγωγών ή σωληνίσκων σε κάποια επιφάνεια. Τα κύρια προϊόντα τους είναι η </a:t>
            </a:r>
            <a:r>
              <a:rPr lang="el-GR" b="1" dirty="0" err="1"/>
              <a:t>βλέννη</a:t>
            </a:r>
            <a:r>
              <a:rPr lang="el-GR" b="1" dirty="0"/>
              <a:t>, το κερί, ο ιδρώτας και πεπτικά ένζυμα. Οι ιδρωτοποιοί και οι σιελογόνοι αδένες είναι εξωκρινείς.</a:t>
            </a:r>
          </a:p>
          <a:p>
            <a:pPr marL="596646" indent="-514350">
              <a:buFont typeface="+mj-lt"/>
              <a:buAutoNum type="arabicPeriod"/>
            </a:pPr>
            <a:endParaRPr lang="el-GR" b="1" dirty="0"/>
          </a:p>
          <a:p>
            <a:pPr marL="82296" indent="0">
              <a:buNone/>
            </a:pPr>
            <a:r>
              <a:rPr lang="el-GR" b="1" dirty="0"/>
              <a:t>Ενδοκρινείς: χαρακτηρίζονται οι αδένες που εκκρίνουν τα προϊόντα τους στην κυκλοφορία του αίματος. Οι εκκρίσεις των ενδοκρινών αδένων ονομάζονται ορμόνες. Οι ορμόνες είναι χημικές ουσίες οι οποίες είναι επιφορτισμένες με τη ρύθμιση διαφόρων φυσιολογικών δραστηριοτήτων στον ανθρώπινο οργανισμό. Η υπόφυση, ο θυρεοειδής αδένας και τα επινεφρίδια είναι ενδοκρινείς αδένες.</a:t>
            </a:r>
          </a:p>
        </p:txBody>
      </p:sp>
    </p:spTree>
    <p:extLst>
      <p:ext uri="{BB962C8B-B14F-4D97-AF65-F5344CB8AC3E}">
        <p14:creationId xmlns:p14="http://schemas.microsoft.com/office/powerpoint/2010/main" val="2287680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a:t>Χρήσιμοι ορισμοί</a:t>
            </a:r>
          </a:p>
        </p:txBody>
      </p:sp>
      <p:sp>
        <p:nvSpPr>
          <p:cNvPr id="3" name="2 - Θέση περιεχομένου"/>
          <p:cNvSpPr>
            <a:spLocks noGrp="1"/>
          </p:cNvSpPr>
          <p:nvPr>
            <p:ph idx="1"/>
          </p:nvPr>
        </p:nvSpPr>
        <p:spPr>
          <a:xfrm>
            <a:off x="971600" y="1600200"/>
            <a:ext cx="8172400" cy="5257800"/>
          </a:xfrm>
        </p:spPr>
        <p:txBody>
          <a:bodyPr>
            <a:normAutofit fontScale="77500" lnSpcReduction="20000"/>
          </a:bodyPr>
          <a:lstStyle/>
          <a:p>
            <a:r>
              <a:rPr lang="el-GR" b="1" dirty="0"/>
              <a:t>Ανατομία: είναι η βάση της ιατρικής επιστήμης. Σκοπός της ανατομίας είναι η έρευνα της κατασκευής του υγιούς και φυσιολογικού ανθρώπινου σώματος (σκελετού και μυών).</a:t>
            </a:r>
          </a:p>
          <a:p>
            <a:r>
              <a:rPr lang="el-GR" b="1" dirty="0"/>
              <a:t>Ξεκίνησε από την μακροσκοπική ανατομία (αντιληπτή με γυμνό μάτι) και έφθασε στην μικροσκοπική ανατομία που μελετά την λεπτή ανατομία των ιστών με μικροσκόπιο.</a:t>
            </a:r>
          </a:p>
          <a:p>
            <a:r>
              <a:rPr lang="el-GR" b="1" dirty="0"/>
              <a:t>Φυσιολογία: είναι η επιστήμη που μελετά τις λειτουργίες των ζωντανών οργανισμών</a:t>
            </a:r>
          </a:p>
          <a:p>
            <a:r>
              <a:rPr lang="el-GR" b="1" dirty="0"/>
              <a:t>Ιστολογία: είναι ο κλάδος της ιατρικής που μελετά την υφή του βιολογικού υλικού, καθώς και τους τρόπους με τους οποίους τα επιμέρους συστατικά στοιχεία του σχετίζονται μεταξύ τους δομικά και λειτουργικά.</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a:t>νευρικός ιστός</a:t>
            </a:r>
            <a:endParaRPr lang="el-GR" dirty="0"/>
          </a:p>
        </p:txBody>
      </p:sp>
      <p:sp>
        <p:nvSpPr>
          <p:cNvPr id="3" name="2 - Θέση περιεχομένου"/>
          <p:cNvSpPr>
            <a:spLocks noGrp="1"/>
          </p:cNvSpPr>
          <p:nvPr>
            <p:ph idx="1"/>
          </p:nvPr>
        </p:nvSpPr>
        <p:spPr>
          <a:xfrm>
            <a:off x="1043608" y="1447800"/>
            <a:ext cx="8100392" cy="5410200"/>
          </a:xfrm>
        </p:spPr>
        <p:txBody>
          <a:bodyPr/>
          <a:lstStyle/>
          <a:p>
            <a:r>
              <a:rPr lang="el-GR" b="1" dirty="0"/>
              <a:t>Ο νευρικός ιστός αποτελεί την βάση του νευρικού συστήματος το οποίο αποτελεί το σύστημα επικοινωνίας του σώματος.</a:t>
            </a:r>
          </a:p>
          <a:p>
            <a:r>
              <a:rPr lang="el-GR" b="1" dirty="0"/>
              <a:t>Η βάση του νευρικού ιστού είναι κάποια εξειδικευμένα κύτταρα που ονομάζονται νευρώνες και μεταφέρουν την πληροφορία μέσα στον οργανισμό.</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a:t>νευρικός ιστός</a:t>
            </a:r>
          </a:p>
        </p:txBody>
      </p:sp>
      <p:sp>
        <p:nvSpPr>
          <p:cNvPr id="3" name="2 - Θέση περιεχομένου"/>
          <p:cNvSpPr>
            <a:spLocks noGrp="1"/>
          </p:cNvSpPr>
          <p:nvPr>
            <p:ph idx="1"/>
          </p:nvPr>
        </p:nvSpPr>
        <p:spPr>
          <a:xfrm>
            <a:off x="1043608" y="1447800"/>
            <a:ext cx="8100392" cy="5410200"/>
          </a:xfrm>
        </p:spPr>
        <p:txBody>
          <a:bodyPr>
            <a:normAutofit fontScale="77500" lnSpcReduction="20000"/>
          </a:bodyPr>
          <a:lstStyle/>
          <a:p>
            <a:r>
              <a:rPr lang="el-GR" b="1" dirty="0"/>
              <a:t>Ο νευρικός ιστός αποτελείται από δύο τύπους κυττάρων, τους νευρώνες, που παράγουν και μεταφέρουν νευρικές ώσεις μέσα στον οργανισμό, και τα νευρογλοιακά κύτταρα, που τρέφουν, μονώνουν και στηρίζουν τους νευρώνες.</a:t>
            </a:r>
          </a:p>
          <a:p>
            <a:r>
              <a:rPr lang="el-GR" b="1" dirty="0"/>
              <a:t>Χάρη στα κύτταρα αυτά, ο οργανισμός έχει την ικανότητα να αντιλαμβάνεται τις μεταβολές του εξωτερικού και του εσωτερικού περιβάλλοντος, να τις επεξεργάζεται και να αντιδρά, δίνοντας εντολές με τις οποίες ελέγχονται και συντονίζονται οι διάφορες λειτουργίες του.</a:t>
            </a:r>
          </a:p>
          <a:p>
            <a:r>
              <a:rPr lang="el-GR" b="1" dirty="0"/>
              <a:t>Με τον τρόπο αυτό ο οργανισμός μπορεί να προσαρμόζεται στο εξωτερικό περιβάλλον, διατηρώντας παράλληλα σε ισορροπία το εξωτερικό του περιβάλλον, εξασφαλίζοντας έτσι την επιβίωση του.</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a:t>ερειστικός ιστός</a:t>
            </a:r>
            <a:endParaRPr lang="el-GR" dirty="0"/>
          </a:p>
        </p:txBody>
      </p:sp>
      <p:sp>
        <p:nvSpPr>
          <p:cNvPr id="3" name="2 - Θέση περιεχομένου"/>
          <p:cNvSpPr>
            <a:spLocks noGrp="1"/>
          </p:cNvSpPr>
          <p:nvPr>
            <p:ph idx="1"/>
          </p:nvPr>
        </p:nvSpPr>
        <p:spPr>
          <a:xfrm>
            <a:off x="971600" y="1447800"/>
            <a:ext cx="7962088" cy="5410200"/>
          </a:xfrm>
        </p:spPr>
        <p:txBody>
          <a:bodyPr>
            <a:normAutofit fontScale="85000" lnSpcReduction="20000"/>
          </a:bodyPr>
          <a:lstStyle/>
          <a:p>
            <a:r>
              <a:rPr lang="el-GR" b="1" dirty="0"/>
              <a:t>Ο ερειστικός ιστός ή αποτελείται από κύτταρα που βρίσκονται σε άφθονη μεσοκυττάρια ουσία.</a:t>
            </a:r>
          </a:p>
          <a:p>
            <a:r>
              <a:rPr lang="el-GR" b="1" dirty="0"/>
              <a:t>Η μεσοκυττάρια ουσία είναι γνωστή να περιέχει 2 τύπους πρωτεϊνικών ινιδίων,</a:t>
            </a:r>
            <a:r>
              <a:rPr lang="el-GR" b="1" dirty="0">
                <a:solidFill>
                  <a:srgbClr val="C00000"/>
                </a:solidFill>
              </a:rPr>
              <a:t> τα ινίδια κολλαγόνου</a:t>
            </a:r>
            <a:r>
              <a:rPr lang="el-GR" b="1" dirty="0"/>
              <a:t>, τα οποία προσφέρουν στη μεσοκυττάρια ουσία αντοχή και ελαστικότητα και </a:t>
            </a:r>
            <a:r>
              <a:rPr lang="el-GR" b="1" dirty="0" err="1">
                <a:solidFill>
                  <a:srgbClr val="C00000"/>
                </a:solidFill>
              </a:rPr>
              <a:t>ελαστίνης</a:t>
            </a:r>
            <a:r>
              <a:rPr lang="el-GR" b="1" dirty="0"/>
              <a:t>, τα οποία αποδίδουν περισσότερη ελαστικότητα.</a:t>
            </a:r>
          </a:p>
          <a:p>
            <a:r>
              <a:rPr lang="el-GR" b="1" dirty="0"/>
              <a:t>Όπως υπαινίσσεται το όνομα του (Έρεισμα = Στήριγμα), ο ερειστικός ιστός έχει στηρικτικό ρόλο, καθώς επίσης, συνδέει δομές μεταξύ τους και προσδίδει επιπρόσθετη προστασία. Κατηγοριοποιείται στον εμβρυικό συνδετικό ιστό και στον ώριμο συνδετικό ιστό.</a:t>
            </a:r>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1043608" y="1124744"/>
            <a:ext cx="8100392" cy="5733256"/>
          </a:xfrm>
        </p:spPr>
        <p:txBody>
          <a:bodyPr>
            <a:normAutofit fontScale="62500" lnSpcReduction="20000"/>
          </a:bodyPr>
          <a:lstStyle/>
          <a:p>
            <a:r>
              <a:rPr lang="el-GR" b="1" dirty="0"/>
              <a:t>Παρατηρούμε ότι ο ώριμος συνδετικός ιστός διαιρείται, </a:t>
            </a:r>
          </a:p>
          <a:p>
            <a:pPr marL="82296" indent="0">
              <a:buNone/>
            </a:pPr>
            <a:r>
              <a:rPr lang="el-GR" b="1" dirty="0"/>
              <a:t>α) στον ιδίως συνδετικό </a:t>
            </a:r>
            <a:r>
              <a:rPr lang="el-GR" b="1" dirty="0" err="1"/>
              <a:t>ιστό.Σε</a:t>
            </a:r>
            <a:r>
              <a:rPr lang="el-GR" b="1" dirty="0"/>
              <a:t> αυτόν τον τύπο ανήκει ο χαλαρός συνδετικός ιστός που συναντάται στην</a:t>
            </a:r>
            <a:r>
              <a:rPr lang="el-GR" b="1" dirty="0">
                <a:solidFill>
                  <a:srgbClr val="C00000"/>
                </a:solidFill>
              </a:rPr>
              <a:t> επιδερμίδα</a:t>
            </a:r>
            <a:r>
              <a:rPr lang="el-GR" b="1" dirty="0"/>
              <a:t>. Η μεσοκυττάρια ουσία του περιέχει ινίδια κολλαγόνου και </a:t>
            </a:r>
            <a:r>
              <a:rPr lang="el-GR" b="1" dirty="0" err="1"/>
              <a:t>ελαστίνης</a:t>
            </a:r>
            <a:r>
              <a:rPr lang="el-GR" b="1" dirty="0"/>
              <a:t>. Ένας ειδικός τύπος συνδετικού χαλαρού ιστού είναι ο </a:t>
            </a:r>
            <a:r>
              <a:rPr lang="el-GR" b="1" dirty="0">
                <a:solidFill>
                  <a:srgbClr val="C00000"/>
                </a:solidFill>
              </a:rPr>
              <a:t>λιπώδης ιστός</a:t>
            </a:r>
            <a:r>
              <a:rPr lang="el-GR" b="1" dirty="0"/>
              <a:t> που αποτελείται από κύτταρα τα οποία έχουν τη δυνατότητα αποθήκευσης λίπους (</a:t>
            </a:r>
            <a:r>
              <a:rPr lang="el-GR" b="1" dirty="0" err="1"/>
              <a:t>λιποκύτταρα</a:t>
            </a:r>
            <a:r>
              <a:rPr lang="el-GR" b="1" dirty="0"/>
              <a:t>). Επίσης ο πυκνός συνδετικός ιστός συναντάται στους </a:t>
            </a:r>
            <a:r>
              <a:rPr lang="el-GR" b="1" dirty="0">
                <a:solidFill>
                  <a:srgbClr val="C00000"/>
                </a:solidFill>
              </a:rPr>
              <a:t>αρθρικούς συνδέσμους</a:t>
            </a:r>
            <a:r>
              <a:rPr lang="el-GR" b="1" dirty="0"/>
              <a:t> και </a:t>
            </a:r>
            <a:r>
              <a:rPr lang="el-GR" b="1" dirty="0">
                <a:solidFill>
                  <a:srgbClr val="C00000"/>
                </a:solidFill>
              </a:rPr>
              <a:t>τένοντες</a:t>
            </a:r>
            <a:r>
              <a:rPr lang="el-GR" b="1" dirty="0"/>
              <a:t> που συνδέουν τους σκελετικούς μυς με τα οστά. Η μεσοκυττάρια ουσία του περιέχει ινίδια κολλαγόνου σε δεσμίδες. Ακόμα ο ελαστικός συνδετικός ιστός βρίσκεται στους ωχρούς συνδέσμους της σπονδυλικής στήλης.. Τέλος υπάρχει και ο δικτυωτός συνδετικός ιστός, που στηρίζει αρκετά </a:t>
            </a:r>
            <a:r>
              <a:rPr lang="el-GR" b="1" dirty="0" err="1"/>
              <a:t>αγγειοβριθή</a:t>
            </a:r>
            <a:r>
              <a:rPr lang="el-GR" b="1" dirty="0"/>
              <a:t> όργανα.</a:t>
            </a:r>
          </a:p>
          <a:p>
            <a:pPr marL="82296" indent="0">
              <a:buNone/>
            </a:pPr>
            <a:r>
              <a:rPr lang="el-GR" b="1" dirty="0"/>
              <a:t>Β) στον χόνδρινο ιστό. Στερείται αγγείων και νεύρων . Αποτελείται από ένα εκτενές δίκτυο κολλαγόνων και ελαστικών ινών.</a:t>
            </a:r>
          </a:p>
          <a:p>
            <a:pPr marL="82296" indent="0">
              <a:buNone/>
            </a:pPr>
            <a:r>
              <a:rPr lang="el-GR" b="1" dirty="0"/>
              <a:t>Γ) οστίτης ιστός: τα κύτταρα που απαρτίζουν τον τύπο αυτόν ονομάζονται </a:t>
            </a:r>
            <a:r>
              <a:rPr lang="el-GR" b="1" dirty="0" err="1"/>
              <a:t>οστεοκύτταρα</a:t>
            </a:r>
            <a:r>
              <a:rPr lang="el-GR" b="1" dirty="0"/>
              <a:t>. Ο οστίτης ιστός , μαζί με τον χόνδρινο ιστό και τις αρθρώσεις αποτελούν το σκελετικό σύστημα.</a:t>
            </a:r>
          </a:p>
          <a:p>
            <a:pPr marL="82296" indent="0">
              <a:buNone/>
            </a:pPr>
            <a:r>
              <a:rPr lang="el-GR" b="1" dirty="0"/>
              <a:t>Δ) ιστός του αίματος: είναι ρευστής μορφής συνδετικός ιστός αποτελείται από το πλάσμα και διάφορα έμμορφα συστατικά (</a:t>
            </a:r>
            <a:r>
              <a:rPr lang="el-GR" b="1" dirty="0" err="1"/>
              <a:t>ερυθροκύτταρα</a:t>
            </a:r>
            <a:r>
              <a:rPr lang="el-GR" b="1" dirty="0"/>
              <a:t>, λευκοκύτταρα και </a:t>
            </a:r>
            <a:r>
              <a:rPr lang="el-GR" b="1" dirty="0" err="1"/>
              <a:t>θρομβοκύτταρα</a:t>
            </a:r>
            <a:r>
              <a:rPr lang="el-GR" b="1" dirty="0"/>
              <a:t>)</a:t>
            </a:r>
          </a:p>
          <a:p>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a:t>μυϊκός ιστός</a:t>
            </a:r>
          </a:p>
        </p:txBody>
      </p:sp>
      <p:sp>
        <p:nvSpPr>
          <p:cNvPr id="3" name="2 - Θέση περιεχομένου"/>
          <p:cNvSpPr>
            <a:spLocks noGrp="1"/>
          </p:cNvSpPr>
          <p:nvPr>
            <p:ph idx="1"/>
          </p:nvPr>
        </p:nvSpPr>
        <p:spPr>
          <a:xfrm>
            <a:off x="1043608" y="1447800"/>
            <a:ext cx="8100392" cy="5410200"/>
          </a:xfrm>
        </p:spPr>
        <p:txBody>
          <a:bodyPr>
            <a:normAutofit fontScale="77500" lnSpcReduction="20000"/>
          </a:bodyPr>
          <a:lstStyle/>
          <a:p>
            <a:r>
              <a:rPr lang="el-GR" b="1" dirty="0"/>
              <a:t>Ο μυϊκός ιστός αποτελείται από κύτταρα με σχετικά μεγάλο μήκος, που ονομάζονται </a:t>
            </a:r>
            <a:r>
              <a:rPr lang="el-GR" b="1" dirty="0">
                <a:solidFill>
                  <a:srgbClr val="C00000"/>
                </a:solidFill>
              </a:rPr>
              <a:t>μυϊκές ίνες.</a:t>
            </a:r>
          </a:p>
          <a:p>
            <a:r>
              <a:rPr lang="el-GR" b="1" dirty="0"/>
              <a:t>Είναι εξειδικευμένος για συσπάσεις και παραγωγή δύναμης. Χάρη στην ικανότητα των μυϊκών ινών να συστέλλονται, επιτυγχάνονται οι διάφορες κινήσεις των ζωικών οργανισμών. Στηρίζεται στην λειτουργία του μηχανισμού δύο ινωδών πρωτεϊνών της </a:t>
            </a:r>
            <a:r>
              <a:rPr lang="el-GR" b="1" dirty="0" err="1">
                <a:solidFill>
                  <a:srgbClr val="C00000"/>
                </a:solidFill>
              </a:rPr>
              <a:t>μυοσίνης</a:t>
            </a:r>
            <a:r>
              <a:rPr lang="el-GR" b="1" dirty="0"/>
              <a:t> και της </a:t>
            </a:r>
            <a:r>
              <a:rPr lang="el-GR" b="1" dirty="0" err="1">
                <a:solidFill>
                  <a:srgbClr val="C00000"/>
                </a:solidFill>
              </a:rPr>
              <a:t>ακτίνης</a:t>
            </a:r>
            <a:r>
              <a:rPr lang="el-GR" b="1" dirty="0"/>
              <a:t>. Στον άνθρωπο διακρίνουμε τρεις τύπους μυϊκού ιστού:</a:t>
            </a:r>
          </a:p>
          <a:p>
            <a:pPr marL="596646" indent="-514350">
              <a:buFont typeface="+mj-lt"/>
              <a:buAutoNum type="arabicPeriod"/>
            </a:pPr>
            <a:r>
              <a:rPr lang="el-GR" b="1" dirty="0"/>
              <a:t>τον </a:t>
            </a:r>
            <a:r>
              <a:rPr lang="el-GR" b="1" dirty="0">
                <a:solidFill>
                  <a:srgbClr val="C00000"/>
                </a:solidFill>
              </a:rPr>
              <a:t>σκελετικό</a:t>
            </a:r>
            <a:r>
              <a:rPr lang="el-GR" b="1" dirty="0"/>
              <a:t> (απαντάται στους γραμμωτούς ή σκελετικούς μυς, </a:t>
            </a:r>
            <a:r>
              <a:rPr lang="el-GR" b="1" dirty="0" err="1"/>
              <a:t>προσφύεται</a:t>
            </a:r>
            <a:r>
              <a:rPr lang="el-GR" b="1" dirty="0"/>
              <a:t> στα οστά)</a:t>
            </a:r>
          </a:p>
          <a:p>
            <a:pPr marL="596646" indent="-514350">
              <a:buFont typeface="+mj-lt"/>
              <a:buAutoNum type="arabicPeriod"/>
            </a:pPr>
            <a:r>
              <a:rPr lang="el-GR" b="1" dirty="0"/>
              <a:t>τον </a:t>
            </a:r>
            <a:r>
              <a:rPr lang="el-GR" b="1" dirty="0">
                <a:solidFill>
                  <a:srgbClr val="C00000"/>
                </a:solidFill>
              </a:rPr>
              <a:t>καρδιακό</a:t>
            </a:r>
            <a:r>
              <a:rPr lang="el-GR" b="1" dirty="0"/>
              <a:t> (μυϊκός ιστός της καρδιάς)</a:t>
            </a:r>
          </a:p>
          <a:p>
            <a:pPr marL="596646" indent="-514350">
              <a:buFont typeface="+mj-lt"/>
              <a:buAutoNum type="arabicPeriod"/>
            </a:pPr>
            <a:r>
              <a:rPr lang="el-GR" b="1" dirty="0"/>
              <a:t>τον </a:t>
            </a:r>
            <a:r>
              <a:rPr lang="el-GR" b="1" dirty="0">
                <a:solidFill>
                  <a:srgbClr val="C00000"/>
                </a:solidFill>
              </a:rPr>
              <a:t>λείο</a:t>
            </a:r>
            <a:r>
              <a:rPr lang="el-GR" b="1" dirty="0"/>
              <a:t> (απαντάται στο τοίχωμα των αγγείων, του στομάχου, του εντέρου και των σπλάχνων).</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a:t>ΕΥΧΑΡΙΣΤΩ</a:t>
            </a:r>
          </a:p>
        </p:txBody>
      </p:sp>
      <p:pic>
        <p:nvPicPr>
          <p:cNvPr id="4" name="3 - Θέση περιεχομένου" descr="αρχείο λήψης (1).jpg"/>
          <p:cNvPicPr>
            <a:picLocks noGrp="1" noChangeAspect="1"/>
          </p:cNvPicPr>
          <p:nvPr>
            <p:ph idx="1"/>
          </p:nvPr>
        </p:nvPicPr>
        <p:blipFill>
          <a:blip r:embed="rId2" cstate="print"/>
          <a:stretch>
            <a:fillRect/>
          </a:stretch>
        </p:blipFill>
        <p:spPr>
          <a:xfrm>
            <a:off x="1403648" y="1556792"/>
            <a:ext cx="7392190" cy="4392488"/>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a:t>ορισμός</a:t>
            </a:r>
          </a:p>
        </p:txBody>
      </p:sp>
      <p:sp>
        <p:nvSpPr>
          <p:cNvPr id="3" name="2 - Θέση περιεχομένου"/>
          <p:cNvSpPr>
            <a:spLocks noGrp="1"/>
          </p:cNvSpPr>
          <p:nvPr>
            <p:ph idx="1"/>
          </p:nvPr>
        </p:nvSpPr>
        <p:spPr>
          <a:xfrm>
            <a:off x="899592" y="1447800"/>
            <a:ext cx="8244408" cy="5410200"/>
          </a:xfrm>
        </p:spPr>
        <p:txBody>
          <a:bodyPr>
            <a:normAutofit fontScale="85000" lnSpcReduction="20000"/>
          </a:bodyPr>
          <a:lstStyle/>
          <a:p>
            <a:r>
              <a:rPr lang="el-GR" b="1" dirty="0">
                <a:solidFill>
                  <a:schemeClr val="tx1">
                    <a:lumMod val="95000"/>
                    <a:lumOff val="5000"/>
                  </a:schemeClr>
                </a:solidFill>
              </a:rPr>
              <a:t>Το κύτταρο αποτελεί τη θεμελιώδη μονάδα της ζωής και μπορεί να οριστεί ως μια συστηματικά οργανωμένη ομάδα μορίων που βρίσκονται σε δυναμική αλληλεπίδραση.</a:t>
            </a:r>
          </a:p>
          <a:p>
            <a:r>
              <a:rPr lang="el-GR" b="1" dirty="0">
                <a:solidFill>
                  <a:schemeClr val="tx1">
                    <a:lumMod val="95000"/>
                    <a:lumOff val="5000"/>
                  </a:schemeClr>
                </a:solidFill>
              </a:rPr>
              <a:t>Τα κύτταρα περιέχουν μοριακά και βιοχημικά συστήματα υψηλού βαθμού οργάνωσης τα οποία έχουν την ικανότητα να αποθηκεύουν πληροφορίες, να μεταφράζουν τις πληροφορίες αυτές και να συνθέτουν κυτταρικά </a:t>
            </a:r>
            <a:r>
              <a:rPr lang="el-GR" b="1" dirty="0" err="1">
                <a:solidFill>
                  <a:schemeClr val="tx1">
                    <a:lumMod val="95000"/>
                    <a:lumOff val="5000"/>
                  </a:schemeClr>
                </a:solidFill>
              </a:rPr>
              <a:t>μεγαλομόρια</a:t>
            </a:r>
            <a:endParaRPr lang="el-GR" b="1" dirty="0">
              <a:solidFill>
                <a:schemeClr val="tx1">
                  <a:lumMod val="95000"/>
                  <a:lumOff val="5000"/>
                </a:schemeClr>
              </a:solidFill>
            </a:endParaRPr>
          </a:p>
          <a:p>
            <a:r>
              <a:rPr lang="el-GR" b="1" dirty="0">
                <a:solidFill>
                  <a:schemeClr val="tx1">
                    <a:lumMod val="95000"/>
                    <a:lumOff val="5000"/>
                  </a:schemeClr>
                </a:solidFill>
              </a:rPr>
              <a:t>Οι λειτουργίες των κυττάρων είναι οι εξής: η λειτουργία της θρέψης, η αναπνοή, η αύξηση, η αναπαραγωγή.</a:t>
            </a:r>
          </a:p>
          <a:p>
            <a:r>
              <a:rPr lang="el-GR" b="1" dirty="0">
                <a:solidFill>
                  <a:schemeClr val="tx1">
                    <a:lumMod val="95000"/>
                    <a:lumOff val="5000"/>
                  </a:schemeClr>
                </a:solidFill>
              </a:rPr>
              <a:t>Για την επιτέλεση των λειτουργιών αυτών τα κύτταρα χρησιμοποιούν διάφορες ενεργειακές πηγές.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b="1" dirty="0">
                <a:solidFill>
                  <a:schemeClr val="tx1">
                    <a:lumMod val="95000"/>
                    <a:lumOff val="5000"/>
                  </a:schemeClr>
                </a:solidFill>
              </a:rPr>
              <a:t>Επίσης τα κύτταρα μπορούν να μετακινηθούν και έχουν την ικανότητα να μεταβάλουν τις εσωτερικές βιοχημικές αντιδράσεις τους για να προσαρμοστούν σε περιβαλλοντικές αλλαγές.</a:t>
            </a:r>
          </a:p>
          <a:p>
            <a:r>
              <a:rPr lang="el-GR" b="1" dirty="0">
                <a:solidFill>
                  <a:schemeClr val="tx1">
                    <a:lumMod val="95000"/>
                    <a:lumOff val="5000"/>
                  </a:schemeClr>
                </a:solidFill>
              </a:rPr>
              <a:t>Τα κύτταρα αναδιπλασιάζονται και μεταβιβάζουν στα νέα κύτταρα τις γενετικές πληροφορίες, τα μοριακά και βιοχημικά συστήματά τους.</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1043608" y="1447800"/>
            <a:ext cx="7890080" cy="5410200"/>
          </a:xfrm>
        </p:spPr>
        <p:txBody>
          <a:bodyPr>
            <a:normAutofit fontScale="92500" lnSpcReduction="10000"/>
          </a:bodyPr>
          <a:lstStyle/>
          <a:p>
            <a:pPr>
              <a:buNone/>
            </a:pPr>
            <a:r>
              <a:rPr lang="el-GR" b="1" dirty="0"/>
              <a:t>Η κυτταρική θεωρία αναφέρει ότι:</a:t>
            </a:r>
          </a:p>
          <a:p>
            <a:pPr marL="596646" indent="-514350">
              <a:buFont typeface="+mj-lt"/>
              <a:buAutoNum type="arabicPeriod"/>
            </a:pPr>
            <a:r>
              <a:rPr lang="el-GR" b="1" dirty="0"/>
              <a:t>όλοι οι ζωντανοί οργανισμοί αποτελούνται από </a:t>
            </a:r>
            <a:r>
              <a:rPr lang="el-GR" b="1" dirty="0" err="1"/>
              <a:t>εμπύρηνα</a:t>
            </a:r>
            <a:r>
              <a:rPr lang="el-GR" b="1" dirty="0"/>
              <a:t> κύτταρα,</a:t>
            </a:r>
          </a:p>
          <a:p>
            <a:pPr marL="596646" indent="-514350">
              <a:buFont typeface="+mj-lt"/>
              <a:buAutoNum type="arabicPeriod"/>
            </a:pPr>
            <a:r>
              <a:rPr lang="el-GR" b="1" dirty="0"/>
              <a:t>τα κύτταρα αποτελούν τις δομικές μονάδες της ζωής και</a:t>
            </a:r>
          </a:p>
          <a:p>
            <a:pPr marL="596646" indent="-514350">
              <a:buFont typeface="+mj-lt"/>
              <a:buAutoNum type="arabicPeriod"/>
            </a:pPr>
            <a:r>
              <a:rPr lang="el-GR" b="1" dirty="0"/>
              <a:t>τα κύτταρα προκύπτουν από προϋπάρχοντα κύτταρα με διαίρεση</a:t>
            </a:r>
          </a:p>
          <a:p>
            <a:pPr marL="596646" indent="-514350">
              <a:buFont typeface="+mj-lt"/>
              <a:buAutoNum type="arabicPeriod"/>
            </a:pPr>
            <a:r>
              <a:rPr lang="el-GR" b="1" dirty="0"/>
              <a:t>Τα κύτταρα διακρίνονται σε </a:t>
            </a:r>
            <a:r>
              <a:rPr lang="el-GR" b="1" dirty="0" err="1"/>
              <a:t>προκαρυωτικά</a:t>
            </a:r>
            <a:r>
              <a:rPr lang="el-GR" b="1" dirty="0"/>
              <a:t> και </a:t>
            </a:r>
            <a:r>
              <a:rPr lang="el-GR" b="1" dirty="0" err="1"/>
              <a:t>ευκαρυωτικά</a:t>
            </a:r>
            <a:r>
              <a:rPr lang="el-GR" b="1" dirty="0"/>
              <a:t>, ανάλογα με το αν διαθέτουν σχηματισμένο πυρήνα (</a:t>
            </a:r>
            <a:r>
              <a:rPr lang="el-GR" b="1" dirty="0" err="1"/>
              <a:t>ευκαρυωτικά</a:t>
            </a:r>
            <a:r>
              <a:rPr lang="el-GR" b="1" dirty="0"/>
              <a:t>) ή όχι (</a:t>
            </a:r>
            <a:r>
              <a:rPr lang="el-GR" b="1" dirty="0" err="1"/>
              <a:t>προκαρυωτικά</a:t>
            </a:r>
            <a:r>
              <a:rPr lang="el-GR" b="1"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1043608" y="1447800"/>
            <a:ext cx="8100392" cy="5410200"/>
          </a:xfrm>
        </p:spPr>
        <p:txBody>
          <a:bodyPr>
            <a:normAutofit fontScale="85000" lnSpcReduction="20000"/>
          </a:bodyPr>
          <a:lstStyle/>
          <a:p>
            <a:r>
              <a:rPr lang="el-GR" b="1" dirty="0"/>
              <a:t>Υπάρχουν αμέτρητες μορφές κυττάρων, τα οποία διαφέρουν μεταξύ τους ανάλογα με το μέγεθος, το σχήμα και τη λειτουργία τους.</a:t>
            </a:r>
          </a:p>
          <a:p>
            <a:r>
              <a:rPr lang="el-GR" b="1" dirty="0"/>
              <a:t>Όμως, οι διαφορές αυτές εξαφανίζονται όταν δούμε την </a:t>
            </a:r>
            <a:r>
              <a:rPr lang="el-GR" b="1" dirty="0" err="1"/>
              <a:t>υπομικροσκοπική</a:t>
            </a:r>
            <a:r>
              <a:rPr lang="el-GR" b="1" dirty="0"/>
              <a:t> δομή των κυττάρων και τα μόρια από τα οποία αποτελούνται.</a:t>
            </a:r>
          </a:p>
          <a:p>
            <a:r>
              <a:rPr lang="el-GR" b="1" dirty="0"/>
              <a:t>Το ανθρώπινο σώμα αποτελείται από μερικές εκατοντάδες κυτταρικούς τύπους, ενώ κάθε κυτταρικός τύπος αντιπροσωπεύεται από εκατομμύρια κύτταρα.</a:t>
            </a:r>
          </a:p>
          <a:p>
            <a:r>
              <a:rPr lang="el-GR" b="1" dirty="0"/>
              <a:t>Υπάρχουν νευρικά κύτταρα, μυϊκά κύτταρα, αδενικά κύτταρα, </a:t>
            </a:r>
            <a:r>
              <a:rPr lang="el-GR" b="1" dirty="0" err="1"/>
              <a:t>ερυθροκύτταρα</a:t>
            </a:r>
            <a:r>
              <a:rPr lang="el-GR" b="1" dirty="0"/>
              <a:t> και άλλα, ενώ για κάθε κυτταρικό τύπο υπάρχει και ένας, διαφορετικός κάθε φορά, αριθμός κυτταρικών </a:t>
            </a:r>
            <a:r>
              <a:rPr lang="el-GR" b="1" dirty="0" err="1"/>
              <a:t>υποτύπων</a:t>
            </a:r>
            <a:r>
              <a:rPr lang="el-GR" b="1" dirty="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971600" y="1447800"/>
            <a:ext cx="8172400" cy="5410200"/>
          </a:xfrm>
        </p:spPr>
        <p:txBody>
          <a:bodyPr>
            <a:normAutofit fontScale="85000" lnSpcReduction="20000"/>
          </a:bodyPr>
          <a:lstStyle/>
          <a:p>
            <a:r>
              <a:rPr lang="el-GR" b="1" dirty="0"/>
              <a:t>Τα κύτταρα, όπως φαίνεται και από τα ονόματα τους, έχουν την τάση να ομαδοποιούνται σε όργανα ή συστήματα, τα οποία επιτελούν συγκεκριμένες λειτουργίες.</a:t>
            </a:r>
          </a:p>
          <a:p>
            <a:r>
              <a:rPr lang="el-GR" b="1" dirty="0"/>
              <a:t>Ο τρόπος με τον οποίον ομαδοποιούνται τα κύτταρα, πολύ συχνά, διαδραματίζει αποφασιστικό ρόλο στην έκφραση αυτών των λειτουργιών.</a:t>
            </a:r>
          </a:p>
          <a:p>
            <a:r>
              <a:rPr lang="el-GR" b="1" dirty="0"/>
              <a:t>Όλα τα γραμμωτά μυϊκά κύτταρα μοιάζουν μεταξύ τους και έχουν την ικανότητα να συσπώνται.</a:t>
            </a:r>
          </a:p>
          <a:p>
            <a:r>
              <a:rPr lang="el-GR" b="1" dirty="0"/>
              <a:t>Ο τρόπος με τον οποίον τα μυϊκά κύτταρα συνδέονται μεταξύ τους δημιουργεί τις εκατοντάδες των διαφορετικών μυών που βρίσκονται στο ανθρώπινο σώμα.</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a:solidFill>
                  <a:schemeClr val="tx1">
                    <a:lumMod val="95000"/>
                    <a:lumOff val="5000"/>
                  </a:schemeClr>
                </a:solidFill>
              </a:rPr>
              <a:t>Η ανάπτυξη των κυττάρων</a:t>
            </a:r>
          </a:p>
        </p:txBody>
      </p:sp>
      <p:sp>
        <p:nvSpPr>
          <p:cNvPr id="3" name="2 - Θέση περιεχομένου"/>
          <p:cNvSpPr>
            <a:spLocks noGrp="1"/>
          </p:cNvSpPr>
          <p:nvPr>
            <p:ph idx="1"/>
          </p:nvPr>
        </p:nvSpPr>
        <p:spPr>
          <a:xfrm>
            <a:off x="971600" y="1447800"/>
            <a:ext cx="8172400" cy="5410200"/>
          </a:xfrm>
        </p:spPr>
        <p:txBody>
          <a:bodyPr>
            <a:normAutofit fontScale="77500" lnSpcReduction="20000"/>
          </a:bodyPr>
          <a:lstStyle/>
          <a:p>
            <a:r>
              <a:rPr lang="el-GR" b="1" dirty="0"/>
              <a:t>Για να μπορέσει ένα κύτταρο να ζήσει, πρέπει να δανειστεί από το περιβάλλον τις πρώτες ύλες που του είναι απαραίτητες για την αύξηση, τη συντήρηση και την ενεργητικότητα του. Ένα μέρος των υλικών αυτών χρησιμοποιείται αμέσως από το κύτταρο, ενώ ένα άλλο μέρος συγκεντρώνεται μέσα στο κύτταρο ως απόθεμα.</a:t>
            </a:r>
          </a:p>
          <a:p>
            <a:r>
              <a:rPr lang="el-GR" b="1" dirty="0"/>
              <a:t>Η επεξεργασία ενός μέρους των ουσιών ονομάζεται αναβολισμός. Η απορρόφηση των θρεπτικών συστατικών από τα κύτταρα λέγεται φαγοκύτωση.</a:t>
            </a:r>
          </a:p>
          <a:p>
            <a:r>
              <a:rPr lang="el-GR" b="1" dirty="0"/>
              <a:t>Η δραστηριότητες και η φθορά του κυττάρου προκαλούν απορρίμματα τα οποία αποβάλλονται, αυτή η διαδικασία ονομάζεται καταβολισμός.</a:t>
            </a:r>
            <a:endParaRPr lang="el-GR" b="1"/>
          </a:p>
          <a:p>
            <a:r>
              <a:rPr lang="el-GR" b="1"/>
              <a:t>Το </a:t>
            </a:r>
            <a:r>
              <a:rPr lang="el-GR" b="1" dirty="0"/>
              <a:t>σύνολο των αντιδράσεων και μεταβολών που γίνονται μέσα στο κύτταρο ονομάζεται κυτταρικός μεταβολισμός.</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sz="5300" b="1" dirty="0"/>
              <a:t>Χημική σύσταση</a:t>
            </a:r>
            <a:br>
              <a:rPr lang="el-GR" b="1" dirty="0"/>
            </a:br>
            <a:endParaRPr lang="el-GR" dirty="0"/>
          </a:p>
        </p:txBody>
      </p:sp>
      <p:sp>
        <p:nvSpPr>
          <p:cNvPr id="3" name="2 - Θέση περιεχομένου"/>
          <p:cNvSpPr>
            <a:spLocks noGrp="1"/>
          </p:cNvSpPr>
          <p:nvPr>
            <p:ph idx="1"/>
          </p:nvPr>
        </p:nvSpPr>
        <p:spPr>
          <a:xfrm>
            <a:off x="899592" y="1447800"/>
            <a:ext cx="8244408" cy="5410200"/>
          </a:xfrm>
        </p:spPr>
        <p:txBody>
          <a:bodyPr>
            <a:normAutofit fontScale="85000" lnSpcReduction="10000"/>
          </a:bodyPr>
          <a:lstStyle/>
          <a:p>
            <a:r>
              <a:rPr lang="el-GR" b="1" dirty="0"/>
              <a:t>Τα ζωντανά κύτταρα αποτελούνται από περιορισμένο αριθμό </a:t>
            </a:r>
            <a:r>
              <a:rPr lang="el-GR" b="1" dirty="0">
                <a:solidFill>
                  <a:srgbClr val="C00000"/>
                </a:solidFill>
              </a:rPr>
              <a:t>χημικών στοιχείων</a:t>
            </a:r>
            <a:r>
              <a:rPr lang="el-GR" b="1" dirty="0"/>
              <a:t>. Ιδιαίτερο ρόλο παίζει ο </a:t>
            </a:r>
            <a:r>
              <a:rPr lang="el-GR" b="1" dirty="0">
                <a:solidFill>
                  <a:srgbClr val="C00000"/>
                </a:solidFill>
              </a:rPr>
              <a:t>Άνθρακας</a:t>
            </a:r>
            <a:r>
              <a:rPr lang="el-GR" b="1" dirty="0"/>
              <a:t> (C), το </a:t>
            </a:r>
            <a:r>
              <a:rPr lang="el-GR" b="1" dirty="0">
                <a:solidFill>
                  <a:srgbClr val="C00000"/>
                </a:solidFill>
              </a:rPr>
              <a:t>Υδρογόνο</a:t>
            </a:r>
            <a:r>
              <a:rPr lang="el-GR" b="1" dirty="0"/>
              <a:t> (H), το </a:t>
            </a:r>
            <a:r>
              <a:rPr lang="el-GR" b="1" dirty="0">
                <a:solidFill>
                  <a:srgbClr val="C00000"/>
                </a:solidFill>
              </a:rPr>
              <a:t>Οξυγόνο</a:t>
            </a:r>
            <a:r>
              <a:rPr lang="el-GR" b="1" dirty="0"/>
              <a:t> (Ο), το </a:t>
            </a:r>
            <a:r>
              <a:rPr lang="el-GR" b="1" dirty="0">
                <a:solidFill>
                  <a:srgbClr val="C00000"/>
                </a:solidFill>
              </a:rPr>
              <a:t>Άζωτο</a:t>
            </a:r>
            <a:r>
              <a:rPr lang="el-GR" b="1" dirty="0"/>
              <a:t> (N), ο </a:t>
            </a:r>
            <a:r>
              <a:rPr lang="el-GR" b="1" dirty="0">
                <a:solidFill>
                  <a:srgbClr val="C00000"/>
                </a:solidFill>
              </a:rPr>
              <a:t>Φώσφορος</a:t>
            </a:r>
            <a:r>
              <a:rPr lang="el-GR" b="1" dirty="0"/>
              <a:t> (Ρ) και το </a:t>
            </a:r>
            <a:r>
              <a:rPr lang="el-GR" b="1" dirty="0">
                <a:solidFill>
                  <a:srgbClr val="C00000"/>
                </a:solidFill>
              </a:rPr>
              <a:t>Θείο</a:t>
            </a:r>
            <a:r>
              <a:rPr lang="el-GR" b="1" dirty="0"/>
              <a:t> (S), που αποτελούν και το 99% περίπου του βάρους του.</a:t>
            </a:r>
          </a:p>
          <a:p>
            <a:r>
              <a:rPr lang="el-GR" b="1" dirty="0"/>
              <a:t>Τα χημικά συστατικά του είναι δυνατόν να ταξινομηθούν σε </a:t>
            </a:r>
            <a:r>
              <a:rPr lang="el-GR" b="1" dirty="0">
                <a:solidFill>
                  <a:srgbClr val="C00000"/>
                </a:solidFill>
              </a:rPr>
              <a:t>ανόργανα</a:t>
            </a:r>
            <a:r>
              <a:rPr lang="el-GR" b="1" dirty="0"/>
              <a:t> (Νερό (H</a:t>
            </a:r>
            <a:r>
              <a:rPr lang="el-GR" b="1" baseline="-25000" dirty="0"/>
              <a:t>2</a:t>
            </a:r>
            <a:r>
              <a:rPr lang="el-GR" b="1" dirty="0"/>
              <a:t>O) + μεταλλικά ιόντα) και </a:t>
            </a:r>
            <a:r>
              <a:rPr lang="el-GR" b="1" dirty="0">
                <a:solidFill>
                  <a:srgbClr val="C00000"/>
                </a:solidFill>
              </a:rPr>
              <a:t>οργανικά</a:t>
            </a:r>
          </a:p>
          <a:p>
            <a:pPr marL="596646" indent="-514350">
              <a:buFont typeface="+mj-lt"/>
              <a:buAutoNum type="arabicPeriod"/>
            </a:pPr>
            <a:r>
              <a:rPr lang="el-GR" b="1" dirty="0">
                <a:solidFill>
                  <a:srgbClr val="C00000"/>
                </a:solidFill>
              </a:rPr>
              <a:t>Πρωτεΐνες</a:t>
            </a:r>
          </a:p>
          <a:p>
            <a:pPr marL="596646" indent="-514350">
              <a:buFont typeface="+mj-lt"/>
              <a:buAutoNum type="arabicPeriod"/>
            </a:pPr>
            <a:r>
              <a:rPr lang="el-GR" b="1" dirty="0">
                <a:solidFill>
                  <a:srgbClr val="C00000"/>
                </a:solidFill>
              </a:rPr>
              <a:t>Υδατάνθρακες</a:t>
            </a:r>
          </a:p>
          <a:p>
            <a:pPr marL="596646" indent="-514350">
              <a:buFont typeface="+mj-lt"/>
              <a:buAutoNum type="arabicPeriod"/>
            </a:pPr>
            <a:r>
              <a:rPr lang="el-GR" b="1" dirty="0">
                <a:solidFill>
                  <a:srgbClr val="C00000"/>
                </a:solidFill>
              </a:rPr>
              <a:t>λίπη και</a:t>
            </a:r>
          </a:p>
          <a:p>
            <a:pPr marL="596646" indent="-514350">
              <a:buFont typeface="+mj-lt"/>
              <a:buAutoNum type="arabicPeriod"/>
            </a:pPr>
            <a:r>
              <a:rPr lang="el-GR" b="1" dirty="0" err="1">
                <a:solidFill>
                  <a:srgbClr val="C00000"/>
                </a:solidFill>
              </a:rPr>
              <a:t>νουκλεϊκά</a:t>
            </a:r>
            <a:r>
              <a:rPr lang="el-GR" b="1" dirty="0">
                <a:solidFill>
                  <a:srgbClr val="C00000"/>
                </a:solidFill>
              </a:rPr>
              <a:t> οξέα</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Ηλιοστάσιο">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203</TotalTime>
  <Words>1936</Words>
  <Application>Microsoft Office PowerPoint</Application>
  <PresentationFormat>Προβολή στην οθόνη (4:3)</PresentationFormat>
  <Paragraphs>136</Paragraphs>
  <Slides>25</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25</vt:i4>
      </vt:variant>
    </vt:vector>
  </HeadingPairs>
  <TitlesOfParts>
    <vt:vector size="30" baseType="lpstr">
      <vt:lpstr>Corbel</vt:lpstr>
      <vt:lpstr>Gill Sans MT</vt:lpstr>
      <vt:lpstr>Verdana</vt:lpstr>
      <vt:lpstr>Wingdings 2</vt:lpstr>
      <vt:lpstr>Ηλιοστάσιο</vt:lpstr>
      <vt:lpstr>ΑΝΑΤΟΜΙΑ - ΦΥΣΙΟΛΟΓΙΑ</vt:lpstr>
      <vt:lpstr>Χρήσιμοι ορισμοί</vt:lpstr>
      <vt:lpstr>ορισμός</vt:lpstr>
      <vt:lpstr>Παρουσίαση του PowerPoint</vt:lpstr>
      <vt:lpstr>Παρουσίαση του PowerPoint</vt:lpstr>
      <vt:lpstr>Παρουσίαση του PowerPoint</vt:lpstr>
      <vt:lpstr>Παρουσίαση του PowerPoint</vt:lpstr>
      <vt:lpstr>Η ανάπτυξη των κυττάρων</vt:lpstr>
      <vt:lpstr>Χημική σύσταση </vt:lpstr>
      <vt:lpstr>Δομή του κυττάρου</vt:lpstr>
      <vt:lpstr>Παρουσίαση του PowerPoint</vt:lpstr>
      <vt:lpstr>κυτταρική μεμβράνη</vt:lpstr>
      <vt:lpstr>ρόλος</vt:lpstr>
      <vt:lpstr>Οι ιστοί</vt:lpstr>
      <vt:lpstr>Επιθηλιακός ιστός </vt:lpstr>
      <vt:lpstr>Επιθηλιακός ιστός</vt:lpstr>
      <vt:lpstr>καλυπτήριος επιθηλιακός ιστός </vt:lpstr>
      <vt:lpstr>καλυπτήριος επιθηλιακός ιστός</vt:lpstr>
      <vt:lpstr>Αδενικός επιθηλιακός ιστός</vt:lpstr>
      <vt:lpstr>νευρικός ιστός</vt:lpstr>
      <vt:lpstr>νευρικός ιστός</vt:lpstr>
      <vt:lpstr>ερειστικός ιστός</vt:lpstr>
      <vt:lpstr>Παρουσίαση του PowerPoint</vt:lpstr>
      <vt:lpstr>μυϊκός ιστός</vt:lpstr>
      <vt:lpstr>ΕΥΧΑΡΙΣΤΩ</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ΑΝΑΤΟΜΙΑ - ΦΥΣΙΟΛΟΓΙΑ</dc:title>
  <dc:creator>fujitsu</dc:creator>
  <cp:lastModifiedBy>Ιωαννης Προϊκος</cp:lastModifiedBy>
  <cp:revision>22</cp:revision>
  <dcterms:created xsi:type="dcterms:W3CDTF">2016-10-18T20:42:37Z</dcterms:created>
  <dcterms:modified xsi:type="dcterms:W3CDTF">2021-11-05T07:54:37Z</dcterms:modified>
</cp:coreProperties>
</file>