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8" r:id="rId4"/>
    <p:sldId id="260" r:id="rId5"/>
    <p:sldId id="261" r:id="rId6"/>
    <p:sldId id="263" r:id="rId7"/>
    <p:sldId id="264" r:id="rId8"/>
    <p:sldId id="269" r:id="rId9"/>
    <p:sldId id="265" r:id="rId10"/>
    <p:sldId id="266" r:id="rId11"/>
    <p:sldId id="270" r:id="rId12"/>
    <p:sldId id="271" r:id="rId13"/>
    <p:sldId id="272" r:id="rId14"/>
    <p:sldId id="273" r:id="rId15"/>
    <p:sldId id="275" r:id="rId16"/>
    <p:sldId id="276" r:id="rId17"/>
    <p:sldId id="287" r:id="rId18"/>
    <p:sldId id="277" r:id="rId19"/>
    <p:sldId id="288" r:id="rId20"/>
    <p:sldId id="289" r:id="rId21"/>
    <p:sldId id="292" r:id="rId22"/>
    <p:sldId id="290" r:id="rId23"/>
    <p:sldId id="291" r:id="rId24"/>
    <p:sldId id="293" r:id="rId25"/>
    <p:sldId id="278" r:id="rId26"/>
    <p:sldId id="274" r:id="rId27"/>
    <p:sldId id="280" r:id="rId28"/>
    <p:sldId id="285" r:id="rId29"/>
    <p:sldId id="294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9" autoAdjust="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err="1" smtClean="0"/>
              <a:t>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88860-4DA0-425B-838A-9690C0E5853A}" type="datetimeFigureOut">
              <a:rPr lang="el-GR" smtClean="0"/>
              <a:pPr/>
              <a:t>31/3/2022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F9D8E-81E0-4316-8E6B-91EB0B83575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7772400" cy="1000132"/>
          </a:xfrm>
        </p:spPr>
        <p:txBody>
          <a:bodyPr/>
          <a:lstStyle/>
          <a:p>
            <a:r>
              <a:rPr lang="el-GR" dirty="0" smtClean="0"/>
              <a:t>ΤΙ ΜΑΘΑΜΕ ΩΣ ΣΗΜΕΡΑ;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42910" y="857232"/>
            <a:ext cx="7715304" cy="571504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l-GR" dirty="0" smtClean="0">
                <a:solidFill>
                  <a:schemeClr val="tx1"/>
                </a:solidFill>
              </a:rPr>
              <a:t>1</a:t>
            </a:r>
            <a:r>
              <a:rPr lang="el-GR" baseline="30000" dirty="0" smtClean="0">
                <a:solidFill>
                  <a:schemeClr val="tx1"/>
                </a:solidFill>
              </a:rPr>
              <a:t>ο</a:t>
            </a:r>
            <a:r>
              <a:rPr lang="el-GR" dirty="0" smtClean="0">
                <a:solidFill>
                  <a:schemeClr val="tx1"/>
                </a:solidFill>
              </a:rPr>
              <a:t>. Τι είναι η κινητική μάθηση</a:t>
            </a: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        Ορισμός και επιστήμη</a:t>
            </a:r>
          </a:p>
          <a:p>
            <a:pPr algn="l"/>
            <a:endParaRPr lang="el-GR" dirty="0">
              <a:solidFill>
                <a:schemeClr val="tx1"/>
              </a:solidFill>
            </a:endParaRP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2</a:t>
            </a:r>
            <a:r>
              <a:rPr lang="el-GR" baseline="30000" dirty="0" smtClean="0">
                <a:solidFill>
                  <a:schemeClr val="tx1"/>
                </a:solidFill>
              </a:rPr>
              <a:t>ο.</a:t>
            </a:r>
            <a:r>
              <a:rPr lang="el-GR" dirty="0" smtClean="0">
                <a:solidFill>
                  <a:schemeClr val="tx1"/>
                </a:solidFill>
              </a:rPr>
              <a:t> Τα στάδια της κινητικής μάθησης</a:t>
            </a:r>
          </a:p>
          <a:p>
            <a:pPr algn="l"/>
            <a:endParaRPr lang="el-GR" dirty="0" smtClean="0">
              <a:solidFill>
                <a:schemeClr val="tx1"/>
              </a:solidFill>
            </a:endParaRP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3</a:t>
            </a:r>
            <a:r>
              <a:rPr lang="el-GR" baseline="30000" dirty="0" smtClean="0">
                <a:solidFill>
                  <a:schemeClr val="tx1"/>
                </a:solidFill>
              </a:rPr>
              <a:t>ο</a:t>
            </a:r>
            <a:r>
              <a:rPr lang="el-GR" dirty="0" smtClean="0">
                <a:solidFill>
                  <a:schemeClr val="tx1"/>
                </a:solidFill>
              </a:rPr>
              <a:t>. Σχέση της κινητικής μάθησης και της μνήμης</a:t>
            </a:r>
          </a:p>
          <a:p>
            <a:pPr algn="l"/>
            <a:endParaRPr lang="el-GR" dirty="0" smtClean="0">
              <a:solidFill>
                <a:schemeClr val="tx1"/>
              </a:solidFill>
            </a:endParaRP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4. Ταξινόμηση Δεξιοτήτων</a:t>
            </a:r>
          </a:p>
          <a:p>
            <a:pPr algn="l"/>
            <a:endParaRPr lang="el-GR" dirty="0" smtClean="0">
              <a:solidFill>
                <a:schemeClr val="tx1"/>
              </a:solidFill>
            </a:endParaRP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5</a:t>
            </a:r>
            <a:r>
              <a:rPr lang="el-GR" baseline="30000" dirty="0" smtClean="0">
                <a:solidFill>
                  <a:schemeClr val="tx1"/>
                </a:solidFill>
              </a:rPr>
              <a:t>ο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6</a:t>
            </a:r>
            <a:r>
              <a:rPr lang="el-GR" baseline="30000" dirty="0" smtClean="0">
                <a:solidFill>
                  <a:schemeClr val="tx1"/>
                </a:solidFill>
              </a:rPr>
              <a:t>ο</a:t>
            </a:r>
            <a:r>
              <a:rPr lang="el-GR" dirty="0" smtClean="0">
                <a:solidFill>
                  <a:schemeClr val="tx1"/>
                </a:solidFill>
              </a:rPr>
              <a:t> Μάθημα</a:t>
            </a:r>
            <a:r>
              <a:rPr lang="el-GR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rgbClr val="00B050"/>
                </a:solidFill>
              </a:rPr>
              <a:t>Διαδικασία </a:t>
            </a:r>
            <a:r>
              <a:rPr lang="el-GR" dirty="0" smtClean="0">
                <a:solidFill>
                  <a:srgbClr val="00B050"/>
                </a:solidFill>
              </a:rPr>
              <a:t>μεθόδευσης πληροφοριών και ΚΙΝΗΤΙΚΗ ΑΠΑΝΤΗΣΗ </a:t>
            </a:r>
          </a:p>
          <a:p>
            <a:pPr algn="l"/>
            <a:r>
              <a:rPr lang="el-GR" sz="2300" dirty="0" smtClean="0">
                <a:solidFill>
                  <a:srgbClr val="0070C0"/>
                </a:solidFill>
              </a:rPr>
              <a:t>με άλλα λόγια </a:t>
            </a:r>
          </a:p>
          <a:p>
            <a:pPr algn="l"/>
            <a:endParaRPr lang="el-GR" dirty="0" smtClean="0">
              <a:solidFill>
                <a:srgbClr val="00B050"/>
              </a:solidFill>
            </a:endParaRPr>
          </a:p>
          <a:p>
            <a:pPr algn="l"/>
            <a:r>
              <a:rPr lang="el-GR" dirty="0" smtClean="0">
                <a:solidFill>
                  <a:srgbClr val="FF0000"/>
                </a:solidFill>
              </a:rPr>
              <a:t>ΑΝΤΙΛΗΨΗ ΤΗΣ ΚΙΝΗΤΙΚΗΣ ΣΥΜΠΕΡΙΦΟΡΑΣ</a:t>
            </a:r>
            <a:br>
              <a:rPr lang="el-GR" dirty="0" smtClean="0">
                <a:solidFill>
                  <a:srgbClr val="FF0000"/>
                </a:solidFill>
              </a:rPr>
            </a:br>
            <a:endParaRPr lang="el-GR" dirty="0" smtClean="0">
              <a:solidFill>
                <a:srgbClr val="FF0000"/>
              </a:solidFill>
            </a:endParaRPr>
          </a:p>
          <a:p>
            <a:pPr algn="l"/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ΝΙΚΟΣ\Desktop\Κυριακος\ΚΙΝΗΤΙΚΗ ΜΑΘΗΣΗ\Χωρίς τίτλο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3889" y="214290"/>
            <a:ext cx="7636222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470025"/>
          </a:xfrm>
        </p:spPr>
        <p:txBody>
          <a:bodyPr/>
          <a:lstStyle/>
          <a:p>
            <a:r>
              <a:rPr lang="el-GR" b="1" dirty="0"/>
              <a:t>Τα Είδη του Χρόνου Αντίδρασης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8072494" cy="4857784"/>
          </a:xfrm>
        </p:spPr>
        <p:txBody>
          <a:bodyPr>
            <a:normAutofit/>
          </a:bodyPr>
          <a:lstStyle/>
          <a:p>
            <a:r>
              <a:rPr lang="el-GR" dirty="0" smtClean="0"/>
              <a:t>Ενδιαφέρεται η επιστήμη του Αθλητισμού. Γιατί;</a:t>
            </a:r>
            <a:endParaRPr lang="el-GR" dirty="0"/>
          </a:p>
          <a:p>
            <a:pPr marL="514350" indent="-514350" algn="l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Απλός</a:t>
            </a:r>
          </a:p>
          <a:p>
            <a:pPr marL="514350" indent="-514350" algn="l">
              <a:buFont typeface="+mj-lt"/>
              <a:buAutoNum type="arabicPeriod"/>
            </a:pPr>
            <a:endParaRPr lang="el-GR" dirty="0">
              <a:solidFill>
                <a:srgbClr val="FF0000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Διάκρισης</a:t>
            </a:r>
          </a:p>
          <a:p>
            <a:pPr marL="514350" indent="-514350" algn="l">
              <a:buFont typeface="+mj-lt"/>
              <a:buAutoNum type="arabicPeriod"/>
            </a:pPr>
            <a:endParaRPr lang="el-GR" dirty="0">
              <a:solidFill>
                <a:srgbClr val="FF0000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επιλογής</a:t>
            </a:r>
            <a:endParaRPr lang="el-GR" dirty="0">
              <a:solidFill>
                <a:srgbClr val="FF0000"/>
              </a:solidFill>
            </a:endParaRPr>
          </a:p>
          <a:p>
            <a:pPr algn="l"/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χρόνος αντίδρασης: </a:t>
            </a:r>
            <a:r>
              <a:rPr lang="el-GR" dirty="0" smtClean="0">
                <a:solidFill>
                  <a:srgbClr val="FF0000"/>
                </a:solidFill>
              </a:rPr>
              <a:t>Απλός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απλούστερος και ταχύτερος χρόνος αντίδρασης είναι αυτός που έχει μια μόνο απάντηση για ένα και μόνο ερέθισμα</a:t>
            </a:r>
            <a:r>
              <a:rPr lang="el-GR" dirty="0" smtClean="0"/>
              <a:t>.\</a:t>
            </a:r>
          </a:p>
          <a:p>
            <a:endParaRPr lang="el-GR" dirty="0"/>
          </a:p>
          <a:p>
            <a:r>
              <a:rPr lang="el-GR" dirty="0" smtClean="0"/>
              <a:t>Παράδειγμα; </a:t>
            </a:r>
            <a:endParaRPr lang="el-GR" dirty="0"/>
          </a:p>
        </p:txBody>
      </p:sp>
      <p:sp>
        <p:nvSpPr>
          <p:cNvPr id="5" name="4 - Έλλειψη"/>
          <p:cNvSpPr/>
          <p:nvPr/>
        </p:nvSpPr>
        <p:spPr>
          <a:xfrm>
            <a:off x="5572132" y="400050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5214942" y="5072074"/>
            <a:ext cx="1214446" cy="35719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TextBox"/>
          <p:cNvSpPr txBox="1"/>
          <p:nvPr/>
        </p:nvSpPr>
        <p:spPr>
          <a:xfrm>
            <a:off x="5357818" y="464344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Δείκτης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1" name="10 - Βέλος προς τα κάτω"/>
          <p:cNvSpPr/>
          <p:nvPr/>
        </p:nvSpPr>
        <p:spPr>
          <a:xfrm>
            <a:off x="5643570" y="4357694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6643702" y="4214818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Ανάβει </a:t>
            </a:r>
            <a:r>
              <a:rPr lang="el-GR" dirty="0" smtClean="0">
                <a:solidFill>
                  <a:srgbClr val="FF0000"/>
                </a:solidFill>
              </a:rPr>
              <a:t>1 σήμα </a:t>
            </a:r>
            <a:r>
              <a:rPr lang="el-GR" dirty="0" smtClean="0"/>
              <a:t>και κάνω </a:t>
            </a:r>
            <a:r>
              <a:rPr lang="el-GR" dirty="0" smtClean="0">
                <a:solidFill>
                  <a:srgbClr val="FFFF00"/>
                </a:solidFill>
              </a:rPr>
              <a:t>1 κίνηση </a:t>
            </a:r>
            <a:r>
              <a:rPr lang="el-GR" dirty="0" smtClean="0"/>
              <a:t>(πατώ με τον δείκτη το κουμπί)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107154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Χρόνος Αντίδρασης :    </a:t>
            </a:r>
            <a:r>
              <a:rPr lang="el-GR" dirty="0" smtClean="0">
                <a:solidFill>
                  <a:srgbClr val="FF0000"/>
                </a:solidFill>
              </a:rPr>
              <a:t>Διάκρισης</a:t>
            </a:r>
            <a:br>
              <a:rPr lang="el-GR" dirty="0" smtClean="0">
                <a:solidFill>
                  <a:srgbClr val="FF0000"/>
                </a:solidFill>
              </a:rPr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 πολλά ερεθίσματα </a:t>
            </a:r>
            <a:br>
              <a:rPr lang="el-GR" dirty="0" smtClean="0"/>
            </a:br>
            <a:r>
              <a:rPr lang="el-GR" dirty="0" smtClean="0"/>
              <a:t>2. μόνο σε ένα από αυτά </a:t>
            </a:r>
            <a:br>
              <a:rPr lang="el-GR" dirty="0" smtClean="0"/>
            </a:br>
            <a:r>
              <a:rPr lang="el-GR" dirty="0" smtClean="0"/>
              <a:t>3. μία απάντηση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1027" name="Picture 3" descr="C:\Users\ΝΙΚΟΣ\Desktop\Κυριακος\ΚΙΝΗΤΙΚΗ ΜΑΘΗΣΗ\Διάκρισηpn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643314"/>
            <a:ext cx="4572032" cy="2745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3143272"/>
          </a:xfrm>
        </p:spPr>
        <p:txBody>
          <a:bodyPr/>
          <a:lstStyle/>
          <a:p>
            <a:pPr algn="l"/>
            <a:r>
              <a:rPr lang="el-GR" dirty="0" smtClean="0"/>
              <a:t>Χρόνος Αντίδρασης : </a:t>
            </a:r>
            <a:r>
              <a:rPr lang="el-GR" dirty="0" smtClean="0">
                <a:solidFill>
                  <a:srgbClr val="FF0000"/>
                </a:solidFill>
              </a:rPr>
              <a:t>Επιλογής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1.διαφορετικά ερεθίσματα</a:t>
            </a:r>
            <a:br>
              <a:rPr lang="el-GR" dirty="0" smtClean="0"/>
            </a:br>
            <a:r>
              <a:rPr lang="el-GR" dirty="0" smtClean="0"/>
              <a:t>2.διαφορετικές απαντήσεις στο κάθε ερέθισμα</a:t>
            </a:r>
            <a:endParaRPr lang="el-GR" dirty="0"/>
          </a:p>
        </p:txBody>
      </p:sp>
      <p:pic>
        <p:nvPicPr>
          <p:cNvPr id="2050" name="Picture 2" descr="C:\Users\ΝΙΚΟΣ\Desktop\Κυριακος\ΚΙΝΗΤΙΚΗ ΜΑΘΗΣΗ\Επιλογη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429132"/>
            <a:ext cx="5652798" cy="19288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Παράγοντες επίδρασης του χρόνου αντίδρασης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 φύση των  ερεθισμάτων</a:t>
            </a:r>
          </a:p>
          <a:p>
            <a:pPr>
              <a:buNone/>
            </a:pPr>
            <a:r>
              <a:rPr lang="el-GR" dirty="0" smtClean="0"/>
              <a:t>(π.χ. αριθμός)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Τύπος-φύση  κινητικών απαντήσεων</a:t>
            </a:r>
          </a:p>
          <a:p>
            <a:pPr>
              <a:buNone/>
            </a:pPr>
            <a:r>
              <a:rPr lang="el-GR" dirty="0" smtClean="0"/>
              <a:t>(π.χ. αριθμός).</a:t>
            </a:r>
          </a:p>
          <a:p>
            <a:pPr>
              <a:buNone/>
            </a:pPr>
            <a:endParaRPr lang="en-US" dirty="0" smtClean="0"/>
          </a:p>
          <a:p>
            <a:r>
              <a:rPr lang="el-GR" dirty="0" smtClean="0"/>
              <a:t>Χαρακτηριστικά του αθλητή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600" dirty="0" smtClean="0"/>
              <a:t>Παράγοντες επίδρασης του χρόνου αντίδρασης</a:t>
            </a:r>
            <a:br>
              <a:rPr lang="el-GR" sz="1600" dirty="0" smtClean="0"/>
            </a:br>
            <a:r>
              <a:rPr lang="el-GR" sz="4000" dirty="0" smtClean="0"/>
              <a:t>Τύπος ερεθισμάτων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Γρήγορος χρόνος αντίδρασης</a:t>
            </a:r>
          </a:p>
          <a:p>
            <a:pPr>
              <a:buNone/>
            </a:pPr>
            <a:r>
              <a:rPr lang="el-GR" dirty="0" smtClean="0">
                <a:solidFill>
                  <a:srgbClr val="92D050"/>
                </a:solidFill>
              </a:rPr>
              <a:t>1 ερέθισμα</a:t>
            </a:r>
          </a:p>
          <a:p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Αργός χρόνος αντίδρασης</a:t>
            </a:r>
          </a:p>
          <a:p>
            <a:pPr>
              <a:buNone/>
            </a:pPr>
            <a:r>
              <a:rPr lang="el-GR" dirty="0" smtClean="0">
                <a:solidFill>
                  <a:srgbClr val="92D050"/>
                </a:solidFill>
              </a:rPr>
              <a:t>Πολλά και διαφορετικά ερεθίσματα</a:t>
            </a:r>
          </a:p>
          <a:p>
            <a:pPr>
              <a:buNone/>
            </a:pPr>
            <a:endParaRPr lang="el-GR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Παράγοντες επίδρασης του χρόνου αντίδρασης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Τύπος κινητικής απάντησης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Γρήγορος χρόνος αντίδρασης</a:t>
            </a:r>
          </a:p>
          <a:p>
            <a:pPr>
              <a:buNone/>
            </a:pPr>
            <a:r>
              <a:rPr lang="el-GR" dirty="0" smtClean="0">
                <a:solidFill>
                  <a:srgbClr val="92D050"/>
                </a:solidFill>
              </a:rPr>
              <a:t>1 κινητική απάντηση</a:t>
            </a:r>
          </a:p>
          <a:p>
            <a:pPr>
              <a:buNone/>
            </a:pPr>
            <a:endParaRPr lang="el-GR" dirty="0" smtClean="0">
              <a:solidFill>
                <a:srgbClr val="92D05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Αργός χρόνος αντίδρασης</a:t>
            </a:r>
          </a:p>
          <a:p>
            <a:pPr>
              <a:buNone/>
            </a:pPr>
            <a:r>
              <a:rPr lang="el-GR" dirty="0" smtClean="0">
                <a:solidFill>
                  <a:srgbClr val="92D050"/>
                </a:solidFill>
              </a:rPr>
              <a:t>Πολλές και διαφορετικές κινητικές απαντήσεις</a:t>
            </a:r>
          </a:p>
          <a:p>
            <a:pPr>
              <a:buNone/>
            </a:pPr>
            <a:r>
              <a:rPr lang="el-GR" dirty="0" smtClean="0">
                <a:solidFill>
                  <a:srgbClr val="00B050"/>
                </a:solidFill>
              </a:rPr>
              <a:t>Πολυπλοκότητα της κίνησης. </a:t>
            </a:r>
          </a:p>
          <a:p>
            <a:pPr>
              <a:buNone/>
            </a:pPr>
            <a:endParaRPr lang="el-GR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l-GR" dirty="0" smtClean="0">
              <a:solidFill>
                <a:srgbClr val="92D050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Παράγοντες επίδρασης του χρόνου αντίδρασης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rgbClr val="FFC000"/>
                </a:solidFill>
              </a:rPr>
              <a:t>Χρυσός Κανόνας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Ο χρόνος αντίδρασης με επιλογή </a:t>
            </a:r>
            <a:r>
              <a:rPr lang="el-GR" dirty="0" smtClean="0"/>
              <a:t>είναι πιο αργός από το χρόνο </a:t>
            </a:r>
            <a:r>
              <a:rPr lang="el-GR" dirty="0" smtClean="0">
                <a:solidFill>
                  <a:srgbClr val="00B050"/>
                </a:solidFill>
              </a:rPr>
              <a:t>αντίδρασης διάκρισης </a:t>
            </a:r>
            <a:r>
              <a:rPr lang="el-GR" dirty="0" smtClean="0"/>
              <a:t>και τον </a:t>
            </a:r>
            <a:r>
              <a:rPr lang="el-GR" dirty="0" smtClean="0">
                <a:solidFill>
                  <a:srgbClr val="C00000"/>
                </a:solidFill>
              </a:rPr>
              <a:t>απλό χρόνο αντίδρασης</a:t>
            </a:r>
            <a:r>
              <a:rPr lang="el-GR" dirty="0" smtClean="0"/>
              <a:t>. 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7215206" y="5643578"/>
            <a:ext cx="1071570" cy="4286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ΑΡΓΟΣ ΧΡΟΝΟΣ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1928794" y="4500570"/>
            <a:ext cx="1000132" cy="2857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ΑΠΛΟΣ</a:t>
            </a: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3286116" y="4786322"/>
            <a:ext cx="1357322" cy="2857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ΔΙΑΚΡΙΣΗΣ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5214942" y="5357826"/>
            <a:ext cx="135732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ΕΠΙΛΟΓΗΣ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357158" y="3929066"/>
            <a:ext cx="1285884" cy="7143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ΓΡΗΓΟΡΟΣ ΧΡΟΝΟΣ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παράγοντες που σχετίζονται με τον ασκούμενο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το επίπεδο διέγερσης  </a:t>
            </a:r>
            <a:r>
              <a:rPr lang="el-GR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sos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l-GR" dirty="0" smtClean="0"/>
              <a:t> </a:t>
            </a:r>
          </a:p>
          <a:p>
            <a:r>
              <a:rPr lang="el-GR" dirty="0" smtClean="0"/>
              <a:t>η εξάσκηση που μειώνει λίγο τον απλό αλλά αρκετά τον </a:t>
            </a:r>
            <a:r>
              <a:rPr lang="el-GR" dirty="0" err="1" smtClean="0"/>
              <a:t>RT</a:t>
            </a:r>
            <a:r>
              <a:rPr lang="el-GR" dirty="0" smtClean="0"/>
              <a:t> επιλογής</a:t>
            </a:r>
          </a:p>
          <a:p>
            <a:r>
              <a:rPr lang="el-GR" dirty="0" smtClean="0"/>
              <a:t>η πρόβλεψη </a:t>
            </a:r>
          </a:p>
          <a:p>
            <a:r>
              <a:rPr lang="el-GR" dirty="0" smtClean="0"/>
              <a:t>η ηλικία.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57224" y="214290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l-GR" sz="2700" dirty="0" smtClean="0"/>
              <a:t>Διαδικασία μεθόδευσης πληροφοριών και </a:t>
            </a:r>
            <a:br>
              <a:rPr lang="el-GR" sz="2700" dirty="0" smtClean="0"/>
            </a:br>
            <a:r>
              <a:rPr lang="el-GR" sz="2700" dirty="0" smtClean="0"/>
              <a:t>ΚΙΝΗΤΙΚΗ ΑΠΑΝΤΗΣΗ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8358246" cy="535785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>
                <a:solidFill>
                  <a:schemeClr val="tx1"/>
                </a:solidFill>
              </a:rPr>
              <a:t>Για να μπορεί να κατανοεί ο διδάσκων πώς μαθαίνονται οι δεξιότητες, είναι σημαντικό να γνωρίζει 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 πως γίνεται η επεξεργασία των πληροφοριών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 πως αποφασίζεται η κινητική απάντηση του ασκούμενου. </a:t>
            </a: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/>
            </a:r>
            <a:br>
              <a:rPr lang="el-GR" dirty="0" smtClean="0">
                <a:solidFill>
                  <a:schemeClr val="tx1"/>
                </a:solidFill>
              </a:rPr>
            </a:br>
            <a:endParaRPr lang="el-GR" dirty="0" smtClean="0">
              <a:solidFill>
                <a:schemeClr val="tx1"/>
              </a:solidFill>
            </a:endParaRP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Σύμφωνα με το μοντέλο της επεξεργασίας των πληροφοριών: </a:t>
            </a:r>
          </a:p>
          <a:p>
            <a:pPr algn="l">
              <a:buFont typeface="Wingdings" pitchFamily="2" charset="2"/>
              <a:buChar char="q"/>
            </a:pPr>
            <a:r>
              <a:rPr lang="el-GR" dirty="0" smtClean="0">
                <a:solidFill>
                  <a:srgbClr val="00B050"/>
                </a:solidFill>
              </a:rPr>
              <a:t>οι πληροφορίες από το περιβάλλον εισέρχονται στο σύστημα μέσω των αισθητηρίων οργάνων (είσοδος)</a:t>
            </a:r>
          </a:p>
          <a:p>
            <a:pPr algn="l">
              <a:buFont typeface="Wingdings" pitchFamily="2" charset="2"/>
              <a:buChar char="q"/>
            </a:pPr>
            <a:r>
              <a:rPr lang="el-GR" dirty="0" smtClean="0">
                <a:solidFill>
                  <a:srgbClr val="0070C0"/>
                </a:solidFill>
              </a:rPr>
              <a:t>επεξεργασία από τον εγκέφαλο και το </a:t>
            </a:r>
            <a:r>
              <a:rPr lang="el-GR" dirty="0" err="1" smtClean="0">
                <a:solidFill>
                  <a:srgbClr val="0070C0"/>
                </a:solidFill>
              </a:rPr>
              <a:t>νευρομϊκό</a:t>
            </a:r>
            <a:r>
              <a:rPr lang="el-GR" dirty="0" smtClean="0">
                <a:solidFill>
                  <a:srgbClr val="0070C0"/>
                </a:solidFill>
              </a:rPr>
              <a:t> σύστημα</a:t>
            </a:r>
            <a:r>
              <a:rPr lang="el-GR" dirty="0" smtClean="0">
                <a:solidFill>
                  <a:schemeClr val="tx1"/>
                </a:solidFill>
              </a:rPr>
              <a:t>.  </a:t>
            </a:r>
          </a:p>
          <a:p>
            <a:pPr algn="l">
              <a:buFont typeface="Wingdings" pitchFamily="2" charset="2"/>
              <a:buChar char="q"/>
            </a:pPr>
            <a:r>
              <a:rPr lang="el-GR" dirty="0" smtClean="0">
                <a:solidFill>
                  <a:srgbClr val="FF0000"/>
                </a:solidFill>
              </a:rPr>
              <a:t>εκτέλεση της κινητικής δεξιότητας (έξοδος) 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Διέγερση </a:t>
            </a:r>
            <a:r>
              <a:rPr lang="el-GR" sz="1600" dirty="0" smtClean="0"/>
              <a:t>(ερώτηση πιστοποίησης)</a:t>
            </a:r>
            <a:endParaRPr lang="el-GR" sz="1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βαθμός του επιπέδου εγρήγορσης του νευρικού συστήματος</a:t>
            </a:r>
          </a:p>
          <a:p>
            <a:endParaRPr lang="el-GR" dirty="0" smtClean="0"/>
          </a:p>
          <a:p>
            <a:r>
              <a:rPr lang="el-GR" dirty="0" smtClean="0"/>
              <a:t>Επιδρά τόσο στην </a:t>
            </a:r>
            <a:r>
              <a:rPr lang="el-GR" dirty="0" smtClean="0">
                <a:solidFill>
                  <a:srgbClr val="00B050"/>
                </a:solidFill>
              </a:rPr>
              <a:t>ταχύτητα εκτέλεσης </a:t>
            </a:r>
            <a:r>
              <a:rPr lang="el-GR" dirty="0" smtClean="0"/>
              <a:t>της κίνησης όσο και στην </a:t>
            </a:r>
            <a:r>
              <a:rPr lang="el-GR" dirty="0" smtClean="0">
                <a:solidFill>
                  <a:srgbClr val="00B050"/>
                </a:solidFill>
              </a:rPr>
              <a:t>ποιότητα της εκτέλεσης</a:t>
            </a:r>
            <a:endParaRPr lang="el-G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 descr="C:\Users\ΝΙΚΟΣ\Desktop\Κυριακος\ΚΙΝΗΤΙΚΗ ΜΑΘΗΣΗ\Διέγερση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929718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επίπεδο διέγερσης είναι ιδιαίτερα σημαντικό για τον χρόνο αντίδρασης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ερέθισμα εμφανίζεται χωρίς προειδοποιητικό σήμα και η απάντηση απαιτεί ταχύτητα και ακρίβεια.  </a:t>
            </a:r>
          </a:p>
          <a:p>
            <a:endParaRPr lang="el-GR" dirty="0" smtClean="0"/>
          </a:p>
          <a:p>
            <a:r>
              <a:rPr lang="el-GR" dirty="0" smtClean="0"/>
              <a:t>Όταν είναι σημαντική η ταχύτητα και ακρίβεια, αλλά τα ερεθίσματα εμφανίζονται σε άτακτα χρονικά διαστήματα και με διαφορετική συχνότητα. 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Σχέση  διέγερσης και  χρόνου αντίδρασης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92D050"/>
                </a:solidFill>
              </a:rPr>
              <a:t>Υψηλότερη διέγερση από……… προς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Χρόνο Επιλογής  (υψηλή διέγερση)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>
                <a:solidFill>
                  <a:srgbClr val="00B050"/>
                </a:solidFill>
              </a:rPr>
              <a:t>Χρόνο Διάκρισης  (μέτρια διέγερση)</a:t>
            </a:r>
          </a:p>
          <a:p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Απλό χρόνο    (χαμηλή διέγερση)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857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ΚΟΛΠΑ ΓΙΑ ΠΡΟΠΟΝΗΤΕΣ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βασίζονται στη ΘΕΩΡΙΑ 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Δηλαδή βλέπουμε και αντιδρούμε;</a:t>
            </a:r>
            <a:br>
              <a:rPr lang="el-GR" dirty="0" smtClean="0"/>
            </a:b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φέξε μου και γλίστρησα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έμπειροι αθλητές αντιδρούν πολύ γρήγορα  ικανότητας </a:t>
            </a:r>
            <a:r>
              <a:rPr lang="el-GR" dirty="0" smtClean="0">
                <a:solidFill>
                  <a:srgbClr val="92D050"/>
                </a:solidFill>
              </a:rPr>
              <a:t>πρόβλεψης </a:t>
            </a:r>
          </a:p>
          <a:p>
            <a:r>
              <a:rPr lang="el-GR" dirty="0" smtClean="0">
                <a:solidFill>
                  <a:srgbClr val="92D050"/>
                </a:solidFill>
              </a:rPr>
              <a:t>μειώνουν</a:t>
            </a:r>
            <a:r>
              <a:rPr lang="el-GR" dirty="0" smtClean="0"/>
              <a:t> το χρόνο που χρειάζονται για την αναγνώριση του ερεθίσματος</a:t>
            </a:r>
          </a:p>
          <a:p>
            <a:r>
              <a:rPr lang="el-GR" dirty="0" smtClean="0"/>
              <a:t> </a:t>
            </a:r>
            <a:r>
              <a:rPr lang="el-GR" dirty="0" smtClean="0">
                <a:solidFill>
                  <a:srgbClr val="92D050"/>
                </a:solidFill>
              </a:rPr>
              <a:t>σημεία- κλειδιά της εκτέλεσης </a:t>
            </a:r>
            <a:r>
              <a:rPr lang="el-GR" dirty="0" smtClean="0">
                <a:solidFill>
                  <a:srgbClr val="FF0000"/>
                </a:solidFill>
              </a:rPr>
              <a:t>φανερώνουν</a:t>
            </a:r>
            <a:r>
              <a:rPr lang="el-GR" dirty="0" smtClean="0"/>
              <a:t> την εκτέλεση που πρόκειται να γίνει, </a:t>
            </a:r>
          </a:p>
          <a:p>
            <a:r>
              <a:rPr lang="el-GR" dirty="0" smtClean="0"/>
              <a:t>έχοντας, έτσι, </a:t>
            </a:r>
            <a:r>
              <a:rPr lang="el-GR" dirty="0" smtClean="0">
                <a:solidFill>
                  <a:srgbClr val="00B0F0"/>
                </a:solidFill>
              </a:rPr>
              <a:t>περισσότερο χρόνο </a:t>
            </a:r>
            <a:r>
              <a:rPr lang="el-GR" dirty="0" smtClean="0"/>
              <a:t>να προγραμματίσουν την απάντησή τους.</a:t>
            </a:r>
          </a:p>
          <a:p>
            <a:r>
              <a:rPr lang="el-GR" dirty="0" smtClean="0"/>
              <a:t> Αυτό το φαινόμενο φαίνεται καλύτερα στον </a:t>
            </a:r>
            <a:r>
              <a:rPr lang="el-GR" dirty="0" smtClean="0">
                <a:solidFill>
                  <a:srgbClr val="FFC000"/>
                </a:solidFill>
              </a:rPr>
              <a:t>χρόνο αντίδρασης με επιλογή</a:t>
            </a:r>
            <a:endParaRPr lang="el-GR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Καλοί αθλητές βλέπουν: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ένδειξη που προειδοποιεί για ερέθισμα </a:t>
            </a:r>
          </a:p>
          <a:p>
            <a:pPr>
              <a:buNone/>
            </a:pPr>
            <a:endParaRPr lang="el-GR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rgbClr val="FFC000"/>
                </a:solidFill>
              </a:rPr>
              <a:t>Και δεν περιμένουν την </a:t>
            </a:r>
          </a:p>
          <a:p>
            <a:endParaRPr lang="el-GR" dirty="0" smtClean="0">
              <a:solidFill>
                <a:srgbClr val="00B050"/>
              </a:solidFill>
            </a:endParaRPr>
          </a:p>
          <a:p>
            <a:r>
              <a:rPr lang="el-GR" dirty="0" smtClean="0">
                <a:solidFill>
                  <a:srgbClr val="00B050"/>
                </a:solidFill>
              </a:rPr>
              <a:t>εμφάνιση του ερεθίσματος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Το διάστημα που μεσολαβεί ανάμεσα στην προειδοποιητική ένδειξη και το ερέθισμα ονομάζεται </a:t>
            </a:r>
            <a:r>
              <a:rPr lang="el-GR" dirty="0" smtClean="0">
                <a:solidFill>
                  <a:srgbClr val="92D050"/>
                </a:solidFill>
              </a:rPr>
              <a:t>περίοδος προετοιμασίας</a:t>
            </a:r>
            <a:r>
              <a:rPr lang="el-GR" dirty="0" smtClean="0"/>
              <a:t>. Η ομαλή διάρκεια αυτού του διαστήματος έχει σημαντική επίδραση στον απλό χρόνο αντίδρασης. </a:t>
            </a:r>
          </a:p>
          <a:p>
            <a:r>
              <a:rPr lang="el-GR" dirty="0" smtClean="0">
                <a:solidFill>
                  <a:srgbClr val="92D050"/>
                </a:solidFill>
              </a:rPr>
              <a:t>Η μείωση του χρόνου αντίδρασης  </a:t>
            </a:r>
          </a:p>
          <a:p>
            <a:pPr>
              <a:buNone/>
            </a:pPr>
            <a:r>
              <a:rPr lang="el-GR" dirty="0" smtClean="0">
                <a:solidFill>
                  <a:srgbClr val="92D050"/>
                </a:solidFill>
              </a:rPr>
              <a:t>       </a:t>
            </a:r>
            <a:r>
              <a:rPr lang="el-GR" dirty="0" smtClean="0"/>
              <a:t>οφείλεται στην πρόβλεψη</a:t>
            </a:r>
          </a:p>
          <a:p>
            <a:pPr>
              <a:buNone/>
            </a:pPr>
            <a:r>
              <a:rPr lang="el-GR" dirty="0" smtClean="0"/>
              <a:t>Τι κάνω ως προπονητής</a:t>
            </a:r>
          </a:p>
          <a:p>
            <a:r>
              <a:rPr lang="el-GR" dirty="0" smtClean="0">
                <a:solidFill>
                  <a:srgbClr val="00B050"/>
                </a:solidFill>
              </a:rPr>
              <a:t>Δείχνω σημεία κλειδιά</a:t>
            </a:r>
            <a:endParaRPr lang="el-GR" dirty="0">
              <a:solidFill>
                <a:srgbClr val="00B050"/>
              </a:solidFill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10800000" flipV="1">
            <a:off x="4500562" y="5000636"/>
            <a:ext cx="85725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Κόλπα για προπονητές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 Αν η κινητική απάντηση είναι  η ίδια από προσπάθεια σε προσπάθεια, </a:t>
            </a:r>
            <a:r>
              <a:rPr lang="el-GR" dirty="0" smtClean="0">
                <a:solidFill>
                  <a:srgbClr val="00B050"/>
                </a:solidFill>
              </a:rPr>
              <a:t>ο χρόνος αντίδρασης σταδιακά μειώνεται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μείωση του χρόνου αντίδρασης οφείλεται στην μείωση του χρόνου που απαιτείται για την μεθόδευση των πληροφοριών στο στάδιο επιλογής της απάντησης </a:t>
            </a:r>
            <a:r>
              <a:rPr lang="el-GR" dirty="0" smtClean="0">
                <a:solidFill>
                  <a:srgbClr val="00B050"/>
                </a:solidFill>
              </a:rPr>
              <a:t>(2</a:t>
            </a:r>
            <a:r>
              <a:rPr lang="el-GR" baseline="30000" dirty="0" smtClean="0">
                <a:solidFill>
                  <a:srgbClr val="00B050"/>
                </a:solidFill>
              </a:rPr>
              <a:t>ο</a:t>
            </a:r>
            <a:r>
              <a:rPr lang="el-GR" dirty="0" smtClean="0">
                <a:solidFill>
                  <a:srgbClr val="00B050"/>
                </a:solidFill>
              </a:rPr>
              <a:t> στάδιο αντίληψης)  </a:t>
            </a:r>
          </a:p>
          <a:p>
            <a:r>
              <a:rPr lang="el-GR" dirty="0" smtClean="0"/>
              <a:t>Για να μειωθεί ο χρόνος που απαιτείται για την προετοιμασία μιας κίνησης πρέπει να γίνεται  </a:t>
            </a:r>
            <a:r>
              <a:rPr lang="el-GR" dirty="0" smtClean="0">
                <a:solidFill>
                  <a:srgbClr val="00B050"/>
                </a:solidFill>
              </a:rPr>
              <a:t>εξάσκηση της ίδιας της κίνησης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Τι κάνω ως προπονητής;</a:t>
            </a:r>
          </a:p>
          <a:p>
            <a:pPr>
              <a:buNone/>
            </a:pPr>
            <a:r>
              <a:rPr lang="el-GR" dirty="0" smtClean="0">
                <a:solidFill>
                  <a:srgbClr val="00B050"/>
                </a:solidFill>
              </a:rPr>
              <a:t> επανάληψη της τεχνικής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5. Τι είναι «διέγερση» και σε ποιο επίπεδο πρέπει να κυμαίνεται αυτή κατά την εκτέλεση των διαφόρων κινητικών επιδεξιοτήτων;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6. Τι είναι «αντίληψη» και ποια τα είδη της στην κινητική συμπεριφορά;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7. Πώς ορίζεται η ταχύτητα αντίληψης στην κινητική συμπεριφορά; Τι είναι χρόνος αντίδρασης και από τι επηρεάζεται;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B050"/>
                </a:solidFill>
              </a:rPr>
              <a:t>Πάντα σε φόρμα και σε φόρμα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Βιβλιογραφία</a:t>
            </a:r>
            <a:r>
              <a:rPr lang="el-GR" dirty="0" smtClean="0"/>
              <a:t>: </a:t>
            </a:r>
            <a:r>
              <a:rPr lang="el-GR" dirty="0" err="1" smtClean="0"/>
              <a:t>Τζέτζης</a:t>
            </a:r>
            <a:r>
              <a:rPr lang="el-GR" dirty="0" smtClean="0"/>
              <a:t>, Γ., Λόλα, Α.. (2015). </a:t>
            </a:r>
            <a:r>
              <a:rPr lang="el-GR" i="1" dirty="0" smtClean="0"/>
              <a:t>Κινητική ανάπτυξη</a:t>
            </a:r>
            <a:r>
              <a:rPr lang="el-GR" dirty="0" smtClean="0"/>
              <a:t> [Κεφάλαιο]. Στο </a:t>
            </a:r>
            <a:r>
              <a:rPr lang="el-GR" dirty="0" err="1" smtClean="0"/>
              <a:t>Τζέτζης</a:t>
            </a:r>
            <a:r>
              <a:rPr lang="el-GR" dirty="0" smtClean="0"/>
              <a:t>, Γ., Λόλα, Α. 2015. </a:t>
            </a:r>
            <a:r>
              <a:rPr lang="el-GR" i="1" dirty="0" smtClean="0"/>
              <a:t>Κινητική μάθηση και ανάπτυξη</a:t>
            </a:r>
            <a:r>
              <a:rPr lang="el-GR" dirty="0" smtClean="0"/>
              <a:t> [Προπτυχιακό εγχειρίδιο]. Αθήνα: </a:t>
            </a:r>
            <a:r>
              <a:rPr lang="el-GR" dirty="0" err="1" smtClean="0"/>
              <a:t>Κάλλιπος</a:t>
            </a:r>
            <a:r>
              <a:rPr lang="el-GR" dirty="0" smtClean="0"/>
              <a:t>, Ανοικτές </a:t>
            </a:r>
            <a:r>
              <a:rPr lang="el-GR" dirty="0" smtClean="0"/>
              <a:t>Ακαδημαϊκές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sz="5400" dirty="0" smtClean="0">
                <a:solidFill>
                  <a:srgbClr val="0070C0"/>
                </a:solidFill>
              </a:rPr>
              <a:t>Ευχαριστώ</a:t>
            </a:r>
            <a:endParaRPr lang="el-GR" sz="5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878687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2857488" y="571480"/>
            <a:ext cx="257176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            ΑΝΤΙΛΗΨΗ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5786446" y="785794"/>
            <a:ext cx="207170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 ΚΙΝΗΤΙΚΗ     ΑΠΑΝΤΗΣΗ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1941" y="1428736"/>
            <a:ext cx="764011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143108" y="1214422"/>
            <a:ext cx="45720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                         </a:t>
            </a:r>
            <a:r>
              <a:rPr lang="el-GR" dirty="0" smtClean="0">
                <a:solidFill>
                  <a:srgbClr val="00B050"/>
                </a:solidFill>
              </a:rPr>
              <a:t>ΧΡΟΝΟΣ ΑΝΤΙΔΡΑΣΗΣ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6786578" y="1071546"/>
            <a:ext cx="107157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ΧΡΟΝΟΣ ΚΙΝΗΣΗΣ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428860" y="4286256"/>
            <a:ext cx="41434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                          ΑΝΤΙΛΗΨΗ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2071670" y="571480"/>
            <a:ext cx="6000792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                                     Χρόνος Απάντησης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6715140" y="4357694"/>
            <a:ext cx="121444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   ΚΙΝΗΣΗ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l-GR" dirty="0" smtClean="0"/>
              <a:t>Παράδειγμα: καλαθοσφαίρισης </a:t>
            </a:r>
          </a:p>
          <a:p>
            <a:r>
              <a:rPr lang="el-GR" dirty="0" smtClean="0"/>
              <a:t>αρχικά, ο κάτοχος της μπάλας εντοπίζει ένα συμπαίκτη του που τρέχει προς το καλάθι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(1</a:t>
            </a:r>
            <a:r>
              <a:rPr lang="el-GR" baseline="30000" dirty="0" smtClean="0">
                <a:solidFill>
                  <a:srgbClr val="FF0000"/>
                </a:solidFill>
              </a:rPr>
              <a:t>ο</a:t>
            </a:r>
            <a:r>
              <a:rPr lang="el-GR" dirty="0" smtClean="0">
                <a:solidFill>
                  <a:srgbClr val="FF0000"/>
                </a:solidFill>
              </a:rPr>
              <a:t> στάδιο: αναγνώριση ερεθίσματος). </a:t>
            </a:r>
          </a:p>
          <a:p>
            <a:r>
              <a:rPr lang="el-GR" dirty="0" smtClean="0"/>
              <a:t>Στη συνέχεια, ο παίκτης αποφασίζει να κάνει πάσα σε αυτόν </a:t>
            </a:r>
            <a:r>
              <a:rPr lang="el-GR" dirty="0" smtClean="0">
                <a:solidFill>
                  <a:srgbClr val="FF0000"/>
                </a:solidFill>
              </a:rPr>
              <a:t>(2</a:t>
            </a:r>
            <a:r>
              <a:rPr lang="el-GR" baseline="30000" dirty="0" smtClean="0">
                <a:solidFill>
                  <a:srgbClr val="FF0000"/>
                </a:solidFill>
              </a:rPr>
              <a:t>ο</a:t>
            </a:r>
            <a:r>
              <a:rPr lang="el-GR" dirty="0" smtClean="0">
                <a:solidFill>
                  <a:srgbClr val="FF0000"/>
                </a:solidFill>
              </a:rPr>
              <a:t> στάδιο επιλογή απάντησης) </a:t>
            </a:r>
            <a:endParaRPr lang="el-GR" dirty="0" smtClean="0"/>
          </a:p>
          <a:p>
            <a:r>
              <a:rPr lang="el-GR" dirty="0" smtClean="0"/>
              <a:t> τέλος ο παίκτης προγραμματίζει την εντολή που αφορά στις λεπτομέρειες της πάσας </a:t>
            </a:r>
            <a:r>
              <a:rPr lang="el-GR" dirty="0" smtClean="0">
                <a:solidFill>
                  <a:srgbClr val="FF0000"/>
                </a:solidFill>
              </a:rPr>
              <a:t>(3</a:t>
            </a:r>
            <a:r>
              <a:rPr lang="el-GR" baseline="30000" dirty="0" smtClean="0">
                <a:solidFill>
                  <a:srgbClr val="FF0000"/>
                </a:solidFill>
              </a:rPr>
              <a:t>ο</a:t>
            </a:r>
            <a:r>
              <a:rPr lang="el-GR" dirty="0" smtClean="0">
                <a:solidFill>
                  <a:srgbClr val="FF0000"/>
                </a:solidFill>
              </a:rPr>
              <a:t> στάδιο προγραμματισμός απάντησης). </a:t>
            </a:r>
          </a:p>
          <a:p>
            <a:pPr>
              <a:buNone/>
            </a:pPr>
            <a:r>
              <a:rPr lang="el-GR" dirty="0" smtClean="0"/>
              <a:t>Η Διάρκεια των παραπάνω ονομάζεται </a:t>
            </a:r>
          </a:p>
          <a:p>
            <a:pPr>
              <a:buNone/>
            </a:pPr>
            <a:r>
              <a:rPr lang="el-GR" b="1" i="1" u="sng" dirty="0" smtClean="0"/>
              <a:t> </a:t>
            </a:r>
            <a:r>
              <a:rPr lang="el-GR" b="1" i="1" u="sng" dirty="0" smtClean="0">
                <a:solidFill>
                  <a:srgbClr val="00B050"/>
                </a:solidFill>
              </a:rPr>
              <a:t>χρόνος αντίδρασης.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>
                <a:solidFill>
                  <a:srgbClr val="00B050"/>
                </a:solidFill>
              </a:rPr>
              <a:t>χρόνος απάντησης (κινητικής)=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>Ο χρόνος που απαιτείται να ολοκληρωθεί μία κίνηση=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2117723"/>
            <a:ext cx="8501122" cy="4740277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σημαντικός παράγοντας της κινητική απόδοσης</a:t>
            </a:r>
            <a:r>
              <a:rPr lang="el-GR" dirty="0" smtClean="0">
                <a:solidFill>
                  <a:srgbClr val="FFFF00"/>
                </a:solidFill>
              </a:rPr>
              <a:t>  </a:t>
            </a:r>
          </a:p>
          <a:p>
            <a:r>
              <a:rPr lang="el-GR" dirty="0" smtClean="0"/>
              <a:t>Το χρονικό διάστημα που μεσολαβεί από την </a:t>
            </a:r>
            <a:r>
              <a:rPr lang="el-GR" dirty="0" smtClean="0">
                <a:solidFill>
                  <a:srgbClr val="00B050"/>
                </a:solidFill>
              </a:rPr>
              <a:t>εμφάνιση</a:t>
            </a:r>
            <a:r>
              <a:rPr lang="el-GR" dirty="0" smtClean="0"/>
              <a:t> του ερεθίσματος μέχρι την </a:t>
            </a:r>
            <a:r>
              <a:rPr lang="el-GR" dirty="0" smtClean="0">
                <a:solidFill>
                  <a:srgbClr val="00B050"/>
                </a:solidFill>
              </a:rPr>
              <a:t>ολοκλήρωση</a:t>
            </a:r>
            <a:r>
              <a:rPr lang="el-GR" dirty="0" smtClean="0"/>
              <a:t> της απάντησης σ’ αυτό το ερέθισμα</a:t>
            </a:r>
          </a:p>
          <a:p>
            <a:pPr>
              <a:buNone/>
            </a:pPr>
            <a:r>
              <a:rPr lang="el-GR" dirty="0" smtClean="0"/>
              <a:t>Αποτελείται: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«χρόνο αντίδρασης»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«χρόνο κίνησης»</a:t>
            </a:r>
          </a:p>
          <a:p>
            <a:pPr marL="514350" indent="-514350">
              <a:buFont typeface="+mj-lt"/>
              <a:buAutoNum type="arabicPeriod"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«χρόνο αντίδρασης» (</a:t>
            </a:r>
            <a:r>
              <a:rPr lang="el-GR" dirty="0" err="1" smtClean="0"/>
              <a:t>Reaction</a:t>
            </a:r>
            <a:r>
              <a:rPr lang="el-GR" dirty="0" smtClean="0"/>
              <a:t> </a:t>
            </a:r>
            <a:r>
              <a:rPr lang="el-GR" dirty="0" err="1" smtClean="0"/>
              <a:t>Time</a:t>
            </a:r>
            <a:r>
              <a:rPr lang="el-GR" dirty="0" smtClean="0"/>
              <a:t>)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είναι το χρονικό διάστημα που μεσολαβεί από την εμφάνιση του ερεθίσματος μέχρι τη έναρξη της κίνησης.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Σ’ αυτό το διάστημα πραγματοποιούνται οι </a:t>
            </a:r>
            <a:r>
              <a:rPr lang="el-GR" dirty="0" smtClean="0">
                <a:solidFill>
                  <a:srgbClr val="FF0000"/>
                </a:solidFill>
              </a:rPr>
              <a:t>αντιληπτικές διαδικασίες </a:t>
            </a:r>
            <a:r>
              <a:rPr lang="el-GR" dirty="0" smtClean="0"/>
              <a:t>που απαιτούνται για την μεθόδευση των πληροφοριών στα τρία στάδια.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Ο χρόνος αντίδρασης αντιπροσωπεύει την ταχύτητα επεξεργασίας των πληροφοριών και αποτελεί μία </a:t>
            </a:r>
            <a:r>
              <a:rPr lang="el-GR" dirty="0" smtClean="0">
                <a:solidFill>
                  <a:srgbClr val="00B050"/>
                </a:solidFill>
              </a:rPr>
              <a:t>σημαντική μέτρηση </a:t>
            </a:r>
            <a:r>
              <a:rPr lang="el-GR" dirty="0" smtClean="0"/>
              <a:t>της ανθρώπινης εκτέλεσης γύρω από την οποία έχουν γίνει πολλές έρευνες.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Αντίληψη </a:t>
            </a:r>
            <a:r>
              <a:rPr lang="el-GR" sz="1800" dirty="0" smtClean="0"/>
              <a:t>(της κινητικής συμπεριφοράς)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3100" dirty="0" smtClean="0"/>
              <a:t>Είδη Αντίληψης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57232"/>
            <a:ext cx="8472518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Οι διαδικασίες </a:t>
            </a:r>
            <a:r>
              <a:rPr lang="el-GR" dirty="0" smtClean="0">
                <a:solidFill>
                  <a:srgbClr val="FF0000"/>
                </a:solidFill>
              </a:rPr>
              <a:t>της επεξεργασίας </a:t>
            </a:r>
            <a:r>
              <a:rPr lang="el-GR" dirty="0" smtClean="0"/>
              <a:t>των πληροφοριών έως και την έναρξη της κινητικής απάντησης είναι η </a:t>
            </a:r>
            <a:r>
              <a:rPr lang="el-GR" dirty="0" smtClean="0">
                <a:solidFill>
                  <a:srgbClr val="00B050"/>
                </a:solidFill>
              </a:rPr>
              <a:t>Αντίληψη</a:t>
            </a:r>
          </a:p>
          <a:p>
            <a:r>
              <a:rPr lang="el-GR" dirty="0" smtClean="0"/>
              <a:t>Στάδια Αντίληψης </a:t>
            </a:r>
            <a:r>
              <a:rPr lang="el-GR" sz="2000" dirty="0" smtClean="0">
                <a:solidFill>
                  <a:srgbClr val="FF0000"/>
                </a:solidFill>
              </a:rPr>
              <a:t>(Χρόνος Αντίδρασης)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• αναγνώριση ερεθίσματος </a:t>
            </a:r>
          </a:p>
          <a:p>
            <a:pPr>
              <a:buNone/>
            </a:pPr>
            <a:r>
              <a:rPr lang="el-GR" dirty="0" smtClean="0"/>
              <a:t>• επιλογή απάντησης </a:t>
            </a:r>
          </a:p>
          <a:p>
            <a:pPr>
              <a:buNone/>
            </a:pPr>
            <a:r>
              <a:rPr lang="el-GR" dirty="0" smtClean="0"/>
              <a:t>• προγραμματισμός απάντησης</a:t>
            </a:r>
          </a:p>
          <a:p>
            <a:pPr>
              <a:buNone/>
            </a:pPr>
            <a:r>
              <a:rPr lang="el-GR" sz="1900" dirty="0" smtClean="0">
                <a:solidFill>
                  <a:srgbClr val="FF0000"/>
                </a:solidFill>
              </a:rPr>
              <a:t>(Ερώτηση Πιστοποίησης) </a:t>
            </a:r>
          </a:p>
        </p:txBody>
      </p:sp>
      <p:sp>
        <p:nvSpPr>
          <p:cNvPr id="7170" name="AutoShape 2" descr="Ο ασθενής εγκέφαλος στα χρόνια της πανδημίας: ένα ιατρικό και κοινωνικό  επείγον. | in.gr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172" name="Picture 4" descr="ygeiamou.gr | Το site για την καλή Υγεία, την σωστή Διατροφή και την Ευεξί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3214686"/>
            <a:ext cx="1500198" cy="1953471"/>
          </a:xfrm>
          <a:prstGeom prst="rect">
            <a:avLst/>
          </a:prstGeom>
          <a:noFill/>
        </p:spPr>
      </p:pic>
      <p:sp>
        <p:nvSpPr>
          <p:cNvPr id="6" name="5 - Βέλος προς τα κάτω"/>
          <p:cNvSpPr/>
          <p:nvPr/>
        </p:nvSpPr>
        <p:spPr>
          <a:xfrm>
            <a:off x="2428860" y="3286124"/>
            <a:ext cx="14287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6 - Δεξιό βέλος"/>
          <p:cNvSpPr/>
          <p:nvPr/>
        </p:nvSpPr>
        <p:spPr>
          <a:xfrm rot="825144">
            <a:off x="4371172" y="3666169"/>
            <a:ext cx="142876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χρόνος κίνησης (</a:t>
            </a:r>
            <a:r>
              <a:rPr lang="el-GR" dirty="0" err="1" smtClean="0"/>
              <a:t>Movement</a:t>
            </a:r>
            <a:r>
              <a:rPr lang="el-GR" dirty="0" smtClean="0"/>
              <a:t> </a:t>
            </a:r>
            <a:r>
              <a:rPr lang="el-GR" dirty="0" err="1" smtClean="0"/>
              <a:t>Time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αντιπροσωπεύει τον χρόνο που μεσολαβεί από την έναρξη της κίνησης μέχρι την λήξη της. </a:t>
            </a:r>
          </a:p>
          <a:p>
            <a:endParaRPr lang="el-GR" dirty="0"/>
          </a:p>
          <a:p>
            <a:pPr>
              <a:buNone/>
            </a:pPr>
            <a:r>
              <a:rPr lang="el-GR" dirty="0" smtClean="0"/>
              <a:t>Συμπέρασμα:</a:t>
            </a:r>
          </a:p>
          <a:p>
            <a:endParaRPr lang="el-GR" dirty="0"/>
          </a:p>
          <a:p>
            <a:r>
              <a:rPr lang="el-GR" dirty="0" smtClean="0"/>
              <a:t>Χρόνος αντίδρασης  + Χρόνος κίνησης =</a:t>
            </a:r>
          </a:p>
          <a:p>
            <a:pPr>
              <a:buNone/>
            </a:pPr>
            <a:r>
              <a:rPr lang="el-GR" dirty="0" smtClean="0"/>
              <a:t>                Χρόνος απάντησης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890</Words>
  <Application>Microsoft Office PowerPoint</Application>
  <PresentationFormat>Προβολή στην οθόνη (4:3)</PresentationFormat>
  <Paragraphs>171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Θέμα του Office</vt:lpstr>
      <vt:lpstr>ΤΙ ΜΑΘΑΜΕ ΩΣ ΣΗΜΕΡΑ;</vt:lpstr>
      <vt:lpstr> Διαδικασία μεθόδευσης πληροφοριών και  ΚΙΝΗΤΙΚΗ ΑΠΑΝΤΗΣΗ </vt:lpstr>
      <vt:lpstr>Διαφάνεια 3</vt:lpstr>
      <vt:lpstr>Διαφάνεια 4</vt:lpstr>
      <vt:lpstr>Διαφάνεια 5</vt:lpstr>
      <vt:lpstr> χρόνος απάντησης (κινητικής)=  Ο χρόνος που απαιτείται να ολοκληρωθεί μία κίνηση=</vt:lpstr>
      <vt:lpstr> «χρόνο αντίδρασης» (Reaction Time)  </vt:lpstr>
      <vt:lpstr>Αντίληψη (της κινητικής συμπεριφοράς) Είδη Αντίληψης  </vt:lpstr>
      <vt:lpstr>χρόνος κίνησης (Movement Time)</vt:lpstr>
      <vt:lpstr>Διαφάνεια 10</vt:lpstr>
      <vt:lpstr>Τα Είδη του Χρόνου Αντίδρασης</vt:lpstr>
      <vt:lpstr>χρόνος αντίδρασης: Απλός</vt:lpstr>
      <vt:lpstr> Χρόνος Αντίδρασης :    Διάκρισης  1. πολλά ερεθίσματα  2. μόνο σε ένα από αυτά  3. μία απάντηση </vt:lpstr>
      <vt:lpstr>Χρόνος Αντίδρασης : Επιλογής 1.διαφορετικά ερεθίσματα 2.διαφορετικές απαντήσεις στο κάθε ερέθισμα</vt:lpstr>
      <vt:lpstr>Παράγοντες επίδρασης του χρόνου αντίδρασης</vt:lpstr>
      <vt:lpstr>Παράγοντες επίδρασης του χρόνου αντίδρασης Τύπος ερεθισμάτων</vt:lpstr>
      <vt:lpstr>Παράγοντες επίδρασης του χρόνου αντίδρασης Τύπος κινητικής απάντησης</vt:lpstr>
      <vt:lpstr>Παράγοντες επίδρασης του χρόνου αντίδρασης</vt:lpstr>
      <vt:lpstr>οι παράγοντες που σχετίζονται με τον ασκούμενο</vt:lpstr>
      <vt:lpstr>Διέγερση (ερώτηση πιστοποίησης)</vt:lpstr>
      <vt:lpstr>Διαφάνεια 21</vt:lpstr>
      <vt:lpstr>το επίπεδο διέγερσης είναι ιδιαίτερα σημαντικό για τον χρόνο αντίδρασης</vt:lpstr>
      <vt:lpstr>Σχέση  διέγερσης και  χρόνου αντίδρασης</vt:lpstr>
      <vt:lpstr>ΚΟΛΠΑ ΓΙΑ ΠΡΟΠΟΝΗΤΕΣ  βασίζονται στη ΘΕΩΡΙΑ </vt:lpstr>
      <vt:lpstr>Δηλαδή βλέπουμε και αντιδρούμε; φέξε μου και γλίστρησα</vt:lpstr>
      <vt:lpstr>Οι Καλοί αθλητές βλέπουν:</vt:lpstr>
      <vt:lpstr>Κόλπα για προπονητές</vt:lpstr>
      <vt:lpstr>Διαφάνεια 28</vt:lpstr>
      <vt:lpstr>Πάντα σε φόρμα και σε φόρμα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Ερέθισμα  -   Διέγερση</dc:title>
  <dc:creator>Πέτσος Κυριάκος</dc:creator>
  <cp:lastModifiedBy>Πέτσος Κυριάκος</cp:lastModifiedBy>
  <cp:revision>34</cp:revision>
  <dcterms:created xsi:type="dcterms:W3CDTF">2022-03-17T09:22:37Z</dcterms:created>
  <dcterms:modified xsi:type="dcterms:W3CDTF">2022-03-31T09:21:33Z</dcterms:modified>
</cp:coreProperties>
</file>