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8" name="Θέση ημερομηνίας 27"/>
          <p:cNvSpPr>
            <a:spLocks noGrp="1"/>
          </p:cNvSpPr>
          <p:nvPr>
            <p:ph type="dt" sz="half" idx="10"/>
          </p:nvPr>
        </p:nvSpPr>
        <p:spPr/>
        <p:txBody>
          <a:bodyPr/>
          <a:lstStyle>
            <a:extLst/>
          </a:lstStyle>
          <a:p>
            <a:fld id="{89F27009-5B2D-4CB5-83B6-A125E2A1A2CD}" type="datetimeFigureOut">
              <a:rPr lang="el-GR" smtClean="0"/>
              <a:t>22/11/2024</a:t>
            </a:fld>
            <a:endParaRPr lang="el-GR"/>
          </a:p>
        </p:txBody>
      </p:sp>
      <p:sp>
        <p:nvSpPr>
          <p:cNvPr id="17" name="Θέση υποσέλιδου 16"/>
          <p:cNvSpPr>
            <a:spLocks noGrp="1"/>
          </p:cNvSpPr>
          <p:nvPr>
            <p:ph type="ftr" sz="quarter" idx="11"/>
          </p:nvPr>
        </p:nvSpPr>
        <p:spPr/>
        <p:txBody>
          <a:bodyPr/>
          <a:lstStyle>
            <a:extLst/>
          </a:lstStyle>
          <a:p>
            <a:endParaRPr lang="el-GR"/>
          </a:p>
        </p:txBody>
      </p:sp>
      <p:sp>
        <p:nvSpPr>
          <p:cNvPr id="29" name="Θέση αριθμού διαφάνειας 28"/>
          <p:cNvSpPr>
            <a:spLocks noGrp="1"/>
          </p:cNvSpPr>
          <p:nvPr>
            <p:ph type="sldNum" sz="quarter" idx="12"/>
          </p:nvPr>
        </p:nvSpPr>
        <p:spPr/>
        <p:txBody>
          <a:bodyPr/>
          <a:lstStyle>
            <a:extLst/>
          </a:lstStyle>
          <a:p>
            <a:fld id="{2977F85F-D9BB-4140-8E23-42B156E6A130}" type="slidenum">
              <a:rPr lang="el-GR" smtClean="0"/>
              <a:t>‹#›</a:t>
            </a:fld>
            <a:endParaRPr lang="el-GR"/>
          </a:p>
        </p:txBody>
      </p:sp>
      <p:sp>
        <p:nvSpPr>
          <p:cNvPr id="32" name="Ορθογώνιο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Ορθογώνιο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Ορθογώνιο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Ορθογώνιο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Ορθογώνιο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Τίτλος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l-GR" smtClean="0"/>
              <a:t>Στυλ κύριου τίτλου</a:t>
            </a:r>
            <a:endParaRPr kumimoji="0" lang="en-US"/>
          </a:p>
        </p:txBody>
      </p:sp>
      <p:sp>
        <p:nvSpPr>
          <p:cNvPr id="9" name="Υπότιτλος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Στυλ κύριου υπότιτλου</a:t>
            </a:r>
            <a:endParaRPr kumimoji="0" lang="en-US"/>
          </a:p>
        </p:txBody>
      </p:sp>
      <p:sp>
        <p:nvSpPr>
          <p:cNvPr id="56" name="Ορθογώνιο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Ορθογώνιο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Ορθογώνιο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Ορθογώνιο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extLs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extLst/>
          </a:lstStyle>
          <a:p>
            <a:fld id="{89F27009-5B2D-4CB5-83B6-A125E2A1A2CD}" type="datetimeFigureOut">
              <a:rPr lang="el-GR" smtClean="0"/>
              <a:t>22/11/2024</a:t>
            </a:fld>
            <a:endParaRPr lang="el-GR"/>
          </a:p>
        </p:txBody>
      </p:sp>
      <p:sp>
        <p:nvSpPr>
          <p:cNvPr id="5" name="Θέση υποσέλιδου 4"/>
          <p:cNvSpPr>
            <a:spLocks noGrp="1"/>
          </p:cNvSpPr>
          <p:nvPr>
            <p:ph type="ftr" sz="quarter" idx="11"/>
          </p:nvPr>
        </p:nvSpPr>
        <p:spPr/>
        <p:txBody>
          <a:bodyPr/>
          <a:lstStyle>
            <a:extLst/>
          </a:lstStyle>
          <a:p>
            <a:endParaRPr lang="el-GR"/>
          </a:p>
        </p:txBody>
      </p:sp>
      <p:sp>
        <p:nvSpPr>
          <p:cNvPr id="6" name="Θέση αριθμού διαφάνειας 5"/>
          <p:cNvSpPr>
            <a:spLocks noGrp="1"/>
          </p:cNvSpPr>
          <p:nvPr>
            <p:ph type="sldNum" sz="quarter" idx="12"/>
          </p:nvPr>
        </p:nvSpPr>
        <p:spPr/>
        <p:txBody>
          <a:bodyPr/>
          <a:lstStyle>
            <a:extLst/>
          </a:lstStyle>
          <a:p>
            <a:fld id="{2977F85F-D9BB-4140-8E23-42B156E6A130}"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9"/>
            <a:ext cx="1981200" cy="5851525"/>
          </a:xfrm>
        </p:spPr>
        <p:txBody>
          <a:bodyPr vert="eaVert" anchor="ctr"/>
          <a:lstStyle>
            <a:extLs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609600" y="274639"/>
            <a:ext cx="5867400" cy="5851525"/>
          </a:xfrm>
        </p:spPr>
        <p:txBody>
          <a:bodyPr vert="eaVert"/>
          <a:lstStyle>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extLst/>
          </a:lstStyle>
          <a:p>
            <a:fld id="{89F27009-5B2D-4CB5-83B6-A125E2A1A2CD}" type="datetimeFigureOut">
              <a:rPr lang="el-GR" smtClean="0"/>
              <a:t>22/11/2024</a:t>
            </a:fld>
            <a:endParaRPr lang="el-GR"/>
          </a:p>
        </p:txBody>
      </p:sp>
      <p:sp>
        <p:nvSpPr>
          <p:cNvPr id="5" name="Θέση υποσέλιδου 4"/>
          <p:cNvSpPr>
            <a:spLocks noGrp="1"/>
          </p:cNvSpPr>
          <p:nvPr>
            <p:ph type="ftr" sz="quarter" idx="11"/>
          </p:nvPr>
        </p:nvSpPr>
        <p:spPr/>
        <p:txBody>
          <a:bodyPr/>
          <a:lstStyle>
            <a:extLst/>
          </a:lstStyle>
          <a:p>
            <a:endParaRPr lang="el-GR"/>
          </a:p>
        </p:txBody>
      </p:sp>
      <p:sp>
        <p:nvSpPr>
          <p:cNvPr id="6" name="Θέση αριθμού διαφάνειας 5"/>
          <p:cNvSpPr>
            <a:spLocks noGrp="1"/>
          </p:cNvSpPr>
          <p:nvPr>
            <p:ph type="sldNum" sz="quarter" idx="12"/>
          </p:nvPr>
        </p:nvSpPr>
        <p:spPr/>
        <p:txBody>
          <a:bodyPr/>
          <a:lstStyle>
            <a:extLst/>
          </a:lstStyle>
          <a:p>
            <a:fld id="{2977F85F-D9BB-4140-8E23-42B156E6A130}"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extLst/>
          </a:lstStyle>
          <a:p>
            <a:r>
              <a:rPr kumimoji="0" lang="el-GR" smtClean="0"/>
              <a:t>Στυλ κύριου τίτλου</a:t>
            </a:r>
            <a:endParaRPr kumimoji="0" lang="en-US"/>
          </a:p>
        </p:txBody>
      </p:sp>
      <p:sp>
        <p:nvSpPr>
          <p:cNvPr id="3" name="Θέση περιεχομένου 2"/>
          <p:cNvSpPr>
            <a:spLocks noGrp="1"/>
          </p:cNvSpPr>
          <p:nvPr>
            <p:ph idx="1"/>
          </p:nvPr>
        </p:nvSpPr>
        <p:spPr/>
        <p:txBody>
          <a:bodyPr/>
          <a:lstStyle>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extLst/>
          </a:lstStyle>
          <a:p>
            <a:fld id="{89F27009-5B2D-4CB5-83B6-A125E2A1A2CD}" type="datetimeFigureOut">
              <a:rPr lang="el-GR" smtClean="0"/>
              <a:t>22/11/2024</a:t>
            </a:fld>
            <a:endParaRPr lang="el-GR"/>
          </a:p>
        </p:txBody>
      </p:sp>
      <p:sp>
        <p:nvSpPr>
          <p:cNvPr id="5" name="Θέση υποσέλιδου 4"/>
          <p:cNvSpPr>
            <a:spLocks noGrp="1"/>
          </p:cNvSpPr>
          <p:nvPr>
            <p:ph type="ftr" sz="quarter" idx="11"/>
          </p:nvPr>
        </p:nvSpPr>
        <p:spPr/>
        <p:txBody>
          <a:bodyPr/>
          <a:lstStyle>
            <a:extLst/>
          </a:lstStyle>
          <a:p>
            <a:endParaRPr lang="el-GR"/>
          </a:p>
        </p:txBody>
      </p:sp>
      <p:sp>
        <p:nvSpPr>
          <p:cNvPr id="6" name="Θέση αριθμού διαφάνειας 5"/>
          <p:cNvSpPr>
            <a:spLocks noGrp="1"/>
          </p:cNvSpPr>
          <p:nvPr>
            <p:ph type="sldNum" sz="quarter" idx="12"/>
          </p:nvPr>
        </p:nvSpPr>
        <p:spPr/>
        <p:txBody>
          <a:bodyPr/>
          <a:lstStyle>
            <a:extLst/>
          </a:lstStyle>
          <a:p>
            <a:fld id="{2977F85F-D9BB-4140-8E23-42B156E6A130}"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14" name="Ελεύθερη σχεδίαση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Ελεύθερη σχεδίαση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Ελεύθερη σχεδίαση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Ελεύθερη σχεδίαση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Ελεύθερη σχεδίαση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Ελεύθερη σχεδίαση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Ελεύθερη σχεδίαση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Ελεύθερη σχεδίαση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Ελεύθερη σχεδίαση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Ελεύθερη σχεδίαση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Ελεύθερη σχεδίαση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Ελεύθερη σχεδίαση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Ελεύθερη σχεδίαση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Ελεύθερη σχεδίαση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Ελεύθερη σχεδίαση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Θέση κειμένου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Στυλ υποδείγματος κειμένου</a:t>
            </a:r>
          </a:p>
        </p:txBody>
      </p:sp>
      <p:sp>
        <p:nvSpPr>
          <p:cNvPr id="4" name="Θέση ημερομηνίας 3"/>
          <p:cNvSpPr>
            <a:spLocks noGrp="1"/>
          </p:cNvSpPr>
          <p:nvPr>
            <p:ph type="dt" sz="half" idx="10"/>
          </p:nvPr>
        </p:nvSpPr>
        <p:spPr/>
        <p:txBody>
          <a:bodyPr/>
          <a:lstStyle>
            <a:extLst/>
          </a:lstStyle>
          <a:p>
            <a:fld id="{89F27009-5B2D-4CB5-83B6-A125E2A1A2CD}" type="datetimeFigureOut">
              <a:rPr lang="el-GR" smtClean="0"/>
              <a:t>22/11/2024</a:t>
            </a:fld>
            <a:endParaRPr lang="el-GR"/>
          </a:p>
        </p:txBody>
      </p:sp>
      <p:sp>
        <p:nvSpPr>
          <p:cNvPr id="5" name="Θέση υποσέλιδου 4"/>
          <p:cNvSpPr>
            <a:spLocks noGrp="1"/>
          </p:cNvSpPr>
          <p:nvPr>
            <p:ph type="ftr" sz="quarter" idx="11"/>
          </p:nvPr>
        </p:nvSpPr>
        <p:spPr/>
        <p:txBody>
          <a:bodyPr/>
          <a:lstStyle>
            <a:extLst/>
          </a:lstStyle>
          <a:p>
            <a:endParaRPr lang="el-GR"/>
          </a:p>
        </p:txBody>
      </p:sp>
      <p:sp>
        <p:nvSpPr>
          <p:cNvPr id="6" name="Θέση αριθμού διαφάνειας 5"/>
          <p:cNvSpPr>
            <a:spLocks noGrp="1"/>
          </p:cNvSpPr>
          <p:nvPr>
            <p:ph type="sldNum" sz="quarter" idx="12"/>
          </p:nvPr>
        </p:nvSpPr>
        <p:spPr/>
        <p:txBody>
          <a:bodyPr/>
          <a:lstStyle>
            <a:extLst/>
          </a:lstStyle>
          <a:p>
            <a:fld id="{2977F85F-D9BB-4140-8E23-42B156E6A130}" type="slidenum">
              <a:rPr lang="el-GR" smtClean="0"/>
              <a:t>‹#›</a:t>
            </a:fld>
            <a:endParaRPr lang="el-GR"/>
          </a:p>
        </p:txBody>
      </p:sp>
      <p:sp>
        <p:nvSpPr>
          <p:cNvPr id="7" name="Ορθογώνιο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Τίτλος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l-GR" smtClean="0"/>
              <a:t>Στυλ κύριου τίτλου</a:t>
            </a:r>
            <a:endParaRPr kumimoji="0" lang="en-US"/>
          </a:p>
        </p:txBody>
      </p:sp>
      <p:sp>
        <p:nvSpPr>
          <p:cNvPr id="8" name="Ορθογώνιο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Ορθογώνιο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Ορθογώνιο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Ορθογώνιο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Ορθογώνιο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512064"/>
            <a:ext cx="8229600" cy="914400"/>
          </a:xfrm>
        </p:spPr>
        <p:txBody>
          <a:bodyPr/>
          <a:lstStyle>
            <a:extLst/>
          </a:lstStyle>
          <a:p>
            <a:r>
              <a:rPr kumimoji="0" lang="el-GR" smtClean="0"/>
              <a:t>Στυλ κύριου τίτλου</a:t>
            </a:r>
            <a:endParaRPr kumimoji="0" lang="en-US"/>
          </a:p>
        </p:txBody>
      </p:sp>
      <p:sp>
        <p:nvSpPr>
          <p:cNvPr id="3" name="Θέση περιεχομένου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περιεχομένου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extLst/>
          </a:lstStyle>
          <a:p>
            <a:fld id="{89F27009-5B2D-4CB5-83B6-A125E2A1A2CD}" type="datetimeFigureOut">
              <a:rPr lang="el-GR" smtClean="0"/>
              <a:t>22/11/2024</a:t>
            </a:fld>
            <a:endParaRPr lang="el-GR"/>
          </a:p>
        </p:txBody>
      </p:sp>
      <p:sp>
        <p:nvSpPr>
          <p:cNvPr id="6" name="Θέση υποσέλιδου 5"/>
          <p:cNvSpPr>
            <a:spLocks noGrp="1"/>
          </p:cNvSpPr>
          <p:nvPr>
            <p:ph type="ftr" sz="quarter" idx="11"/>
          </p:nvPr>
        </p:nvSpPr>
        <p:spPr/>
        <p:txBody>
          <a:bodyPr/>
          <a:lstStyle>
            <a:extLst/>
          </a:lstStyle>
          <a:p>
            <a:endParaRPr lang="el-GR"/>
          </a:p>
        </p:txBody>
      </p:sp>
      <p:sp>
        <p:nvSpPr>
          <p:cNvPr id="7" name="Θέση αριθμού διαφάνειας 6"/>
          <p:cNvSpPr>
            <a:spLocks noGrp="1"/>
          </p:cNvSpPr>
          <p:nvPr>
            <p:ph type="sldNum" sz="quarter" idx="12"/>
          </p:nvPr>
        </p:nvSpPr>
        <p:spPr/>
        <p:txBody>
          <a:bodyPr/>
          <a:lstStyle>
            <a:extLst/>
          </a:lstStyle>
          <a:p>
            <a:fld id="{2977F85F-D9BB-4140-8E23-42B156E6A130}"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5" name="Ορθογώνιο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Τίτλος 1"/>
          <p:cNvSpPr>
            <a:spLocks noGrp="1"/>
          </p:cNvSpPr>
          <p:nvPr>
            <p:ph type="title"/>
          </p:nvPr>
        </p:nvSpPr>
        <p:spPr>
          <a:xfrm>
            <a:off x="504824" y="512064"/>
            <a:ext cx="7772400" cy="914400"/>
          </a:xfrm>
        </p:spPr>
        <p:txBody>
          <a:bodyPr anchor="t"/>
          <a:lstStyle>
            <a:lvl1pPr>
              <a:defRPr sz="4000"/>
            </a:lvl1pPr>
            <a:extLst/>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Στυλ υποδείγματος κειμένου</a:t>
            </a:r>
          </a:p>
        </p:txBody>
      </p:sp>
      <p:sp>
        <p:nvSpPr>
          <p:cNvPr id="4" name="Θέση κειμένου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Στυλ υποδείγματος κειμένου</a:t>
            </a:r>
          </a:p>
        </p:txBody>
      </p:sp>
      <p:sp>
        <p:nvSpPr>
          <p:cNvPr id="5" name="Θέση περιεχομένου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Θέση περιεχομένου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Θέση ημερομηνίας 6"/>
          <p:cNvSpPr>
            <a:spLocks noGrp="1"/>
          </p:cNvSpPr>
          <p:nvPr>
            <p:ph type="dt" sz="half" idx="10"/>
          </p:nvPr>
        </p:nvSpPr>
        <p:spPr/>
        <p:txBody>
          <a:bodyPr/>
          <a:lstStyle>
            <a:extLst/>
          </a:lstStyle>
          <a:p>
            <a:fld id="{89F27009-5B2D-4CB5-83B6-A125E2A1A2CD}" type="datetimeFigureOut">
              <a:rPr lang="el-GR" smtClean="0"/>
              <a:t>22/11/2024</a:t>
            </a:fld>
            <a:endParaRPr lang="el-GR"/>
          </a:p>
        </p:txBody>
      </p:sp>
      <p:sp>
        <p:nvSpPr>
          <p:cNvPr id="8" name="Θέση υποσέλιδου 7"/>
          <p:cNvSpPr>
            <a:spLocks noGrp="1"/>
          </p:cNvSpPr>
          <p:nvPr>
            <p:ph type="ftr" sz="quarter" idx="11"/>
          </p:nvPr>
        </p:nvSpPr>
        <p:spPr/>
        <p:txBody>
          <a:bodyPr/>
          <a:lstStyle>
            <a:extLst/>
          </a:lstStyle>
          <a:p>
            <a:endParaRPr lang="el-GR"/>
          </a:p>
        </p:txBody>
      </p:sp>
      <p:sp>
        <p:nvSpPr>
          <p:cNvPr id="9" name="Θέση αριθμού διαφάνειας 8"/>
          <p:cNvSpPr>
            <a:spLocks noGrp="1"/>
          </p:cNvSpPr>
          <p:nvPr>
            <p:ph type="sldNum" sz="quarter" idx="12"/>
          </p:nvPr>
        </p:nvSpPr>
        <p:spPr/>
        <p:txBody>
          <a:bodyPr/>
          <a:lstStyle>
            <a:extLst/>
          </a:lstStyle>
          <a:p>
            <a:fld id="{2977F85F-D9BB-4140-8E23-42B156E6A130}" type="slidenum">
              <a:rPr lang="el-GR" smtClean="0"/>
              <a:t>‹#›</a:t>
            </a:fld>
            <a:endParaRPr lang="el-GR"/>
          </a:p>
        </p:txBody>
      </p:sp>
      <p:sp>
        <p:nvSpPr>
          <p:cNvPr id="16" name="Ορθογώνιο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Ορθογώνιο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Ορθογώνιο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Ορθογώνιο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Ορθογώνιο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Ορθογώνιο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Ορθογώνιο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Ορθογώνιο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Ορθογώνιο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a:xfrm>
            <a:off x="914400" y="512064"/>
            <a:ext cx="7772400" cy="914400"/>
          </a:xfrm>
        </p:spPr>
        <p:txBody>
          <a:bodyPr/>
          <a:lstStyle>
            <a:lvl1pPr>
              <a:defRPr sz="4000" cap="none" baseline="0"/>
            </a:lvl1pPr>
            <a:extLst/>
          </a:lstStyle>
          <a:p>
            <a:r>
              <a:rPr kumimoji="0" lang="el-GR" smtClean="0"/>
              <a:t>Στυλ κύριου τίτλου</a:t>
            </a:r>
            <a:endParaRPr kumimoji="0" lang="en-US"/>
          </a:p>
        </p:txBody>
      </p:sp>
      <p:sp>
        <p:nvSpPr>
          <p:cNvPr id="3" name="Θέση ημερομηνίας 2"/>
          <p:cNvSpPr>
            <a:spLocks noGrp="1"/>
          </p:cNvSpPr>
          <p:nvPr>
            <p:ph type="dt" sz="half" idx="10"/>
          </p:nvPr>
        </p:nvSpPr>
        <p:spPr/>
        <p:txBody>
          <a:bodyPr/>
          <a:lstStyle>
            <a:extLst/>
          </a:lstStyle>
          <a:p>
            <a:fld id="{89F27009-5B2D-4CB5-83B6-A125E2A1A2CD}" type="datetimeFigureOut">
              <a:rPr lang="el-GR" smtClean="0"/>
              <a:t>22/11/2024</a:t>
            </a:fld>
            <a:endParaRPr lang="el-GR"/>
          </a:p>
        </p:txBody>
      </p:sp>
      <p:sp>
        <p:nvSpPr>
          <p:cNvPr id="4" name="Θέση υποσέλιδου 3"/>
          <p:cNvSpPr>
            <a:spLocks noGrp="1"/>
          </p:cNvSpPr>
          <p:nvPr>
            <p:ph type="ftr" sz="quarter" idx="11"/>
          </p:nvPr>
        </p:nvSpPr>
        <p:spPr/>
        <p:txBody>
          <a:bodyPr/>
          <a:lstStyle>
            <a:extLst/>
          </a:lstStyle>
          <a:p>
            <a:endParaRPr lang="el-GR"/>
          </a:p>
        </p:txBody>
      </p:sp>
      <p:sp>
        <p:nvSpPr>
          <p:cNvPr id="5" name="Θέση αριθμού διαφάνειας 4"/>
          <p:cNvSpPr>
            <a:spLocks noGrp="1"/>
          </p:cNvSpPr>
          <p:nvPr>
            <p:ph type="sldNum" sz="quarter" idx="12"/>
          </p:nvPr>
        </p:nvSpPr>
        <p:spPr/>
        <p:txBody>
          <a:bodyPr/>
          <a:lstStyle>
            <a:extLst/>
          </a:lstStyle>
          <a:p>
            <a:fld id="{2977F85F-D9BB-4140-8E23-42B156E6A130}"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extLst/>
          </a:lstStyle>
          <a:p>
            <a:fld id="{89F27009-5B2D-4CB5-83B6-A125E2A1A2CD}" type="datetimeFigureOut">
              <a:rPr lang="el-GR" smtClean="0"/>
              <a:t>22/11/2024</a:t>
            </a:fld>
            <a:endParaRPr lang="el-GR"/>
          </a:p>
        </p:txBody>
      </p:sp>
      <p:sp>
        <p:nvSpPr>
          <p:cNvPr id="3" name="Θέση υποσέλιδου 2"/>
          <p:cNvSpPr>
            <a:spLocks noGrp="1"/>
          </p:cNvSpPr>
          <p:nvPr>
            <p:ph type="ftr" sz="quarter" idx="11"/>
          </p:nvPr>
        </p:nvSpPr>
        <p:spPr/>
        <p:txBody>
          <a:bodyPr/>
          <a:lstStyle>
            <a:extLst/>
          </a:lstStyle>
          <a:p>
            <a:endParaRPr lang="el-GR"/>
          </a:p>
        </p:txBody>
      </p:sp>
      <p:sp>
        <p:nvSpPr>
          <p:cNvPr id="4" name="Θέση αριθμού διαφάνειας 3"/>
          <p:cNvSpPr>
            <a:spLocks noGrp="1"/>
          </p:cNvSpPr>
          <p:nvPr>
            <p:ph type="sldNum" sz="quarter" idx="12"/>
          </p:nvPr>
        </p:nvSpPr>
        <p:spPr/>
        <p:txBody>
          <a:bodyPr/>
          <a:lstStyle>
            <a:extLst/>
          </a:lstStyle>
          <a:p>
            <a:fld id="{2977F85F-D9BB-4140-8E23-42B156E6A130}"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273050"/>
            <a:ext cx="8229600" cy="1162050"/>
          </a:xfrm>
        </p:spPr>
        <p:txBody>
          <a:bodyPr anchor="ctr"/>
          <a:lstStyle>
            <a:lvl1pPr algn="l">
              <a:buNone/>
              <a:defRPr sz="3600" b="0"/>
            </a:lvl1pPr>
            <a:extLst/>
          </a:lstStyle>
          <a:p>
            <a:r>
              <a:rPr kumimoji="0" lang="el-GR" smtClean="0"/>
              <a:t>Στυλ κύριου τίτλου</a:t>
            </a:r>
            <a:endParaRPr kumimoji="0" lang="en-US"/>
          </a:p>
        </p:txBody>
      </p:sp>
      <p:sp>
        <p:nvSpPr>
          <p:cNvPr id="3" name="Θέση κειμένου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l-GR" smtClean="0"/>
              <a:t>Στυλ υποδείγματος κειμένου</a:t>
            </a:r>
          </a:p>
        </p:txBody>
      </p:sp>
      <p:sp>
        <p:nvSpPr>
          <p:cNvPr id="4" name="Θέση περιεχομένου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extLst/>
          </a:lstStyle>
          <a:p>
            <a:fld id="{89F27009-5B2D-4CB5-83B6-A125E2A1A2CD}" type="datetimeFigureOut">
              <a:rPr lang="el-GR" smtClean="0"/>
              <a:t>22/11/2024</a:t>
            </a:fld>
            <a:endParaRPr lang="el-GR"/>
          </a:p>
        </p:txBody>
      </p:sp>
      <p:sp>
        <p:nvSpPr>
          <p:cNvPr id="6" name="Θέση υποσέλιδου 5"/>
          <p:cNvSpPr>
            <a:spLocks noGrp="1"/>
          </p:cNvSpPr>
          <p:nvPr>
            <p:ph type="ftr" sz="quarter" idx="11"/>
          </p:nvPr>
        </p:nvSpPr>
        <p:spPr/>
        <p:txBody>
          <a:bodyPr/>
          <a:lstStyle>
            <a:extLst/>
          </a:lstStyle>
          <a:p>
            <a:endParaRPr lang="el-GR"/>
          </a:p>
        </p:txBody>
      </p:sp>
      <p:sp>
        <p:nvSpPr>
          <p:cNvPr id="7" name="Θέση αριθμού διαφάνειας 6"/>
          <p:cNvSpPr>
            <a:spLocks noGrp="1"/>
          </p:cNvSpPr>
          <p:nvPr>
            <p:ph type="sldNum" sz="quarter" idx="12"/>
          </p:nvPr>
        </p:nvSpPr>
        <p:spPr/>
        <p:txBody>
          <a:bodyPr/>
          <a:lstStyle>
            <a:extLst/>
          </a:lstStyle>
          <a:p>
            <a:fld id="{2977F85F-D9BB-4140-8E23-42B156E6A130}"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8" name="Ορθογώνιο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Ευθεία γραμμή σύνδεσης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Ομάδα 9"/>
          <p:cNvGrpSpPr/>
          <p:nvPr/>
        </p:nvGrpSpPr>
        <p:grpSpPr>
          <a:xfrm rot="5400000">
            <a:off x="8514581" y="1219200"/>
            <a:ext cx="132763" cy="128466"/>
            <a:chOff x="6668087" y="1297746"/>
            <a:chExt cx="161840" cy="156602"/>
          </a:xfrm>
        </p:grpSpPr>
        <p:cxnSp>
          <p:nvCxnSpPr>
            <p:cNvPr id="15" name="Ευθεία γραμμή σύνδεσης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Ευθεία γραμμή σύνδεσης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Ευθεία γραμμή σύνδεσης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Τίτλος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l-GR" smtClean="0"/>
              <a:t>Στυλ κύριου τίτλου</a:t>
            </a:r>
            <a:endParaRPr kumimoji="0" lang="en-US"/>
          </a:p>
        </p:txBody>
      </p:sp>
      <p:sp>
        <p:nvSpPr>
          <p:cNvPr id="3" name="Θέση εικόνας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a:p>
        </p:txBody>
      </p:sp>
      <p:sp>
        <p:nvSpPr>
          <p:cNvPr id="4" name="Θέση κειμένου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l-GR" smtClean="0"/>
              <a:t>Στυλ υποδείγματος κειμένου</a:t>
            </a:r>
          </a:p>
        </p:txBody>
      </p:sp>
      <p:grpSp>
        <p:nvGrpSpPr>
          <p:cNvPr id="14" name="Ομάδα 13"/>
          <p:cNvGrpSpPr/>
          <p:nvPr/>
        </p:nvGrpSpPr>
        <p:grpSpPr>
          <a:xfrm rot="5400000">
            <a:off x="8666981" y="1371600"/>
            <a:ext cx="132763" cy="128466"/>
            <a:chOff x="6668087" y="1297746"/>
            <a:chExt cx="161840" cy="156602"/>
          </a:xfrm>
        </p:grpSpPr>
        <p:cxnSp>
          <p:nvCxnSpPr>
            <p:cNvPr id="11" name="Ευθεία γραμμή σύνδεσης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Ευθεία γραμμή σύνδεσης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Ευθεία γραμμή σύνδεσης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Ομάδα 17"/>
          <p:cNvGrpSpPr/>
          <p:nvPr/>
        </p:nvGrpSpPr>
        <p:grpSpPr>
          <a:xfrm rot="5400000">
            <a:off x="8320088" y="1474763"/>
            <a:ext cx="132763" cy="128466"/>
            <a:chOff x="6668087" y="1297746"/>
            <a:chExt cx="161840" cy="156602"/>
          </a:xfrm>
        </p:grpSpPr>
        <p:cxnSp>
          <p:nvCxnSpPr>
            <p:cNvPr id="19" name="Ευθεία γραμμή σύνδεσης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Ευθεία γραμμή σύνδεσης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Ευθεία γραμμή σύνδεσης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Θέση ημερομηνίας 4"/>
          <p:cNvSpPr>
            <a:spLocks noGrp="1"/>
          </p:cNvSpPr>
          <p:nvPr>
            <p:ph type="dt" sz="half" idx="10"/>
          </p:nvPr>
        </p:nvSpPr>
        <p:spPr>
          <a:xfrm>
            <a:off x="6477000" y="55499"/>
            <a:ext cx="2133600" cy="365125"/>
          </a:xfrm>
        </p:spPr>
        <p:txBody>
          <a:bodyPr/>
          <a:lstStyle>
            <a:extLst/>
          </a:lstStyle>
          <a:p>
            <a:fld id="{89F27009-5B2D-4CB5-83B6-A125E2A1A2CD}" type="datetimeFigureOut">
              <a:rPr lang="el-GR" smtClean="0"/>
              <a:t>22/11/2024</a:t>
            </a:fld>
            <a:endParaRPr lang="el-GR"/>
          </a:p>
        </p:txBody>
      </p:sp>
      <p:sp>
        <p:nvSpPr>
          <p:cNvPr id="6" name="Θέση υποσέλιδου 5"/>
          <p:cNvSpPr>
            <a:spLocks noGrp="1"/>
          </p:cNvSpPr>
          <p:nvPr>
            <p:ph type="ftr" sz="quarter" idx="11"/>
          </p:nvPr>
        </p:nvSpPr>
        <p:spPr>
          <a:xfrm>
            <a:off x="914400" y="55499"/>
            <a:ext cx="5562600" cy="365125"/>
          </a:xfrm>
        </p:spPr>
        <p:txBody>
          <a:bodyPr/>
          <a:lstStyle>
            <a:extLst/>
          </a:lstStyle>
          <a:p>
            <a:endParaRPr lang="el-GR"/>
          </a:p>
        </p:txBody>
      </p:sp>
      <p:sp>
        <p:nvSpPr>
          <p:cNvPr id="7" name="Θέση αριθμού διαφάνειας 6"/>
          <p:cNvSpPr>
            <a:spLocks noGrp="1"/>
          </p:cNvSpPr>
          <p:nvPr>
            <p:ph type="sldNum" sz="quarter" idx="12"/>
          </p:nvPr>
        </p:nvSpPr>
        <p:spPr>
          <a:xfrm>
            <a:off x="8610600" y="55499"/>
            <a:ext cx="457200" cy="365125"/>
          </a:xfrm>
        </p:spPr>
        <p:txBody>
          <a:bodyPr/>
          <a:lstStyle>
            <a:extLst/>
          </a:lstStyle>
          <a:p>
            <a:fld id="{2977F85F-D9BB-4140-8E23-42B156E6A130}"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Ορθογώνιο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Ορθογώνιο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Ορθογώνιο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Ορθογώνιο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Ορθογώνιο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Ορθογώνιο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Ορθογώνιο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Ορθογώνιο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Ορθογώνιο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Θέση τίτλου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l-GR" smtClean="0"/>
              <a:t>Στυλ κύριου τίτλου</a:t>
            </a:r>
            <a:endParaRPr kumimoji="0" lang="en-US"/>
          </a:p>
        </p:txBody>
      </p:sp>
      <p:sp>
        <p:nvSpPr>
          <p:cNvPr id="13" name="Θέση κειμένου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Θέση ημερομηνίας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9F27009-5B2D-4CB5-83B6-A125E2A1A2CD}" type="datetimeFigureOut">
              <a:rPr lang="el-GR" smtClean="0"/>
              <a:t>22/11/2024</a:t>
            </a:fld>
            <a:endParaRPr lang="el-GR"/>
          </a:p>
        </p:txBody>
      </p:sp>
      <p:sp>
        <p:nvSpPr>
          <p:cNvPr id="3" name="Θέση υποσέλιδου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l-GR"/>
          </a:p>
        </p:txBody>
      </p:sp>
      <p:sp>
        <p:nvSpPr>
          <p:cNvPr id="23" name="Θέση αριθμού διαφάνειας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2977F85F-D9BB-4140-8E23-42B156E6A130}" type="slidenum">
              <a:rPr lang="el-GR" smtClean="0"/>
              <a:t>‹#›</a:t>
            </a:fld>
            <a:endParaRPr lang="el-G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ΤΡΟΦΟΓΝΩΣΙΑ ΕΔΕΣΜΑΤΟΛΟΓΙΟ</a:t>
            </a:r>
            <a:endParaRPr lang="el-GR" dirty="0"/>
          </a:p>
        </p:txBody>
      </p:sp>
      <p:sp>
        <p:nvSpPr>
          <p:cNvPr id="3" name="Υπότιτλος 2"/>
          <p:cNvSpPr>
            <a:spLocks noGrp="1"/>
          </p:cNvSpPr>
          <p:nvPr>
            <p:ph type="subTitle" idx="1"/>
          </p:nvPr>
        </p:nvSpPr>
        <p:spPr/>
        <p:txBody>
          <a:bodyPr/>
          <a:lstStyle/>
          <a:p>
            <a:r>
              <a:rPr lang="el-GR" dirty="0" smtClean="0"/>
              <a:t>ΓΑΛΑΚΤΟΚΟΜΙΚΑ ΠΡΟΪΟΝΤΑ</a:t>
            </a:r>
            <a:endParaRPr lang="el-GR" dirty="0"/>
          </a:p>
        </p:txBody>
      </p:sp>
    </p:spTree>
    <p:extLst>
      <p:ext uri="{BB962C8B-B14F-4D97-AF65-F5344CB8AC3E}">
        <p14:creationId xmlns:p14="http://schemas.microsoft.com/office/powerpoint/2010/main" val="2049473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ΓΑΛΑΚΤΟΚΟΜΙΚΑ ΠΡΟΪΟΝΤΑ</a:t>
            </a:r>
            <a:br>
              <a:rPr lang="el-GR" dirty="0"/>
            </a:br>
            <a:endParaRPr lang="el-GR" dirty="0"/>
          </a:p>
        </p:txBody>
      </p:sp>
      <p:sp>
        <p:nvSpPr>
          <p:cNvPr id="3" name="Θέση περιεχομένου 2"/>
          <p:cNvSpPr>
            <a:spLocks noGrp="1"/>
          </p:cNvSpPr>
          <p:nvPr>
            <p:ph idx="1"/>
          </p:nvPr>
        </p:nvSpPr>
        <p:spPr/>
        <p:txBody>
          <a:bodyPr>
            <a:normAutofit fontScale="55000" lnSpcReduction="20000"/>
          </a:bodyPr>
          <a:lstStyle/>
          <a:p>
            <a:pPr>
              <a:lnSpc>
                <a:spcPct val="115000"/>
              </a:lnSpc>
              <a:spcAft>
                <a:spcPts val="1000"/>
              </a:spcAft>
            </a:pPr>
            <a:r>
              <a:rPr lang="el-GR" sz="3200" b="1" dirty="0">
                <a:latin typeface="Calibri"/>
                <a:ea typeface="Calibri"/>
                <a:cs typeface="Times New Roman"/>
              </a:rPr>
              <a:t>Θρεπτική αξία του γάλακτος</a:t>
            </a:r>
            <a:endParaRPr lang="el-GR" sz="3200" dirty="0">
              <a:latin typeface="Calibri"/>
              <a:ea typeface="Calibri"/>
              <a:cs typeface="Times New Roman"/>
            </a:endParaRPr>
          </a:p>
          <a:p>
            <a:pPr>
              <a:lnSpc>
                <a:spcPct val="115000"/>
              </a:lnSpc>
              <a:spcAft>
                <a:spcPts val="1000"/>
              </a:spcAft>
            </a:pPr>
            <a:r>
              <a:rPr lang="el-GR" sz="3200" dirty="0">
                <a:latin typeface="Calibri"/>
                <a:ea typeface="Calibri"/>
                <a:cs typeface="Times New Roman"/>
              </a:rPr>
              <a:t>Το γάλα και τα παράγωγά του είναι πλούσια σε θρεπτικά συστατικά:</a:t>
            </a:r>
          </a:p>
          <a:p>
            <a:pPr marL="342900" lvl="0">
              <a:lnSpc>
                <a:spcPct val="115000"/>
              </a:lnSpc>
              <a:spcAft>
                <a:spcPts val="1000"/>
              </a:spcAft>
              <a:buSzPts val="1000"/>
              <a:buFont typeface="Symbol"/>
              <a:buChar char=""/>
              <a:tabLst>
                <a:tab pos="457200" algn="l"/>
              </a:tabLst>
            </a:pPr>
            <a:r>
              <a:rPr lang="el-GR" sz="3200" b="1" dirty="0">
                <a:latin typeface="Calibri"/>
                <a:ea typeface="Calibri"/>
                <a:cs typeface="Times New Roman"/>
              </a:rPr>
              <a:t>Πρωτεΐνες</a:t>
            </a:r>
            <a:r>
              <a:rPr lang="el-GR" sz="3200" dirty="0">
                <a:latin typeface="Calibri"/>
                <a:ea typeface="Calibri"/>
                <a:cs typeface="Times New Roman"/>
              </a:rPr>
              <a:t>: Υψηλής ποιότητας πρωτεΐνες (καζεΐνη και ορός γάλακτος) που συμβάλλουν στην ανάπτυξη και την αποκατάσταση των μυών.</a:t>
            </a:r>
          </a:p>
          <a:p>
            <a:pPr marL="342900" lvl="0">
              <a:lnSpc>
                <a:spcPct val="115000"/>
              </a:lnSpc>
              <a:spcAft>
                <a:spcPts val="1000"/>
              </a:spcAft>
              <a:buSzPts val="1000"/>
              <a:buFont typeface="Symbol"/>
              <a:buChar char=""/>
              <a:tabLst>
                <a:tab pos="457200" algn="l"/>
              </a:tabLst>
            </a:pPr>
            <a:r>
              <a:rPr lang="el-GR" sz="3200" b="1" dirty="0">
                <a:latin typeface="Calibri"/>
                <a:ea typeface="Calibri"/>
                <a:cs typeface="Times New Roman"/>
              </a:rPr>
              <a:t>Ασβέστιο</a:t>
            </a:r>
            <a:r>
              <a:rPr lang="el-GR" sz="3200" dirty="0">
                <a:latin typeface="Calibri"/>
                <a:ea typeface="Calibri"/>
                <a:cs typeface="Times New Roman"/>
              </a:rPr>
              <a:t>: Το γάλα είναι μία από τις καλύτερες πηγές ασβεστίου, το οποίο είναι σημαντικό για τη δύναμη των οστών και των δοντιών.</a:t>
            </a:r>
          </a:p>
          <a:p>
            <a:pPr marL="342900" lvl="0">
              <a:lnSpc>
                <a:spcPct val="115000"/>
              </a:lnSpc>
              <a:spcAft>
                <a:spcPts val="1000"/>
              </a:spcAft>
              <a:buSzPts val="1000"/>
              <a:buFont typeface="Symbol"/>
              <a:buChar char=""/>
              <a:tabLst>
                <a:tab pos="457200" algn="l"/>
              </a:tabLst>
            </a:pPr>
            <a:r>
              <a:rPr lang="el-GR" sz="3200" b="1" dirty="0">
                <a:latin typeface="Calibri"/>
                <a:ea typeface="Calibri"/>
                <a:cs typeface="Times New Roman"/>
              </a:rPr>
              <a:t>Βιταμίνες</a:t>
            </a:r>
            <a:r>
              <a:rPr lang="el-GR" sz="3200" dirty="0">
                <a:latin typeface="Calibri"/>
                <a:ea typeface="Calibri"/>
                <a:cs typeface="Times New Roman"/>
              </a:rPr>
              <a:t>: Βιταμίνη Α, βιταμίνη D, βιταμίνη Β12 και </a:t>
            </a:r>
            <a:r>
              <a:rPr lang="el-GR" sz="3200" dirty="0" err="1">
                <a:latin typeface="Calibri"/>
                <a:ea typeface="Calibri"/>
                <a:cs typeface="Times New Roman"/>
              </a:rPr>
              <a:t>ριβοφλαβίνη</a:t>
            </a:r>
            <a:r>
              <a:rPr lang="el-GR" sz="3200" dirty="0">
                <a:latin typeface="Calibri"/>
                <a:ea typeface="Calibri"/>
                <a:cs typeface="Times New Roman"/>
              </a:rPr>
              <a:t> (Β2), που είναι σημαντικές για τη λειτουργία του ανοσοποιητικού και του νευρικού συστήματος.</a:t>
            </a:r>
          </a:p>
          <a:p>
            <a:pPr marL="342900" lvl="0">
              <a:lnSpc>
                <a:spcPct val="115000"/>
              </a:lnSpc>
              <a:spcAft>
                <a:spcPts val="1000"/>
              </a:spcAft>
              <a:buSzPts val="1000"/>
              <a:buFont typeface="Symbol"/>
              <a:buChar char=""/>
              <a:tabLst>
                <a:tab pos="457200" algn="l"/>
              </a:tabLst>
            </a:pPr>
            <a:r>
              <a:rPr lang="el-GR" sz="3200" b="1" dirty="0">
                <a:latin typeface="Calibri"/>
                <a:ea typeface="Calibri"/>
                <a:cs typeface="Times New Roman"/>
              </a:rPr>
              <a:t>Λίπη</a:t>
            </a:r>
            <a:r>
              <a:rPr lang="el-GR" sz="3200" dirty="0">
                <a:latin typeface="Calibri"/>
                <a:ea typeface="Calibri"/>
                <a:cs typeface="Times New Roman"/>
              </a:rPr>
              <a:t>: Περιέχει κορεσμένα και ακόρεστα λίπη, ενώ το πλήρες γάλα έχει υψηλότερη περιεκτικότητα σε λίπος από το αποβουτυρωμένο ή </a:t>
            </a:r>
            <a:r>
              <a:rPr lang="el-GR" sz="3200" dirty="0" err="1">
                <a:latin typeface="Calibri"/>
                <a:ea typeface="Calibri"/>
                <a:cs typeface="Times New Roman"/>
              </a:rPr>
              <a:t>ημιάπαχο</a:t>
            </a:r>
            <a:r>
              <a:rPr lang="el-GR" sz="3200" dirty="0">
                <a:latin typeface="Calibri"/>
                <a:ea typeface="Calibri"/>
                <a:cs typeface="Times New Roman"/>
              </a:rPr>
              <a:t> γάλα.</a:t>
            </a:r>
          </a:p>
          <a:p>
            <a:endParaRPr lang="el-GR" dirty="0"/>
          </a:p>
        </p:txBody>
      </p:sp>
    </p:spTree>
    <p:extLst>
      <p:ext uri="{BB962C8B-B14F-4D97-AF65-F5344CB8AC3E}">
        <p14:creationId xmlns:p14="http://schemas.microsoft.com/office/powerpoint/2010/main" val="2410385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ΓΑΛΑΚΤΟΚΟΜΙΚΑ ΠΡΟΪΟΝΤΑ</a:t>
            </a:r>
            <a:br>
              <a:rPr lang="el-GR" dirty="0"/>
            </a:br>
            <a:endParaRPr lang="el-GR" dirty="0"/>
          </a:p>
        </p:txBody>
      </p:sp>
      <p:sp>
        <p:nvSpPr>
          <p:cNvPr id="3" name="Θέση περιεχομένου 2"/>
          <p:cNvSpPr>
            <a:spLocks noGrp="1"/>
          </p:cNvSpPr>
          <p:nvPr>
            <p:ph idx="1"/>
          </p:nvPr>
        </p:nvSpPr>
        <p:spPr/>
        <p:txBody>
          <a:bodyPr>
            <a:normAutofit fontScale="62500" lnSpcReduction="20000"/>
          </a:bodyPr>
          <a:lstStyle/>
          <a:p>
            <a:pPr>
              <a:lnSpc>
                <a:spcPct val="115000"/>
              </a:lnSpc>
              <a:spcAft>
                <a:spcPts val="1000"/>
              </a:spcAft>
            </a:pPr>
            <a:r>
              <a:rPr lang="el-GR" sz="3200" b="1" dirty="0">
                <a:latin typeface="Calibri"/>
                <a:ea typeface="Calibri"/>
                <a:cs typeface="Times New Roman"/>
              </a:rPr>
              <a:t>Υγιεινές πτυχές και διατροφικές συμβουλές</a:t>
            </a:r>
            <a:endParaRPr lang="el-GR" sz="3200" dirty="0">
              <a:latin typeface="Calibri"/>
              <a:ea typeface="Calibri"/>
              <a:cs typeface="Times New Roman"/>
            </a:endParaRPr>
          </a:p>
          <a:p>
            <a:pPr marL="342900" lvl="0">
              <a:lnSpc>
                <a:spcPct val="115000"/>
              </a:lnSpc>
              <a:spcAft>
                <a:spcPts val="1000"/>
              </a:spcAft>
              <a:buSzPts val="1000"/>
              <a:buFont typeface="Symbol"/>
              <a:buChar char=""/>
              <a:tabLst>
                <a:tab pos="457200" algn="l"/>
              </a:tabLst>
            </a:pPr>
            <a:r>
              <a:rPr lang="el-GR" sz="3200" b="1" dirty="0">
                <a:latin typeface="Calibri"/>
                <a:ea typeface="Calibri"/>
                <a:cs typeface="Times New Roman"/>
              </a:rPr>
              <a:t>Γάλα και υγεία των οστών</a:t>
            </a:r>
            <a:r>
              <a:rPr lang="el-GR" sz="3200" dirty="0">
                <a:latin typeface="Calibri"/>
                <a:ea typeface="Calibri"/>
                <a:cs typeface="Times New Roman"/>
              </a:rPr>
              <a:t>: Το γάλα είναι γνωστό για την ενίσχυση της υγείας των οστών, χάρη στην υψηλή περιεκτικότητά του σε ασβέστιο και βιταμίνη D.</a:t>
            </a:r>
          </a:p>
          <a:p>
            <a:pPr marL="342900" lvl="0">
              <a:lnSpc>
                <a:spcPct val="115000"/>
              </a:lnSpc>
              <a:spcAft>
                <a:spcPts val="1000"/>
              </a:spcAft>
              <a:buSzPts val="1000"/>
              <a:buFont typeface="Symbol"/>
              <a:buChar char=""/>
              <a:tabLst>
                <a:tab pos="457200" algn="l"/>
              </a:tabLst>
            </a:pPr>
            <a:r>
              <a:rPr lang="el-GR" sz="3200" b="1" dirty="0">
                <a:latin typeface="Calibri"/>
                <a:ea typeface="Calibri"/>
                <a:cs typeface="Times New Roman"/>
              </a:rPr>
              <a:t>Γάλα και πέψη</a:t>
            </a:r>
            <a:r>
              <a:rPr lang="el-GR" sz="3200" dirty="0">
                <a:latin typeface="Calibri"/>
                <a:ea typeface="Calibri"/>
                <a:cs typeface="Times New Roman"/>
              </a:rPr>
              <a:t>: Ορισμένα άτομα παρουσιάζουν δυσανεξία στη λακτόζη, το οποίο είναι το ζάχαρο του γάλακτος, με αποτέλεσμα να έχουν δυσκολία στην πέψη του γάλακτος και των προϊόντων του.</a:t>
            </a:r>
          </a:p>
          <a:p>
            <a:pPr marL="342900" lvl="0">
              <a:lnSpc>
                <a:spcPct val="115000"/>
              </a:lnSpc>
              <a:spcAft>
                <a:spcPts val="1000"/>
              </a:spcAft>
              <a:buSzPts val="1000"/>
              <a:buFont typeface="Symbol"/>
              <a:buChar char=""/>
              <a:tabLst>
                <a:tab pos="457200" algn="l"/>
              </a:tabLst>
            </a:pPr>
            <a:r>
              <a:rPr lang="el-GR" sz="3200" b="1" dirty="0">
                <a:latin typeface="Calibri"/>
                <a:ea typeface="Calibri"/>
                <a:cs typeface="Times New Roman"/>
              </a:rPr>
              <a:t>Λιπαρά και θερμίδες</a:t>
            </a:r>
            <a:r>
              <a:rPr lang="el-GR" sz="3200" dirty="0">
                <a:latin typeface="Calibri"/>
                <a:ea typeface="Calibri"/>
                <a:cs typeface="Times New Roman"/>
              </a:rPr>
              <a:t>: Όταν καταναλώνεται σε μεγάλες ποσότητες ή σε μορφή πλήρους γάλακτος και προϊόντων με υψηλά λιπαρά, το γάλα μπορεί να προσφέρει πολλές θερμίδες και λιπαρά.</a:t>
            </a:r>
          </a:p>
          <a:p>
            <a:endParaRPr lang="el-GR" dirty="0"/>
          </a:p>
        </p:txBody>
      </p:sp>
    </p:spTree>
    <p:extLst>
      <p:ext uri="{BB962C8B-B14F-4D97-AF65-F5344CB8AC3E}">
        <p14:creationId xmlns:p14="http://schemas.microsoft.com/office/powerpoint/2010/main" val="2148604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ΓΑΛΑΚΤΟΚΟΜΙΚΑ ΠΡΟΪΟΝΤΑ</a:t>
            </a:r>
            <a:br>
              <a:rPr lang="el-GR" dirty="0"/>
            </a:br>
            <a:endParaRPr lang="el-GR" dirty="0"/>
          </a:p>
        </p:txBody>
      </p:sp>
      <p:sp>
        <p:nvSpPr>
          <p:cNvPr id="3" name="Θέση περιεχομένου 2"/>
          <p:cNvSpPr>
            <a:spLocks noGrp="1"/>
          </p:cNvSpPr>
          <p:nvPr>
            <p:ph idx="1"/>
          </p:nvPr>
        </p:nvSpPr>
        <p:spPr/>
        <p:txBody>
          <a:bodyPr>
            <a:normAutofit/>
          </a:bodyPr>
          <a:lstStyle/>
          <a:p>
            <a:pPr>
              <a:lnSpc>
                <a:spcPct val="115000"/>
              </a:lnSpc>
              <a:spcAft>
                <a:spcPts val="1000"/>
              </a:spcAft>
            </a:pPr>
            <a:r>
              <a:rPr lang="el-GR" sz="3200" dirty="0">
                <a:latin typeface="Times New Roman"/>
                <a:ea typeface="Times New Roman"/>
                <a:cs typeface="Times New Roman"/>
              </a:rPr>
              <a:t>Το γάλα και τα παράγωγά του έχουν ευρύ φάσμα χρήσεων στη μαγειρική, καθώς προσφέρουν υφή, γεύση και θρεπτικά συστατικά σε πολλές συνταγές. Μερικές από τις βασικές χρήσεις τους είναι οι εξής:</a:t>
            </a:r>
            <a:endParaRPr lang="el-GR" sz="2800" dirty="0">
              <a:latin typeface="Calibri"/>
              <a:ea typeface="Calibri"/>
              <a:cs typeface="Times New Roman"/>
            </a:endParaRPr>
          </a:p>
          <a:p>
            <a:endParaRPr lang="el-GR" dirty="0"/>
          </a:p>
        </p:txBody>
      </p:sp>
    </p:spTree>
    <p:extLst>
      <p:ext uri="{BB962C8B-B14F-4D97-AF65-F5344CB8AC3E}">
        <p14:creationId xmlns:p14="http://schemas.microsoft.com/office/powerpoint/2010/main" val="4144046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ΓΑΛΑΚΤΟΚΟΜΙΚΑ ΠΡΟΪΟΝΤΑ</a:t>
            </a:r>
            <a:br>
              <a:rPr lang="el-GR" dirty="0"/>
            </a:br>
            <a:endParaRPr lang="el-GR" dirty="0"/>
          </a:p>
        </p:txBody>
      </p:sp>
      <p:sp>
        <p:nvSpPr>
          <p:cNvPr id="3" name="Θέση περιεχομένου 2"/>
          <p:cNvSpPr>
            <a:spLocks noGrp="1"/>
          </p:cNvSpPr>
          <p:nvPr>
            <p:ph idx="1"/>
          </p:nvPr>
        </p:nvSpPr>
        <p:spPr/>
        <p:txBody>
          <a:bodyPr>
            <a:normAutofit fontScale="77500" lnSpcReduction="20000"/>
          </a:bodyPr>
          <a:lstStyle/>
          <a:p>
            <a:pPr>
              <a:lnSpc>
                <a:spcPct val="115000"/>
              </a:lnSpc>
              <a:spcAft>
                <a:spcPts val="1000"/>
              </a:spcAft>
            </a:pPr>
            <a:r>
              <a:rPr lang="el-GR" sz="3600" b="1" dirty="0">
                <a:latin typeface="Times New Roman"/>
                <a:ea typeface="Times New Roman"/>
                <a:cs typeface="Times New Roman"/>
              </a:rPr>
              <a:t>1. Σάλτσες και Κρέμες</a:t>
            </a:r>
            <a:endParaRPr lang="el-GR" sz="2800" dirty="0">
              <a:latin typeface="Calibri"/>
              <a:ea typeface="Calibri"/>
              <a:cs typeface="Times New Roman"/>
            </a:endParaRPr>
          </a:p>
          <a:p>
            <a:pPr marL="342900" lvl="0">
              <a:lnSpc>
                <a:spcPct val="115000"/>
              </a:lnSpc>
              <a:spcAft>
                <a:spcPts val="1000"/>
              </a:spcAft>
              <a:buSzPts val="1000"/>
              <a:buFont typeface="Symbol"/>
              <a:buChar char=""/>
              <a:tabLst>
                <a:tab pos="457200" algn="l"/>
              </a:tabLst>
            </a:pPr>
            <a:r>
              <a:rPr lang="el-GR" sz="3200" b="1" dirty="0">
                <a:latin typeface="Times New Roman"/>
                <a:ea typeface="Times New Roman"/>
                <a:cs typeface="Times New Roman"/>
              </a:rPr>
              <a:t>Σάλτσες βασισμένες σε γάλα</a:t>
            </a:r>
            <a:r>
              <a:rPr lang="el-GR" sz="3200" dirty="0">
                <a:latin typeface="Times New Roman"/>
                <a:ea typeface="Times New Roman"/>
                <a:cs typeface="Times New Roman"/>
              </a:rPr>
              <a:t>: Χρησιμοποιείται ως βάση για διάφορες σάλτσες, όπως η </a:t>
            </a:r>
            <a:r>
              <a:rPr lang="el-GR" sz="3200" b="1" dirty="0">
                <a:latin typeface="Times New Roman"/>
                <a:ea typeface="Times New Roman"/>
                <a:cs typeface="Times New Roman"/>
              </a:rPr>
              <a:t>λευκή σάλτσα (</a:t>
            </a:r>
            <a:r>
              <a:rPr lang="el-GR" sz="3200" b="1" dirty="0" err="1">
                <a:latin typeface="Times New Roman"/>
                <a:ea typeface="Times New Roman"/>
                <a:cs typeface="Times New Roman"/>
              </a:rPr>
              <a:t>béchamel</a:t>
            </a:r>
            <a:r>
              <a:rPr lang="el-GR" sz="3200" b="1" dirty="0">
                <a:latin typeface="Times New Roman"/>
                <a:ea typeface="Times New Roman"/>
                <a:cs typeface="Times New Roman"/>
              </a:rPr>
              <a:t>)</a:t>
            </a:r>
            <a:r>
              <a:rPr lang="el-GR" sz="3200" dirty="0">
                <a:latin typeface="Times New Roman"/>
                <a:ea typeface="Times New Roman"/>
                <a:cs typeface="Times New Roman"/>
              </a:rPr>
              <a:t>, που αποτελεί τη βάση για πολλές άλλες, όπως η σάλτσα </a:t>
            </a:r>
            <a:r>
              <a:rPr lang="el-GR" sz="3200" dirty="0" err="1">
                <a:latin typeface="Times New Roman"/>
                <a:ea typeface="Times New Roman"/>
                <a:cs typeface="Times New Roman"/>
              </a:rPr>
              <a:t>μπεσαμέλ</a:t>
            </a:r>
            <a:r>
              <a:rPr lang="el-GR" sz="3200" dirty="0">
                <a:latin typeface="Times New Roman"/>
                <a:ea typeface="Times New Roman"/>
                <a:cs typeface="Times New Roman"/>
              </a:rPr>
              <a:t> για μουσακά ή παστίτσιο.</a:t>
            </a:r>
            <a:endParaRPr lang="el-GR" sz="2800" dirty="0">
              <a:latin typeface="Calibri"/>
              <a:ea typeface="Calibri"/>
              <a:cs typeface="Times New Roman"/>
            </a:endParaRPr>
          </a:p>
          <a:p>
            <a:pPr marL="342900" lvl="0">
              <a:lnSpc>
                <a:spcPct val="115000"/>
              </a:lnSpc>
              <a:spcAft>
                <a:spcPts val="1000"/>
              </a:spcAft>
              <a:buSzPts val="1000"/>
              <a:buFont typeface="Symbol"/>
              <a:buChar char=""/>
              <a:tabLst>
                <a:tab pos="457200" algn="l"/>
              </a:tabLst>
            </a:pPr>
            <a:r>
              <a:rPr lang="el-GR" sz="3200" b="1" dirty="0">
                <a:latin typeface="Times New Roman"/>
                <a:ea typeface="Times New Roman"/>
                <a:cs typeface="Times New Roman"/>
              </a:rPr>
              <a:t>Κρέμες</a:t>
            </a:r>
            <a:r>
              <a:rPr lang="el-GR" sz="3200" dirty="0">
                <a:latin typeface="Times New Roman"/>
                <a:ea typeface="Times New Roman"/>
                <a:cs typeface="Times New Roman"/>
              </a:rPr>
              <a:t>: Το γάλα, μαζί με κρέμα γάλακτος, χρησιμοποιείται για την παρασκευή κρεμών, όπως η </a:t>
            </a:r>
            <a:r>
              <a:rPr lang="el-GR" sz="3200" b="1" dirty="0">
                <a:latin typeface="Times New Roman"/>
                <a:ea typeface="Times New Roman"/>
                <a:cs typeface="Times New Roman"/>
              </a:rPr>
              <a:t>κρέμα ζαχαροπλαστικής</a:t>
            </a:r>
            <a:r>
              <a:rPr lang="el-GR" sz="3200" dirty="0">
                <a:latin typeface="Times New Roman"/>
                <a:ea typeface="Times New Roman"/>
                <a:cs typeface="Times New Roman"/>
              </a:rPr>
              <a:t> ή η </a:t>
            </a:r>
            <a:r>
              <a:rPr lang="el-GR" sz="3200" b="1" dirty="0">
                <a:latin typeface="Times New Roman"/>
                <a:ea typeface="Times New Roman"/>
                <a:cs typeface="Times New Roman"/>
              </a:rPr>
              <a:t>κρέμα γάλακτος</a:t>
            </a:r>
            <a:r>
              <a:rPr lang="el-GR" sz="3200" dirty="0">
                <a:latin typeface="Times New Roman"/>
                <a:ea typeface="Times New Roman"/>
                <a:cs typeface="Times New Roman"/>
              </a:rPr>
              <a:t> για κρύες και ζεστές συνταγές.</a:t>
            </a:r>
            <a:endParaRPr lang="el-GR" sz="2800" dirty="0">
              <a:latin typeface="Calibri"/>
              <a:ea typeface="Calibri"/>
              <a:cs typeface="Times New Roman"/>
            </a:endParaRPr>
          </a:p>
          <a:p>
            <a:endParaRPr lang="el-GR" dirty="0"/>
          </a:p>
        </p:txBody>
      </p:sp>
    </p:spTree>
    <p:extLst>
      <p:ext uri="{BB962C8B-B14F-4D97-AF65-F5344CB8AC3E}">
        <p14:creationId xmlns:p14="http://schemas.microsoft.com/office/powerpoint/2010/main" val="4000273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ΓΑΛΑΚΤΟΚΟΜΙΚΑ ΠΡΟΪΟΝΤΑ</a:t>
            </a:r>
            <a:br>
              <a:rPr lang="el-GR" dirty="0"/>
            </a:br>
            <a:endParaRPr lang="el-GR" dirty="0"/>
          </a:p>
        </p:txBody>
      </p:sp>
      <p:sp>
        <p:nvSpPr>
          <p:cNvPr id="3" name="Θέση περιεχομένου 2"/>
          <p:cNvSpPr>
            <a:spLocks noGrp="1"/>
          </p:cNvSpPr>
          <p:nvPr>
            <p:ph idx="1"/>
          </p:nvPr>
        </p:nvSpPr>
        <p:spPr/>
        <p:txBody>
          <a:bodyPr>
            <a:normAutofit fontScale="92500" lnSpcReduction="10000"/>
          </a:bodyPr>
          <a:lstStyle/>
          <a:p>
            <a:pPr>
              <a:lnSpc>
                <a:spcPct val="115000"/>
              </a:lnSpc>
              <a:spcAft>
                <a:spcPts val="1000"/>
              </a:spcAft>
            </a:pPr>
            <a:r>
              <a:rPr lang="el-GR" sz="3600" b="1" dirty="0">
                <a:latin typeface="Times New Roman"/>
                <a:ea typeface="Times New Roman"/>
                <a:cs typeface="Times New Roman"/>
              </a:rPr>
              <a:t>2. Ζύμες και Μπισκότα</a:t>
            </a:r>
            <a:endParaRPr lang="el-GR" sz="2800" dirty="0">
              <a:latin typeface="Calibri"/>
              <a:ea typeface="Calibri"/>
              <a:cs typeface="Times New Roman"/>
            </a:endParaRPr>
          </a:p>
          <a:p>
            <a:pPr marL="342900" lvl="0">
              <a:lnSpc>
                <a:spcPct val="115000"/>
              </a:lnSpc>
              <a:spcAft>
                <a:spcPts val="1000"/>
              </a:spcAft>
              <a:buSzPts val="1000"/>
              <a:buFont typeface="Symbol"/>
              <a:buChar char=""/>
              <a:tabLst>
                <a:tab pos="457200" algn="l"/>
              </a:tabLst>
            </a:pPr>
            <a:r>
              <a:rPr lang="el-GR" sz="3200" dirty="0">
                <a:latin typeface="Times New Roman"/>
                <a:ea typeface="Times New Roman"/>
                <a:cs typeface="Times New Roman"/>
              </a:rPr>
              <a:t>Στη ζαχαροπλαστική, το γάλα προστίθεται στις </a:t>
            </a:r>
            <a:r>
              <a:rPr lang="el-GR" sz="3200" b="1" dirty="0">
                <a:latin typeface="Times New Roman"/>
                <a:ea typeface="Times New Roman"/>
                <a:cs typeface="Times New Roman"/>
              </a:rPr>
              <a:t>ζύμες</a:t>
            </a:r>
            <a:r>
              <a:rPr lang="el-GR" sz="3200" dirty="0">
                <a:latin typeface="Times New Roman"/>
                <a:ea typeface="Times New Roman"/>
                <a:cs typeface="Times New Roman"/>
              </a:rPr>
              <a:t> για </a:t>
            </a:r>
            <a:r>
              <a:rPr lang="el-GR" sz="3200" b="1" dirty="0">
                <a:latin typeface="Times New Roman"/>
                <a:ea typeface="Times New Roman"/>
                <a:cs typeface="Times New Roman"/>
              </a:rPr>
              <a:t>κέικ</a:t>
            </a:r>
            <a:r>
              <a:rPr lang="el-GR" sz="3200" dirty="0">
                <a:latin typeface="Times New Roman"/>
                <a:ea typeface="Times New Roman"/>
                <a:cs typeface="Times New Roman"/>
              </a:rPr>
              <a:t>, </a:t>
            </a:r>
            <a:r>
              <a:rPr lang="el-GR" sz="3200" b="1" dirty="0" err="1">
                <a:latin typeface="Times New Roman"/>
                <a:ea typeface="Times New Roman"/>
                <a:cs typeface="Times New Roman"/>
              </a:rPr>
              <a:t>μουσ</a:t>
            </a:r>
            <a:r>
              <a:rPr lang="el-GR" sz="3200" dirty="0">
                <a:latin typeface="Times New Roman"/>
                <a:ea typeface="Times New Roman"/>
                <a:cs typeface="Times New Roman"/>
              </a:rPr>
              <a:t> ή </a:t>
            </a:r>
            <a:r>
              <a:rPr lang="el-GR" sz="3200" b="1" dirty="0" err="1">
                <a:latin typeface="Times New Roman"/>
                <a:ea typeface="Times New Roman"/>
                <a:cs typeface="Times New Roman"/>
              </a:rPr>
              <a:t>μάφινς</a:t>
            </a:r>
            <a:r>
              <a:rPr lang="el-GR" sz="3200" dirty="0">
                <a:latin typeface="Times New Roman"/>
                <a:ea typeface="Times New Roman"/>
                <a:cs typeface="Times New Roman"/>
              </a:rPr>
              <a:t> για να προσφέρει υγρασία και να βοηθήσει στη σωστή υφή.</a:t>
            </a:r>
            <a:endParaRPr lang="el-GR" sz="2800" dirty="0">
              <a:latin typeface="Calibri"/>
              <a:ea typeface="Calibri"/>
              <a:cs typeface="Times New Roman"/>
            </a:endParaRPr>
          </a:p>
          <a:p>
            <a:pPr marL="342900" lvl="0">
              <a:lnSpc>
                <a:spcPct val="115000"/>
              </a:lnSpc>
              <a:spcAft>
                <a:spcPts val="1000"/>
              </a:spcAft>
              <a:buSzPts val="1000"/>
              <a:buFont typeface="Symbol"/>
              <a:buChar char=""/>
              <a:tabLst>
                <a:tab pos="457200" algn="l"/>
              </a:tabLst>
            </a:pPr>
            <a:r>
              <a:rPr lang="el-GR" sz="3200" dirty="0">
                <a:latin typeface="Times New Roman"/>
                <a:ea typeface="Times New Roman"/>
                <a:cs typeface="Times New Roman"/>
              </a:rPr>
              <a:t>Χρησιμοποιείται για να μαλακώσει και να προσδώσει πλούσια γεύση σε </a:t>
            </a:r>
            <a:r>
              <a:rPr lang="el-GR" sz="3200" b="1" dirty="0">
                <a:latin typeface="Times New Roman"/>
                <a:ea typeface="Times New Roman"/>
                <a:cs typeface="Times New Roman"/>
              </a:rPr>
              <a:t>μπισκότα</a:t>
            </a:r>
            <a:r>
              <a:rPr lang="el-GR" sz="3200" dirty="0">
                <a:latin typeface="Times New Roman"/>
                <a:ea typeface="Times New Roman"/>
                <a:cs typeface="Times New Roman"/>
              </a:rPr>
              <a:t> και </a:t>
            </a:r>
            <a:r>
              <a:rPr lang="el-GR" sz="3200" b="1" dirty="0">
                <a:latin typeface="Times New Roman"/>
                <a:ea typeface="Times New Roman"/>
                <a:cs typeface="Times New Roman"/>
              </a:rPr>
              <a:t>κέικ</a:t>
            </a:r>
            <a:r>
              <a:rPr lang="el-GR" sz="3200" dirty="0">
                <a:latin typeface="Times New Roman"/>
                <a:ea typeface="Times New Roman"/>
                <a:cs typeface="Times New Roman"/>
              </a:rPr>
              <a:t>.</a:t>
            </a:r>
            <a:endParaRPr lang="el-GR" sz="2800" dirty="0">
              <a:latin typeface="Calibri"/>
              <a:ea typeface="Calibri"/>
              <a:cs typeface="Times New Roman"/>
            </a:endParaRPr>
          </a:p>
          <a:p>
            <a:endParaRPr lang="el-GR" dirty="0"/>
          </a:p>
        </p:txBody>
      </p:sp>
    </p:spTree>
    <p:extLst>
      <p:ext uri="{BB962C8B-B14F-4D97-AF65-F5344CB8AC3E}">
        <p14:creationId xmlns:p14="http://schemas.microsoft.com/office/powerpoint/2010/main" val="3064107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ΓΑΛΑΚΤΟΚΟΜΙΚΑ ΠΡΟΪΟΝΤΑ</a:t>
            </a:r>
            <a:br>
              <a:rPr lang="el-GR" dirty="0"/>
            </a:br>
            <a:endParaRPr lang="el-GR" dirty="0"/>
          </a:p>
        </p:txBody>
      </p:sp>
      <p:sp>
        <p:nvSpPr>
          <p:cNvPr id="3" name="Θέση περιεχομένου 2"/>
          <p:cNvSpPr>
            <a:spLocks noGrp="1"/>
          </p:cNvSpPr>
          <p:nvPr>
            <p:ph idx="1"/>
          </p:nvPr>
        </p:nvSpPr>
        <p:spPr/>
        <p:txBody>
          <a:bodyPr>
            <a:normAutofit/>
          </a:bodyPr>
          <a:lstStyle/>
          <a:p>
            <a:pPr>
              <a:lnSpc>
                <a:spcPct val="115000"/>
              </a:lnSpc>
              <a:spcAft>
                <a:spcPts val="1000"/>
              </a:spcAft>
            </a:pPr>
            <a:r>
              <a:rPr lang="el-GR" sz="3600" b="1" dirty="0">
                <a:latin typeface="Times New Roman"/>
                <a:ea typeface="Times New Roman"/>
                <a:cs typeface="Times New Roman"/>
              </a:rPr>
              <a:t>3. Σούπες και Κρέμες Σούπας</a:t>
            </a:r>
            <a:endParaRPr lang="el-GR" sz="2800" dirty="0">
              <a:latin typeface="Calibri"/>
              <a:ea typeface="Calibri"/>
              <a:cs typeface="Times New Roman"/>
            </a:endParaRPr>
          </a:p>
          <a:p>
            <a:pPr marL="342900" lvl="0">
              <a:lnSpc>
                <a:spcPct val="115000"/>
              </a:lnSpc>
              <a:spcAft>
                <a:spcPts val="1000"/>
              </a:spcAft>
              <a:buSzPts val="1000"/>
              <a:buFont typeface="Symbol"/>
              <a:buChar char=""/>
              <a:tabLst>
                <a:tab pos="457200" algn="l"/>
              </a:tabLst>
            </a:pPr>
            <a:r>
              <a:rPr lang="el-GR" sz="3200" dirty="0">
                <a:latin typeface="Times New Roman"/>
                <a:ea typeface="Times New Roman"/>
                <a:cs typeface="Times New Roman"/>
              </a:rPr>
              <a:t>Το γάλα προστίθεται σε πολλές σούπες για να τις κάνει πιο </a:t>
            </a:r>
            <a:r>
              <a:rPr lang="el-GR" sz="3200" dirty="0" err="1">
                <a:latin typeface="Times New Roman"/>
                <a:ea typeface="Times New Roman"/>
                <a:cs typeface="Times New Roman"/>
              </a:rPr>
              <a:t>κρεμώδεις</a:t>
            </a:r>
            <a:r>
              <a:rPr lang="el-GR" sz="3200" dirty="0">
                <a:latin typeface="Times New Roman"/>
                <a:ea typeface="Times New Roman"/>
                <a:cs typeface="Times New Roman"/>
              </a:rPr>
              <a:t> και να τους δώσει απαλή υφή. Οι πιο γνωστές είναι οι </a:t>
            </a:r>
            <a:r>
              <a:rPr lang="el-GR" sz="3200" b="1" dirty="0" err="1">
                <a:latin typeface="Times New Roman"/>
                <a:ea typeface="Times New Roman"/>
                <a:cs typeface="Times New Roman"/>
              </a:rPr>
              <a:t>κρεμώδεις</a:t>
            </a:r>
            <a:r>
              <a:rPr lang="el-GR" sz="3200" b="1" dirty="0">
                <a:latin typeface="Times New Roman"/>
                <a:ea typeface="Times New Roman"/>
                <a:cs typeface="Times New Roman"/>
              </a:rPr>
              <a:t> σούπες</a:t>
            </a:r>
            <a:r>
              <a:rPr lang="el-GR" sz="3200" dirty="0">
                <a:latin typeface="Times New Roman"/>
                <a:ea typeface="Times New Roman"/>
                <a:cs typeface="Times New Roman"/>
              </a:rPr>
              <a:t>, όπως η </a:t>
            </a:r>
            <a:r>
              <a:rPr lang="el-GR" sz="3200" b="1" dirty="0">
                <a:latin typeface="Times New Roman"/>
                <a:ea typeface="Times New Roman"/>
                <a:cs typeface="Times New Roman"/>
              </a:rPr>
              <a:t>σούπα κολοκύθας</a:t>
            </a:r>
            <a:r>
              <a:rPr lang="el-GR" sz="3200" dirty="0">
                <a:latin typeface="Times New Roman"/>
                <a:ea typeface="Times New Roman"/>
                <a:cs typeface="Times New Roman"/>
              </a:rPr>
              <a:t> ή η </a:t>
            </a:r>
            <a:r>
              <a:rPr lang="el-GR" sz="3200" b="1" dirty="0">
                <a:latin typeface="Times New Roman"/>
                <a:ea typeface="Times New Roman"/>
                <a:cs typeface="Times New Roman"/>
              </a:rPr>
              <a:t>σούπα με μανιτάρια</a:t>
            </a:r>
            <a:r>
              <a:rPr lang="el-GR" sz="3200" dirty="0">
                <a:latin typeface="Times New Roman"/>
                <a:ea typeface="Times New Roman"/>
                <a:cs typeface="Times New Roman"/>
              </a:rPr>
              <a:t>.</a:t>
            </a:r>
            <a:endParaRPr lang="el-GR" sz="2800" dirty="0">
              <a:latin typeface="Calibri"/>
              <a:ea typeface="Calibri"/>
              <a:cs typeface="Times New Roman"/>
            </a:endParaRPr>
          </a:p>
          <a:p>
            <a:endParaRPr lang="el-GR" dirty="0"/>
          </a:p>
        </p:txBody>
      </p:sp>
    </p:spTree>
    <p:extLst>
      <p:ext uri="{BB962C8B-B14F-4D97-AF65-F5344CB8AC3E}">
        <p14:creationId xmlns:p14="http://schemas.microsoft.com/office/powerpoint/2010/main" val="762635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ΓΑΛΑΚΤΟΚΟΜΙΚΑ ΠΡΟΪΟΝΤΑ</a:t>
            </a:r>
            <a:br>
              <a:rPr lang="el-GR" dirty="0"/>
            </a:br>
            <a:endParaRPr lang="el-GR" dirty="0"/>
          </a:p>
        </p:txBody>
      </p:sp>
      <p:sp>
        <p:nvSpPr>
          <p:cNvPr id="3" name="Θέση περιεχομένου 2"/>
          <p:cNvSpPr>
            <a:spLocks noGrp="1"/>
          </p:cNvSpPr>
          <p:nvPr>
            <p:ph idx="1"/>
          </p:nvPr>
        </p:nvSpPr>
        <p:spPr/>
        <p:txBody>
          <a:bodyPr>
            <a:normAutofit/>
          </a:bodyPr>
          <a:lstStyle/>
          <a:p>
            <a:pPr>
              <a:lnSpc>
                <a:spcPct val="115000"/>
              </a:lnSpc>
              <a:spcAft>
                <a:spcPts val="1000"/>
              </a:spcAft>
            </a:pPr>
            <a:r>
              <a:rPr lang="el-GR" sz="3600" b="1" dirty="0">
                <a:latin typeface="Times New Roman"/>
                <a:ea typeface="Times New Roman"/>
                <a:cs typeface="Times New Roman"/>
              </a:rPr>
              <a:t>4. Σαλάτες και Ντιπ</a:t>
            </a:r>
            <a:endParaRPr lang="el-GR" sz="2800" dirty="0">
              <a:latin typeface="Calibri"/>
              <a:ea typeface="Calibri"/>
              <a:cs typeface="Times New Roman"/>
            </a:endParaRPr>
          </a:p>
          <a:p>
            <a:pPr marL="342900" lvl="0">
              <a:lnSpc>
                <a:spcPct val="115000"/>
              </a:lnSpc>
              <a:spcAft>
                <a:spcPts val="1000"/>
              </a:spcAft>
              <a:buSzPts val="1000"/>
              <a:buFont typeface="Symbol"/>
              <a:buChar char=""/>
              <a:tabLst>
                <a:tab pos="457200" algn="l"/>
              </a:tabLst>
            </a:pPr>
            <a:r>
              <a:rPr lang="el-GR" sz="3200" b="1" dirty="0">
                <a:latin typeface="Times New Roman"/>
                <a:ea typeface="Times New Roman"/>
                <a:cs typeface="Times New Roman"/>
              </a:rPr>
              <a:t>Μαγιονέζα και ντιπ</a:t>
            </a:r>
            <a:r>
              <a:rPr lang="el-GR" sz="3200" dirty="0">
                <a:latin typeface="Times New Roman"/>
                <a:ea typeface="Times New Roman"/>
                <a:cs typeface="Times New Roman"/>
              </a:rPr>
              <a:t>: Το γάλα ή η κρέμα γάλακτος χρησιμοποιούνται σε συνταγές για μαγιονέζα ή άλλες </a:t>
            </a:r>
            <a:r>
              <a:rPr lang="el-GR" sz="3200" dirty="0" err="1">
                <a:latin typeface="Times New Roman"/>
                <a:ea typeface="Times New Roman"/>
                <a:cs typeface="Times New Roman"/>
              </a:rPr>
              <a:t>κρεμώδεις</a:t>
            </a:r>
            <a:r>
              <a:rPr lang="el-GR" sz="3200" dirty="0">
                <a:latin typeface="Times New Roman"/>
                <a:ea typeface="Times New Roman"/>
                <a:cs typeface="Times New Roman"/>
              </a:rPr>
              <a:t> σάλτσες και ντιπ, όπως για παράδειγμα, το </a:t>
            </a:r>
            <a:r>
              <a:rPr lang="el-GR" sz="3200" b="1" dirty="0">
                <a:latin typeface="Times New Roman"/>
                <a:ea typeface="Times New Roman"/>
                <a:cs typeface="Times New Roman"/>
              </a:rPr>
              <a:t>ντιπ για πατάτες</a:t>
            </a:r>
            <a:r>
              <a:rPr lang="el-GR" sz="3200" dirty="0">
                <a:latin typeface="Times New Roman"/>
                <a:ea typeface="Times New Roman"/>
                <a:cs typeface="Times New Roman"/>
              </a:rPr>
              <a:t> ή το </a:t>
            </a:r>
            <a:r>
              <a:rPr lang="el-GR" sz="3200" b="1" dirty="0">
                <a:latin typeface="Times New Roman"/>
                <a:ea typeface="Times New Roman"/>
                <a:cs typeface="Times New Roman"/>
              </a:rPr>
              <a:t>ντιπ για λαχανικά</a:t>
            </a:r>
            <a:r>
              <a:rPr lang="el-GR" sz="3200" dirty="0">
                <a:latin typeface="Times New Roman"/>
                <a:ea typeface="Times New Roman"/>
                <a:cs typeface="Times New Roman"/>
              </a:rPr>
              <a:t>.</a:t>
            </a:r>
            <a:endParaRPr lang="el-GR" sz="2800" dirty="0">
              <a:latin typeface="Calibri"/>
              <a:ea typeface="Calibri"/>
              <a:cs typeface="Times New Roman"/>
            </a:endParaRPr>
          </a:p>
          <a:p>
            <a:endParaRPr lang="el-GR" dirty="0"/>
          </a:p>
        </p:txBody>
      </p:sp>
    </p:spTree>
    <p:extLst>
      <p:ext uri="{BB962C8B-B14F-4D97-AF65-F5344CB8AC3E}">
        <p14:creationId xmlns:p14="http://schemas.microsoft.com/office/powerpoint/2010/main" val="3252401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ΓΑΛΑΚΤΟΚΟΜΙΚΑ ΠΡΟΪΟΝΤΑ</a:t>
            </a:r>
            <a:br>
              <a:rPr lang="el-GR" dirty="0"/>
            </a:br>
            <a:endParaRPr lang="el-GR" dirty="0"/>
          </a:p>
        </p:txBody>
      </p:sp>
      <p:sp>
        <p:nvSpPr>
          <p:cNvPr id="3" name="Θέση περιεχομένου 2"/>
          <p:cNvSpPr>
            <a:spLocks noGrp="1"/>
          </p:cNvSpPr>
          <p:nvPr>
            <p:ph idx="1"/>
          </p:nvPr>
        </p:nvSpPr>
        <p:spPr/>
        <p:txBody>
          <a:bodyPr>
            <a:normAutofit lnSpcReduction="10000"/>
          </a:bodyPr>
          <a:lstStyle/>
          <a:p>
            <a:pPr>
              <a:lnSpc>
                <a:spcPct val="115000"/>
              </a:lnSpc>
              <a:spcAft>
                <a:spcPts val="1000"/>
              </a:spcAft>
            </a:pPr>
            <a:r>
              <a:rPr lang="el-GR" sz="3600" b="1" dirty="0">
                <a:latin typeface="Times New Roman"/>
                <a:ea typeface="Times New Roman"/>
                <a:cs typeface="Times New Roman"/>
              </a:rPr>
              <a:t>5. Ποτά</a:t>
            </a:r>
            <a:endParaRPr lang="el-GR" sz="2800" dirty="0">
              <a:latin typeface="Calibri"/>
              <a:ea typeface="Calibri"/>
              <a:cs typeface="Times New Roman"/>
            </a:endParaRPr>
          </a:p>
          <a:p>
            <a:pPr marL="342900" lvl="0">
              <a:lnSpc>
                <a:spcPct val="115000"/>
              </a:lnSpc>
              <a:spcAft>
                <a:spcPts val="1000"/>
              </a:spcAft>
              <a:buSzPts val="1000"/>
              <a:buFont typeface="Symbol"/>
              <a:buChar char=""/>
              <a:tabLst>
                <a:tab pos="457200" algn="l"/>
              </a:tabLst>
            </a:pPr>
            <a:r>
              <a:rPr lang="el-GR" sz="3200" dirty="0">
                <a:latin typeface="Times New Roman"/>
                <a:ea typeface="Times New Roman"/>
                <a:cs typeface="Times New Roman"/>
              </a:rPr>
              <a:t>Χρησιμοποιείται σε πολλά ροφήματα, όπως ο </a:t>
            </a:r>
            <a:r>
              <a:rPr lang="el-GR" sz="3200" b="1" dirty="0">
                <a:latin typeface="Times New Roman"/>
                <a:ea typeface="Times New Roman"/>
                <a:cs typeface="Times New Roman"/>
              </a:rPr>
              <a:t>καφές</a:t>
            </a:r>
            <a:r>
              <a:rPr lang="el-GR" sz="3200" dirty="0">
                <a:latin typeface="Times New Roman"/>
                <a:ea typeface="Times New Roman"/>
                <a:cs typeface="Times New Roman"/>
              </a:rPr>
              <a:t> (όταν προστίθεται γάλα ή αφρόγαλα), το </a:t>
            </a:r>
            <a:r>
              <a:rPr lang="el-GR" sz="3200" b="1" dirty="0">
                <a:latin typeface="Times New Roman"/>
                <a:ea typeface="Times New Roman"/>
                <a:cs typeface="Times New Roman"/>
              </a:rPr>
              <a:t>τσάι</a:t>
            </a:r>
            <a:r>
              <a:rPr lang="el-GR" sz="3200" dirty="0">
                <a:latin typeface="Times New Roman"/>
                <a:ea typeface="Times New Roman"/>
                <a:cs typeface="Times New Roman"/>
              </a:rPr>
              <a:t> με γάλα και σε ποτά όπως το </a:t>
            </a:r>
            <a:r>
              <a:rPr lang="el-GR" sz="3200" b="1" dirty="0">
                <a:latin typeface="Times New Roman"/>
                <a:ea typeface="Times New Roman"/>
                <a:cs typeface="Times New Roman"/>
              </a:rPr>
              <a:t>ζεστό σοκολατούχο γάλα</a:t>
            </a:r>
            <a:r>
              <a:rPr lang="el-GR" sz="3200" dirty="0">
                <a:latin typeface="Times New Roman"/>
                <a:ea typeface="Times New Roman"/>
                <a:cs typeface="Times New Roman"/>
              </a:rPr>
              <a:t>.</a:t>
            </a:r>
            <a:endParaRPr lang="el-GR" sz="2800" dirty="0">
              <a:latin typeface="Calibri"/>
              <a:ea typeface="Calibri"/>
              <a:cs typeface="Times New Roman"/>
            </a:endParaRPr>
          </a:p>
          <a:p>
            <a:pPr marL="342900" lvl="0">
              <a:lnSpc>
                <a:spcPct val="115000"/>
              </a:lnSpc>
              <a:spcAft>
                <a:spcPts val="1000"/>
              </a:spcAft>
              <a:buSzPts val="1000"/>
              <a:buFont typeface="Symbol"/>
              <a:buChar char=""/>
              <a:tabLst>
                <a:tab pos="457200" algn="l"/>
              </a:tabLst>
            </a:pPr>
            <a:r>
              <a:rPr lang="el-GR" sz="3200" dirty="0">
                <a:latin typeface="Times New Roman"/>
                <a:ea typeface="Times New Roman"/>
                <a:cs typeface="Times New Roman"/>
              </a:rPr>
              <a:t>Επίσης χρησιμοποιείται για την παρασκευή </a:t>
            </a:r>
            <a:r>
              <a:rPr lang="el-GR" sz="3200" b="1" dirty="0" err="1">
                <a:latin typeface="Times New Roman"/>
                <a:ea typeface="Times New Roman"/>
                <a:cs typeface="Times New Roman"/>
              </a:rPr>
              <a:t>smoothies</a:t>
            </a:r>
            <a:r>
              <a:rPr lang="el-GR" sz="3200" dirty="0">
                <a:latin typeface="Times New Roman"/>
                <a:ea typeface="Times New Roman"/>
                <a:cs typeface="Times New Roman"/>
              </a:rPr>
              <a:t> και </a:t>
            </a:r>
            <a:r>
              <a:rPr lang="el-GR" sz="3200" b="1" dirty="0" err="1">
                <a:latin typeface="Times New Roman"/>
                <a:ea typeface="Times New Roman"/>
                <a:cs typeface="Times New Roman"/>
              </a:rPr>
              <a:t>milkshakes</a:t>
            </a:r>
            <a:r>
              <a:rPr lang="el-GR" sz="3200" dirty="0">
                <a:latin typeface="Times New Roman"/>
                <a:ea typeface="Times New Roman"/>
                <a:cs typeface="Times New Roman"/>
              </a:rPr>
              <a:t>.</a:t>
            </a:r>
            <a:endParaRPr lang="el-GR" sz="2800" dirty="0">
              <a:latin typeface="Calibri"/>
              <a:ea typeface="Calibri"/>
              <a:cs typeface="Times New Roman"/>
            </a:endParaRPr>
          </a:p>
          <a:p>
            <a:endParaRPr lang="el-GR" dirty="0"/>
          </a:p>
        </p:txBody>
      </p:sp>
    </p:spTree>
    <p:extLst>
      <p:ext uri="{BB962C8B-B14F-4D97-AF65-F5344CB8AC3E}">
        <p14:creationId xmlns:p14="http://schemas.microsoft.com/office/powerpoint/2010/main" val="2533657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ΓΑΛΑΚΤΟΚΟΜΙΚΑ ΠΡΟΪΟΝΤΑ</a:t>
            </a:r>
            <a:br>
              <a:rPr lang="el-GR" dirty="0"/>
            </a:br>
            <a:endParaRPr lang="el-GR" dirty="0"/>
          </a:p>
        </p:txBody>
      </p:sp>
      <p:sp>
        <p:nvSpPr>
          <p:cNvPr id="3" name="Θέση περιεχομένου 2"/>
          <p:cNvSpPr>
            <a:spLocks noGrp="1"/>
          </p:cNvSpPr>
          <p:nvPr>
            <p:ph idx="1"/>
          </p:nvPr>
        </p:nvSpPr>
        <p:spPr/>
        <p:txBody>
          <a:bodyPr>
            <a:normAutofit fontScale="92500" lnSpcReduction="10000"/>
          </a:bodyPr>
          <a:lstStyle/>
          <a:p>
            <a:pPr>
              <a:lnSpc>
                <a:spcPct val="115000"/>
              </a:lnSpc>
              <a:spcAft>
                <a:spcPts val="1000"/>
              </a:spcAft>
            </a:pPr>
            <a:r>
              <a:rPr lang="el-GR" sz="3600" b="1" dirty="0">
                <a:latin typeface="Times New Roman"/>
                <a:ea typeface="Times New Roman"/>
                <a:cs typeface="Times New Roman"/>
              </a:rPr>
              <a:t>6. Γλυκά και Ζαχαροπλαστική</a:t>
            </a:r>
            <a:endParaRPr lang="el-GR" sz="2800" dirty="0">
              <a:latin typeface="Calibri"/>
              <a:ea typeface="Calibri"/>
              <a:cs typeface="Times New Roman"/>
            </a:endParaRPr>
          </a:p>
          <a:p>
            <a:pPr marL="342900" lvl="0">
              <a:lnSpc>
                <a:spcPct val="115000"/>
              </a:lnSpc>
              <a:spcAft>
                <a:spcPts val="1000"/>
              </a:spcAft>
              <a:buSzPts val="1000"/>
              <a:buFont typeface="Symbol"/>
              <a:buChar char=""/>
              <a:tabLst>
                <a:tab pos="457200" algn="l"/>
              </a:tabLst>
            </a:pPr>
            <a:r>
              <a:rPr lang="el-GR" sz="3200" dirty="0">
                <a:latin typeface="Times New Roman"/>
                <a:ea typeface="Times New Roman"/>
                <a:cs typeface="Times New Roman"/>
              </a:rPr>
              <a:t>Στη ζαχαροπλαστική, το γάλα είναι βασικό συστατικό σε πολλές συνταγές όπως </a:t>
            </a:r>
            <a:r>
              <a:rPr lang="el-GR" sz="3200" b="1" dirty="0">
                <a:latin typeface="Times New Roman"/>
                <a:ea typeface="Times New Roman"/>
                <a:cs typeface="Times New Roman"/>
              </a:rPr>
              <a:t>πουτίγκες</a:t>
            </a:r>
            <a:r>
              <a:rPr lang="el-GR" sz="3200" dirty="0">
                <a:latin typeface="Times New Roman"/>
                <a:ea typeface="Times New Roman"/>
                <a:cs typeface="Times New Roman"/>
              </a:rPr>
              <a:t>, </a:t>
            </a:r>
            <a:r>
              <a:rPr lang="el-GR" sz="3200" b="1" dirty="0">
                <a:latin typeface="Times New Roman"/>
                <a:ea typeface="Times New Roman"/>
                <a:cs typeface="Times New Roman"/>
              </a:rPr>
              <a:t>κρέμες καραμελέ</a:t>
            </a:r>
            <a:r>
              <a:rPr lang="el-GR" sz="3200" dirty="0">
                <a:latin typeface="Times New Roman"/>
                <a:ea typeface="Times New Roman"/>
                <a:cs typeface="Times New Roman"/>
              </a:rPr>
              <a:t>, </a:t>
            </a:r>
            <a:r>
              <a:rPr lang="el-GR" sz="3200" b="1" dirty="0">
                <a:latin typeface="Times New Roman"/>
                <a:ea typeface="Times New Roman"/>
                <a:cs typeface="Times New Roman"/>
              </a:rPr>
              <a:t>μπαμπάδες</a:t>
            </a:r>
            <a:r>
              <a:rPr lang="el-GR" sz="3200" dirty="0">
                <a:latin typeface="Times New Roman"/>
                <a:ea typeface="Times New Roman"/>
                <a:cs typeface="Times New Roman"/>
              </a:rPr>
              <a:t> και </a:t>
            </a:r>
            <a:r>
              <a:rPr lang="el-GR" sz="3200" b="1" dirty="0">
                <a:latin typeface="Times New Roman"/>
                <a:ea typeface="Times New Roman"/>
                <a:cs typeface="Times New Roman"/>
              </a:rPr>
              <a:t>γαλακτομπούρεκα</a:t>
            </a:r>
            <a:r>
              <a:rPr lang="el-GR" sz="3200" dirty="0">
                <a:latin typeface="Times New Roman"/>
                <a:ea typeface="Times New Roman"/>
                <a:cs typeface="Times New Roman"/>
              </a:rPr>
              <a:t>.</a:t>
            </a:r>
            <a:endParaRPr lang="el-GR" sz="2800" dirty="0">
              <a:latin typeface="Calibri"/>
              <a:ea typeface="Calibri"/>
              <a:cs typeface="Times New Roman"/>
            </a:endParaRPr>
          </a:p>
          <a:p>
            <a:pPr marL="342900" lvl="0">
              <a:lnSpc>
                <a:spcPct val="115000"/>
              </a:lnSpc>
              <a:spcAft>
                <a:spcPts val="1000"/>
              </a:spcAft>
              <a:buSzPts val="1000"/>
              <a:buFont typeface="Symbol"/>
              <a:buChar char=""/>
              <a:tabLst>
                <a:tab pos="457200" algn="l"/>
              </a:tabLst>
            </a:pPr>
            <a:r>
              <a:rPr lang="el-GR" sz="3200" dirty="0">
                <a:latin typeface="Times New Roman"/>
                <a:ea typeface="Times New Roman"/>
                <a:cs typeface="Times New Roman"/>
              </a:rPr>
              <a:t>Χρησιμοποιείται επίσης στην παρασκευή </a:t>
            </a:r>
            <a:r>
              <a:rPr lang="el-GR" sz="3200" b="1" dirty="0">
                <a:latin typeface="Times New Roman"/>
                <a:ea typeface="Times New Roman"/>
                <a:cs typeface="Times New Roman"/>
              </a:rPr>
              <a:t>παγωτού</a:t>
            </a:r>
            <a:r>
              <a:rPr lang="el-GR" sz="3200" dirty="0">
                <a:latin typeface="Times New Roman"/>
                <a:ea typeface="Times New Roman"/>
                <a:cs typeface="Times New Roman"/>
              </a:rPr>
              <a:t> και </a:t>
            </a:r>
            <a:r>
              <a:rPr lang="el-GR" sz="3200" b="1" dirty="0">
                <a:latin typeface="Times New Roman"/>
                <a:ea typeface="Times New Roman"/>
                <a:cs typeface="Times New Roman"/>
              </a:rPr>
              <a:t>παστέλια</a:t>
            </a:r>
            <a:r>
              <a:rPr lang="el-GR" sz="3200" dirty="0">
                <a:latin typeface="Times New Roman"/>
                <a:ea typeface="Times New Roman"/>
                <a:cs typeface="Times New Roman"/>
              </a:rPr>
              <a:t>, καθώς και για την υγρασία σε </a:t>
            </a:r>
            <a:r>
              <a:rPr lang="el-GR" sz="3200" b="1" dirty="0">
                <a:latin typeface="Times New Roman"/>
                <a:ea typeface="Times New Roman"/>
                <a:cs typeface="Times New Roman"/>
              </a:rPr>
              <a:t>κέικ</a:t>
            </a:r>
            <a:r>
              <a:rPr lang="el-GR" sz="3200" dirty="0">
                <a:latin typeface="Times New Roman"/>
                <a:ea typeface="Times New Roman"/>
                <a:cs typeface="Times New Roman"/>
              </a:rPr>
              <a:t> και </a:t>
            </a:r>
            <a:r>
              <a:rPr lang="el-GR" sz="3200" b="1" dirty="0">
                <a:latin typeface="Times New Roman"/>
                <a:ea typeface="Times New Roman"/>
                <a:cs typeface="Times New Roman"/>
              </a:rPr>
              <a:t>τσουρέκια</a:t>
            </a:r>
            <a:r>
              <a:rPr lang="el-GR" sz="3200" dirty="0">
                <a:latin typeface="Times New Roman"/>
                <a:ea typeface="Times New Roman"/>
                <a:cs typeface="Times New Roman"/>
              </a:rPr>
              <a:t>.</a:t>
            </a:r>
            <a:endParaRPr lang="el-GR" sz="2800" dirty="0">
              <a:latin typeface="Calibri"/>
              <a:ea typeface="Calibri"/>
              <a:cs typeface="Times New Roman"/>
            </a:endParaRPr>
          </a:p>
          <a:p>
            <a:endParaRPr lang="el-GR" dirty="0"/>
          </a:p>
        </p:txBody>
      </p:sp>
    </p:spTree>
    <p:extLst>
      <p:ext uri="{BB962C8B-B14F-4D97-AF65-F5344CB8AC3E}">
        <p14:creationId xmlns:p14="http://schemas.microsoft.com/office/powerpoint/2010/main" val="2434890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ΓΑΛΑΚΤΟΚΟΜΙΚΑ ΠΡΟΪΟΝΤΑ</a:t>
            </a:r>
            <a:br>
              <a:rPr lang="el-GR" dirty="0"/>
            </a:br>
            <a:endParaRPr lang="el-GR" dirty="0"/>
          </a:p>
        </p:txBody>
      </p:sp>
      <p:sp>
        <p:nvSpPr>
          <p:cNvPr id="3" name="Θέση περιεχομένου 2"/>
          <p:cNvSpPr>
            <a:spLocks noGrp="1"/>
          </p:cNvSpPr>
          <p:nvPr>
            <p:ph idx="1"/>
          </p:nvPr>
        </p:nvSpPr>
        <p:spPr/>
        <p:txBody>
          <a:bodyPr>
            <a:normAutofit fontScale="77500" lnSpcReduction="20000"/>
          </a:bodyPr>
          <a:lstStyle/>
          <a:p>
            <a:pPr>
              <a:lnSpc>
                <a:spcPct val="115000"/>
              </a:lnSpc>
              <a:spcAft>
                <a:spcPts val="1000"/>
              </a:spcAft>
            </a:pPr>
            <a:r>
              <a:rPr lang="el-GR" sz="3600" b="1" dirty="0">
                <a:latin typeface="Times New Roman"/>
                <a:ea typeface="Times New Roman"/>
                <a:cs typeface="Times New Roman"/>
              </a:rPr>
              <a:t>7. Μαγείρεμα με κρέας και πουλερικά</a:t>
            </a:r>
            <a:endParaRPr lang="el-GR" sz="2800" dirty="0">
              <a:latin typeface="Calibri"/>
              <a:ea typeface="Calibri"/>
              <a:cs typeface="Times New Roman"/>
            </a:endParaRPr>
          </a:p>
          <a:p>
            <a:pPr marL="342900" lvl="0">
              <a:lnSpc>
                <a:spcPct val="115000"/>
              </a:lnSpc>
              <a:spcAft>
                <a:spcPts val="1000"/>
              </a:spcAft>
              <a:buSzPts val="1000"/>
              <a:buFont typeface="Symbol"/>
              <a:buChar char=""/>
              <a:tabLst>
                <a:tab pos="457200" algn="l"/>
              </a:tabLst>
            </a:pPr>
            <a:r>
              <a:rPr lang="el-GR" sz="3200" dirty="0">
                <a:latin typeface="Times New Roman"/>
                <a:ea typeface="Times New Roman"/>
                <a:cs typeface="Times New Roman"/>
              </a:rPr>
              <a:t>Το γάλα χρησιμοποιείται για την </a:t>
            </a:r>
            <a:r>
              <a:rPr lang="el-GR" sz="3200" b="1" dirty="0" err="1">
                <a:latin typeface="Times New Roman"/>
                <a:ea typeface="Times New Roman"/>
                <a:cs typeface="Times New Roman"/>
              </a:rPr>
              <a:t>μαλάκωση</a:t>
            </a:r>
            <a:r>
              <a:rPr lang="el-GR" sz="3200" dirty="0">
                <a:latin typeface="Times New Roman"/>
                <a:ea typeface="Times New Roman"/>
                <a:cs typeface="Times New Roman"/>
              </a:rPr>
              <a:t> του κρέατος και για να δημιουργήσει μια </a:t>
            </a:r>
            <a:r>
              <a:rPr lang="el-GR" sz="3200" b="1" dirty="0" err="1">
                <a:latin typeface="Times New Roman"/>
                <a:ea typeface="Times New Roman"/>
                <a:cs typeface="Times New Roman"/>
              </a:rPr>
              <a:t>κρεμώδη</a:t>
            </a:r>
            <a:r>
              <a:rPr lang="el-GR" sz="3200" b="1" dirty="0">
                <a:latin typeface="Times New Roman"/>
                <a:ea typeface="Times New Roman"/>
                <a:cs typeface="Times New Roman"/>
              </a:rPr>
              <a:t> σάλτσα</a:t>
            </a:r>
            <a:r>
              <a:rPr lang="el-GR" sz="3200" dirty="0">
                <a:latin typeface="Times New Roman"/>
                <a:ea typeface="Times New Roman"/>
                <a:cs typeface="Times New Roman"/>
              </a:rPr>
              <a:t>. Για παράδειγμα, στην παρασκευή </a:t>
            </a:r>
            <a:r>
              <a:rPr lang="el-GR" sz="3200" b="1" dirty="0">
                <a:latin typeface="Times New Roman"/>
                <a:ea typeface="Times New Roman"/>
                <a:cs typeface="Times New Roman"/>
              </a:rPr>
              <a:t>κοτόπουλου με κρέμα</a:t>
            </a:r>
            <a:r>
              <a:rPr lang="el-GR" sz="3200" dirty="0">
                <a:latin typeface="Times New Roman"/>
                <a:ea typeface="Times New Roman"/>
                <a:cs typeface="Times New Roman"/>
              </a:rPr>
              <a:t> ή </a:t>
            </a:r>
            <a:r>
              <a:rPr lang="el-GR" sz="3200" b="1" dirty="0">
                <a:latin typeface="Times New Roman"/>
                <a:ea typeface="Times New Roman"/>
                <a:cs typeface="Times New Roman"/>
              </a:rPr>
              <a:t>κρέατος σε σάλτσα γάλακτος</a:t>
            </a:r>
            <a:r>
              <a:rPr lang="el-GR" sz="3200" dirty="0">
                <a:latin typeface="Times New Roman"/>
                <a:ea typeface="Times New Roman"/>
                <a:cs typeface="Times New Roman"/>
              </a:rPr>
              <a:t>.</a:t>
            </a:r>
            <a:endParaRPr lang="el-GR" sz="2800" dirty="0">
              <a:latin typeface="Calibri"/>
              <a:ea typeface="Calibri"/>
              <a:cs typeface="Times New Roman"/>
            </a:endParaRPr>
          </a:p>
          <a:p>
            <a:pPr marL="342900" lvl="0">
              <a:lnSpc>
                <a:spcPct val="115000"/>
              </a:lnSpc>
              <a:spcAft>
                <a:spcPts val="1000"/>
              </a:spcAft>
              <a:buSzPts val="1000"/>
              <a:buFont typeface="Symbol"/>
              <a:buChar char=""/>
              <a:tabLst>
                <a:tab pos="457200" algn="l"/>
              </a:tabLst>
            </a:pPr>
            <a:r>
              <a:rPr lang="el-GR" sz="3200" dirty="0">
                <a:latin typeface="Times New Roman"/>
                <a:ea typeface="Times New Roman"/>
                <a:cs typeface="Times New Roman"/>
              </a:rPr>
              <a:t>Επιπλέον, το γάλα χρησιμοποιείται για να </a:t>
            </a:r>
            <a:r>
              <a:rPr lang="el-GR" sz="3200" b="1" dirty="0">
                <a:latin typeface="Times New Roman"/>
                <a:ea typeface="Times New Roman"/>
                <a:cs typeface="Times New Roman"/>
              </a:rPr>
              <a:t>μαρινάρει</a:t>
            </a:r>
            <a:r>
              <a:rPr lang="el-GR" sz="3200" dirty="0">
                <a:latin typeface="Times New Roman"/>
                <a:ea typeface="Times New Roman"/>
                <a:cs typeface="Times New Roman"/>
              </a:rPr>
              <a:t> κρέας ή να βοηθήσει στην </a:t>
            </a:r>
            <a:r>
              <a:rPr lang="el-GR" sz="3200" b="1" dirty="0">
                <a:latin typeface="Times New Roman"/>
                <a:ea typeface="Times New Roman"/>
                <a:cs typeface="Times New Roman"/>
              </a:rPr>
              <a:t>ψήσιμο</a:t>
            </a:r>
            <a:r>
              <a:rPr lang="el-GR" sz="3200" dirty="0">
                <a:latin typeface="Times New Roman"/>
                <a:ea typeface="Times New Roman"/>
                <a:cs typeface="Times New Roman"/>
              </a:rPr>
              <a:t> των κρεάτων στο φούρνο (όπως το παραδοσιακό </a:t>
            </a:r>
            <a:r>
              <a:rPr lang="el-GR" sz="3200" b="1" dirty="0">
                <a:latin typeface="Times New Roman"/>
                <a:ea typeface="Times New Roman"/>
                <a:cs typeface="Times New Roman"/>
              </a:rPr>
              <a:t>αρνάκι με γάλα</a:t>
            </a:r>
            <a:r>
              <a:rPr lang="el-GR" sz="3200" dirty="0">
                <a:latin typeface="Times New Roman"/>
                <a:ea typeface="Times New Roman"/>
                <a:cs typeface="Times New Roman"/>
              </a:rPr>
              <a:t>).</a:t>
            </a:r>
            <a:endParaRPr lang="el-GR" sz="2800" dirty="0">
              <a:latin typeface="Calibri"/>
              <a:ea typeface="Calibri"/>
              <a:cs typeface="Times New Roman"/>
            </a:endParaRPr>
          </a:p>
          <a:p>
            <a:endParaRPr lang="el-GR" dirty="0"/>
          </a:p>
        </p:txBody>
      </p:sp>
    </p:spTree>
    <p:extLst>
      <p:ext uri="{BB962C8B-B14F-4D97-AF65-F5344CB8AC3E}">
        <p14:creationId xmlns:p14="http://schemas.microsoft.com/office/powerpoint/2010/main" val="4175265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ΓΑΛΑΚΤΟΚΟΜΙΚΑ ΠΡΟΪΟΝΤΑ</a:t>
            </a:r>
            <a:br>
              <a:rPr lang="el-GR" dirty="0"/>
            </a:br>
            <a:endParaRPr lang="el-G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3314" y="1784350"/>
            <a:ext cx="6854572"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05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ΓΑΛΑΚΤΟΚΟΜΙΚΑ ΠΡΟΪΟΝΤΑ</a:t>
            </a:r>
            <a:br>
              <a:rPr lang="el-GR" dirty="0"/>
            </a:br>
            <a:endParaRPr lang="el-GR" dirty="0"/>
          </a:p>
        </p:txBody>
      </p:sp>
      <p:sp>
        <p:nvSpPr>
          <p:cNvPr id="3" name="Θέση περιεχομένου 2"/>
          <p:cNvSpPr>
            <a:spLocks noGrp="1"/>
          </p:cNvSpPr>
          <p:nvPr>
            <p:ph idx="1"/>
          </p:nvPr>
        </p:nvSpPr>
        <p:spPr/>
        <p:txBody>
          <a:bodyPr>
            <a:normAutofit fontScale="85000" lnSpcReduction="10000"/>
          </a:bodyPr>
          <a:lstStyle/>
          <a:p>
            <a:pPr>
              <a:lnSpc>
                <a:spcPct val="115000"/>
              </a:lnSpc>
              <a:spcAft>
                <a:spcPts val="1000"/>
              </a:spcAft>
            </a:pPr>
            <a:r>
              <a:rPr lang="el-GR" sz="3600" b="1" dirty="0">
                <a:latin typeface="Times New Roman"/>
                <a:ea typeface="Times New Roman"/>
                <a:cs typeface="Times New Roman"/>
              </a:rPr>
              <a:t>8. Αρτοσκευάσματα και Γλυκά</a:t>
            </a:r>
            <a:endParaRPr lang="el-GR" sz="2800" dirty="0">
              <a:latin typeface="Calibri"/>
              <a:ea typeface="Calibri"/>
              <a:cs typeface="Times New Roman"/>
            </a:endParaRPr>
          </a:p>
          <a:p>
            <a:pPr marL="342900" lvl="0">
              <a:lnSpc>
                <a:spcPct val="115000"/>
              </a:lnSpc>
              <a:spcAft>
                <a:spcPts val="1000"/>
              </a:spcAft>
              <a:buSzPts val="1000"/>
              <a:buFont typeface="Symbol"/>
              <a:buChar char=""/>
              <a:tabLst>
                <a:tab pos="457200" algn="l"/>
              </a:tabLst>
            </a:pPr>
            <a:r>
              <a:rPr lang="el-GR" sz="3200" dirty="0">
                <a:latin typeface="Times New Roman"/>
                <a:ea typeface="Times New Roman"/>
                <a:cs typeface="Times New Roman"/>
              </a:rPr>
              <a:t>Το γάλα είναι ένα από τα κύρια συστατικά σε </a:t>
            </a:r>
            <a:r>
              <a:rPr lang="el-GR" sz="3200" b="1" dirty="0">
                <a:latin typeface="Times New Roman"/>
                <a:ea typeface="Times New Roman"/>
                <a:cs typeface="Times New Roman"/>
              </a:rPr>
              <a:t>ψωμιά</a:t>
            </a:r>
            <a:r>
              <a:rPr lang="el-GR" sz="3200" dirty="0">
                <a:latin typeface="Times New Roman"/>
                <a:ea typeface="Times New Roman"/>
                <a:cs typeface="Times New Roman"/>
              </a:rPr>
              <a:t>, </a:t>
            </a:r>
            <a:r>
              <a:rPr lang="el-GR" sz="3200" b="1" dirty="0">
                <a:latin typeface="Times New Roman"/>
                <a:ea typeface="Times New Roman"/>
                <a:cs typeface="Times New Roman"/>
              </a:rPr>
              <a:t>φραντζόλες</a:t>
            </a:r>
            <a:r>
              <a:rPr lang="el-GR" sz="3200" dirty="0">
                <a:latin typeface="Times New Roman"/>
                <a:ea typeface="Times New Roman"/>
                <a:cs typeface="Times New Roman"/>
              </a:rPr>
              <a:t> και </a:t>
            </a:r>
            <a:r>
              <a:rPr lang="el-GR" sz="3200" b="1" dirty="0">
                <a:latin typeface="Times New Roman"/>
                <a:ea typeface="Times New Roman"/>
                <a:cs typeface="Times New Roman"/>
              </a:rPr>
              <a:t>αρτοσκευάσματα</a:t>
            </a:r>
            <a:r>
              <a:rPr lang="el-GR" sz="3200" dirty="0">
                <a:latin typeface="Times New Roman"/>
                <a:ea typeface="Times New Roman"/>
                <a:cs typeface="Times New Roman"/>
              </a:rPr>
              <a:t> (όπως </a:t>
            </a:r>
            <a:r>
              <a:rPr lang="el-GR" sz="3200" b="1" dirty="0">
                <a:latin typeface="Times New Roman"/>
                <a:ea typeface="Times New Roman"/>
                <a:cs typeface="Times New Roman"/>
              </a:rPr>
              <a:t>κρουασάν</a:t>
            </a:r>
            <a:r>
              <a:rPr lang="el-GR" sz="3200" dirty="0">
                <a:latin typeface="Times New Roman"/>
                <a:ea typeface="Times New Roman"/>
                <a:cs typeface="Times New Roman"/>
              </a:rPr>
              <a:t> ή </a:t>
            </a:r>
            <a:r>
              <a:rPr lang="el-GR" sz="3200" b="1" dirty="0">
                <a:latin typeface="Times New Roman"/>
                <a:ea typeface="Times New Roman"/>
                <a:cs typeface="Times New Roman"/>
              </a:rPr>
              <a:t>μπουγάτσες</a:t>
            </a:r>
            <a:r>
              <a:rPr lang="el-GR" sz="3200" dirty="0">
                <a:latin typeface="Times New Roman"/>
                <a:ea typeface="Times New Roman"/>
                <a:cs typeface="Times New Roman"/>
              </a:rPr>
              <a:t>), προσφέροντας νοστιμιά και βοηθώντας στην ανάπτυξη της υφής.</a:t>
            </a:r>
            <a:endParaRPr lang="el-GR" sz="2800" dirty="0">
              <a:latin typeface="Calibri"/>
              <a:ea typeface="Calibri"/>
              <a:cs typeface="Times New Roman"/>
            </a:endParaRPr>
          </a:p>
          <a:p>
            <a:pPr marL="342900" lvl="0">
              <a:lnSpc>
                <a:spcPct val="115000"/>
              </a:lnSpc>
              <a:spcAft>
                <a:spcPts val="1000"/>
              </a:spcAft>
              <a:buSzPts val="1000"/>
              <a:buFont typeface="Symbol"/>
              <a:buChar char=""/>
              <a:tabLst>
                <a:tab pos="457200" algn="l"/>
              </a:tabLst>
            </a:pPr>
            <a:r>
              <a:rPr lang="el-GR" sz="3200" dirty="0">
                <a:latin typeface="Times New Roman"/>
                <a:ea typeface="Times New Roman"/>
                <a:cs typeface="Times New Roman"/>
              </a:rPr>
              <a:t>Χρησιμοποιείται για να </a:t>
            </a:r>
            <a:r>
              <a:rPr lang="el-GR" sz="3200" b="1" dirty="0">
                <a:latin typeface="Times New Roman"/>
                <a:ea typeface="Times New Roman"/>
                <a:cs typeface="Times New Roman"/>
              </a:rPr>
              <a:t>λουστεί</a:t>
            </a:r>
            <a:r>
              <a:rPr lang="el-GR" sz="3200" dirty="0">
                <a:latin typeface="Times New Roman"/>
                <a:ea typeface="Times New Roman"/>
                <a:cs typeface="Times New Roman"/>
              </a:rPr>
              <a:t> το ψωμί ή τα γλυκά πριν τα τοποθετήσουμε στον φούρνο για να δώσουν χρυσαφένιο χρώμα (π.χ. στο </a:t>
            </a:r>
            <a:r>
              <a:rPr lang="el-GR" sz="3200" b="1" dirty="0">
                <a:latin typeface="Times New Roman"/>
                <a:ea typeface="Times New Roman"/>
                <a:cs typeface="Times New Roman"/>
              </a:rPr>
              <a:t>τσουρέκι</a:t>
            </a:r>
            <a:r>
              <a:rPr lang="el-GR" sz="3200" dirty="0">
                <a:latin typeface="Times New Roman"/>
                <a:ea typeface="Times New Roman"/>
                <a:cs typeface="Times New Roman"/>
              </a:rPr>
              <a:t>).</a:t>
            </a:r>
            <a:endParaRPr lang="el-GR" sz="2800" dirty="0">
              <a:latin typeface="Calibri"/>
              <a:ea typeface="Calibri"/>
              <a:cs typeface="Times New Roman"/>
            </a:endParaRPr>
          </a:p>
          <a:p>
            <a:endParaRPr lang="el-GR" dirty="0"/>
          </a:p>
        </p:txBody>
      </p:sp>
    </p:spTree>
    <p:extLst>
      <p:ext uri="{BB962C8B-B14F-4D97-AF65-F5344CB8AC3E}">
        <p14:creationId xmlns:p14="http://schemas.microsoft.com/office/powerpoint/2010/main" val="1451021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ΓΑΛΑΚΤΟΚΟΜΙΚΑ ΠΡΟΪΟΝΤΑ</a:t>
            </a:r>
            <a:br>
              <a:rPr lang="el-GR" dirty="0"/>
            </a:br>
            <a:endParaRPr lang="el-GR" dirty="0"/>
          </a:p>
        </p:txBody>
      </p:sp>
      <p:sp>
        <p:nvSpPr>
          <p:cNvPr id="3" name="Θέση περιεχομένου 2"/>
          <p:cNvSpPr>
            <a:spLocks noGrp="1"/>
          </p:cNvSpPr>
          <p:nvPr>
            <p:ph idx="1"/>
          </p:nvPr>
        </p:nvSpPr>
        <p:spPr/>
        <p:txBody>
          <a:bodyPr>
            <a:normAutofit fontScale="85000" lnSpcReduction="10000"/>
          </a:bodyPr>
          <a:lstStyle/>
          <a:p>
            <a:pPr>
              <a:lnSpc>
                <a:spcPct val="115000"/>
              </a:lnSpc>
              <a:spcAft>
                <a:spcPts val="1000"/>
              </a:spcAft>
            </a:pPr>
            <a:r>
              <a:rPr lang="el-GR" sz="3600" b="1" dirty="0">
                <a:latin typeface="Times New Roman"/>
                <a:ea typeface="Times New Roman"/>
                <a:cs typeface="Times New Roman"/>
              </a:rPr>
              <a:t>9. Μαγειρική με γαλακτοκομικά προϊόντα</a:t>
            </a:r>
            <a:endParaRPr lang="el-GR" sz="2800" dirty="0">
              <a:latin typeface="Calibri"/>
              <a:ea typeface="Calibri"/>
              <a:cs typeface="Times New Roman"/>
            </a:endParaRPr>
          </a:p>
          <a:p>
            <a:pPr marL="342900" lvl="0">
              <a:lnSpc>
                <a:spcPct val="115000"/>
              </a:lnSpc>
              <a:spcAft>
                <a:spcPts val="1000"/>
              </a:spcAft>
              <a:buSzPts val="1000"/>
              <a:buFont typeface="Symbol"/>
              <a:buChar char=""/>
              <a:tabLst>
                <a:tab pos="457200" algn="l"/>
              </a:tabLst>
            </a:pPr>
            <a:r>
              <a:rPr lang="el-GR" sz="3200" b="1" dirty="0">
                <a:latin typeface="Times New Roman"/>
                <a:ea typeface="Times New Roman"/>
                <a:cs typeface="Times New Roman"/>
              </a:rPr>
              <a:t>Τυριά</a:t>
            </a:r>
            <a:r>
              <a:rPr lang="el-GR" sz="3200" dirty="0">
                <a:latin typeface="Times New Roman"/>
                <a:ea typeface="Times New Roman"/>
                <a:cs typeface="Times New Roman"/>
              </a:rPr>
              <a:t>: Τα τυριά, όπως η φέτα, η </a:t>
            </a:r>
            <a:r>
              <a:rPr lang="el-GR" sz="3200" dirty="0" err="1">
                <a:latin typeface="Times New Roman"/>
                <a:ea typeface="Times New Roman"/>
                <a:cs typeface="Times New Roman"/>
              </a:rPr>
              <a:t>μοτσαρέλα</a:t>
            </a:r>
            <a:r>
              <a:rPr lang="el-GR" sz="3200" dirty="0">
                <a:latin typeface="Times New Roman"/>
                <a:ea typeface="Times New Roman"/>
                <a:cs typeface="Times New Roman"/>
              </a:rPr>
              <a:t> και το κασέρι, χρησιμοποιούνται ως βασικά συστατικά σε πολλές συνταγές μαγειρικής, από </a:t>
            </a:r>
            <a:r>
              <a:rPr lang="el-GR" sz="3200" b="1" dirty="0">
                <a:latin typeface="Times New Roman"/>
                <a:ea typeface="Times New Roman"/>
                <a:cs typeface="Times New Roman"/>
              </a:rPr>
              <a:t>σαλάτες</a:t>
            </a:r>
            <a:r>
              <a:rPr lang="el-GR" sz="3200" dirty="0">
                <a:latin typeface="Times New Roman"/>
                <a:ea typeface="Times New Roman"/>
                <a:cs typeface="Times New Roman"/>
              </a:rPr>
              <a:t> μέχρι </a:t>
            </a:r>
            <a:r>
              <a:rPr lang="el-GR" sz="3200" b="1" dirty="0">
                <a:latin typeface="Times New Roman"/>
                <a:ea typeface="Times New Roman"/>
                <a:cs typeface="Times New Roman"/>
              </a:rPr>
              <a:t>σουφλέ</a:t>
            </a:r>
            <a:r>
              <a:rPr lang="el-GR" sz="3200" dirty="0">
                <a:latin typeface="Times New Roman"/>
                <a:ea typeface="Times New Roman"/>
                <a:cs typeface="Times New Roman"/>
              </a:rPr>
              <a:t> και </a:t>
            </a:r>
            <a:r>
              <a:rPr lang="el-GR" sz="3200" b="1" dirty="0">
                <a:latin typeface="Times New Roman"/>
                <a:ea typeface="Times New Roman"/>
                <a:cs typeface="Times New Roman"/>
              </a:rPr>
              <a:t>πίτες</a:t>
            </a:r>
            <a:r>
              <a:rPr lang="el-GR" sz="3200" dirty="0">
                <a:latin typeface="Times New Roman"/>
                <a:ea typeface="Times New Roman"/>
                <a:cs typeface="Times New Roman"/>
              </a:rPr>
              <a:t>.</a:t>
            </a:r>
            <a:endParaRPr lang="el-GR" sz="2800" dirty="0">
              <a:latin typeface="Calibri"/>
              <a:ea typeface="Calibri"/>
              <a:cs typeface="Times New Roman"/>
            </a:endParaRPr>
          </a:p>
          <a:p>
            <a:pPr marL="342900" lvl="0">
              <a:lnSpc>
                <a:spcPct val="115000"/>
              </a:lnSpc>
              <a:spcAft>
                <a:spcPts val="1000"/>
              </a:spcAft>
              <a:buSzPts val="1000"/>
              <a:buFont typeface="Symbol"/>
              <a:buChar char=""/>
              <a:tabLst>
                <a:tab pos="457200" algn="l"/>
              </a:tabLst>
            </a:pPr>
            <a:r>
              <a:rPr lang="el-GR" sz="3200" b="1" dirty="0">
                <a:latin typeface="Times New Roman"/>
                <a:ea typeface="Times New Roman"/>
                <a:cs typeface="Times New Roman"/>
              </a:rPr>
              <a:t>Γιαούρτι</a:t>
            </a:r>
            <a:r>
              <a:rPr lang="el-GR" sz="3200" dirty="0">
                <a:latin typeface="Times New Roman"/>
                <a:ea typeface="Times New Roman"/>
                <a:cs typeface="Times New Roman"/>
              </a:rPr>
              <a:t>: Χρησιμοποιείται σε διάφορες συνταγές, όπως στο </a:t>
            </a:r>
            <a:r>
              <a:rPr lang="el-GR" sz="3200" b="1" dirty="0">
                <a:latin typeface="Times New Roman"/>
                <a:ea typeface="Times New Roman"/>
                <a:cs typeface="Times New Roman"/>
              </a:rPr>
              <a:t>κοτόπουλο με γιαούρτι</a:t>
            </a:r>
            <a:r>
              <a:rPr lang="el-GR" sz="3200" dirty="0">
                <a:latin typeface="Times New Roman"/>
                <a:ea typeface="Times New Roman"/>
                <a:cs typeface="Times New Roman"/>
              </a:rPr>
              <a:t> ή για να προσδώσει </a:t>
            </a:r>
            <a:r>
              <a:rPr lang="el-GR" sz="3200" dirty="0" err="1">
                <a:latin typeface="Times New Roman"/>
                <a:ea typeface="Times New Roman"/>
                <a:cs typeface="Times New Roman"/>
              </a:rPr>
              <a:t>κρεμώδη</a:t>
            </a:r>
            <a:r>
              <a:rPr lang="el-GR" sz="3200" dirty="0">
                <a:latin typeface="Times New Roman"/>
                <a:ea typeface="Times New Roman"/>
                <a:cs typeface="Times New Roman"/>
              </a:rPr>
              <a:t> υφή σε </a:t>
            </a:r>
            <a:r>
              <a:rPr lang="el-GR" sz="3200" b="1" dirty="0">
                <a:latin typeface="Times New Roman"/>
                <a:ea typeface="Times New Roman"/>
                <a:cs typeface="Times New Roman"/>
              </a:rPr>
              <a:t>σάλτσες και ντιπ</a:t>
            </a:r>
            <a:r>
              <a:rPr lang="el-GR" sz="3200" dirty="0">
                <a:latin typeface="Times New Roman"/>
                <a:ea typeface="Times New Roman"/>
                <a:cs typeface="Times New Roman"/>
              </a:rPr>
              <a:t>.</a:t>
            </a:r>
            <a:endParaRPr lang="el-GR" sz="2800" dirty="0">
              <a:latin typeface="Calibri"/>
              <a:ea typeface="Calibri"/>
              <a:cs typeface="Times New Roman"/>
            </a:endParaRPr>
          </a:p>
          <a:p>
            <a:endParaRPr lang="el-GR" dirty="0"/>
          </a:p>
        </p:txBody>
      </p:sp>
    </p:spTree>
    <p:extLst>
      <p:ext uri="{BB962C8B-B14F-4D97-AF65-F5344CB8AC3E}">
        <p14:creationId xmlns:p14="http://schemas.microsoft.com/office/powerpoint/2010/main" val="2342071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ΓΑΛΑΚΤΟΚΟΜΙΚΑ ΠΡΟΪΟΝΤΑ</a:t>
            </a:r>
            <a:br>
              <a:rPr lang="el-GR" dirty="0"/>
            </a:br>
            <a:endParaRPr lang="el-GR" dirty="0"/>
          </a:p>
        </p:txBody>
      </p:sp>
      <p:sp>
        <p:nvSpPr>
          <p:cNvPr id="3" name="Θέση περιεχομένου 2"/>
          <p:cNvSpPr>
            <a:spLocks noGrp="1"/>
          </p:cNvSpPr>
          <p:nvPr>
            <p:ph idx="1"/>
          </p:nvPr>
        </p:nvSpPr>
        <p:spPr/>
        <p:txBody>
          <a:bodyPr>
            <a:normAutofit fontScale="85000" lnSpcReduction="10000"/>
          </a:bodyPr>
          <a:lstStyle/>
          <a:p>
            <a:pPr>
              <a:lnSpc>
                <a:spcPct val="115000"/>
              </a:lnSpc>
              <a:spcAft>
                <a:spcPts val="1000"/>
              </a:spcAft>
            </a:pPr>
            <a:r>
              <a:rPr lang="el-GR" sz="3600" b="1" dirty="0">
                <a:latin typeface="Times New Roman"/>
                <a:ea typeface="Times New Roman"/>
                <a:cs typeface="Times New Roman"/>
              </a:rPr>
              <a:t>10. Εναλλακτικές λύσεις για άτομα με δυσανεξία στη λακτόζη</a:t>
            </a:r>
            <a:endParaRPr lang="el-GR" sz="2800" dirty="0">
              <a:latin typeface="Calibri"/>
              <a:ea typeface="Calibri"/>
              <a:cs typeface="Times New Roman"/>
            </a:endParaRPr>
          </a:p>
          <a:p>
            <a:pPr marL="342900" lvl="0">
              <a:lnSpc>
                <a:spcPct val="115000"/>
              </a:lnSpc>
              <a:spcAft>
                <a:spcPts val="1000"/>
              </a:spcAft>
              <a:buSzPts val="1000"/>
              <a:buFont typeface="Symbol"/>
              <a:buChar char=""/>
              <a:tabLst>
                <a:tab pos="457200" algn="l"/>
              </a:tabLst>
            </a:pPr>
            <a:r>
              <a:rPr lang="el-GR" sz="3200" dirty="0">
                <a:latin typeface="Times New Roman"/>
                <a:ea typeface="Times New Roman"/>
                <a:cs typeface="Times New Roman"/>
              </a:rPr>
              <a:t>Σε περιπτώσεις όπου κάποιος δεν μπορεί να καταναλώσει κανονικό γάλα λόγω </a:t>
            </a:r>
            <a:r>
              <a:rPr lang="el-GR" sz="3200" b="1" dirty="0">
                <a:latin typeface="Times New Roman"/>
                <a:ea typeface="Times New Roman"/>
                <a:cs typeface="Times New Roman"/>
              </a:rPr>
              <a:t>δυσανεξίας στη λακτόζη</a:t>
            </a:r>
            <a:r>
              <a:rPr lang="el-GR" sz="3200" dirty="0">
                <a:latin typeface="Times New Roman"/>
                <a:ea typeface="Times New Roman"/>
                <a:cs typeface="Times New Roman"/>
              </a:rPr>
              <a:t> ή </a:t>
            </a:r>
            <a:r>
              <a:rPr lang="el-GR" sz="3200" b="1" dirty="0">
                <a:latin typeface="Times New Roman"/>
                <a:ea typeface="Times New Roman"/>
                <a:cs typeface="Times New Roman"/>
              </a:rPr>
              <a:t>διατροφικών περιορισμών</a:t>
            </a:r>
            <a:r>
              <a:rPr lang="el-GR" sz="3200" dirty="0">
                <a:latin typeface="Times New Roman"/>
                <a:ea typeface="Times New Roman"/>
                <a:cs typeface="Times New Roman"/>
              </a:rPr>
              <a:t>, υπάρχουν υποκατάστατα, όπως το </a:t>
            </a:r>
            <a:r>
              <a:rPr lang="el-GR" sz="3200" b="1" dirty="0">
                <a:latin typeface="Times New Roman"/>
                <a:ea typeface="Times New Roman"/>
                <a:cs typeface="Times New Roman"/>
              </a:rPr>
              <a:t>γάλα αμυγδάλου</a:t>
            </a:r>
            <a:r>
              <a:rPr lang="el-GR" sz="3200" dirty="0">
                <a:latin typeface="Times New Roman"/>
                <a:ea typeface="Times New Roman"/>
                <a:cs typeface="Times New Roman"/>
              </a:rPr>
              <a:t>, </a:t>
            </a:r>
            <a:r>
              <a:rPr lang="el-GR" sz="3200" b="1" dirty="0">
                <a:latin typeface="Times New Roman"/>
                <a:ea typeface="Times New Roman"/>
                <a:cs typeface="Times New Roman"/>
              </a:rPr>
              <a:t>γάλα καρύδας</a:t>
            </a:r>
            <a:r>
              <a:rPr lang="el-GR" sz="3200" dirty="0">
                <a:latin typeface="Times New Roman"/>
                <a:ea typeface="Times New Roman"/>
                <a:cs typeface="Times New Roman"/>
              </a:rPr>
              <a:t>, </a:t>
            </a:r>
            <a:r>
              <a:rPr lang="el-GR" sz="3200" b="1" dirty="0">
                <a:latin typeface="Times New Roman"/>
                <a:ea typeface="Times New Roman"/>
                <a:cs typeface="Times New Roman"/>
              </a:rPr>
              <a:t>γάλα σόγιας</a:t>
            </a:r>
            <a:r>
              <a:rPr lang="el-GR" sz="3200" dirty="0">
                <a:latin typeface="Times New Roman"/>
                <a:ea typeface="Times New Roman"/>
                <a:cs typeface="Times New Roman"/>
              </a:rPr>
              <a:t> ή </a:t>
            </a:r>
            <a:r>
              <a:rPr lang="el-GR" sz="3200" b="1" dirty="0">
                <a:latin typeface="Times New Roman"/>
                <a:ea typeface="Times New Roman"/>
                <a:cs typeface="Times New Roman"/>
              </a:rPr>
              <a:t>γάλα ρυζιού</a:t>
            </a:r>
            <a:r>
              <a:rPr lang="el-GR" sz="3200" dirty="0">
                <a:latin typeface="Times New Roman"/>
                <a:ea typeface="Times New Roman"/>
                <a:cs typeface="Times New Roman"/>
              </a:rPr>
              <a:t>, που μπορούν να χρησιμοποιηθούν με παρόμοιο τρόπο στη μαγειρική.</a:t>
            </a:r>
            <a:endParaRPr lang="el-GR" sz="2800" dirty="0">
              <a:latin typeface="Calibri"/>
              <a:ea typeface="Calibri"/>
              <a:cs typeface="Times New Roman"/>
            </a:endParaRPr>
          </a:p>
          <a:p>
            <a:endParaRPr lang="el-GR" dirty="0"/>
          </a:p>
        </p:txBody>
      </p:sp>
    </p:spTree>
    <p:extLst>
      <p:ext uri="{BB962C8B-B14F-4D97-AF65-F5344CB8AC3E}">
        <p14:creationId xmlns:p14="http://schemas.microsoft.com/office/powerpoint/2010/main" val="2830255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ΓΑΛΑΚΤΟΚΟΜΙΚΑ ΠΡΟΪΟΝΤΑ</a:t>
            </a:r>
            <a:br>
              <a:rPr lang="el-GR" dirty="0"/>
            </a:br>
            <a:endParaRPr lang="el-GR" dirty="0"/>
          </a:p>
        </p:txBody>
      </p:sp>
      <p:sp>
        <p:nvSpPr>
          <p:cNvPr id="3" name="Θέση περιεχομένου 2"/>
          <p:cNvSpPr>
            <a:spLocks noGrp="1"/>
          </p:cNvSpPr>
          <p:nvPr>
            <p:ph idx="1"/>
          </p:nvPr>
        </p:nvSpPr>
        <p:spPr/>
        <p:txBody>
          <a:bodyPr>
            <a:normAutofit fontScale="92500" lnSpcReduction="20000"/>
          </a:bodyPr>
          <a:lstStyle/>
          <a:p>
            <a:pPr>
              <a:lnSpc>
                <a:spcPct val="115000"/>
              </a:lnSpc>
              <a:spcAft>
                <a:spcPts val="1000"/>
              </a:spcAft>
            </a:pPr>
            <a:r>
              <a:rPr lang="el-GR" sz="3200" dirty="0">
                <a:latin typeface="Calibri"/>
                <a:ea typeface="Calibri"/>
                <a:cs typeface="Times New Roman"/>
              </a:rPr>
              <a:t>Το γάλα είναι ένα θρεπτικό υγρό που παράγεται από τις μαστικές αδένες των θηλαστικών και αποτελεί σημαντική πηγή θρεπτικών συστατικών για τους ανθρώπους. Περιέχει πρωτεΐνες, λιπαρά, υδατάνθρακες (κυρίως λακτόζη), βιταμίνες και μέταλλα, όπως ασβέστιο, φώσφορο, και μαγνήσιο. Το γάλα έχει μεγάλη σημασία στην ανθρώπινη διατροφή, ιδιαίτερα στην παιδική ηλικία, λόγω των θρεπτικών του συστατικών.</a:t>
            </a:r>
          </a:p>
          <a:p>
            <a:endParaRPr lang="el-GR" dirty="0"/>
          </a:p>
        </p:txBody>
      </p:sp>
    </p:spTree>
    <p:extLst>
      <p:ext uri="{BB962C8B-B14F-4D97-AF65-F5344CB8AC3E}">
        <p14:creationId xmlns:p14="http://schemas.microsoft.com/office/powerpoint/2010/main" val="763494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ΓΑΛΑΚΤΟΚΟΜΙΚΑ ΠΡΟΪΟΝΤΑ</a:t>
            </a:r>
            <a:br>
              <a:rPr lang="el-GR" dirty="0"/>
            </a:br>
            <a:endParaRPr lang="el-GR" dirty="0"/>
          </a:p>
        </p:txBody>
      </p:sp>
      <p:sp>
        <p:nvSpPr>
          <p:cNvPr id="3" name="Θέση περιεχομένου 2"/>
          <p:cNvSpPr>
            <a:spLocks noGrp="1"/>
          </p:cNvSpPr>
          <p:nvPr>
            <p:ph idx="1"/>
          </p:nvPr>
        </p:nvSpPr>
        <p:spPr/>
        <p:txBody>
          <a:bodyPr>
            <a:normAutofit fontScale="85000" lnSpcReduction="10000"/>
          </a:bodyPr>
          <a:lstStyle/>
          <a:p>
            <a:pPr>
              <a:lnSpc>
                <a:spcPct val="115000"/>
              </a:lnSpc>
              <a:spcAft>
                <a:spcPts val="1000"/>
              </a:spcAft>
            </a:pPr>
            <a:r>
              <a:rPr lang="el-GR" sz="3200" dirty="0">
                <a:latin typeface="Calibri"/>
                <a:ea typeface="Calibri"/>
                <a:cs typeface="Times New Roman"/>
              </a:rPr>
              <a:t>ΟΡΙΣΜΟΣ</a:t>
            </a:r>
          </a:p>
          <a:p>
            <a:pPr>
              <a:lnSpc>
                <a:spcPct val="115000"/>
              </a:lnSpc>
              <a:spcAft>
                <a:spcPts val="1000"/>
              </a:spcAft>
            </a:pPr>
            <a:r>
              <a:rPr lang="el-GR" sz="3200" dirty="0">
                <a:latin typeface="Arial"/>
                <a:ea typeface="Calibri"/>
                <a:cs typeface="Times New Roman"/>
              </a:rPr>
              <a:t>Γάλα, σύμφωνα με τον ελληνικό Κώδικα Τροφίμων και Ποτών, είναι το απαλλαγμένο </a:t>
            </a:r>
            <a:r>
              <a:rPr lang="el-GR" sz="3200" dirty="0" err="1">
                <a:latin typeface="Arial"/>
                <a:ea typeface="Calibri"/>
                <a:cs typeface="Times New Roman"/>
              </a:rPr>
              <a:t>πρωτογάλακτος</a:t>
            </a:r>
            <a:r>
              <a:rPr lang="el-GR" sz="3200" dirty="0">
                <a:latin typeface="Arial"/>
                <a:ea typeface="Calibri"/>
                <a:cs typeface="Times New Roman"/>
              </a:rPr>
              <a:t> προϊόν, που προέρχεται από την ολοσχερή και χωρίς διακοπή </a:t>
            </a:r>
            <a:r>
              <a:rPr lang="el-GR" sz="3200" dirty="0" err="1">
                <a:latin typeface="Arial"/>
                <a:ea typeface="Calibri"/>
                <a:cs typeface="Times New Roman"/>
              </a:rPr>
              <a:t>άμελξη</a:t>
            </a:r>
            <a:r>
              <a:rPr lang="el-GR" sz="3200" dirty="0">
                <a:latin typeface="Arial"/>
                <a:ea typeface="Calibri"/>
                <a:cs typeface="Times New Roman"/>
              </a:rPr>
              <a:t> γαλακτοφόρου ζώου, που είναι υγιές, διαβιώνει και διατρέφεται κάτω από υγιεινούς όρους και δεν ευρίσκεται σε κατάσταση υπερκόπωσης</a:t>
            </a:r>
            <a:r>
              <a:rPr lang="el-GR" sz="3200" dirty="0">
                <a:solidFill>
                  <a:srgbClr val="202122"/>
                </a:solidFill>
                <a:latin typeface="Arial"/>
                <a:ea typeface="Calibri"/>
                <a:cs typeface="Times New Roman"/>
              </a:rPr>
              <a:t>.</a:t>
            </a:r>
            <a:endParaRPr lang="el-GR" sz="3200" dirty="0">
              <a:latin typeface="Calibri"/>
              <a:ea typeface="Calibri"/>
              <a:cs typeface="Times New Roman"/>
            </a:endParaRPr>
          </a:p>
          <a:p>
            <a:endParaRPr lang="el-GR" dirty="0"/>
          </a:p>
        </p:txBody>
      </p:sp>
    </p:spTree>
    <p:extLst>
      <p:ext uri="{BB962C8B-B14F-4D97-AF65-F5344CB8AC3E}">
        <p14:creationId xmlns:p14="http://schemas.microsoft.com/office/powerpoint/2010/main" val="1666649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ΓΑΛΑΚΤΟΚΟΜΙΚΑ ΠΡΟΪΟΝΤΑ</a:t>
            </a:r>
            <a:br>
              <a:rPr lang="el-GR" dirty="0"/>
            </a:br>
            <a:endParaRPr lang="el-GR" dirty="0"/>
          </a:p>
        </p:txBody>
      </p:sp>
      <p:sp>
        <p:nvSpPr>
          <p:cNvPr id="3" name="Θέση περιεχομένου 2"/>
          <p:cNvSpPr>
            <a:spLocks noGrp="1"/>
          </p:cNvSpPr>
          <p:nvPr>
            <p:ph idx="1"/>
          </p:nvPr>
        </p:nvSpPr>
        <p:spPr/>
        <p:txBody>
          <a:bodyPr>
            <a:normAutofit fontScale="92500" lnSpcReduction="20000"/>
          </a:bodyPr>
          <a:lstStyle/>
          <a:p>
            <a:pPr>
              <a:lnSpc>
                <a:spcPct val="115000"/>
              </a:lnSpc>
              <a:spcAft>
                <a:spcPts val="1000"/>
              </a:spcAft>
            </a:pPr>
            <a:r>
              <a:rPr lang="el-GR" sz="3200" dirty="0">
                <a:latin typeface="Calibri"/>
                <a:ea typeface="Calibri"/>
                <a:cs typeface="Times New Roman"/>
              </a:rPr>
              <a:t>Τροφή για τον άνθρωπο</a:t>
            </a:r>
          </a:p>
          <a:p>
            <a:pPr>
              <a:lnSpc>
                <a:spcPct val="115000"/>
              </a:lnSpc>
              <a:spcAft>
                <a:spcPts val="1000"/>
              </a:spcAft>
            </a:pPr>
            <a:r>
              <a:rPr lang="el-GR" sz="3200" dirty="0">
                <a:latin typeface="Calibri"/>
                <a:ea typeface="Calibri"/>
                <a:cs typeface="Times New Roman"/>
              </a:rPr>
              <a:t>Τόσο το γάλα, όσο και τα προϊόντα του είναι πρώτης τάξης τροφές για τον άνθρωπο. Εξασφαλίζουν τις απαραίτητες θρεπτικές ουσίες (λίπος, υδατάνθρακες (λακτόζη) και πρωτεΐνες), αλλά περιέχουν και μεγάλη ποσότητα από ασβέστιο και φώσφορο, που είναι πολύ απαραίτητα για τη δημιουργία του σκελετού και μυών.</a:t>
            </a:r>
          </a:p>
          <a:p>
            <a:endParaRPr lang="el-GR" dirty="0"/>
          </a:p>
        </p:txBody>
      </p:sp>
    </p:spTree>
    <p:extLst>
      <p:ext uri="{BB962C8B-B14F-4D97-AF65-F5344CB8AC3E}">
        <p14:creationId xmlns:p14="http://schemas.microsoft.com/office/powerpoint/2010/main" val="3023913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ΓΑΛΑΚΤΟΚΟΜΙΚΑ ΠΡΟΪΟΝΤΑ</a:t>
            </a:r>
            <a:br>
              <a:rPr lang="el-GR" dirty="0"/>
            </a:br>
            <a:endParaRPr lang="el-GR" dirty="0"/>
          </a:p>
        </p:txBody>
      </p:sp>
      <p:sp>
        <p:nvSpPr>
          <p:cNvPr id="3" name="Θέση περιεχομένου 2"/>
          <p:cNvSpPr>
            <a:spLocks noGrp="1"/>
          </p:cNvSpPr>
          <p:nvPr>
            <p:ph idx="1"/>
          </p:nvPr>
        </p:nvSpPr>
        <p:spPr/>
        <p:txBody>
          <a:bodyPr>
            <a:normAutofit fontScale="70000" lnSpcReduction="20000"/>
          </a:bodyPr>
          <a:lstStyle/>
          <a:p>
            <a:pPr>
              <a:lnSpc>
                <a:spcPct val="115000"/>
              </a:lnSpc>
              <a:spcAft>
                <a:spcPts val="1000"/>
              </a:spcAft>
            </a:pPr>
            <a:r>
              <a:rPr lang="el-GR" sz="3200" dirty="0">
                <a:latin typeface="Calibri"/>
                <a:ea typeface="Calibri"/>
                <a:cs typeface="Times New Roman"/>
              </a:rPr>
              <a:t>Επεξεργασία γάλακτος</a:t>
            </a:r>
          </a:p>
          <a:p>
            <a:pPr>
              <a:lnSpc>
                <a:spcPct val="115000"/>
              </a:lnSpc>
              <a:spcAft>
                <a:spcPts val="1000"/>
              </a:spcAft>
            </a:pPr>
            <a:r>
              <a:rPr lang="el-GR" sz="3200" dirty="0">
                <a:latin typeface="Calibri"/>
                <a:ea typeface="Calibri"/>
                <a:cs typeface="Times New Roman"/>
              </a:rPr>
              <a:t>Το γάλα που διατίθεται για κατανάλωση παστεριώνεται από τις βιομηχανίες ώστε να είναι ασφαλές για κατανάλωση. Στα εργοστάσια, αφού αφαιρεθεί μέρος από το λίπος, αρχίζει η διαδικασία της παστερίωσης, η οποία αποβλέπει στο να καταστρέψει τους μικροοργανισμούς που περιέχει το γάλα. Η παστερίωση γίνεται μέσα σε ειδικές εγκαταστάσεις. Η θερμοκρασία και η διάρκεια της παστερίωσης γίνεται ανάλογα με το βαθμό μόλυνσης που μπορεί να έχει το γάλα, την πίεση που δημιουργείται μέσα στις εγκαταστάσεις κλπ.</a:t>
            </a:r>
          </a:p>
          <a:p>
            <a:endParaRPr lang="el-GR" dirty="0"/>
          </a:p>
        </p:txBody>
      </p:sp>
    </p:spTree>
    <p:extLst>
      <p:ext uri="{BB962C8B-B14F-4D97-AF65-F5344CB8AC3E}">
        <p14:creationId xmlns:p14="http://schemas.microsoft.com/office/powerpoint/2010/main" val="2939036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ΓΑΛΑΚΤΟΚΟΜΙΚΑ ΠΡΟΪΟΝΤΑ</a:t>
            </a:r>
            <a:br>
              <a:rPr lang="el-GR" dirty="0"/>
            </a:br>
            <a:endParaRPr lang="el-GR" dirty="0"/>
          </a:p>
        </p:txBody>
      </p:sp>
      <p:sp>
        <p:nvSpPr>
          <p:cNvPr id="3" name="Θέση περιεχομένου 2"/>
          <p:cNvSpPr>
            <a:spLocks noGrp="1"/>
          </p:cNvSpPr>
          <p:nvPr>
            <p:ph idx="1"/>
          </p:nvPr>
        </p:nvSpPr>
        <p:spPr/>
        <p:txBody>
          <a:bodyPr>
            <a:normAutofit fontScale="47500" lnSpcReduction="20000"/>
          </a:bodyPr>
          <a:lstStyle/>
          <a:p>
            <a:pPr>
              <a:lnSpc>
                <a:spcPct val="115000"/>
              </a:lnSpc>
              <a:spcAft>
                <a:spcPts val="1000"/>
              </a:spcAft>
            </a:pPr>
            <a:r>
              <a:rPr lang="el-GR" sz="3200" b="1" dirty="0">
                <a:latin typeface="Calibri"/>
                <a:ea typeface="Calibri"/>
                <a:cs typeface="Times New Roman"/>
              </a:rPr>
              <a:t>Τα είδη του γάλακτος</a:t>
            </a:r>
            <a:endParaRPr lang="el-GR" sz="3200" dirty="0">
              <a:latin typeface="Calibri"/>
              <a:ea typeface="Calibri"/>
              <a:cs typeface="Times New Roman"/>
            </a:endParaRPr>
          </a:p>
          <a:p>
            <a:pPr>
              <a:lnSpc>
                <a:spcPct val="115000"/>
              </a:lnSpc>
              <a:spcAft>
                <a:spcPts val="1000"/>
              </a:spcAft>
            </a:pPr>
            <a:r>
              <a:rPr lang="el-GR" sz="3200" dirty="0">
                <a:latin typeface="Calibri"/>
                <a:ea typeface="Calibri"/>
                <a:cs typeface="Times New Roman"/>
              </a:rPr>
              <a:t>Το γάλα που καταναλώνεται συνήθως προέρχεται από διάφορα ζώα, με το πιο κοινό να είναι το αγελαδινό γάλα. Άλλα είδη γάλακτος περιλαμβάνουν:</a:t>
            </a:r>
          </a:p>
          <a:p>
            <a:pPr marL="342900" lvl="0">
              <a:lnSpc>
                <a:spcPct val="115000"/>
              </a:lnSpc>
              <a:spcAft>
                <a:spcPts val="1000"/>
              </a:spcAft>
              <a:buFont typeface="+mj-lt"/>
              <a:buAutoNum type="arabicPeriod"/>
              <a:tabLst>
                <a:tab pos="457200" algn="l"/>
              </a:tabLst>
            </a:pPr>
            <a:r>
              <a:rPr lang="el-GR" sz="3200" b="1" dirty="0">
                <a:latin typeface="Calibri"/>
                <a:ea typeface="Calibri"/>
                <a:cs typeface="Times New Roman"/>
              </a:rPr>
              <a:t>Αγελαδινό γάλα</a:t>
            </a:r>
            <a:r>
              <a:rPr lang="el-GR" sz="3200" dirty="0">
                <a:latin typeface="Calibri"/>
                <a:ea typeface="Calibri"/>
                <a:cs typeface="Times New Roman"/>
              </a:rPr>
              <a:t>: Το πιο διαδεδομένο στον κόσμο. Περιέχει πλήθος θρεπτικών συστατικών και είναι η βάση για πολλά γαλακτοκομικά προϊόντα.</a:t>
            </a:r>
          </a:p>
          <a:p>
            <a:pPr marL="342900" lvl="0">
              <a:lnSpc>
                <a:spcPct val="115000"/>
              </a:lnSpc>
              <a:spcAft>
                <a:spcPts val="1000"/>
              </a:spcAft>
              <a:buFont typeface="+mj-lt"/>
              <a:buAutoNum type="arabicPeriod"/>
              <a:tabLst>
                <a:tab pos="457200" algn="l"/>
              </a:tabLst>
            </a:pPr>
            <a:r>
              <a:rPr lang="el-GR" sz="3200" b="1" dirty="0">
                <a:latin typeface="Calibri"/>
                <a:ea typeface="Calibri"/>
                <a:cs typeface="Times New Roman"/>
              </a:rPr>
              <a:t>Κατσικίσιο γάλα</a:t>
            </a:r>
            <a:r>
              <a:rPr lang="el-GR" sz="3200" dirty="0">
                <a:latin typeface="Calibri"/>
                <a:ea typeface="Calibri"/>
                <a:cs typeface="Times New Roman"/>
              </a:rPr>
              <a:t>: Έχει παρόμοια θρεπτικά συστατικά με το αγελαδινό, αλλά είναι πιο εύπεπτο και έχει ελαφρώς διαφορετική γεύση.</a:t>
            </a:r>
          </a:p>
          <a:p>
            <a:pPr marL="342900" lvl="0">
              <a:lnSpc>
                <a:spcPct val="115000"/>
              </a:lnSpc>
              <a:spcAft>
                <a:spcPts val="1000"/>
              </a:spcAft>
              <a:buFont typeface="+mj-lt"/>
              <a:buAutoNum type="arabicPeriod"/>
              <a:tabLst>
                <a:tab pos="457200" algn="l"/>
              </a:tabLst>
            </a:pPr>
            <a:r>
              <a:rPr lang="el-GR" sz="3200" b="1" dirty="0">
                <a:latin typeface="Calibri"/>
                <a:ea typeface="Calibri"/>
                <a:cs typeface="Times New Roman"/>
              </a:rPr>
              <a:t>Αρνίσιο γάλα</a:t>
            </a:r>
            <a:r>
              <a:rPr lang="el-GR" sz="3200" dirty="0">
                <a:latin typeface="Calibri"/>
                <a:ea typeface="Calibri"/>
                <a:cs typeface="Times New Roman"/>
              </a:rPr>
              <a:t>: Χρησιμοποιείται κυρίως για την παραγωγή τυριών.</a:t>
            </a:r>
          </a:p>
          <a:p>
            <a:pPr marL="342900" lvl="0">
              <a:lnSpc>
                <a:spcPct val="115000"/>
              </a:lnSpc>
              <a:spcAft>
                <a:spcPts val="1000"/>
              </a:spcAft>
              <a:buFont typeface="+mj-lt"/>
              <a:buAutoNum type="arabicPeriod"/>
              <a:tabLst>
                <a:tab pos="457200" algn="l"/>
              </a:tabLst>
            </a:pPr>
            <a:r>
              <a:rPr lang="el-GR" sz="3200" b="1" dirty="0">
                <a:latin typeface="Calibri"/>
                <a:ea typeface="Calibri"/>
                <a:cs typeface="Times New Roman"/>
              </a:rPr>
              <a:t>Γάλα από πρόβατα</a:t>
            </a:r>
            <a:r>
              <a:rPr lang="el-GR" sz="3200" dirty="0">
                <a:latin typeface="Calibri"/>
                <a:ea typeface="Calibri"/>
                <a:cs typeface="Times New Roman"/>
              </a:rPr>
              <a:t>: Είναι πιο πλούσιο σε λιπαρά και πρωτεΐνες και χρησιμοποιείται για την παραγωγή εξαιρετικών τυριών (π.χ. φέτα, ροκφόρ).</a:t>
            </a:r>
          </a:p>
          <a:p>
            <a:pPr marL="342900" lvl="0">
              <a:lnSpc>
                <a:spcPct val="115000"/>
              </a:lnSpc>
              <a:spcAft>
                <a:spcPts val="1000"/>
              </a:spcAft>
              <a:buFont typeface="+mj-lt"/>
              <a:buAutoNum type="arabicPeriod"/>
              <a:tabLst>
                <a:tab pos="457200" algn="l"/>
              </a:tabLst>
            </a:pPr>
            <a:r>
              <a:rPr lang="el-GR" sz="3200" b="1" dirty="0">
                <a:latin typeface="Calibri"/>
                <a:ea typeface="Calibri"/>
                <a:cs typeface="Times New Roman"/>
              </a:rPr>
              <a:t>Γάλα από άλλα ζώα</a:t>
            </a:r>
            <a:r>
              <a:rPr lang="el-GR" sz="3200" dirty="0">
                <a:latin typeface="Calibri"/>
                <a:ea typeface="Calibri"/>
                <a:cs typeface="Times New Roman"/>
              </a:rPr>
              <a:t>: Υπάρχουν και λιγότερο συνηθισμένα είδη γάλακτος, όπως από βούβαλους, καμήλες ή άλογα.</a:t>
            </a:r>
          </a:p>
          <a:p>
            <a:endParaRPr lang="el-GR" dirty="0"/>
          </a:p>
        </p:txBody>
      </p:sp>
    </p:spTree>
    <p:extLst>
      <p:ext uri="{BB962C8B-B14F-4D97-AF65-F5344CB8AC3E}">
        <p14:creationId xmlns:p14="http://schemas.microsoft.com/office/powerpoint/2010/main" val="1140826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ΓΑΛΑΚΤΟΚΟΜΙΚΑ ΠΡΟΪΟΝΤΑ</a:t>
            </a:r>
            <a:br>
              <a:rPr lang="el-GR" dirty="0"/>
            </a:br>
            <a:endParaRPr lang="el-GR" dirty="0"/>
          </a:p>
        </p:txBody>
      </p:sp>
      <p:sp>
        <p:nvSpPr>
          <p:cNvPr id="3" name="Θέση περιεχομένου 2"/>
          <p:cNvSpPr>
            <a:spLocks noGrp="1"/>
          </p:cNvSpPr>
          <p:nvPr>
            <p:ph idx="1"/>
          </p:nvPr>
        </p:nvSpPr>
        <p:spPr/>
        <p:txBody>
          <a:bodyPr>
            <a:normAutofit fontScale="47500" lnSpcReduction="20000"/>
          </a:bodyPr>
          <a:lstStyle/>
          <a:p>
            <a:pPr>
              <a:lnSpc>
                <a:spcPct val="115000"/>
              </a:lnSpc>
              <a:spcAft>
                <a:spcPts val="1000"/>
              </a:spcAft>
            </a:pPr>
            <a:r>
              <a:rPr lang="el-GR" sz="3200" b="1" dirty="0">
                <a:latin typeface="Calibri"/>
                <a:ea typeface="Calibri"/>
                <a:cs typeface="Times New Roman"/>
              </a:rPr>
              <a:t>Παραγωγικά προϊόντα του γάλακτος</a:t>
            </a:r>
            <a:endParaRPr lang="el-GR" sz="3200" dirty="0">
              <a:latin typeface="Calibri"/>
              <a:ea typeface="Calibri"/>
              <a:cs typeface="Times New Roman"/>
            </a:endParaRPr>
          </a:p>
          <a:p>
            <a:pPr>
              <a:lnSpc>
                <a:spcPct val="115000"/>
              </a:lnSpc>
              <a:spcAft>
                <a:spcPts val="1000"/>
              </a:spcAft>
            </a:pPr>
            <a:r>
              <a:rPr lang="el-GR" sz="3200" dirty="0">
                <a:latin typeface="Calibri"/>
                <a:ea typeface="Calibri"/>
                <a:cs typeface="Times New Roman"/>
              </a:rPr>
              <a:t>Από το γάλα παράγονται πολλοί τύποι προϊόντων που χρησιμοποιούνται στην καθημερινή διατροφή:</a:t>
            </a:r>
          </a:p>
          <a:p>
            <a:pPr marL="342900" lvl="0">
              <a:lnSpc>
                <a:spcPct val="115000"/>
              </a:lnSpc>
              <a:spcAft>
                <a:spcPts val="1000"/>
              </a:spcAft>
              <a:buFont typeface="+mj-lt"/>
              <a:buAutoNum type="arabicPeriod"/>
              <a:tabLst>
                <a:tab pos="457200" algn="l"/>
              </a:tabLst>
            </a:pPr>
            <a:r>
              <a:rPr lang="el-GR" sz="3200" b="1" dirty="0">
                <a:latin typeface="Calibri"/>
                <a:ea typeface="Calibri"/>
                <a:cs typeface="Times New Roman"/>
              </a:rPr>
              <a:t>Τυριά</a:t>
            </a:r>
            <a:r>
              <a:rPr lang="el-GR" sz="3200" dirty="0">
                <a:latin typeface="Calibri"/>
                <a:ea typeface="Calibri"/>
                <a:cs typeface="Times New Roman"/>
              </a:rPr>
              <a:t>: Τα τυριά προκύπτουν από την πήξη του γάλακτος με την προσθήκη ενζύμων ή οξέων και την απομάκρυνση του ορού γάλακτος. Τα τυριά διακρίνονται σε σκληρά (π.χ. παρμεζάνα), μαλακά (π.χ. φέτα, </a:t>
            </a:r>
            <a:r>
              <a:rPr lang="el-GR" sz="3200" dirty="0" err="1">
                <a:latin typeface="Calibri"/>
                <a:ea typeface="Calibri"/>
                <a:cs typeface="Times New Roman"/>
              </a:rPr>
              <a:t>brie</a:t>
            </a:r>
            <a:r>
              <a:rPr lang="el-GR" sz="3200" dirty="0">
                <a:latin typeface="Calibri"/>
                <a:ea typeface="Calibri"/>
                <a:cs typeface="Times New Roman"/>
              </a:rPr>
              <a:t>), και αλμυρά (π.χ. φέτα, κασέρι).</a:t>
            </a:r>
          </a:p>
          <a:p>
            <a:pPr marL="342900" lvl="0">
              <a:lnSpc>
                <a:spcPct val="115000"/>
              </a:lnSpc>
              <a:spcAft>
                <a:spcPts val="1000"/>
              </a:spcAft>
              <a:buFont typeface="+mj-lt"/>
              <a:buAutoNum type="arabicPeriod"/>
              <a:tabLst>
                <a:tab pos="457200" algn="l"/>
              </a:tabLst>
            </a:pPr>
            <a:r>
              <a:rPr lang="el-GR" sz="3200" b="1" dirty="0">
                <a:latin typeface="Calibri"/>
                <a:ea typeface="Calibri"/>
                <a:cs typeface="Times New Roman"/>
              </a:rPr>
              <a:t>Γιαούρτι</a:t>
            </a:r>
            <a:r>
              <a:rPr lang="el-GR" sz="3200" dirty="0">
                <a:latin typeface="Calibri"/>
                <a:ea typeface="Calibri"/>
                <a:cs typeface="Times New Roman"/>
              </a:rPr>
              <a:t>: Παράγεται με τη ζύμωση του γάλακτος από συγκεκριμένα βακτήρια (όπως </a:t>
            </a:r>
            <a:r>
              <a:rPr lang="el-GR" sz="3200" dirty="0" err="1">
                <a:latin typeface="Calibri"/>
                <a:ea typeface="Calibri"/>
                <a:cs typeface="Times New Roman"/>
              </a:rPr>
              <a:t>Lactobacillus</a:t>
            </a:r>
            <a:r>
              <a:rPr lang="el-GR" sz="3200" dirty="0">
                <a:latin typeface="Calibri"/>
                <a:ea typeface="Calibri"/>
                <a:cs typeface="Times New Roman"/>
              </a:rPr>
              <a:t> </a:t>
            </a:r>
            <a:r>
              <a:rPr lang="el-GR" sz="3200" dirty="0" err="1">
                <a:latin typeface="Calibri"/>
                <a:ea typeface="Calibri"/>
                <a:cs typeface="Times New Roman"/>
              </a:rPr>
              <a:t>bulgaricus</a:t>
            </a:r>
            <a:r>
              <a:rPr lang="el-GR" sz="3200" dirty="0">
                <a:latin typeface="Calibri"/>
                <a:ea typeface="Calibri"/>
                <a:cs typeface="Times New Roman"/>
              </a:rPr>
              <a:t> και </a:t>
            </a:r>
            <a:r>
              <a:rPr lang="el-GR" sz="3200" dirty="0" err="1">
                <a:latin typeface="Calibri"/>
                <a:ea typeface="Calibri"/>
                <a:cs typeface="Times New Roman"/>
              </a:rPr>
              <a:t>Streptococcus</a:t>
            </a:r>
            <a:r>
              <a:rPr lang="el-GR" sz="3200" dirty="0">
                <a:latin typeface="Calibri"/>
                <a:ea typeface="Calibri"/>
                <a:cs typeface="Times New Roman"/>
              </a:rPr>
              <a:t> </a:t>
            </a:r>
            <a:r>
              <a:rPr lang="el-GR" sz="3200" dirty="0" err="1">
                <a:latin typeface="Calibri"/>
                <a:ea typeface="Calibri"/>
                <a:cs typeface="Times New Roman"/>
              </a:rPr>
              <a:t>thermophilus</a:t>
            </a:r>
            <a:r>
              <a:rPr lang="el-GR" sz="3200" dirty="0">
                <a:latin typeface="Calibri"/>
                <a:ea typeface="Calibri"/>
                <a:cs typeface="Times New Roman"/>
              </a:rPr>
              <a:t>). Το γιαούρτι είναι πλούσιο σε </a:t>
            </a:r>
            <a:r>
              <a:rPr lang="el-GR" sz="3200" dirty="0" err="1">
                <a:latin typeface="Calibri"/>
                <a:ea typeface="Calibri"/>
                <a:cs typeface="Times New Roman"/>
              </a:rPr>
              <a:t>προβιοτικά</a:t>
            </a:r>
            <a:r>
              <a:rPr lang="el-GR" sz="3200" dirty="0">
                <a:latin typeface="Calibri"/>
                <a:ea typeface="Calibri"/>
                <a:cs typeface="Times New Roman"/>
              </a:rPr>
              <a:t> που βοηθούν στην πέψη και την ενίσχυση του ανοσοποιητικού.</a:t>
            </a:r>
          </a:p>
          <a:p>
            <a:pPr marL="342900" lvl="0">
              <a:lnSpc>
                <a:spcPct val="115000"/>
              </a:lnSpc>
              <a:spcAft>
                <a:spcPts val="1000"/>
              </a:spcAft>
              <a:buFont typeface="+mj-lt"/>
              <a:buAutoNum type="arabicPeriod"/>
              <a:tabLst>
                <a:tab pos="457200" algn="l"/>
              </a:tabLst>
            </a:pPr>
            <a:r>
              <a:rPr lang="el-GR" sz="3200" b="1" dirty="0">
                <a:latin typeface="Calibri"/>
                <a:ea typeface="Calibri"/>
                <a:cs typeface="Times New Roman"/>
              </a:rPr>
              <a:t>Βούτυρο</a:t>
            </a:r>
            <a:r>
              <a:rPr lang="el-GR" sz="3200" dirty="0">
                <a:latin typeface="Calibri"/>
                <a:ea typeface="Calibri"/>
                <a:cs typeface="Times New Roman"/>
              </a:rPr>
              <a:t>: Το βούτυρο παράγεται με τη χτυπημένη κρέμα του γάλακτος και περιέχει κυρίως λιπαρά. Χρησιμοποιείται στην μαγειρική και τη ζαχαροπλαστική.</a:t>
            </a:r>
          </a:p>
          <a:p>
            <a:endParaRPr lang="el-GR" dirty="0"/>
          </a:p>
        </p:txBody>
      </p:sp>
    </p:spTree>
    <p:extLst>
      <p:ext uri="{BB962C8B-B14F-4D97-AF65-F5344CB8AC3E}">
        <p14:creationId xmlns:p14="http://schemas.microsoft.com/office/powerpoint/2010/main" val="4229284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ΓΑΛΑΚΤΟΚΟΜΙΚΑ ΠΡΟΪΟΝΤΑ</a:t>
            </a:r>
            <a:br>
              <a:rPr lang="el-GR" dirty="0"/>
            </a:br>
            <a:endParaRPr lang="el-GR" dirty="0"/>
          </a:p>
        </p:txBody>
      </p:sp>
      <p:sp>
        <p:nvSpPr>
          <p:cNvPr id="3" name="Θέση περιεχομένου 2"/>
          <p:cNvSpPr>
            <a:spLocks noGrp="1"/>
          </p:cNvSpPr>
          <p:nvPr>
            <p:ph idx="1"/>
          </p:nvPr>
        </p:nvSpPr>
        <p:spPr/>
        <p:txBody>
          <a:bodyPr>
            <a:normAutofit fontScale="62500" lnSpcReduction="20000"/>
          </a:bodyPr>
          <a:lstStyle/>
          <a:p>
            <a:pPr marL="342900" lvl="0">
              <a:lnSpc>
                <a:spcPct val="115000"/>
              </a:lnSpc>
              <a:spcAft>
                <a:spcPts val="1000"/>
              </a:spcAft>
              <a:buFont typeface="+mj-lt"/>
              <a:buAutoNum type="arabicPeriod"/>
              <a:tabLst>
                <a:tab pos="457200" algn="l"/>
              </a:tabLst>
            </a:pPr>
            <a:r>
              <a:rPr lang="el-GR" sz="3200" b="1" dirty="0">
                <a:latin typeface="Calibri"/>
                <a:ea typeface="Calibri"/>
                <a:cs typeface="Times New Roman"/>
              </a:rPr>
              <a:t>Κρέμα γάλακτος</a:t>
            </a:r>
            <a:r>
              <a:rPr lang="el-GR" sz="3200" dirty="0">
                <a:latin typeface="Calibri"/>
                <a:ea typeface="Calibri"/>
                <a:cs typeface="Times New Roman"/>
              </a:rPr>
              <a:t>: Παράγεται από την κρέμα του γάλακτος και έχει υψηλή περιεκτικότητα σε λιπαρά. Χρησιμοποιείται σε πολλές συνταγές μαγειρικής και ζαχαροπλαστικής.</a:t>
            </a:r>
          </a:p>
          <a:p>
            <a:pPr marL="342900" lvl="0">
              <a:lnSpc>
                <a:spcPct val="115000"/>
              </a:lnSpc>
              <a:spcAft>
                <a:spcPts val="1000"/>
              </a:spcAft>
              <a:buFont typeface="+mj-lt"/>
              <a:buAutoNum type="arabicPeriod"/>
              <a:tabLst>
                <a:tab pos="457200" algn="l"/>
              </a:tabLst>
            </a:pPr>
            <a:r>
              <a:rPr lang="el-GR" sz="3200" b="1" dirty="0">
                <a:latin typeface="Calibri"/>
                <a:ea typeface="Calibri"/>
                <a:cs typeface="Times New Roman"/>
              </a:rPr>
              <a:t>Παγωτό</a:t>
            </a:r>
            <a:r>
              <a:rPr lang="el-GR" sz="3200" dirty="0">
                <a:latin typeface="Calibri"/>
                <a:ea typeface="Calibri"/>
                <a:cs typeface="Times New Roman"/>
              </a:rPr>
              <a:t>: Παράγεται κυρίως από γάλα, κρέμα και ζάχαρη. Το παγωτό συνήθως περιλαμβάνει και διάφορα αρώματα ή γεύσεις (π.χ. σοκολάτα, φράουλα).</a:t>
            </a:r>
          </a:p>
          <a:p>
            <a:pPr marL="342900" lvl="0">
              <a:lnSpc>
                <a:spcPct val="115000"/>
              </a:lnSpc>
              <a:spcAft>
                <a:spcPts val="1000"/>
              </a:spcAft>
              <a:buFont typeface="+mj-lt"/>
              <a:buAutoNum type="arabicPeriod"/>
              <a:tabLst>
                <a:tab pos="457200" algn="l"/>
              </a:tabLst>
            </a:pPr>
            <a:r>
              <a:rPr lang="el-GR" sz="3200" b="1" dirty="0">
                <a:latin typeface="Calibri"/>
                <a:ea typeface="Calibri"/>
                <a:cs typeface="Times New Roman"/>
              </a:rPr>
              <a:t>Γάλα σε σκόνη</a:t>
            </a:r>
            <a:r>
              <a:rPr lang="el-GR" sz="3200" dirty="0">
                <a:latin typeface="Calibri"/>
                <a:ea typeface="Calibri"/>
                <a:cs typeface="Times New Roman"/>
              </a:rPr>
              <a:t>: Είναι αποξηραμένο γάλα, το οποίο χρησιμοποιείται για την παρασκευή ροφημάτων ή την προσθήκη σε προϊόντα ζαχαροπλαστικής.</a:t>
            </a:r>
          </a:p>
          <a:p>
            <a:pPr marL="342900" lvl="0">
              <a:lnSpc>
                <a:spcPct val="115000"/>
              </a:lnSpc>
              <a:spcAft>
                <a:spcPts val="1000"/>
              </a:spcAft>
              <a:buFont typeface="+mj-lt"/>
              <a:buAutoNum type="arabicPeriod"/>
              <a:tabLst>
                <a:tab pos="457200" algn="l"/>
              </a:tabLst>
            </a:pPr>
            <a:r>
              <a:rPr lang="el-GR" sz="3200" b="1" dirty="0">
                <a:latin typeface="Calibri"/>
                <a:ea typeface="Calibri"/>
                <a:cs typeface="Times New Roman"/>
              </a:rPr>
              <a:t>Πρωτεΐνη γάλακτος (καζεΐνη, ορός γάλακτος)</a:t>
            </a:r>
            <a:r>
              <a:rPr lang="el-GR" sz="3200" dirty="0">
                <a:latin typeface="Calibri"/>
                <a:ea typeface="Calibri"/>
                <a:cs typeface="Times New Roman"/>
              </a:rPr>
              <a:t>: Χρησιμοποιείται σε συμπληρώματα διατροφής για την ενίσχυση της πρωτεΐνης στη διατροφή.</a:t>
            </a:r>
          </a:p>
          <a:p>
            <a:endParaRPr lang="el-GR" dirty="0"/>
          </a:p>
        </p:txBody>
      </p:sp>
    </p:spTree>
    <p:extLst>
      <p:ext uri="{BB962C8B-B14F-4D97-AF65-F5344CB8AC3E}">
        <p14:creationId xmlns:p14="http://schemas.microsoft.com/office/powerpoint/2010/main" val="4258637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Μετρό">
  <a:themeElements>
    <a:clrScheme name="Μετρό">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Μετρό">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Μετρό">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23</TotalTime>
  <Words>1414</Words>
  <Application>Microsoft Office PowerPoint</Application>
  <PresentationFormat>Προβολή στην οθόνη (4:3)</PresentationFormat>
  <Paragraphs>84</Paragraphs>
  <Slides>22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22</vt:i4>
      </vt:variant>
    </vt:vector>
  </HeadingPairs>
  <TitlesOfParts>
    <vt:vector size="23" baseType="lpstr">
      <vt:lpstr>Μετρό</vt:lpstr>
      <vt:lpstr>ΤΡΟΦΟΓΝΩΣΙΑ ΕΔΕΣΜΑΤΟΛΟΓΙΟ</vt:lpstr>
      <vt:lpstr>ΓΑΛΑΚΤΟΚΟΜΙΚΑ ΠΡΟΪΟΝΤΑ </vt:lpstr>
      <vt:lpstr>ΓΑΛΑΚΤΟΚΟΜΙΚΑ ΠΡΟΪΟΝΤΑ </vt:lpstr>
      <vt:lpstr>ΓΑΛΑΚΤΟΚΟΜΙΚΑ ΠΡΟΪΟΝΤΑ </vt:lpstr>
      <vt:lpstr>ΓΑΛΑΚΤΟΚΟΜΙΚΑ ΠΡΟΪΟΝΤΑ </vt:lpstr>
      <vt:lpstr>ΓΑΛΑΚΤΟΚΟΜΙΚΑ ΠΡΟΪΟΝΤΑ </vt:lpstr>
      <vt:lpstr>ΓΑΛΑΚΤΟΚΟΜΙΚΑ ΠΡΟΪΟΝΤΑ </vt:lpstr>
      <vt:lpstr>ΓΑΛΑΚΤΟΚΟΜΙΚΑ ΠΡΟΪΟΝΤΑ </vt:lpstr>
      <vt:lpstr>ΓΑΛΑΚΤΟΚΟΜΙΚΑ ΠΡΟΪΟΝΤΑ </vt:lpstr>
      <vt:lpstr>ΓΑΛΑΚΤΟΚΟΜΙΚΑ ΠΡΟΪΟΝΤΑ </vt:lpstr>
      <vt:lpstr>ΓΑΛΑΚΤΟΚΟΜΙΚΑ ΠΡΟΪΟΝΤΑ </vt:lpstr>
      <vt:lpstr>ΓΑΛΑΚΤΟΚΟΜΙΚΑ ΠΡΟΪΟΝΤΑ </vt:lpstr>
      <vt:lpstr>ΓΑΛΑΚΤΟΚΟΜΙΚΑ ΠΡΟΪΟΝΤΑ </vt:lpstr>
      <vt:lpstr>ΓΑΛΑΚΤΟΚΟΜΙΚΑ ΠΡΟΪΟΝΤΑ </vt:lpstr>
      <vt:lpstr>ΓΑΛΑΚΤΟΚΟΜΙΚΑ ΠΡΟΪΟΝΤΑ </vt:lpstr>
      <vt:lpstr>ΓΑΛΑΚΤΟΚΟΜΙΚΑ ΠΡΟΪΟΝΤΑ </vt:lpstr>
      <vt:lpstr>ΓΑΛΑΚΤΟΚΟΜΙΚΑ ΠΡΟΪΟΝΤΑ </vt:lpstr>
      <vt:lpstr>ΓΑΛΑΚΤΟΚΟΜΙΚΑ ΠΡΟΪΟΝΤΑ </vt:lpstr>
      <vt:lpstr>ΓΑΛΑΚΤΟΚΟΜΙΚΑ ΠΡΟΪΟΝΤΑ </vt:lpstr>
      <vt:lpstr>ΓΑΛΑΚΤΟΚΟΜΙΚΑ ΠΡΟΪΟΝΤΑ </vt:lpstr>
      <vt:lpstr>ΓΑΛΑΚΤΟΚΟΜΙΚΑ ΠΡΟΪΟΝΤΑ </vt:lpstr>
      <vt:lpstr>ΓΑΛΑΚΤΟΚΟΜΙΚΑ ΠΡΟΪΟΝΤΑ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ΤΡΟΦΟΓΝΩΣΙΑ ΕΔΕΣΜΑΤΟΛΟΓΙΟ</dc:title>
  <dc:creator>Δημήτρης</dc:creator>
  <cp:lastModifiedBy>Δημήτρης</cp:lastModifiedBy>
  <cp:revision>3</cp:revision>
  <dcterms:created xsi:type="dcterms:W3CDTF">2024-11-21T23:34:24Z</dcterms:created>
  <dcterms:modified xsi:type="dcterms:W3CDTF">2024-11-21T23:57:55Z</dcterms:modified>
</cp:coreProperties>
</file>