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FD7D009-C093-4C09-B19A-F80E43AEDDE1}" type="datetimeFigureOut">
              <a:rPr lang="el-GR" smtClean="0"/>
              <a:t>5/12/2024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091D3B-6BA7-457D-A523-CF5BF23D6B6E}" type="slidenum">
              <a:rPr lang="el-GR" smtClean="0"/>
              <a:t>‹#›</a:t>
            </a:fld>
            <a:endParaRPr lang="el-G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l-GR" smtClean="0"/>
              <a:t>Στυλ κύριου τίτλου</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DFD7D009-C093-4C09-B19A-F80E43AEDDE1}" type="datetimeFigureOut">
              <a:rPr lang="el-GR" smtClean="0"/>
              <a:t>5/12/2024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091D3B-6BA7-457D-A523-CF5BF23D6B6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DFD7D009-C093-4C09-B19A-F80E43AEDDE1}" type="datetimeFigureOut">
              <a:rPr lang="el-GR" smtClean="0"/>
              <a:t>5/12/2024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091D3B-6BA7-457D-A523-CF5BF23D6B6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l-GR" smtClean="0"/>
              <a:t>Στυλ κύριου τίτλου</a:t>
            </a:r>
            <a:endParaRPr lang="en-US" dirty="0"/>
          </a:p>
        </p:txBody>
      </p:sp>
      <p:sp>
        <p:nvSpPr>
          <p:cNvPr id="4" name="Date Placeholder 3"/>
          <p:cNvSpPr>
            <a:spLocks noGrp="1"/>
          </p:cNvSpPr>
          <p:nvPr>
            <p:ph type="dt" sz="half" idx="10"/>
          </p:nvPr>
        </p:nvSpPr>
        <p:spPr/>
        <p:txBody>
          <a:bodyPr/>
          <a:lstStyle/>
          <a:p>
            <a:fld id="{DFD7D009-C093-4C09-B19A-F80E43AEDDE1}" type="datetimeFigureOut">
              <a:rPr lang="el-GR" smtClean="0"/>
              <a:t>5/12/2024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091D3B-6BA7-457D-A523-CF5BF23D6B6E}" type="slidenum">
              <a:rPr lang="el-GR" smtClean="0"/>
              <a:t>‹#›</a:t>
            </a:fld>
            <a:endParaRPr lang="el-GR"/>
          </a:p>
        </p:txBody>
      </p:sp>
      <p:sp>
        <p:nvSpPr>
          <p:cNvPr id="8" name="Content Placeholder 7"/>
          <p:cNvSpPr>
            <a:spLocks noGrp="1"/>
          </p:cNvSpPr>
          <p:nvPr>
            <p:ph sz="quarter" idx="13"/>
          </p:nvPr>
        </p:nvSpPr>
        <p:spPr>
          <a:xfrm>
            <a:off x="609600" y="1600200"/>
            <a:ext cx="7924800" cy="4114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DFD7D009-C093-4C09-B19A-F80E43AEDDE1}" type="datetimeFigureOut">
              <a:rPr lang="el-GR" smtClean="0"/>
              <a:t>5/12/2024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E091D3B-6BA7-457D-A523-CF5BF23D6B6E}"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2" name="Title 1"/>
          <p:cNvSpPr>
            <a:spLocks noGrp="1"/>
          </p:cNvSpPr>
          <p:nvPr>
            <p:ph type="title"/>
          </p:nvPr>
        </p:nvSpPr>
        <p:spPr>
          <a:xfrm>
            <a:off x="609600" y="274638"/>
            <a:ext cx="7924800" cy="1143000"/>
          </a:xfrm>
        </p:spPr>
        <p:txBody>
          <a:bodyPr/>
          <a:lstStyle/>
          <a:p>
            <a:r>
              <a:rPr lang="el-GR" smtClean="0"/>
              <a:t>Στυλ κύριου τίτλου</a:t>
            </a:r>
            <a:endParaRPr lang="en-US" dirty="0"/>
          </a:p>
        </p:txBody>
      </p:sp>
      <p:sp>
        <p:nvSpPr>
          <p:cNvPr id="5" name="Date Placeholder 4"/>
          <p:cNvSpPr>
            <a:spLocks noGrp="1"/>
          </p:cNvSpPr>
          <p:nvPr>
            <p:ph type="dt" sz="half" idx="10"/>
          </p:nvPr>
        </p:nvSpPr>
        <p:spPr/>
        <p:txBody>
          <a:bodyPr/>
          <a:lstStyle/>
          <a:p>
            <a:fld id="{DFD7D009-C093-4C09-B19A-F80E43AEDDE1}" type="datetimeFigureOut">
              <a:rPr lang="el-GR" smtClean="0"/>
              <a:t>5/12/2024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091D3B-6BA7-457D-A523-CF5BF23D6B6E}"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7" name="Date Placeholder 6"/>
          <p:cNvSpPr>
            <a:spLocks noGrp="1"/>
          </p:cNvSpPr>
          <p:nvPr>
            <p:ph type="dt" sz="half" idx="10"/>
          </p:nvPr>
        </p:nvSpPr>
        <p:spPr/>
        <p:txBody>
          <a:bodyPr/>
          <a:lstStyle/>
          <a:p>
            <a:fld id="{DFD7D009-C093-4C09-B19A-F80E43AEDDE1}" type="datetimeFigureOut">
              <a:rPr lang="el-GR" smtClean="0"/>
              <a:t>5/12/2024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E091D3B-6BA7-457D-A523-CF5BF23D6B6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DFD7D009-C093-4C09-B19A-F80E43AEDDE1}" type="datetimeFigureOut">
              <a:rPr lang="el-GR" smtClean="0"/>
              <a:t>5/12/2024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E091D3B-6BA7-457D-A523-CF5BF23D6B6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7D009-C093-4C09-B19A-F80E43AEDDE1}" type="datetimeFigureOut">
              <a:rPr lang="el-GR" smtClean="0"/>
              <a:t>5/12/2024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E091D3B-6BA7-457D-A523-CF5BF23D6B6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DFD7D009-C093-4C09-B19A-F80E43AEDDE1}" type="datetimeFigureOut">
              <a:rPr lang="el-GR" smtClean="0"/>
              <a:t>5/12/2024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091D3B-6BA7-457D-A523-CF5BF23D6B6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l-GR" smtClean="0"/>
              <a:t>Στυλ κύριου τίτλου</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DFD7D009-C093-4C09-B19A-F80E43AEDDE1}" type="datetimeFigureOut">
              <a:rPr lang="el-GR" smtClean="0"/>
              <a:t>5/12/2024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E091D3B-6BA7-457D-A523-CF5BF23D6B6E}"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FD7D009-C093-4C09-B19A-F80E43AEDDE1}" type="datetimeFigureOut">
              <a:rPr lang="el-GR" smtClean="0"/>
              <a:t>5/12/2024</a:t>
            </a:fld>
            <a:endParaRPr lang="el-G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l-G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E091D3B-6BA7-457D-A523-CF5BF23D6B6E}"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p:txBody>
          <a:bodyPr/>
          <a:lstStyle/>
          <a:p>
            <a:r>
              <a:rPr lang="el-GR" dirty="0" smtClean="0"/>
              <a:t>ΚΡΕΑΣ ΚΑΙ ΠΑΡΑΓΩΓΑ ΤΟΥ</a:t>
            </a:r>
            <a:endParaRPr lang="el-GR" dirty="0"/>
          </a:p>
        </p:txBody>
      </p:sp>
      <p:sp>
        <p:nvSpPr>
          <p:cNvPr id="2" name="Τίτλος 1"/>
          <p:cNvSpPr>
            <a:spLocks noGrp="1"/>
          </p:cNvSpPr>
          <p:nvPr>
            <p:ph type="ctrTitle"/>
          </p:nvPr>
        </p:nvSpPr>
        <p:spPr/>
        <p:txBody>
          <a:bodyPr/>
          <a:lstStyle/>
          <a:p>
            <a:r>
              <a:rPr lang="el-GR" dirty="0" smtClean="0"/>
              <a:t>ΤΡΟΦΟΓΝΩΣΙΑ ΚΑΙ ΕΔΕΣΜΑΤΟΛΟΓΙΟ</a:t>
            </a:r>
            <a:endParaRPr lang="el-GR" dirty="0"/>
          </a:p>
        </p:txBody>
      </p:sp>
    </p:spTree>
    <p:extLst>
      <p:ext uri="{BB962C8B-B14F-4D97-AF65-F5344CB8AC3E}">
        <p14:creationId xmlns:p14="http://schemas.microsoft.com/office/powerpoint/2010/main" val="1361883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fontScale="85000" lnSpcReduction="10000"/>
          </a:bodyPr>
          <a:lstStyle/>
          <a:p>
            <a:pPr>
              <a:lnSpc>
                <a:spcPct val="115000"/>
              </a:lnSpc>
              <a:spcAft>
                <a:spcPts val="1000"/>
              </a:spcAft>
            </a:pPr>
            <a:r>
              <a:rPr lang="el-GR" sz="2400" b="1" dirty="0">
                <a:latin typeface="Calibri"/>
                <a:ea typeface="Calibri"/>
                <a:cs typeface="Times New Roman"/>
              </a:rPr>
              <a:t>ΟΡΙΣΜΟΙ:</a:t>
            </a:r>
          </a:p>
          <a:p>
            <a:pPr>
              <a:lnSpc>
                <a:spcPct val="115000"/>
              </a:lnSpc>
              <a:spcAft>
                <a:spcPts val="1000"/>
              </a:spcAft>
            </a:pPr>
            <a:r>
              <a:rPr lang="el-GR" sz="2000" b="1" dirty="0">
                <a:latin typeface="Times New Roman"/>
                <a:ea typeface="Times New Roman"/>
                <a:cs typeface="Times New Roman"/>
              </a:rPr>
              <a:t>1. Ζώα εκτροφής</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Τα ζώα εκτροφής είναι τα ζώα που εκτρέφονται για την παραγωγή τροφής ή άλλων προϊόντων για τον άνθρωπο. Συνήθως, αυτά τα ζώα εκτρέφονται υπό ελεγχόμενες συνθήκες και περιλαμβάνουν:</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Βοοειδή (μοσχάρια)</a:t>
            </a:r>
            <a:r>
              <a:rPr lang="el-GR" sz="1800" dirty="0">
                <a:latin typeface="Times New Roman"/>
                <a:ea typeface="Times New Roman"/>
                <a:cs typeface="Times New Roman"/>
              </a:rPr>
              <a:t>: Χρησιμοποιούνται για την παραγωγή κρέατος (μοσχαρίσιο) και γάλακτος.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Χοίροι</a:t>
            </a:r>
            <a:r>
              <a:rPr lang="el-GR" sz="1800" dirty="0">
                <a:latin typeface="Times New Roman"/>
                <a:ea typeface="Times New Roman"/>
                <a:cs typeface="Times New Roman"/>
              </a:rPr>
              <a:t>: Εκτρέφονται για την παραγωγή χοιρινού κρέατος.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Πουλερικά (κοτόπουλα, γαλοπούλες)</a:t>
            </a:r>
            <a:r>
              <a:rPr lang="el-GR" sz="1800" dirty="0">
                <a:latin typeface="Times New Roman"/>
                <a:ea typeface="Times New Roman"/>
                <a:cs typeface="Times New Roman"/>
              </a:rPr>
              <a:t>: Εκτρέφονται κυρίως για την παραγωγή κρέατος και αυγών.</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Αρνιά και κατσίκια</a:t>
            </a:r>
            <a:r>
              <a:rPr lang="el-GR" sz="1800" dirty="0">
                <a:latin typeface="Times New Roman"/>
                <a:ea typeface="Times New Roman"/>
                <a:cs typeface="Times New Roman"/>
              </a:rPr>
              <a:t>: Εκτρέφονται για την παραγωγή αρνίσιου ή κατσικίσιου κρέατος.</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283974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a:bodyPr>
          <a:lstStyle/>
          <a:p>
            <a:pPr>
              <a:lnSpc>
                <a:spcPct val="115000"/>
              </a:lnSpc>
              <a:spcAft>
                <a:spcPts val="1000"/>
              </a:spcAft>
            </a:pPr>
            <a:r>
              <a:rPr lang="el-GR" sz="2000" b="1" dirty="0">
                <a:latin typeface="Times New Roman"/>
                <a:ea typeface="Times New Roman"/>
                <a:cs typeface="Times New Roman"/>
              </a:rPr>
              <a:t>2. Εμπορικά είδη κρέατος</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Τα εμπορικά είδη κρέατος αναφέρονται στους διάφορους τύπους κρέατος που παράγονται και διατίθενται στην αγορά. Αυτά περιλαμβάνουν:</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Βοδινό κρέας</a:t>
            </a:r>
            <a:r>
              <a:rPr lang="el-GR" sz="1800" dirty="0">
                <a:latin typeface="Times New Roman"/>
                <a:ea typeface="Times New Roman"/>
                <a:cs typeface="Times New Roman"/>
              </a:rPr>
              <a:t>: Κρέας από μοσχάρια.</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Χοιρινό κρέας</a:t>
            </a:r>
            <a:r>
              <a:rPr lang="el-GR" sz="1800" dirty="0">
                <a:latin typeface="Times New Roman"/>
                <a:ea typeface="Times New Roman"/>
                <a:cs typeface="Times New Roman"/>
              </a:rPr>
              <a:t>: Κρέας από χοίρους.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Αρνίσιο και κατσικίσιο κρέας</a:t>
            </a:r>
            <a:r>
              <a:rPr lang="el-GR" sz="1800" dirty="0">
                <a:latin typeface="Times New Roman"/>
                <a:ea typeface="Times New Roman"/>
                <a:cs typeface="Times New Roman"/>
              </a:rPr>
              <a:t>: Κρέας από αρνιά ή κατσίκια.</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Πουλερικά</a:t>
            </a:r>
            <a:r>
              <a:rPr lang="el-GR" sz="1800" dirty="0">
                <a:latin typeface="Times New Roman"/>
                <a:ea typeface="Times New Roman"/>
                <a:cs typeface="Times New Roman"/>
              </a:rPr>
              <a:t>: Κρέας από κοτόπουλα, γαλοπούλες, πάπιες κ.λπ.</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Κυνήγι</a:t>
            </a:r>
            <a:r>
              <a:rPr lang="el-GR" sz="1800" dirty="0">
                <a:latin typeface="Times New Roman"/>
                <a:ea typeface="Times New Roman"/>
                <a:cs typeface="Times New Roman"/>
              </a:rPr>
              <a:t>: Κρέας από άγρια ζώα, όπως λαγοί, αγριογούρουνα.</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945445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a:bodyPr>
          <a:lstStyle/>
          <a:p>
            <a:pPr>
              <a:lnSpc>
                <a:spcPct val="115000"/>
              </a:lnSpc>
              <a:spcAft>
                <a:spcPts val="1000"/>
              </a:spcAft>
            </a:pPr>
            <a:r>
              <a:rPr lang="el-GR" sz="2000" b="1" dirty="0">
                <a:latin typeface="Times New Roman"/>
                <a:ea typeface="Times New Roman"/>
                <a:cs typeface="Times New Roman"/>
              </a:rPr>
              <a:t>3. Σύσταση του κρέατος</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Η σύσταση του κρέατος περιλαμβάνει τα θρεπτικά συστατικά που περιέχει το κρέας και αναλύεται κυρίως σε:</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Πρωτεΐνες</a:t>
            </a:r>
            <a:r>
              <a:rPr lang="el-GR" sz="1800" dirty="0">
                <a:latin typeface="Times New Roman"/>
                <a:ea typeface="Times New Roman"/>
                <a:cs typeface="Times New Roman"/>
              </a:rPr>
              <a:t>: Απαραίτητες για την ανάπτυξη και αποκατάσταση των ιστών.</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Λιπαρά</a:t>
            </a:r>
            <a:r>
              <a:rPr lang="el-GR" sz="1800" dirty="0">
                <a:latin typeface="Times New Roman"/>
                <a:ea typeface="Times New Roman"/>
                <a:cs typeface="Times New Roman"/>
              </a:rPr>
              <a:t>: Συμπεριλαμβάνονται τα κορεσμένα και ακόρεστα λιπαρά, τα οποία προσφέρουν ενέργεια και υποστηρίζουν τις λιποδιαλυτές βιταμίνες.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Νερό</a:t>
            </a:r>
            <a:r>
              <a:rPr lang="el-GR" sz="1800" dirty="0">
                <a:latin typeface="Times New Roman"/>
                <a:ea typeface="Times New Roman"/>
                <a:cs typeface="Times New Roman"/>
              </a:rPr>
              <a:t>: Ποσοστό περίπου 60-70% του κρέατος είναι νερό.</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Βιταμίνες και μέταλλα</a:t>
            </a:r>
            <a:r>
              <a:rPr lang="el-GR" sz="1800" dirty="0">
                <a:latin typeface="Times New Roman"/>
                <a:ea typeface="Times New Roman"/>
                <a:cs typeface="Times New Roman"/>
              </a:rPr>
              <a:t>: Όπως η βιταμίνη Β12, σίδηρος, ψευδάργυρος και σελήνιο, που υποστηρίζουν διάφορες λειτουργίες του οργανισμού.</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272033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a:bodyPr>
          <a:lstStyle/>
          <a:p>
            <a:pPr>
              <a:lnSpc>
                <a:spcPct val="115000"/>
              </a:lnSpc>
              <a:spcAft>
                <a:spcPts val="1000"/>
              </a:spcAft>
            </a:pPr>
            <a:r>
              <a:rPr lang="el-GR" sz="2000" b="1" dirty="0">
                <a:latin typeface="Times New Roman"/>
                <a:ea typeface="Times New Roman"/>
                <a:cs typeface="Times New Roman"/>
              </a:rPr>
              <a:t>4. Τεμάχια κρέατος</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Τα τεμάχια κρέατος είναι τα διάφορα κομμάτια του κρέατος που προκύπτουν μετά την </a:t>
            </a:r>
            <a:r>
              <a:rPr lang="el-GR" sz="1800" dirty="0" err="1">
                <a:latin typeface="Times New Roman"/>
                <a:ea typeface="Times New Roman"/>
                <a:cs typeface="Times New Roman"/>
              </a:rPr>
              <a:t>αποτομή</a:t>
            </a:r>
            <a:r>
              <a:rPr lang="el-GR" sz="1800" dirty="0">
                <a:latin typeface="Times New Roman"/>
                <a:ea typeface="Times New Roman"/>
                <a:cs typeface="Times New Roman"/>
              </a:rPr>
              <a:t> και τεμαχισμό του ζώου. Κάθε τεμάχιο έχει διαφορετική σύσταση και προορισμό μαγειρέματος: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Μπριζόλες</a:t>
            </a:r>
            <a:r>
              <a:rPr lang="el-GR" sz="1800" dirty="0">
                <a:latin typeface="Times New Roman"/>
                <a:ea typeface="Times New Roman"/>
                <a:cs typeface="Times New Roman"/>
              </a:rPr>
              <a:t>: Τεμάχια από το πλευρό ή τη ράχη του ζώου, συνήθως από μοσχάρι ή χοιρινό.</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Φιλέτα</a:t>
            </a:r>
            <a:r>
              <a:rPr lang="el-GR" sz="1800" dirty="0">
                <a:latin typeface="Times New Roman"/>
                <a:ea typeface="Times New Roman"/>
                <a:cs typeface="Times New Roman"/>
              </a:rPr>
              <a:t>: Κομμάτια κρέατος χωρίς κόκαλο, όπως το φιλέτο από μοσχάρι ή το κοτόπουλο.</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Κιμάς</a:t>
            </a:r>
            <a:r>
              <a:rPr lang="el-GR" sz="1800" dirty="0">
                <a:latin typeface="Times New Roman"/>
                <a:ea typeface="Times New Roman"/>
                <a:cs typeface="Times New Roman"/>
              </a:rPr>
              <a:t>: Κρέας που έχει αλεστεί, συνήθως από χοιρινό, μοσχάρι ή αρνί.</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608487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fontScale="85000" lnSpcReduction="10000"/>
          </a:bodyPr>
          <a:lstStyle/>
          <a:p>
            <a:pPr>
              <a:lnSpc>
                <a:spcPct val="115000"/>
              </a:lnSpc>
              <a:spcAft>
                <a:spcPts val="1000"/>
              </a:spcAft>
            </a:pPr>
            <a:r>
              <a:rPr lang="el-GR" sz="1800" b="1" dirty="0">
                <a:latin typeface="Times New Roman"/>
                <a:ea typeface="Times New Roman"/>
                <a:cs typeface="Times New Roman"/>
              </a:rPr>
              <a:t>5. Νεκρική ακαμψία - Ωρίμανση</a:t>
            </a:r>
            <a:endParaRPr lang="el-GR" sz="14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Νεκρική ακαμψία</a:t>
            </a:r>
            <a:r>
              <a:rPr lang="el-GR" sz="1800" dirty="0">
                <a:latin typeface="Times New Roman"/>
                <a:ea typeface="Times New Roman"/>
                <a:cs typeface="Times New Roman"/>
              </a:rPr>
              <a:t>: Αναφέρεται στη διαδικασία κατά την οποία οι μυϊκοί ίνες του κρέατος γίνονται σφιχτές και δύσκαμπτες μετά το θάνατο του ζώου. Αυτό συμβαίνει λόγω της έκκρισης του γαλακτικού οξέος κατά τη διάρκεια της αποσύνθεσης της γλυκόζης στους μύες. Συνήθως ξεκινά 6-12 ώρες μετά τον θάνατο και μπορεί να διαρκέσει 1-2 ημέρες.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Ωρίμανση</a:t>
            </a:r>
            <a:r>
              <a:rPr lang="el-GR" sz="1800" dirty="0">
                <a:latin typeface="Times New Roman"/>
                <a:ea typeface="Times New Roman"/>
                <a:cs typeface="Times New Roman"/>
              </a:rPr>
              <a:t>: Η ωρίμανση του κρέατος είναι η διαδικασία κατά την οποία το κρέας μαλακώνει και αναπτύσσει γεύση και αρώματα μετά την σφαγή του ζώου. Η ωρίμανση μπορεί να είναι:</a:t>
            </a:r>
            <a:endParaRPr lang="el-GR" sz="1600" dirty="0">
              <a:latin typeface="Calibri"/>
              <a:ea typeface="Calibri"/>
              <a:cs typeface="Times New Roman"/>
            </a:endParaRPr>
          </a:p>
          <a:p>
            <a:pPr lvl="1">
              <a:lnSpc>
                <a:spcPct val="115000"/>
              </a:lnSpc>
              <a:spcAft>
                <a:spcPts val="1000"/>
              </a:spcAft>
              <a:buSzPts val="1000"/>
              <a:buFont typeface="Courier New"/>
              <a:buChar char="o"/>
              <a:tabLst>
                <a:tab pos="914400" algn="l"/>
              </a:tabLst>
            </a:pPr>
            <a:r>
              <a:rPr lang="el-GR" sz="1800" b="1" dirty="0">
                <a:latin typeface="Times New Roman"/>
                <a:ea typeface="Times New Roman"/>
                <a:cs typeface="Times New Roman"/>
              </a:rPr>
              <a:t>Ωρίμανση σε ψυγείο</a:t>
            </a:r>
            <a:r>
              <a:rPr lang="el-GR" sz="1800" dirty="0">
                <a:latin typeface="Times New Roman"/>
                <a:ea typeface="Times New Roman"/>
                <a:cs typeface="Times New Roman"/>
              </a:rPr>
              <a:t>: Το κρέας διατηρείται σε χαμηλή θερμοκρασία για μερικές ημέρες έως και εβδομάδες.</a:t>
            </a:r>
            <a:endParaRPr lang="el-GR" sz="1600" dirty="0">
              <a:latin typeface="Calibri"/>
              <a:ea typeface="Calibri"/>
              <a:cs typeface="Times New Roman"/>
            </a:endParaRPr>
          </a:p>
          <a:p>
            <a:pPr lvl="1">
              <a:lnSpc>
                <a:spcPct val="115000"/>
              </a:lnSpc>
              <a:spcAft>
                <a:spcPts val="1000"/>
              </a:spcAft>
              <a:buSzPts val="1000"/>
              <a:buFont typeface="Courier New"/>
              <a:buChar char="o"/>
              <a:tabLst>
                <a:tab pos="914400" algn="l"/>
              </a:tabLst>
            </a:pPr>
            <a:r>
              <a:rPr lang="el-GR" sz="1800" b="1" dirty="0">
                <a:latin typeface="Times New Roman"/>
                <a:ea typeface="Times New Roman"/>
                <a:cs typeface="Times New Roman"/>
              </a:rPr>
              <a:t>Ωρίμανση με φυσική ξήρανση</a:t>
            </a:r>
            <a:r>
              <a:rPr lang="el-GR" sz="1800" dirty="0">
                <a:latin typeface="Times New Roman"/>
                <a:ea typeface="Times New Roman"/>
                <a:cs typeface="Times New Roman"/>
              </a:rPr>
              <a:t>: Η διαδικασία αυτή χρησιμοποιείται για ορισμένα προϊόντα, όπως το </a:t>
            </a:r>
            <a:r>
              <a:rPr lang="el-GR" sz="1800" dirty="0" err="1">
                <a:latin typeface="Times New Roman"/>
                <a:ea typeface="Times New Roman"/>
                <a:cs typeface="Times New Roman"/>
              </a:rPr>
              <a:t>προσούτο</a:t>
            </a:r>
            <a:r>
              <a:rPr lang="el-GR" sz="1800" dirty="0">
                <a:latin typeface="Times New Roman"/>
                <a:ea typeface="Times New Roman"/>
                <a:cs typeface="Times New Roman"/>
              </a:rPr>
              <a:t>.</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3478343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fontScale="92500" lnSpcReduction="20000"/>
          </a:bodyPr>
          <a:lstStyle/>
          <a:p>
            <a:pPr>
              <a:lnSpc>
                <a:spcPct val="115000"/>
              </a:lnSpc>
              <a:spcAft>
                <a:spcPts val="1000"/>
              </a:spcAft>
            </a:pPr>
            <a:r>
              <a:rPr lang="el-GR" sz="2000" b="1" dirty="0">
                <a:latin typeface="Times New Roman"/>
                <a:ea typeface="Times New Roman"/>
                <a:cs typeface="Times New Roman"/>
              </a:rPr>
              <a:t>6. Συντήρηση</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Η συντήρηση του κρέατος αναφέρεται στις διαδικασίες που χρησιμοποιούνται για να παραμείνει το κρέας φρέσκο και ασφαλές προς κατανάλωση για μεγαλύτερο χρονικό διάστημα. Οι κύριες μέθοδοι συντήρησης περιλαμβάνουν:</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Ψύξη</a:t>
            </a:r>
            <a:r>
              <a:rPr lang="el-GR" sz="1800" dirty="0">
                <a:latin typeface="Times New Roman"/>
                <a:ea typeface="Times New Roman"/>
                <a:cs typeface="Times New Roman"/>
              </a:rPr>
              <a:t>: Διατήρηση του κρέατος σε θερμοκρασία 0-4°C για μικρότερες χρονικές περιόδους.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Κατάψυξη</a:t>
            </a:r>
            <a:r>
              <a:rPr lang="el-GR" sz="1800" dirty="0">
                <a:latin typeface="Times New Roman"/>
                <a:ea typeface="Times New Roman"/>
                <a:cs typeface="Times New Roman"/>
              </a:rPr>
              <a:t>: Διατήρηση του κρέατος σε θερμοκρασίες κάτω των -18°C για μεγαλύτερες χρονικές περιόδους.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err="1">
                <a:latin typeface="Times New Roman"/>
                <a:ea typeface="Times New Roman"/>
                <a:cs typeface="Times New Roman"/>
              </a:rPr>
              <a:t>Αλατισμός</a:t>
            </a:r>
            <a:r>
              <a:rPr lang="el-GR" sz="1800" dirty="0">
                <a:latin typeface="Times New Roman"/>
                <a:ea typeface="Times New Roman"/>
                <a:cs typeface="Times New Roman"/>
              </a:rPr>
              <a:t>: Συσκευασία κρέατος με αλάτι ή άλλες χημικές ουσίες για να αποτραπεί η ανάπτυξη βακτηρίων.</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err="1">
                <a:latin typeface="Times New Roman"/>
                <a:ea typeface="Times New Roman"/>
                <a:cs typeface="Times New Roman"/>
              </a:rPr>
              <a:t>Καπνίσμα</a:t>
            </a:r>
            <a:r>
              <a:rPr lang="el-GR" sz="1800" dirty="0">
                <a:latin typeface="Times New Roman"/>
                <a:ea typeface="Times New Roman"/>
                <a:cs typeface="Times New Roman"/>
              </a:rPr>
              <a:t>: Χρησιμοποιείται για την αποθήκευση και γεύση του κρέατος, καθώς και για τη συντήρηση.</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1107541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a:bodyPr>
          <a:lstStyle/>
          <a:p>
            <a:pPr>
              <a:lnSpc>
                <a:spcPct val="115000"/>
              </a:lnSpc>
              <a:spcAft>
                <a:spcPts val="1000"/>
              </a:spcAft>
            </a:pPr>
            <a:r>
              <a:rPr lang="el-GR" sz="2000" b="1" dirty="0">
                <a:latin typeface="Times New Roman"/>
                <a:ea typeface="Times New Roman"/>
                <a:cs typeface="Times New Roman"/>
              </a:rPr>
              <a:t>7. Πεμπτημόριο</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Το </a:t>
            </a:r>
            <a:r>
              <a:rPr lang="el-GR" sz="1800" b="1" dirty="0">
                <a:latin typeface="Times New Roman"/>
                <a:ea typeface="Times New Roman"/>
                <a:cs typeface="Times New Roman"/>
              </a:rPr>
              <a:t>πεμπτημόριο</a:t>
            </a:r>
            <a:r>
              <a:rPr lang="el-GR" sz="1800" dirty="0">
                <a:latin typeface="Times New Roman"/>
                <a:ea typeface="Times New Roman"/>
                <a:cs typeface="Times New Roman"/>
              </a:rPr>
              <a:t> (ή </a:t>
            </a:r>
            <a:r>
              <a:rPr lang="el-GR" sz="1800" b="1" dirty="0">
                <a:latin typeface="Times New Roman"/>
                <a:ea typeface="Times New Roman"/>
                <a:cs typeface="Times New Roman"/>
              </a:rPr>
              <a:t>αχλάδι</a:t>
            </a:r>
            <a:r>
              <a:rPr lang="el-GR" sz="1800" dirty="0">
                <a:latin typeface="Times New Roman"/>
                <a:ea typeface="Times New Roman"/>
                <a:cs typeface="Times New Roman"/>
              </a:rPr>
              <a:t> στην αγροτική ορολογία) είναι το μέρος του ζώου που βρίσκεται κοντά στον ώμο ή την περιοχή του στήθους, το οποίο έχει διαφορετική σύσταση και χρησιμοποιείται για παρασκευή κρεάτων όπως σούπες και στιφάδο. Συνήθως το κρέας από αυτήν την περιοχή είναι πιο λιπαρό και μπορεί να απαιτεί πιο αργό μαγείρεμα για να μαλακώσει.</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3893042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fontScale="85000" lnSpcReduction="10000"/>
          </a:bodyPr>
          <a:lstStyle/>
          <a:p>
            <a:pPr lvl="0">
              <a:lnSpc>
                <a:spcPct val="115000"/>
              </a:lnSpc>
              <a:spcAft>
                <a:spcPts val="1000"/>
              </a:spcAft>
              <a:buFont typeface="+mj-lt"/>
              <a:buAutoNum type="arabicPeriod"/>
              <a:tabLst>
                <a:tab pos="457200" algn="l"/>
              </a:tabLst>
            </a:pPr>
            <a:r>
              <a:rPr lang="el-GR" sz="1800" b="1" dirty="0" smtClean="0">
                <a:latin typeface="Times New Roman"/>
                <a:ea typeface="Times New Roman"/>
                <a:cs typeface="Times New Roman"/>
              </a:rPr>
              <a:t>Συκώτι</a:t>
            </a:r>
            <a:r>
              <a:rPr lang="el-GR" sz="1800" dirty="0" smtClean="0">
                <a:latin typeface="Times New Roman"/>
                <a:ea typeface="Times New Roman"/>
                <a:cs typeface="Times New Roman"/>
              </a:rPr>
              <a:t> </a:t>
            </a:r>
            <a:r>
              <a:rPr lang="el-GR" sz="1800" dirty="0">
                <a:latin typeface="Times New Roman"/>
                <a:ea typeface="Times New Roman"/>
                <a:cs typeface="Times New Roman"/>
              </a:rPr>
              <a:t>– Είναι το όργανο που φιλτράρει τις τοξίνες και έχει πολύ σίδηρο.</a:t>
            </a:r>
            <a:endParaRPr lang="el-GR" sz="1600" dirty="0">
              <a:latin typeface="Calibri"/>
              <a:ea typeface="Calibri"/>
              <a:cs typeface="Times New Roman"/>
            </a:endParaRPr>
          </a:p>
          <a:p>
            <a:pPr lvl="0">
              <a:lnSpc>
                <a:spcPct val="115000"/>
              </a:lnSpc>
              <a:spcAft>
                <a:spcPts val="1000"/>
              </a:spcAft>
              <a:buFont typeface="+mj-lt"/>
              <a:buAutoNum type="arabicPeriod"/>
              <a:tabLst>
                <a:tab pos="457200" algn="l"/>
              </a:tabLst>
            </a:pPr>
            <a:r>
              <a:rPr lang="el-GR" sz="1800" b="1" dirty="0">
                <a:latin typeface="Times New Roman"/>
                <a:ea typeface="Times New Roman"/>
                <a:cs typeface="Times New Roman"/>
              </a:rPr>
              <a:t>Μυαλό</a:t>
            </a:r>
            <a:r>
              <a:rPr lang="el-GR" sz="1800" dirty="0">
                <a:latin typeface="Times New Roman"/>
                <a:ea typeface="Times New Roman"/>
                <a:cs typeface="Times New Roman"/>
              </a:rPr>
              <a:t> – Ένα άλλο θρεπτικό υποπροϊόν, πλούσιο σε λιπαρά και πρωτεΐνες.</a:t>
            </a:r>
            <a:endParaRPr lang="el-GR" sz="1600" dirty="0">
              <a:latin typeface="Calibri"/>
              <a:ea typeface="Calibri"/>
              <a:cs typeface="Times New Roman"/>
            </a:endParaRPr>
          </a:p>
          <a:p>
            <a:pPr lvl="0">
              <a:lnSpc>
                <a:spcPct val="115000"/>
              </a:lnSpc>
              <a:spcAft>
                <a:spcPts val="1000"/>
              </a:spcAft>
              <a:buFont typeface="+mj-lt"/>
              <a:buAutoNum type="arabicPeriod"/>
              <a:tabLst>
                <a:tab pos="457200" algn="l"/>
              </a:tabLst>
            </a:pPr>
            <a:r>
              <a:rPr lang="el-GR" sz="1800" b="1" dirty="0">
                <a:latin typeface="Times New Roman"/>
                <a:ea typeface="Times New Roman"/>
                <a:cs typeface="Times New Roman"/>
              </a:rPr>
              <a:t>Καρδιά</a:t>
            </a:r>
            <a:r>
              <a:rPr lang="el-GR" sz="1800" dirty="0">
                <a:latin typeface="Times New Roman"/>
                <a:ea typeface="Times New Roman"/>
                <a:cs typeface="Times New Roman"/>
              </a:rPr>
              <a:t> – Είναι πλούσια σε πρωτεΐνες και σίδηρο.</a:t>
            </a:r>
            <a:endParaRPr lang="el-GR" sz="1600" dirty="0">
              <a:latin typeface="Calibri"/>
              <a:ea typeface="Calibri"/>
              <a:cs typeface="Times New Roman"/>
            </a:endParaRPr>
          </a:p>
          <a:p>
            <a:pPr lvl="0">
              <a:lnSpc>
                <a:spcPct val="115000"/>
              </a:lnSpc>
              <a:spcAft>
                <a:spcPts val="1000"/>
              </a:spcAft>
              <a:buFont typeface="+mj-lt"/>
              <a:buAutoNum type="arabicPeriod"/>
              <a:tabLst>
                <a:tab pos="457200" algn="l"/>
              </a:tabLst>
            </a:pPr>
            <a:r>
              <a:rPr lang="el-GR" sz="1800" b="1" dirty="0">
                <a:latin typeface="Times New Roman"/>
                <a:ea typeface="Times New Roman"/>
                <a:cs typeface="Times New Roman"/>
              </a:rPr>
              <a:t>Γλώσσα</a:t>
            </a:r>
            <a:r>
              <a:rPr lang="el-GR" sz="1800" dirty="0">
                <a:latin typeface="Times New Roman"/>
                <a:ea typeface="Times New Roman"/>
                <a:cs typeface="Times New Roman"/>
              </a:rPr>
              <a:t> – Έχει μαλακή υφή και είναι γεμάτη θρεπτικά συστατικά.</a:t>
            </a:r>
            <a:endParaRPr lang="el-GR" sz="1600" dirty="0">
              <a:latin typeface="Calibri"/>
              <a:ea typeface="Calibri"/>
              <a:cs typeface="Times New Roman"/>
            </a:endParaRPr>
          </a:p>
          <a:p>
            <a:pPr lvl="0">
              <a:lnSpc>
                <a:spcPct val="115000"/>
              </a:lnSpc>
              <a:spcAft>
                <a:spcPts val="1000"/>
              </a:spcAft>
              <a:buFont typeface="+mj-lt"/>
              <a:buAutoNum type="arabicPeriod"/>
              <a:tabLst>
                <a:tab pos="457200" algn="l"/>
              </a:tabLst>
            </a:pPr>
            <a:r>
              <a:rPr lang="el-GR" sz="1800" b="1" dirty="0">
                <a:latin typeface="Times New Roman"/>
                <a:ea typeface="Times New Roman"/>
                <a:cs typeface="Times New Roman"/>
              </a:rPr>
              <a:t>Παχύσαρκο λίπος</a:t>
            </a:r>
            <a:r>
              <a:rPr lang="el-GR" sz="1800" dirty="0">
                <a:latin typeface="Times New Roman"/>
                <a:ea typeface="Times New Roman"/>
                <a:cs typeface="Times New Roman"/>
              </a:rPr>
              <a:t> – Χρησιμοποιείται για μαγείρεμα ή παραγωγή λαρδιού.</a:t>
            </a:r>
            <a:endParaRPr lang="el-GR" sz="1600" dirty="0">
              <a:latin typeface="Calibri"/>
              <a:ea typeface="Calibri"/>
              <a:cs typeface="Times New Roman"/>
            </a:endParaRPr>
          </a:p>
          <a:p>
            <a:pPr lvl="0">
              <a:lnSpc>
                <a:spcPct val="115000"/>
              </a:lnSpc>
              <a:spcAft>
                <a:spcPts val="1000"/>
              </a:spcAft>
              <a:buFont typeface="+mj-lt"/>
              <a:buAutoNum type="arabicPeriod"/>
              <a:tabLst>
                <a:tab pos="457200" algn="l"/>
              </a:tabLst>
            </a:pPr>
            <a:r>
              <a:rPr lang="el-GR" sz="1800" b="1" dirty="0">
                <a:latin typeface="Times New Roman"/>
                <a:ea typeface="Times New Roman"/>
                <a:cs typeface="Times New Roman"/>
              </a:rPr>
              <a:t>Πνεύμονες</a:t>
            </a:r>
            <a:r>
              <a:rPr lang="el-GR" sz="1800" dirty="0">
                <a:latin typeface="Times New Roman"/>
                <a:ea typeface="Times New Roman"/>
                <a:cs typeface="Times New Roman"/>
              </a:rPr>
              <a:t> – Συχνά χρησιμοποιούνται στην παρασκευή λουκάνικων ή άλλων προϊόντων.</a:t>
            </a:r>
            <a:endParaRPr lang="el-GR" sz="1600" dirty="0">
              <a:latin typeface="Calibri"/>
              <a:ea typeface="Calibri"/>
              <a:cs typeface="Times New Roman"/>
            </a:endParaRPr>
          </a:p>
          <a:p>
            <a:pPr lvl="0">
              <a:lnSpc>
                <a:spcPct val="115000"/>
              </a:lnSpc>
              <a:spcAft>
                <a:spcPts val="1000"/>
              </a:spcAft>
              <a:buFont typeface="+mj-lt"/>
              <a:buAutoNum type="arabicPeriod"/>
              <a:tabLst>
                <a:tab pos="457200" algn="l"/>
              </a:tabLst>
            </a:pPr>
            <a:r>
              <a:rPr lang="el-GR" sz="1800" b="1" dirty="0">
                <a:latin typeface="Times New Roman"/>
                <a:ea typeface="Times New Roman"/>
                <a:cs typeface="Times New Roman"/>
              </a:rPr>
              <a:t>Μαστός</a:t>
            </a:r>
            <a:r>
              <a:rPr lang="el-GR" sz="1800" dirty="0">
                <a:latin typeface="Times New Roman"/>
                <a:ea typeface="Times New Roman"/>
                <a:cs typeface="Times New Roman"/>
              </a:rPr>
              <a:t> – Ειδικά σε ορισμένα ζώα, χρησιμοποιείται για διάφορες παρασκευές.</a:t>
            </a:r>
            <a:endParaRPr lang="el-GR" sz="1600" dirty="0">
              <a:latin typeface="Calibri"/>
              <a:ea typeface="Calibri"/>
              <a:cs typeface="Times New Roman"/>
            </a:endParaRPr>
          </a:p>
          <a:p>
            <a:pPr lvl="0">
              <a:lnSpc>
                <a:spcPct val="115000"/>
              </a:lnSpc>
              <a:spcAft>
                <a:spcPts val="1000"/>
              </a:spcAft>
              <a:buFont typeface="+mj-lt"/>
              <a:buAutoNum type="arabicPeriod"/>
              <a:tabLst>
                <a:tab pos="457200" algn="l"/>
              </a:tabLst>
            </a:pPr>
            <a:r>
              <a:rPr lang="el-GR" sz="1800" b="1" dirty="0">
                <a:latin typeface="Times New Roman"/>
                <a:ea typeface="Times New Roman"/>
                <a:cs typeface="Times New Roman"/>
              </a:rPr>
              <a:t>Σπλήνα</a:t>
            </a:r>
            <a:r>
              <a:rPr lang="el-GR" sz="1800" dirty="0">
                <a:latin typeface="Times New Roman"/>
                <a:ea typeface="Times New Roman"/>
                <a:cs typeface="Times New Roman"/>
              </a:rPr>
              <a:t> – Γνωστός και ως «σπλήνας», χρησιμοποιείται σε ορισμένα παραδοσιακά πιάτα.</a:t>
            </a:r>
            <a:endParaRPr lang="el-GR" sz="1600" dirty="0">
              <a:latin typeface="Calibri"/>
              <a:ea typeface="Calibri"/>
              <a:cs typeface="Times New Roman"/>
            </a:endParaRPr>
          </a:p>
          <a:p>
            <a:pPr lvl="0">
              <a:lnSpc>
                <a:spcPct val="115000"/>
              </a:lnSpc>
              <a:spcAft>
                <a:spcPts val="1000"/>
              </a:spcAft>
              <a:buFont typeface="+mj-lt"/>
              <a:buAutoNum type="arabicPeriod"/>
              <a:tabLst>
                <a:tab pos="457200" algn="l"/>
              </a:tabLst>
            </a:pPr>
            <a:r>
              <a:rPr lang="el-GR" sz="1800" b="1" dirty="0">
                <a:latin typeface="Times New Roman"/>
                <a:ea typeface="Times New Roman"/>
                <a:cs typeface="Times New Roman"/>
              </a:rPr>
              <a:t>Κολλαγόνο</a:t>
            </a:r>
            <a:r>
              <a:rPr lang="el-GR" sz="1800" dirty="0">
                <a:latin typeface="Times New Roman"/>
                <a:ea typeface="Times New Roman"/>
                <a:cs typeface="Times New Roman"/>
              </a:rPr>
              <a:t> – Συχνά προέρχεται από οστά και συνδετικούς ιστούς, και χρησιμοποιείται για την παρασκευή ζελατίνης.</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1805917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a:bodyPr>
          <a:lstStyle/>
          <a:p>
            <a:pPr>
              <a:lnSpc>
                <a:spcPct val="115000"/>
              </a:lnSpc>
              <a:spcAft>
                <a:spcPts val="1000"/>
              </a:spcAft>
            </a:pPr>
            <a:r>
              <a:rPr lang="el-GR" sz="2400" b="1" dirty="0">
                <a:latin typeface="Times New Roman"/>
                <a:ea typeface="Times New Roman"/>
                <a:cs typeface="Times New Roman"/>
              </a:rPr>
              <a:t>Συμπέρασμα</a:t>
            </a:r>
            <a:endParaRPr lang="el-GR" sz="2400" dirty="0">
              <a:latin typeface="Calibri"/>
              <a:ea typeface="Calibri"/>
              <a:cs typeface="Times New Roman"/>
            </a:endParaRPr>
          </a:p>
          <a:p>
            <a:pPr>
              <a:lnSpc>
                <a:spcPct val="115000"/>
              </a:lnSpc>
              <a:spcAft>
                <a:spcPts val="1000"/>
              </a:spcAft>
            </a:pPr>
            <a:r>
              <a:rPr lang="el-GR" sz="2400" dirty="0">
                <a:latin typeface="Times New Roman"/>
                <a:ea typeface="Times New Roman"/>
                <a:cs typeface="Times New Roman"/>
              </a:rPr>
              <a:t>Το κρέας και τα προϊόντα του παρέχουν θρεπτικά συστατικά, αλλά η υπερβολική κατανάλωση ή η κακή ποιότητα μπορεί να προκαλέσει προβλήματα στην υγεία. Είναι σημαντικό να επιλέγουμε κρέας από αξιόπιστες πηγές και να το καταναλώνουμε με μέτρο, ενώ παράλληλα να είμαστε ευαισθητοποιημένοι σε περιβαλλοντικά και ηθικά ζητήματα.</a:t>
            </a:r>
            <a:endParaRPr lang="el-GR" sz="2400" dirty="0">
              <a:latin typeface="Calibri"/>
              <a:ea typeface="Calibri"/>
              <a:cs typeface="Times New Roman"/>
            </a:endParaRPr>
          </a:p>
          <a:p>
            <a:pPr>
              <a:lnSpc>
                <a:spcPct val="115000"/>
              </a:lnSpc>
              <a:spcAft>
                <a:spcPts val="1000"/>
              </a:spcAft>
            </a:pP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2132433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lstStyle/>
          <a:p>
            <a:pPr>
              <a:lnSpc>
                <a:spcPct val="115000"/>
              </a:lnSpc>
              <a:spcAft>
                <a:spcPts val="1000"/>
              </a:spcAft>
            </a:pPr>
            <a:r>
              <a:rPr lang="el-GR" sz="2800" dirty="0">
                <a:latin typeface="Times New Roman"/>
                <a:ea typeface="Times New Roman"/>
                <a:cs typeface="Times New Roman"/>
              </a:rPr>
              <a:t>Το κρέας και τα προϊόντα κρέατος αποτελούν σημαντικό τμήμα της διατροφής μας, προσφέροντας σημαντικά θρεπτικά συστατικά όπως πρωτεΐνες, σίδηρο, βιταμίνες του συμπλέγματος Β και άλλα. Ωστόσο, η κατανάλωσή τους απαιτεί προσοχή σε θέματα ποιότητας, υγιεινής, αλλά και ηθικής.</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720353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fontScale="85000" lnSpcReduction="10000"/>
          </a:bodyPr>
          <a:lstStyle/>
          <a:p>
            <a:pPr>
              <a:lnSpc>
                <a:spcPct val="115000"/>
              </a:lnSpc>
              <a:spcAft>
                <a:spcPts val="1000"/>
              </a:spcAft>
            </a:pPr>
            <a:r>
              <a:rPr lang="el-GR" sz="2000" b="1" dirty="0">
                <a:latin typeface="Times New Roman"/>
                <a:ea typeface="Times New Roman"/>
                <a:cs typeface="Times New Roman"/>
              </a:rPr>
              <a:t>1. Τι είναι το κρέας;</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Το κρέας είναι ο ιστός των ζώων που καταναλώνεται ως τροφή από τον άνθρωπο. Υπάρχουν διάφοροι τύποι κρέατος, ανάλογα με το είδος του ζώου που προέρχονται:</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Βοδινό κρέας</a:t>
            </a:r>
            <a:r>
              <a:rPr lang="el-GR" sz="1800" dirty="0">
                <a:latin typeface="Times New Roman"/>
                <a:ea typeface="Times New Roman"/>
                <a:cs typeface="Times New Roman"/>
              </a:rPr>
              <a:t>: Προέρχεται από το μοσχάρι. Είναι πλούσιο σε πρωτεΐνες και σίδηρο.</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Χοιρινό κρέας</a:t>
            </a:r>
            <a:r>
              <a:rPr lang="el-GR" sz="1800" dirty="0">
                <a:latin typeface="Times New Roman"/>
                <a:ea typeface="Times New Roman"/>
                <a:cs typeface="Times New Roman"/>
              </a:rPr>
              <a:t>: Προέρχεται από το χοίρο και είναι ιδιαίτερα δημοφιλές στην ελληνική κουζίνα.</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Αρνί</a:t>
            </a:r>
            <a:r>
              <a:rPr lang="el-GR" sz="1800" dirty="0">
                <a:latin typeface="Times New Roman"/>
                <a:ea typeface="Times New Roman"/>
                <a:cs typeface="Times New Roman"/>
              </a:rPr>
              <a:t>: Προέρχεται από το αρνί ή το κατσίκι και είναι πλούσιο σε λιπαρά.</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Πουλερικά</a:t>
            </a:r>
            <a:r>
              <a:rPr lang="el-GR" sz="1800" dirty="0">
                <a:latin typeface="Times New Roman"/>
                <a:ea typeface="Times New Roman"/>
                <a:cs typeface="Times New Roman"/>
              </a:rPr>
              <a:t>: Όπως το κοτόπουλο και η γαλοπούλα, είναι πιο άπαχα από τα άλλα κρέατα.</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Κυνήγι</a:t>
            </a:r>
            <a:r>
              <a:rPr lang="el-GR" sz="1800" dirty="0">
                <a:latin typeface="Times New Roman"/>
                <a:ea typeface="Times New Roman"/>
                <a:cs typeface="Times New Roman"/>
              </a:rPr>
              <a:t>: Κρέας από άγρια ζώα, όπως αγριογούρουνα και λαγοί, συνήθως με πιο έντονη γεύση.</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3861772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fontScale="92500" lnSpcReduction="10000"/>
          </a:bodyPr>
          <a:lstStyle/>
          <a:p>
            <a:pPr>
              <a:lnSpc>
                <a:spcPct val="115000"/>
              </a:lnSpc>
              <a:spcAft>
                <a:spcPts val="1000"/>
              </a:spcAft>
            </a:pPr>
            <a:r>
              <a:rPr lang="el-GR" sz="2000" b="1" dirty="0">
                <a:latin typeface="Times New Roman"/>
                <a:ea typeface="Times New Roman"/>
                <a:cs typeface="Times New Roman"/>
              </a:rPr>
              <a:t>2. Συστατικά του κρέατος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Πρωτεΐνη</a:t>
            </a:r>
            <a:r>
              <a:rPr lang="el-GR" sz="1800" dirty="0">
                <a:latin typeface="Times New Roman"/>
                <a:ea typeface="Times New Roman"/>
                <a:cs typeface="Times New Roman"/>
              </a:rPr>
              <a:t>: Το κρέας είναι μια εξαιρετική πηγή πρωτεΐνης, η οποία είναι απαραίτητη για την ανάπτυξη, την αναγέννηση και τη συντήρηση των κυττάρων του σώματος.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Λιπαρά</a:t>
            </a:r>
            <a:r>
              <a:rPr lang="el-GR" sz="1800" dirty="0">
                <a:latin typeface="Times New Roman"/>
                <a:ea typeface="Times New Roman"/>
                <a:cs typeface="Times New Roman"/>
              </a:rPr>
              <a:t>: Το κρέας περιέχει διάφορους τύπους λιπαρών, κυρίως κορεσμένων, τα οποία συμβάλλουν στη συνολική ενεργειακή αξία του κρέατος.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Σίδηρος</a:t>
            </a:r>
            <a:r>
              <a:rPr lang="el-GR" sz="1800" dirty="0">
                <a:latin typeface="Times New Roman"/>
                <a:ea typeface="Times New Roman"/>
                <a:cs typeface="Times New Roman"/>
              </a:rPr>
              <a:t>: Ιδιαίτερα το κόκκινο κρέας (όπως το μοσχάρι και το αρνί) περιέχει σίδηρο, ο οποίος είναι σημαντικός για τη μεταφορά οξυγόνου στο αίμα.</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Βιταμίνες και μέταλλα</a:t>
            </a:r>
            <a:r>
              <a:rPr lang="el-GR" sz="1800" dirty="0">
                <a:latin typeface="Times New Roman"/>
                <a:ea typeface="Times New Roman"/>
                <a:cs typeface="Times New Roman"/>
              </a:rPr>
              <a:t>: Το κρέας είναι καλή πηγή βιταμινών του συμπλέγματος Β, όπως η Β12, που είναι απαραίτητη για την παραγωγή ερυθρών αιμοσφαιρίων και τη λειτουργία του νευρικού συστήματος.</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4249947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lnSpcReduction="10000"/>
          </a:bodyPr>
          <a:lstStyle/>
          <a:p>
            <a:pPr>
              <a:lnSpc>
                <a:spcPct val="115000"/>
              </a:lnSpc>
              <a:spcAft>
                <a:spcPts val="1000"/>
              </a:spcAft>
            </a:pPr>
            <a:r>
              <a:rPr lang="el-GR" sz="2000" b="1" dirty="0">
                <a:latin typeface="Times New Roman"/>
                <a:ea typeface="Times New Roman"/>
                <a:cs typeface="Times New Roman"/>
              </a:rPr>
              <a:t>3. Τύποι προϊόντων κρέατος</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Τα προϊόντα κρέατος προκύπτουν από τη μεταποίηση του φρέσκου κρέατος. Κάποια από τα πιο γνωστά είναι:</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Λουκάνικα</a:t>
            </a:r>
            <a:r>
              <a:rPr lang="el-GR" sz="1800" dirty="0">
                <a:latin typeface="Times New Roman"/>
                <a:ea typeface="Times New Roman"/>
                <a:cs typeface="Times New Roman"/>
              </a:rPr>
              <a:t>: Κάποια παρασκευάζονται από χοιρινό, μοσχαρίσιο ή άλλο κρέας με προσθήκη μπαχαρικών και άλλων συστατικών.</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Ζαμπόν</a:t>
            </a:r>
            <a:r>
              <a:rPr lang="el-GR" sz="1800" dirty="0">
                <a:latin typeface="Times New Roman"/>
                <a:ea typeface="Times New Roman"/>
                <a:cs typeface="Times New Roman"/>
              </a:rPr>
              <a:t>: Προέρχεται από το χοιρινό κρέας και είναι συνήθως αποξηραμένο ή αλατισμένο.</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Μπέικον</a:t>
            </a:r>
            <a:r>
              <a:rPr lang="el-GR" sz="1800" dirty="0">
                <a:latin typeface="Times New Roman"/>
                <a:ea typeface="Times New Roman"/>
                <a:cs typeface="Times New Roman"/>
              </a:rPr>
              <a:t>: Από το χοιρινό κοιλιακό μέρος, καπνισμένο ή αλατισμένο.</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Μπριζόλες και φιλέτα</a:t>
            </a:r>
            <a:r>
              <a:rPr lang="el-GR" sz="1800" dirty="0">
                <a:latin typeface="Times New Roman"/>
                <a:ea typeface="Times New Roman"/>
                <a:cs typeface="Times New Roman"/>
              </a:rPr>
              <a:t>: Κομμάτια κρέατος που συνήθως ψήνονται ή τηγανίζονται, συχνά με λίγη ή καθόλου επεξεργασία.</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405177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a:bodyPr>
          <a:lstStyle/>
          <a:p>
            <a:pPr>
              <a:lnSpc>
                <a:spcPct val="115000"/>
              </a:lnSpc>
              <a:spcAft>
                <a:spcPts val="1000"/>
              </a:spcAft>
            </a:pPr>
            <a:r>
              <a:rPr lang="el-GR" sz="2000" b="1" dirty="0">
                <a:latin typeface="Times New Roman"/>
                <a:ea typeface="Times New Roman"/>
                <a:cs typeface="Times New Roman"/>
              </a:rPr>
              <a:t>4. Ποιότητα και διατροφικές αξίες</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Η ποιότητα του κρέατος εξαρτάται από πολλούς παράγοντες: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Την προέλευση του ζώου</a:t>
            </a:r>
            <a:r>
              <a:rPr lang="el-GR" sz="1800" dirty="0">
                <a:latin typeface="Times New Roman"/>
                <a:ea typeface="Times New Roman"/>
                <a:cs typeface="Times New Roman"/>
              </a:rPr>
              <a:t>: Οι συνθήκες εκτροφής (βιολογική ή συμβατική εκτροφή) επηρεάζουν την ποιότητα του κρέατος.</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Την επεξεργασία του κρέατος</a:t>
            </a:r>
            <a:r>
              <a:rPr lang="el-GR" sz="1800" dirty="0">
                <a:latin typeface="Times New Roman"/>
                <a:ea typeface="Times New Roman"/>
                <a:cs typeface="Times New Roman"/>
              </a:rPr>
              <a:t>: Η επεξεργασία με διάφορες τεχνικές (όπως το κάπνισμα ή η αλατοποίηση) μπορεί να αλλάξει την υφή και την ποιότητα του κρέατος.</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2548551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a:bodyPr>
          <a:lstStyle/>
          <a:p>
            <a:pPr>
              <a:lnSpc>
                <a:spcPct val="115000"/>
              </a:lnSpc>
              <a:spcAft>
                <a:spcPts val="1000"/>
              </a:spcAft>
            </a:pPr>
            <a:r>
              <a:rPr lang="el-GR" sz="2400" b="1" dirty="0">
                <a:latin typeface="Times New Roman"/>
                <a:ea typeface="Times New Roman"/>
                <a:cs typeface="Times New Roman"/>
              </a:rPr>
              <a:t>5. Υγειονομικές προφυλάξεις</a:t>
            </a:r>
            <a:endParaRPr lang="el-GR" sz="2400" dirty="0">
              <a:latin typeface="Calibri"/>
              <a:ea typeface="Calibri"/>
              <a:cs typeface="Times New Roman"/>
            </a:endParaRPr>
          </a:p>
          <a:p>
            <a:pPr>
              <a:lnSpc>
                <a:spcPct val="115000"/>
              </a:lnSpc>
              <a:spcAft>
                <a:spcPts val="1000"/>
              </a:spcAft>
            </a:pPr>
            <a:r>
              <a:rPr lang="el-GR" sz="2400" dirty="0">
                <a:latin typeface="Times New Roman"/>
                <a:ea typeface="Times New Roman"/>
                <a:cs typeface="Times New Roman"/>
              </a:rPr>
              <a:t>Το κρέας πρέπει να τηρεί αυστηρές συνθήκες υγιεινής για να αποφευχθεί η μόλυνση από βακτήρια όπως η </a:t>
            </a:r>
            <a:r>
              <a:rPr lang="el-GR" sz="2400" b="1" dirty="0">
                <a:latin typeface="Times New Roman"/>
                <a:ea typeface="Times New Roman"/>
                <a:cs typeface="Times New Roman"/>
              </a:rPr>
              <a:t>σαλμονέλα</a:t>
            </a:r>
            <a:r>
              <a:rPr lang="el-GR" sz="2400" dirty="0">
                <a:latin typeface="Times New Roman"/>
                <a:ea typeface="Times New Roman"/>
                <a:cs typeface="Times New Roman"/>
              </a:rPr>
              <a:t> και το </a:t>
            </a:r>
            <a:r>
              <a:rPr lang="el-GR" sz="2400" b="1" dirty="0">
                <a:latin typeface="Times New Roman"/>
                <a:ea typeface="Times New Roman"/>
                <a:cs typeface="Times New Roman"/>
              </a:rPr>
              <a:t>E. </a:t>
            </a:r>
            <a:r>
              <a:rPr lang="el-GR" sz="2400" b="1" dirty="0" err="1">
                <a:latin typeface="Times New Roman"/>
                <a:ea typeface="Times New Roman"/>
                <a:cs typeface="Times New Roman"/>
              </a:rPr>
              <a:t>coli</a:t>
            </a:r>
            <a:r>
              <a:rPr lang="el-GR" sz="2400" dirty="0">
                <a:latin typeface="Times New Roman"/>
                <a:ea typeface="Times New Roman"/>
                <a:cs typeface="Times New Roman"/>
              </a:rPr>
              <a:t>. Ειδικά το ωμό κρέας πρέπει να μαγειρεύεται σε κατάλληλες θερμοκρασίες για να μειωθεί ο κίνδυνος μόλυνσης. Το κρέας πρέπει να αποθηκεύεται σωστά (σε χαμηλές θερμοκρασίες) και να καταναλώνεται εντός σύντομου χρονικού διαστήματος.</a:t>
            </a:r>
            <a:endParaRPr lang="el-GR" sz="2400" dirty="0">
              <a:latin typeface="Calibri"/>
              <a:ea typeface="Calibri"/>
              <a:cs typeface="Times New Roman"/>
            </a:endParaRPr>
          </a:p>
          <a:p>
            <a:endParaRPr lang="el-GR" dirty="0"/>
          </a:p>
        </p:txBody>
      </p:sp>
    </p:spTree>
    <p:extLst>
      <p:ext uri="{BB962C8B-B14F-4D97-AF65-F5344CB8AC3E}">
        <p14:creationId xmlns:p14="http://schemas.microsoft.com/office/powerpoint/2010/main" val="4203762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a:bodyPr>
          <a:lstStyle/>
          <a:p>
            <a:pPr>
              <a:lnSpc>
                <a:spcPct val="115000"/>
              </a:lnSpc>
              <a:spcAft>
                <a:spcPts val="1000"/>
              </a:spcAft>
            </a:pPr>
            <a:r>
              <a:rPr lang="el-GR" sz="2000" b="1" dirty="0">
                <a:latin typeface="Times New Roman"/>
                <a:ea typeface="Times New Roman"/>
                <a:cs typeface="Times New Roman"/>
              </a:rPr>
              <a:t>6. Ηθικές και περιβαλλοντικές ανησυχίες</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Η κατανάλωση κρέατος συνδέεται με ηθικά και περιβαλλοντικά ζητήματα:</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Κτηνοτροφία και περιβάλλον</a:t>
            </a:r>
            <a:r>
              <a:rPr lang="el-GR" sz="1800" dirty="0">
                <a:latin typeface="Times New Roman"/>
                <a:ea typeface="Times New Roman"/>
                <a:cs typeface="Times New Roman"/>
              </a:rPr>
              <a:t>: Η εκτροφή ζώων απαιτεί σημαντικούς πόρους (νερό, τροφή) και έχει αντίκτυπο στο περιβάλλον λόγω της εκπομπής αερίων του θερμοκηπίου.</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Ηθικά ζητήματα</a:t>
            </a:r>
            <a:r>
              <a:rPr lang="el-GR" sz="1800" dirty="0">
                <a:latin typeface="Times New Roman"/>
                <a:ea typeface="Times New Roman"/>
                <a:cs typeface="Times New Roman"/>
              </a:rPr>
              <a:t>: Υπάρχουν διαφωνίες για τη μεταχείριση των ζώων στις κτηνοτροφικές μονάδες. Ορισμένοι επιλέγουν να ακολουθήσουν διατροφή με βάση φυτά (χορτοφαγία ή </a:t>
            </a:r>
            <a:r>
              <a:rPr lang="el-GR" sz="1800" dirty="0" err="1">
                <a:latin typeface="Times New Roman"/>
                <a:ea typeface="Times New Roman"/>
                <a:cs typeface="Times New Roman"/>
              </a:rPr>
              <a:t>vegan</a:t>
            </a:r>
            <a:r>
              <a:rPr lang="el-GR" sz="1800" dirty="0">
                <a:latin typeface="Times New Roman"/>
                <a:ea typeface="Times New Roman"/>
                <a:cs typeface="Times New Roman"/>
              </a:rPr>
              <a:t> διατροφή) για ηθικούς λόγους.</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3010874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600" cap="none" spc="30" dirty="0">
                <a:solidFill>
                  <a:srgbClr val="DC9E1F"/>
                </a:solidFill>
                <a:ea typeface="+mn-ea"/>
                <a:cs typeface="+mn-cs"/>
              </a:rPr>
              <a:t>ΚΡΕΑΣ ΚΑΙ ΠΑΡΑΓΩΓΑ </a:t>
            </a:r>
            <a:r>
              <a:rPr lang="el-GR" sz="3600" cap="none" spc="30" dirty="0" smtClean="0">
                <a:solidFill>
                  <a:srgbClr val="DC9E1F"/>
                </a:solidFill>
                <a:ea typeface="+mn-ea"/>
                <a:cs typeface="+mn-cs"/>
              </a:rPr>
              <a:t>ΤΟΥ</a:t>
            </a:r>
            <a:endParaRPr lang="el-GR" sz="3600" dirty="0"/>
          </a:p>
        </p:txBody>
      </p:sp>
      <p:sp>
        <p:nvSpPr>
          <p:cNvPr id="3" name="Θέση περιεχομένου 2"/>
          <p:cNvSpPr>
            <a:spLocks noGrp="1"/>
          </p:cNvSpPr>
          <p:nvPr>
            <p:ph sz="quarter" idx="13"/>
          </p:nvPr>
        </p:nvSpPr>
        <p:spPr/>
        <p:txBody>
          <a:bodyPr>
            <a:normAutofit/>
          </a:bodyPr>
          <a:lstStyle/>
          <a:p>
            <a:pPr>
              <a:lnSpc>
                <a:spcPct val="115000"/>
              </a:lnSpc>
              <a:spcAft>
                <a:spcPts val="1000"/>
              </a:spcAft>
            </a:pPr>
            <a:r>
              <a:rPr lang="el-GR" sz="2000" b="1" dirty="0">
                <a:latin typeface="Times New Roman"/>
                <a:ea typeface="Times New Roman"/>
                <a:cs typeface="Times New Roman"/>
              </a:rPr>
              <a:t>7. Επιλογές για υγιεινή κατανάλωση</a:t>
            </a:r>
            <a:endParaRPr lang="el-GR" sz="1600" dirty="0">
              <a:latin typeface="Calibri"/>
              <a:ea typeface="Calibri"/>
              <a:cs typeface="Times New Roman"/>
            </a:endParaRPr>
          </a:p>
          <a:p>
            <a:pPr>
              <a:lnSpc>
                <a:spcPct val="115000"/>
              </a:lnSpc>
              <a:spcAft>
                <a:spcPts val="1000"/>
              </a:spcAft>
            </a:pPr>
            <a:r>
              <a:rPr lang="el-GR" sz="1800" dirty="0">
                <a:latin typeface="Times New Roman"/>
                <a:ea typeface="Times New Roman"/>
                <a:cs typeface="Times New Roman"/>
              </a:rPr>
              <a:t>Η κατανάλωση κρέατος μπορεί να γίνει μέρος μιας υγιεινής διατροφής, εάν επιλέγουμε ποικιλία και αποφεύγουμε την υπερβολική κατανάλωση:</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Προτίμηση άπαχων κρεάτων</a:t>
            </a:r>
            <a:r>
              <a:rPr lang="el-GR" sz="1800" dirty="0">
                <a:latin typeface="Times New Roman"/>
                <a:ea typeface="Times New Roman"/>
                <a:cs typeface="Times New Roman"/>
              </a:rPr>
              <a:t> (π.χ. κοτόπουλο ή γαλοπούλα χωρίς δέρμα, ψάρια).</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Περιορισμός επεξεργασμένων προϊόντων</a:t>
            </a:r>
            <a:r>
              <a:rPr lang="el-GR" sz="1800" dirty="0">
                <a:latin typeface="Times New Roman"/>
                <a:ea typeface="Times New Roman"/>
                <a:cs typeface="Times New Roman"/>
              </a:rPr>
              <a:t> (όπως λουκάνικα και ζαμπόν).</a:t>
            </a:r>
            <a:endParaRPr lang="el-GR" sz="1600" dirty="0">
              <a:latin typeface="Calibri"/>
              <a:ea typeface="Calibri"/>
              <a:cs typeface="Times New Roman"/>
            </a:endParaRPr>
          </a:p>
          <a:p>
            <a:pPr lvl="0">
              <a:lnSpc>
                <a:spcPct val="115000"/>
              </a:lnSpc>
              <a:spcAft>
                <a:spcPts val="1000"/>
              </a:spcAft>
              <a:buSzPts val="1000"/>
              <a:buFont typeface="Symbol"/>
              <a:buChar char=""/>
              <a:tabLst>
                <a:tab pos="457200" algn="l"/>
              </a:tabLst>
            </a:pPr>
            <a:r>
              <a:rPr lang="el-GR" sz="1800" b="1" dirty="0">
                <a:latin typeface="Times New Roman"/>
                <a:ea typeface="Times New Roman"/>
                <a:cs typeface="Times New Roman"/>
              </a:rPr>
              <a:t>Σωστό μαγείρεμα</a:t>
            </a:r>
            <a:r>
              <a:rPr lang="el-GR" sz="1800" dirty="0">
                <a:latin typeface="Times New Roman"/>
                <a:ea typeface="Times New Roman"/>
                <a:cs typeface="Times New Roman"/>
              </a:rPr>
              <a:t>: Ψήσιμο ή βράσιμο αντί τηγανίσματος, που προσφέρει υγιεινότερες επιλογές.</a:t>
            </a:r>
            <a:endParaRPr lang="el-GR" sz="1600" dirty="0">
              <a:latin typeface="Calibri"/>
              <a:ea typeface="Calibri"/>
              <a:cs typeface="Times New Roman"/>
            </a:endParaRPr>
          </a:p>
          <a:p>
            <a:endParaRPr lang="el-GR" dirty="0"/>
          </a:p>
        </p:txBody>
      </p:sp>
    </p:spTree>
    <p:extLst>
      <p:ext uri="{BB962C8B-B14F-4D97-AF65-F5344CB8AC3E}">
        <p14:creationId xmlns:p14="http://schemas.microsoft.com/office/powerpoint/2010/main" val="3296670733"/>
      </p:ext>
    </p:extLst>
  </p:cSld>
  <p:clrMapOvr>
    <a:masterClrMapping/>
  </p:clrMapOvr>
</p:sld>
</file>

<file path=ppt/theme/theme1.xml><?xml version="1.0" encoding="utf-8"?>
<a:theme xmlns:a="http://schemas.openxmlformats.org/drawingml/2006/main" name="Ορίζοντας">
  <a:themeElements>
    <a:clrScheme name="Ορίζοντα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Ορίζοντα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Ορίζοντα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12</TotalTime>
  <Words>1483</Words>
  <Application>Microsoft Office PowerPoint</Application>
  <PresentationFormat>Προβολή στην οθόνη (4:3)</PresentationFormat>
  <Paragraphs>102</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Ορίζοντας</vt:lpstr>
      <vt:lpstr>ΤΡΟΦΟΓΝΩΣΙΑ ΚΑΙ ΕΔΕΣΜΑΤΟΛΟΓΙΟ</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lpstr>ΚΡΕΑΣ ΚΑΙ ΠΑΡΑΓΩΓΑ ΤΟΥ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ΤΡΟΦΟΓΝΩΣΙΑ ΚΑΙ ΕΔΕΣΜΑΤΟΛΟΓΙΟ</dc:title>
  <dc:creator>Δημήτρης</dc:creator>
  <cp:lastModifiedBy>Δημήτρης</cp:lastModifiedBy>
  <cp:revision>2</cp:revision>
  <dcterms:created xsi:type="dcterms:W3CDTF">2024-12-05T18:00:16Z</dcterms:created>
  <dcterms:modified xsi:type="dcterms:W3CDTF">2024-12-05T18:12:27Z</dcterms:modified>
</cp:coreProperties>
</file>