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11/15/2024</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l-GR"/>
              <a:t>Στυλ κειμένου υποδείγματος</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l-GR"/>
              <a:t>Στυλ κειμένου υποδείγματος</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l-GR"/>
              <a:t>Κάντε κλικ για να επεξεργαστείτε τον τίτλο υποδείγματος</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11/15/2024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l-GR"/>
              <a:t>Κάντε κλικ για να επεξεργαστείτε τον τίτλο υποδείγματος</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11/15/2024</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865B20-5402-44F4-B12B-1E16ACB9C16B}"/>
              </a:ext>
            </a:extLst>
          </p:cNvPr>
          <p:cNvSpPr>
            <a:spLocks noGrp="1"/>
          </p:cNvSpPr>
          <p:nvPr>
            <p:ph type="ctrTitle"/>
          </p:nvPr>
        </p:nvSpPr>
        <p:spPr/>
        <p:txBody>
          <a:bodyPr/>
          <a:lstStyle/>
          <a:p>
            <a:r>
              <a:rPr lang="el-GR" dirty="0"/>
              <a:t>ΤΡΟΦΟΓΝΩΣΙΑ ΚΑΙ ΕΔΕΣΜΑΤΟΛΟΓΙΟ</a:t>
            </a:r>
          </a:p>
        </p:txBody>
      </p:sp>
      <p:sp>
        <p:nvSpPr>
          <p:cNvPr id="3" name="Υπότιτλος 2">
            <a:extLst>
              <a:ext uri="{FF2B5EF4-FFF2-40B4-BE49-F238E27FC236}">
                <a16:creationId xmlns:a16="http://schemas.microsoft.com/office/drawing/2014/main" id="{A1ACB990-7E17-4514-BE00-42501CA4579B}"/>
              </a:ext>
            </a:extLst>
          </p:cNvPr>
          <p:cNvSpPr>
            <a:spLocks noGrp="1"/>
          </p:cNvSpPr>
          <p:nvPr>
            <p:ph type="subTitle" idx="1"/>
          </p:nvPr>
        </p:nvSpPr>
        <p:spPr/>
        <p:txBody>
          <a:bodyPr/>
          <a:lstStyle/>
          <a:p>
            <a:r>
              <a:rPr lang="el-GR" dirty="0"/>
              <a:t>ΠΑΡΑΓΟΝΤΕΣ ΕΠΙΡΟΗΣ ΔΙΑΤΡΟΦΙΚΩΝ ΣΥΝΗΘΙΩΝ</a:t>
            </a:r>
          </a:p>
        </p:txBody>
      </p:sp>
    </p:spTree>
    <p:extLst>
      <p:ext uri="{BB962C8B-B14F-4D97-AF65-F5344CB8AC3E}">
        <p14:creationId xmlns:p14="http://schemas.microsoft.com/office/powerpoint/2010/main" val="41053240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612B11-B0DB-4C33-9FA4-DB7689A03499}"/>
              </a:ext>
            </a:extLst>
          </p:cNvPr>
          <p:cNvSpPr>
            <a:spLocks noGrp="1"/>
          </p:cNvSpPr>
          <p:nvPr>
            <p:ph type="title"/>
          </p:nvPr>
        </p:nvSpPr>
        <p:spPr/>
        <p:txBody>
          <a:bodyPr/>
          <a:lstStyle/>
          <a:p>
            <a:r>
              <a:rPr lang="el-GR" dirty="0"/>
              <a:t>ΠΑΡΑΓΟΝΤΕΣ ΕΠΙΡΟΗΣ ΔΙΑΤΡΟΦΙΚΩΝ ΣΥΝΗΘΙΩΝ</a:t>
            </a:r>
            <a:br>
              <a:rPr lang="el-GR" dirty="0"/>
            </a:br>
            <a:endParaRPr lang="el-GR" dirty="0"/>
          </a:p>
        </p:txBody>
      </p:sp>
      <p:sp>
        <p:nvSpPr>
          <p:cNvPr id="3" name="Θέση περιεχομένου 2">
            <a:extLst>
              <a:ext uri="{FF2B5EF4-FFF2-40B4-BE49-F238E27FC236}">
                <a16:creationId xmlns:a16="http://schemas.microsoft.com/office/drawing/2014/main" id="{192BF0A2-423F-4EB8-A675-22D323553FB7}"/>
              </a:ext>
            </a:extLst>
          </p:cNvPr>
          <p:cNvSpPr>
            <a:spLocks noGrp="1"/>
          </p:cNvSpPr>
          <p:nvPr>
            <p:ph idx="1"/>
          </p:nvPr>
        </p:nvSpPr>
        <p:spPr/>
        <p:txBody>
          <a:bodyPr>
            <a:normAutofit/>
          </a:bodyPr>
          <a:lstStyle/>
          <a:p>
            <a:pPr>
              <a:lnSpc>
                <a:spcPct val="107000"/>
              </a:lnSpc>
              <a:spcAft>
                <a:spcPts val="800"/>
              </a:spcAft>
            </a:pP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8. Άλλοι Παράγοντες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Τεχνολογία και καινοτομία</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Η ανάπτυξη νέων τεχνολογιών στον τομέα της παραγωγής, της συσκευασίας και της διανομής τροφίμων έχει αλλάξει την προσβασιμότητα και την επιλογή τροφίμων.</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Αντίληψη και γνώση για την υγιεινή διατροφή</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Η γνώση που έχει το άτομο για τη σημασία μιας υγιεινής διατροφής (μέσω εκπαίδευσης, </a:t>
            </a:r>
            <a:r>
              <a:rPr lang="el-GR" sz="1800" dirty="0" err="1">
                <a:effectLst/>
                <a:latin typeface="Times New Roman" panose="02020603050405020304" pitchFamily="18" charset="0"/>
                <a:ea typeface="Times New Roman" panose="02020603050405020304" pitchFamily="18" charset="0"/>
                <a:cs typeface="Times New Roman" panose="02020603050405020304" pitchFamily="18" charset="0"/>
              </a:rPr>
              <a:t>μίντια</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ή συμβουλών υγείας) μπορεί να το παρακινήσει να κάνει υγιείς επιλογές.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lnSpc>
                <a:spcPct val="107000"/>
              </a:lnSpc>
              <a:spcAft>
                <a:spcPts val="800"/>
              </a:spcAft>
              <a:buSzPts val="1000"/>
              <a:buNone/>
              <a:tabLst>
                <a:tab pos="914400" algn="l"/>
              </a:tabLst>
            </a:pP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969895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612B11-B0DB-4C33-9FA4-DB7689A03499}"/>
              </a:ext>
            </a:extLst>
          </p:cNvPr>
          <p:cNvSpPr>
            <a:spLocks noGrp="1"/>
          </p:cNvSpPr>
          <p:nvPr>
            <p:ph type="title"/>
          </p:nvPr>
        </p:nvSpPr>
        <p:spPr/>
        <p:txBody>
          <a:bodyPr/>
          <a:lstStyle/>
          <a:p>
            <a:r>
              <a:rPr lang="el-GR" dirty="0"/>
              <a:t>ΠΑΡΑΓΟΝΤΕΣ ΕΠΙΡΟΗΣ ΔΙΑΤΡΟΦΙΚΩΝ ΣΥΝΗΘΙΩΝ</a:t>
            </a:r>
            <a:br>
              <a:rPr lang="el-GR" dirty="0"/>
            </a:br>
            <a:endParaRPr lang="el-GR" dirty="0"/>
          </a:p>
        </p:txBody>
      </p:sp>
      <p:sp>
        <p:nvSpPr>
          <p:cNvPr id="3" name="Θέση περιεχομένου 2">
            <a:extLst>
              <a:ext uri="{FF2B5EF4-FFF2-40B4-BE49-F238E27FC236}">
                <a16:creationId xmlns:a16="http://schemas.microsoft.com/office/drawing/2014/main" id="{192BF0A2-423F-4EB8-A675-22D323553FB7}"/>
              </a:ext>
            </a:extLst>
          </p:cNvPr>
          <p:cNvSpPr>
            <a:spLocks noGrp="1"/>
          </p:cNvSpPr>
          <p:nvPr>
            <p:ph idx="1"/>
          </p:nvPr>
        </p:nvSpPr>
        <p:spPr/>
        <p:txBody>
          <a:bodyPr>
            <a:normAutofit/>
          </a:bodyPr>
          <a:lstStyle/>
          <a:p>
            <a:pPr marL="457200" lvl="1" indent="0">
              <a:lnSpc>
                <a:spcPct val="107000"/>
              </a:lnSpc>
              <a:spcAft>
                <a:spcPts val="800"/>
              </a:spcAft>
              <a:buSzPts val="1000"/>
              <a:buNone/>
              <a:tabLst>
                <a:tab pos="914400" algn="l"/>
              </a:tabLst>
            </a:pP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Η διατροφή του ανθρώπου είναι αποτέλεσμα μιας πολύπλοκης αλληλεπίδρασης αυτών των παραμέτρων, οι οποίες επηρεάζονται από προσωπικά, κοινωνικά, οικονομικά, πολιτιστικά και γεωγραφικά στοιχεία.</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266376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612B11-B0DB-4C33-9FA4-DB7689A03499}"/>
              </a:ext>
            </a:extLst>
          </p:cNvPr>
          <p:cNvSpPr>
            <a:spLocks noGrp="1"/>
          </p:cNvSpPr>
          <p:nvPr>
            <p:ph type="title"/>
          </p:nvPr>
        </p:nvSpPr>
        <p:spPr/>
        <p:txBody>
          <a:bodyPr/>
          <a:lstStyle/>
          <a:p>
            <a:r>
              <a:rPr lang="el-GR" dirty="0"/>
              <a:t>ΠΑΡΑΓΟΝΤΕΣ ΕΠΙΡΟΗΣ ΔΙΑΤΡΟΦΙΚΩΝ ΣΥΝΗΘΙΩΝ</a:t>
            </a:r>
            <a:br>
              <a:rPr lang="el-GR" dirty="0"/>
            </a:br>
            <a:endParaRPr lang="el-GR" dirty="0"/>
          </a:p>
        </p:txBody>
      </p:sp>
      <p:sp>
        <p:nvSpPr>
          <p:cNvPr id="3" name="Θέση περιεχομένου 2">
            <a:extLst>
              <a:ext uri="{FF2B5EF4-FFF2-40B4-BE49-F238E27FC236}">
                <a16:creationId xmlns:a16="http://schemas.microsoft.com/office/drawing/2014/main" id="{192BF0A2-423F-4EB8-A675-22D323553FB7}"/>
              </a:ext>
            </a:extLst>
          </p:cNvPr>
          <p:cNvSpPr>
            <a:spLocks noGrp="1"/>
          </p:cNvSpPr>
          <p:nvPr>
            <p:ph idx="1"/>
          </p:nvPr>
        </p:nvSpPr>
        <p:spPr/>
        <p:txBody>
          <a:bodyPr/>
          <a:lstStyle/>
          <a:p>
            <a:pPr>
              <a:lnSpc>
                <a:spcPct val="107000"/>
              </a:lnSpc>
              <a:spcAft>
                <a:spcPts val="800"/>
              </a:spcAft>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Η διατροφή του ανθρώπου επηρεάζεται από μια ποικιλία παραγόντων, οι οποίοι </a:t>
            </a:r>
            <a:r>
              <a:rPr lang="el-GR" sz="1800" dirty="0" err="1">
                <a:effectLst/>
                <a:latin typeface="Times New Roman" panose="02020603050405020304" pitchFamily="18" charset="0"/>
                <a:ea typeface="Times New Roman" panose="02020603050405020304" pitchFamily="18" charset="0"/>
                <a:cs typeface="Times New Roman" panose="02020603050405020304" pitchFamily="18" charset="0"/>
              </a:rPr>
              <a:t>αλληλεπιδρούν</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μεταξύ τους και διαμορφώνουν τις διατροφικές του συνήθειες, τις προτιμήσεις και τις επιλογές του. Αυτοί οι παράγοντες περιλαμβάνουν ψυχολογικούς, κοινωνικούς, οικονομικούς, πολιτιστικούς, γενετικούς, θρησκευτικούς, γεωγραφικούς και άλλους παράγοντες. Ας δούμε αναλυτικά πώς κάθε κατηγορία επηρεάζει τη διατροφή του ατόμου:</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637233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612B11-B0DB-4C33-9FA4-DB7689A03499}"/>
              </a:ext>
            </a:extLst>
          </p:cNvPr>
          <p:cNvSpPr>
            <a:spLocks noGrp="1"/>
          </p:cNvSpPr>
          <p:nvPr>
            <p:ph type="title"/>
          </p:nvPr>
        </p:nvSpPr>
        <p:spPr/>
        <p:txBody>
          <a:bodyPr/>
          <a:lstStyle/>
          <a:p>
            <a:r>
              <a:rPr lang="el-GR" dirty="0"/>
              <a:t>ΠΑΡΑΓΟΝΤΕΣ ΕΠΙΡΟΗΣ ΔΙΑΤΡΟΦΙΚΩΝ ΣΥΝΗΘΙΩΝ</a:t>
            </a:r>
            <a:br>
              <a:rPr lang="el-GR" dirty="0"/>
            </a:br>
            <a:endParaRPr lang="el-GR" dirty="0"/>
          </a:p>
        </p:txBody>
      </p:sp>
      <p:sp>
        <p:nvSpPr>
          <p:cNvPr id="3" name="Θέση περιεχομένου 2">
            <a:extLst>
              <a:ext uri="{FF2B5EF4-FFF2-40B4-BE49-F238E27FC236}">
                <a16:creationId xmlns:a16="http://schemas.microsoft.com/office/drawing/2014/main" id="{192BF0A2-423F-4EB8-A675-22D323553FB7}"/>
              </a:ext>
            </a:extLst>
          </p:cNvPr>
          <p:cNvSpPr>
            <a:spLocks noGrp="1"/>
          </p:cNvSpPr>
          <p:nvPr>
            <p:ph idx="1"/>
          </p:nvPr>
        </p:nvSpPr>
        <p:spPr/>
        <p:txBody>
          <a:bodyPr>
            <a:normAutofit lnSpcReduction="10000"/>
          </a:bodyPr>
          <a:lstStyle/>
          <a:p>
            <a:pPr>
              <a:lnSpc>
                <a:spcPct val="107000"/>
              </a:lnSpc>
              <a:spcAft>
                <a:spcPts val="800"/>
              </a:spcAft>
            </a:pPr>
            <a:r>
              <a:rPr lang="el-GR" sz="2000" b="1" dirty="0">
                <a:effectLst/>
                <a:latin typeface="Times New Roman" panose="02020603050405020304" pitchFamily="18" charset="0"/>
                <a:ea typeface="Times New Roman" panose="02020603050405020304" pitchFamily="18" charset="0"/>
                <a:cs typeface="Times New Roman" panose="02020603050405020304" pitchFamily="18" charset="0"/>
              </a:rPr>
              <a:t>1. Ψυχολογικοί Παράγοντες</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Συναισθηματική κατάσταση</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Η συναισθηματική κατάσταση του ατόμου (π.χ. άγχη, κατάθλιψη, ευτυχία) μπορεί να επηρεάσει τις διατροφικές του συνήθειες. Πολλοί άνθρωποι τρώνε για να καταπραΰνουν συναισθηματικά τις δυσκολίες τους (γνωστό και ως "συναισθηματικό φαγητό"), ενώ άλλοι μπορεί να χάσουν την όρεξή τους όταν είναι σε άγχος ή θλίψη.</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Υιοθέτηση διατροφικών συνηθειών λόγω της εικόνας του σώματος</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Οι πεποιθήσεις και οι αξίες που έχει ένα άτομο για το σώμα του, μπορεί να το οδηγήσουν σε διατροφικές διαταραχές, όπως η νευρική ανορεξία ή η βουλιμία, ή να το ωθήσουν σε υγιεινές ή αυστηρές διατροφικές επιλογές.</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Κίνητρο και αυτοεκτίμηση</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Η προσωπική αίσθηση του ατόμου για την υγεία του και τη φυσική του κατάσταση μπορεί να τον παρακινήσει να κάνει πιο υγιεινές διατροφικές επιλογές ή να ακολουθήσει ειδικές δίαιτες.</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993180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612B11-B0DB-4C33-9FA4-DB7689A03499}"/>
              </a:ext>
            </a:extLst>
          </p:cNvPr>
          <p:cNvSpPr>
            <a:spLocks noGrp="1"/>
          </p:cNvSpPr>
          <p:nvPr>
            <p:ph type="title"/>
          </p:nvPr>
        </p:nvSpPr>
        <p:spPr/>
        <p:txBody>
          <a:bodyPr/>
          <a:lstStyle/>
          <a:p>
            <a:r>
              <a:rPr lang="el-GR" dirty="0"/>
              <a:t>ΠΑΡΑΓΟΝΤΕΣ ΕΠΙΡΟΗΣ ΔΙΑΤΡΟΦΙΚΩΝ ΣΥΝΗΘΙΩΝ</a:t>
            </a:r>
            <a:br>
              <a:rPr lang="el-GR" dirty="0"/>
            </a:br>
            <a:endParaRPr lang="el-GR" dirty="0"/>
          </a:p>
        </p:txBody>
      </p:sp>
      <p:sp>
        <p:nvSpPr>
          <p:cNvPr id="3" name="Θέση περιεχομένου 2">
            <a:extLst>
              <a:ext uri="{FF2B5EF4-FFF2-40B4-BE49-F238E27FC236}">
                <a16:creationId xmlns:a16="http://schemas.microsoft.com/office/drawing/2014/main" id="{192BF0A2-423F-4EB8-A675-22D323553FB7}"/>
              </a:ext>
            </a:extLst>
          </p:cNvPr>
          <p:cNvSpPr>
            <a:spLocks noGrp="1"/>
          </p:cNvSpPr>
          <p:nvPr>
            <p:ph idx="1"/>
          </p:nvPr>
        </p:nvSpPr>
        <p:spPr/>
        <p:txBody>
          <a:bodyPr>
            <a:normAutofit fontScale="92500" lnSpcReduction="20000"/>
          </a:bodyPr>
          <a:lstStyle/>
          <a:p>
            <a:pPr>
              <a:lnSpc>
                <a:spcPct val="107000"/>
              </a:lnSpc>
              <a:spcAft>
                <a:spcPts val="800"/>
              </a:spcAft>
            </a:pPr>
            <a:r>
              <a:rPr lang="el-GR" sz="2000" b="1" dirty="0">
                <a:effectLst/>
                <a:latin typeface="Times New Roman" panose="02020603050405020304" pitchFamily="18" charset="0"/>
                <a:ea typeface="Times New Roman" panose="02020603050405020304" pitchFamily="18" charset="0"/>
                <a:cs typeface="Times New Roman" panose="02020603050405020304" pitchFamily="18" charset="0"/>
              </a:rPr>
              <a:t>2. Κοινωνικοί Παράγοντες</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Κοινωνικές επιρροές</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Οι κοινωνικές σχέσεις, οι παρέες και οι οικογενειακές συνήθειες παίζουν σημαντικό ρόλο στη διατροφή του ατόμου. Το φαγητό μπορεί να λειτουργεί ως κοινωνικό μέσο (π.χ. γεύματα με φίλους ή οικογένεια, κοινωνικές εκδηλώσεις, κ.λπ.) και να επηρεάζει τις επιλογές του ατόμου, είτε προς την κατεύθυνση υγιεινών είτε μη υγιεινών τροφών.</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Κοινωνικές τάσεις και μόδες</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Η κοινωνία επηρεάζει τις διατροφικές τάσεις (π.χ. οι δίαιτες μόδας, οι βιολογικές ή φυτικές τροφές). Οι κοινωνικές αξίες σχετικά με το φαγητό μπορούν να ωθήσουν κάποιον να ακολουθήσει συγκεκριμένες διατροφικές πρακτικές ή να προσκολληθεί σε νέες διατροφικές τάσεις που κυριαρχούν στον κοινωνικό περίγυρο.</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Εκπαίδευση και κοινωνικοοικονομικό επίπεδο</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Η κοινωνική θέση, η εκπαίδευση και η κοινωνικοοικονομική κατάσταση ενός ατόμου επηρεάζουν τις διατροφικές του επιλογές, καθώς άτομα με υψηλότερο μορφωτικό επίπεδο και οικονομική άνεση τείνουν να ακολουθούν πιο υγιεινές διατροφικές πρακτικές.</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238536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612B11-B0DB-4C33-9FA4-DB7689A03499}"/>
              </a:ext>
            </a:extLst>
          </p:cNvPr>
          <p:cNvSpPr>
            <a:spLocks noGrp="1"/>
          </p:cNvSpPr>
          <p:nvPr>
            <p:ph type="title"/>
          </p:nvPr>
        </p:nvSpPr>
        <p:spPr/>
        <p:txBody>
          <a:bodyPr/>
          <a:lstStyle/>
          <a:p>
            <a:r>
              <a:rPr lang="el-GR" dirty="0"/>
              <a:t>ΠΑΡΑΓΟΝΤΕΣ ΕΠΙΡΟΗΣ ΔΙΑΤΡΟΦΙΚΩΝ ΣΥΝΗΘΙΩΝ</a:t>
            </a:r>
            <a:br>
              <a:rPr lang="el-GR" dirty="0"/>
            </a:br>
            <a:endParaRPr lang="el-GR" dirty="0"/>
          </a:p>
        </p:txBody>
      </p:sp>
      <p:sp>
        <p:nvSpPr>
          <p:cNvPr id="3" name="Θέση περιεχομένου 2">
            <a:extLst>
              <a:ext uri="{FF2B5EF4-FFF2-40B4-BE49-F238E27FC236}">
                <a16:creationId xmlns:a16="http://schemas.microsoft.com/office/drawing/2014/main" id="{192BF0A2-423F-4EB8-A675-22D323553FB7}"/>
              </a:ext>
            </a:extLst>
          </p:cNvPr>
          <p:cNvSpPr>
            <a:spLocks noGrp="1"/>
          </p:cNvSpPr>
          <p:nvPr>
            <p:ph idx="1"/>
          </p:nvPr>
        </p:nvSpPr>
        <p:spPr/>
        <p:txBody>
          <a:bodyPr>
            <a:normAutofit/>
          </a:bodyPr>
          <a:lstStyle/>
          <a:p>
            <a:pPr>
              <a:lnSpc>
                <a:spcPct val="107000"/>
              </a:lnSpc>
              <a:spcAft>
                <a:spcPts val="800"/>
              </a:spcAft>
            </a:pPr>
            <a:r>
              <a:rPr lang="el-GR" sz="2000" b="1" dirty="0">
                <a:effectLst/>
                <a:latin typeface="Times New Roman" panose="02020603050405020304" pitchFamily="18" charset="0"/>
                <a:ea typeface="Times New Roman" panose="02020603050405020304" pitchFamily="18" charset="0"/>
                <a:cs typeface="Times New Roman" panose="02020603050405020304" pitchFamily="18" charset="0"/>
              </a:rPr>
              <a:t>3. Οικονομικοί Παράγοντες</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Διαθεσιμότητα και κόστος τροφίμων</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Ο οικονομικός παράγοντας επηρεάζει τις επιλογές τροφίμων, καθώς τα πιο υγιεινά τρόφιμα (π.χ. φρούτα, λαχανικά, βιολογικά προϊόντα) είναι συχνά πιο ακριβά. Αντίθετα, φτηνά επεξεργασμένα τρόφιμα και </a:t>
            </a:r>
            <a:r>
              <a:rPr lang="el-GR" sz="1800" dirty="0" err="1">
                <a:effectLst/>
                <a:latin typeface="Times New Roman" panose="02020603050405020304" pitchFamily="18" charset="0"/>
                <a:ea typeface="Times New Roman" panose="02020603050405020304" pitchFamily="18" charset="0"/>
                <a:cs typeface="Times New Roman" panose="02020603050405020304" pitchFamily="18" charset="0"/>
              </a:rPr>
              <a:t>fast</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800" dirty="0" err="1">
                <a:effectLst/>
                <a:latin typeface="Times New Roman" panose="02020603050405020304" pitchFamily="18" charset="0"/>
                <a:ea typeface="Times New Roman" panose="02020603050405020304" pitchFamily="18" charset="0"/>
                <a:cs typeface="Times New Roman" panose="02020603050405020304" pitchFamily="18" charset="0"/>
              </a:rPr>
              <a:t>food</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μπορεί να είναι πιο ελκυστικά για άτομα με περιορισμένο εισόδημα.</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Αγοραστική δύναμη</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Η οικονομική κατάσταση του ατόμου ή της οικογένειας επηρεάζει τις επιλογές για υγιεινά ή ανθυγιεινά τρόφιμα. Ο περιορισμένος προϋπολογισμός μπορεί να αναγκάσει κάποιον να επιλέξει πιο φθηνές, αλλά λιγότερο θρεπτικές τροφές.</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Προαγωγή και διαφήμιση προϊόντων</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Οι διαφημίσεις για φαγητά, κυρίως για ανθυγιεινές τροφές, επηρεάζουν συχνά τις διατροφικές επιλογές των ανθρώπων, ειδικά όταν είναι περιορισμένοι οικονομικά.</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716734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612B11-B0DB-4C33-9FA4-DB7689A03499}"/>
              </a:ext>
            </a:extLst>
          </p:cNvPr>
          <p:cNvSpPr>
            <a:spLocks noGrp="1"/>
          </p:cNvSpPr>
          <p:nvPr>
            <p:ph type="title"/>
          </p:nvPr>
        </p:nvSpPr>
        <p:spPr/>
        <p:txBody>
          <a:bodyPr/>
          <a:lstStyle/>
          <a:p>
            <a:r>
              <a:rPr lang="el-GR" dirty="0"/>
              <a:t>ΠΑΡΑΓΟΝΤΕΣ ΕΠΙΡΟΗΣ ΔΙΑΤΡΟΦΙΚΩΝ ΣΥΝΗΘΙΩΝ</a:t>
            </a:r>
            <a:br>
              <a:rPr lang="el-GR" dirty="0"/>
            </a:br>
            <a:endParaRPr lang="el-GR" dirty="0"/>
          </a:p>
        </p:txBody>
      </p:sp>
      <p:sp>
        <p:nvSpPr>
          <p:cNvPr id="3" name="Θέση περιεχομένου 2">
            <a:extLst>
              <a:ext uri="{FF2B5EF4-FFF2-40B4-BE49-F238E27FC236}">
                <a16:creationId xmlns:a16="http://schemas.microsoft.com/office/drawing/2014/main" id="{192BF0A2-423F-4EB8-A675-22D323553FB7}"/>
              </a:ext>
            </a:extLst>
          </p:cNvPr>
          <p:cNvSpPr>
            <a:spLocks noGrp="1"/>
          </p:cNvSpPr>
          <p:nvPr>
            <p:ph idx="1"/>
          </p:nvPr>
        </p:nvSpPr>
        <p:spPr/>
        <p:txBody>
          <a:bodyPr>
            <a:normAutofit fontScale="92500"/>
          </a:bodyPr>
          <a:lstStyle/>
          <a:p>
            <a:pPr>
              <a:lnSpc>
                <a:spcPct val="107000"/>
              </a:lnSpc>
              <a:spcAft>
                <a:spcPts val="800"/>
              </a:spcAft>
            </a:pPr>
            <a:r>
              <a:rPr lang="el-GR" sz="2000" b="1" dirty="0">
                <a:effectLst/>
                <a:latin typeface="Times New Roman" panose="02020603050405020304" pitchFamily="18" charset="0"/>
                <a:ea typeface="Times New Roman" panose="02020603050405020304" pitchFamily="18" charset="0"/>
                <a:cs typeface="Times New Roman" panose="02020603050405020304" pitchFamily="18" charset="0"/>
              </a:rPr>
              <a:t>4. Πολιτιστικοί Παράγοντες</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Διατροφικές παραδόσεις και συνήθειες</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Η διατροφή είναι στενά συνδεδεμένη με τις πολιτιστικές παραδόσεις ενός λαού. Κάθε πολιτισμός έχει τις δικές του συνήθειες και παραδόσεις γύρω από το φαγητό (π.χ. το ελληνικό μεσογειακό μοντέλο διατροφής, η ιαπωνική διατροφή, η κουζίνα της Ινδίας με τα μπαχαρικά).</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Γιορτές και εορταστικές συνήθειες</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Οι γιορτές και οι οικογενειακές συγκεντρώσεις συχνά συνοδεύονται από παραδοσιακά φαγητά, τα οποία επηρεάζουν τη διατροφή των ατόμων. Ορισμένες τροφές συνδέονται με εορτές και ειδικές περιστάσεις, δημιουργώντας έτσι έντονες πολιτιστικές διατροφικές συνήθειες.</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Αξίες και νοοτροπία γύρω από το φαγητό</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Κάθε κοινωνία έχει διαφορετικές αξίες για το φαγητό και το σώμα (π.χ. η στάση απέναντι στο φαγητό ως "υποχρέωση" ή "ευχαρίστηση", η διάκριση μεταξύ τροφής και διατροφής για τη διατήρηση της υγείας ή για άλλους λόγους).</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434981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612B11-B0DB-4C33-9FA4-DB7689A03499}"/>
              </a:ext>
            </a:extLst>
          </p:cNvPr>
          <p:cNvSpPr>
            <a:spLocks noGrp="1"/>
          </p:cNvSpPr>
          <p:nvPr>
            <p:ph type="title"/>
          </p:nvPr>
        </p:nvSpPr>
        <p:spPr/>
        <p:txBody>
          <a:bodyPr/>
          <a:lstStyle/>
          <a:p>
            <a:r>
              <a:rPr lang="el-GR" dirty="0"/>
              <a:t>ΠΑΡΑΓΟΝΤΕΣ ΕΠΙΡΟΗΣ ΔΙΑΤΡΟΦΙΚΩΝ ΣΥΝΗΘΙΩΝ</a:t>
            </a:r>
            <a:br>
              <a:rPr lang="el-GR" dirty="0"/>
            </a:br>
            <a:endParaRPr lang="el-GR" dirty="0"/>
          </a:p>
        </p:txBody>
      </p:sp>
      <p:sp>
        <p:nvSpPr>
          <p:cNvPr id="3" name="Θέση περιεχομένου 2">
            <a:extLst>
              <a:ext uri="{FF2B5EF4-FFF2-40B4-BE49-F238E27FC236}">
                <a16:creationId xmlns:a16="http://schemas.microsoft.com/office/drawing/2014/main" id="{192BF0A2-423F-4EB8-A675-22D323553FB7}"/>
              </a:ext>
            </a:extLst>
          </p:cNvPr>
          <p:cNvSpPr>
            <a:spLocks noGrp="1"/>
          </p:cNvSpPr>
          <p:nvPr>
            <p:ph idx="1"/>
          </p:nvPr>
        </p:nvSpPr>
        <p:spPr/>
        <p:txBody>
          <a:bodyPr>
            <a:normAutofit/>
          </a:bodyPr>
          <a:lstStyle/>
          <a:p>
            <a:pPr>
              <a:lnSpc>
                <a:spcPct val="107000"/>
              </a:lnSpc>
              <a:spcAft>
                <a:spcPts val="800"/>
              </a:spcAft>
            </a:pPr>
            <a:r>
              <a:rPr lang="el-GR" sz="2000" b="1" dirty="0">
                <a:effectLst/>
                <a:latin typeface="Times New Roman" panose="02020603050405020304" pitchFamily="18" charset="0"/>
                <a:ea typeface="Times New Roman" panose="02020603050405020304" pitchFamily="18" charset="0"/>
                <a:cs typeface="Times New Roman" panose="02020603050405020304" pitchFamily="18" charset="0"/>
              </a:rPr>
              <a:t>5. Γενετικοί Παράγοντες</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Γενετική προδιάθεση και ανάγκες θρεπτικών ουσιών</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Η γενετική μπορεί να επηρεάσει τις ανάγκες του ατόμου σε ορισμένα θρεπτικά συστατικά. Για παράδειγμα, ορισμένοι άνθρωποι έχουν προδιάθεση για υψηλότερες ανάγκες σε βιταμίνες ή μέταλλα ή για αυξημένη ευαισθησία σε ορισμένες τροφές, όπως τα γαλακτοκομικά ή τα αβγά.</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Μεταβολισμός και προδιάθεση για παχυσαρκία</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Οι γενετικοί παράγοντες επηρεάζουν επίσης το μεταβολισμό και τη διαχείριση του βάρους, γεγονός που μπορεί να επηρεάσει τις διατροφικές συνήθειες και τη δυσκολία απώλειας βάρους σε ορισμένα άτομα.</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Ανοχή ή δυσανεξία σε τροφές</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Ορισμένα άτομα μπορεί να έχουν γενετική προδιάθεση για δυσανεξία σε ορισμένα τρόφιμα (π.χ. λακτόζη, </a:t>
            </a:r>
            <a:r>
              <a:rPr lang="el-GR" sz="1800" dirty="0" err="1">
                <a:effectLst/>
                <a:latin typeface="Times New Roman" panose="02020603050405020304" pitchFamily="18" charset="0"/>
                <a:ea typeface="Times New Roman" panose="02020603050405020304" pitchFamily="18" charset="0"/>
                <a:cs typeface="Times New Roman" panose="02020603050405020304" pitchFamily="18" charset="0"/>
              </a:rPr>
              <a:t>γλουτένη</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πράγμα που επηρεάζει τις διατροφικές τους επιλογές.</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809082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612B11-B0DB-4C33-9FA4-DB7689A03499}"/>
              </a:ext>
            </a:extLst>
          </p:cNvPr>
          <p:cNvSpPr>
            <a:spLocks noGrp="1"/>
          </p:cNvSpPr>
          <p:nvPr>
            <p:ph type="title"/>
          </p:nvPr>
        </p:nvSpPr>
        <p:spPr/>
        <p:txBody>
          <a:bodyPr/>
          <a:lstStyle/>
          <a:p>
            <a:r>
              <a:rPr lang="el-GR" dirty="0"/>
              <a:t>ΠΑΡΑΓΟΝΤΕΣ ΕΠΙΡΟΗΣ ΔΙΑΤΡΟΦΙΚΩΝ ΣΥΝΗΘΙΩΝ</a:t>
            </a:r>
            <a:br>
              <a:rPr lang="el-GR" dirty="0"/>
            </a:br>
            <a:endParaRPr lang="el-GR" dirty="0"/>
          </a:p>
        </p:txBody>
      </p:sp>
      <p:sp>
        <p:nvSpPr>
          <p:cNvPr id="3" name="Θέση περιεχομένου 2">
            <a:extLst>
              <a:ext uri="{FF2B5EF4-FFF2-40B4-BE49-F238E27FC236}">
                <a16:creationId xmlns:a16="http://schemas.microsoft.com/office/drawing/2014/main" id="{192BF0A2-423F-4EB8-A675-22D323553FB7}"/>
              </a:ext>
            </a:extLst>
          </p:cNvPr>
          <p:cNvSpPr>
            <a:spLocks noGrp="1"/>
          </p:cNvSpPr>
          <p:nvPr>
            <p:ph idx="1"/>
          </p:nvPr>
        </p:nvSpPr>
        <p:spPr/>
        <p:txBody>
          <a:bodyPr>
            <a:normAutofit/>
          </a:bodyPr>
          <a:lstStyle/>
          <a:p>
            <a:pPr>
              <a:lnSpc>
                <a:spcPct val="107000"/>
              </a:lnSpc>
              <a:spcAft>
                <a:spcPts val="800"/>
              </a:spcAft>
            </a:pPr>
            <a:r>
              <a:rPr lang="el-GR" sz="1350" b="1" dirty="0">
                <a:effectLst/>
                <a:latin typeface="Times New Roman" panose="02020603050405020304" pitchFamily="18" charset="0"/>
                <a:ea typeface="Times New Roman" panose="02020603050405020304" pitchFamily="18" charset="0"/>
                <a:cs typeface="Times New Roman" panose="02020603050405020304" pitchFamily="18" charset="0"/>
              </a:rPr>
              <a:t>6. Θρησκευτικοί Παράγοντες</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1200" b="1" dirty="0">
                <a:effectLst/>
                <a:latin typeface="Times New Roman" panose="02020603050405020304" pitchFamily="18" charset="0"/>
                <a:ea typeface="Times New Roman" panose="02020603050405020304" pitchFamily="18" charset="0"/>
                <a:cs typeface="Times New Roman" panose="02020603050405020304" pitchFamily="18" charset="0"/>
              </a:rPr>
              <a:t>Θρησκευτικοί περιορισμοί και συνήθειες</a:t>
            </a:r>
            <a:r>
              <a:rPr lang="el-GR" sz="1200" dirty="0">
                <a:effectLst/>
                <a:latin typeface="Times New Roman" panose="02020603050405020304" pitchFamily="18" charset="0"/>
                <a:ea typeface="Times New Roman" panose="02020603050405020304" pitchFamily="18" charset="0"/>
                <a:cs typeface="Times New Roman" panose="02020603050405020304" pitchFamily="18" charset="0"/>
              </a:rPr>
              <a:t>: Πολλές θρησκείες επιβάλλουν περιορισμούς στο είδος ή τη συχνότητα κατανάλωσης ορισμένων τροφών. Για παράδειγμα:</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l-GR" sz="1200" b="1" dirty="0">
                <a:effectLst/>
                <a:latin typeface="Times New Roman" panose="02020603050405020304" pitchFamily="18" charset="0"/>
                <a:ea typeface="Times New Roman" panose="02020603050405020304" pitchFamily="18" charset="0"/>
                <a:cs typeface="Times New Roman" panose="02020603050405020304" pitchFamily="18" charset="0"/>
              </a:rPr>
              <a:t>Χριστιανισμός</a:t>
            </a:r>
            <a:r>
              <a:rPr lang="el-GR" sz="1200" dirty="0">
                <a:effectLst/>
                <a:latin typeface="Times New Roman" panose="02020603050405020304" pitchFamily="18" charset="0"/>
                <a:ea typeface="Times New Roman" panose="02020603050405020304" pitchFamily="18" charset="0"/>
                <a:cs typeface="Times New Roman" panose="02020603050405020304" pitchFamily="18" charset="0"/>
              </a:rPr>
              <a:t>: Η αποχή από το κρέας και η νηστεία σε ορισμένες περιόδους του έτους.</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l-GR" sz="1200" b="1" dirty="0">
                <a:effectLst/>
                <a:latin typeface="Times New Roman" panose="02020603050405020304" pitchFamily="18" charset="0"/>
                <a:ea typeface="Times New Roman" panose="02020603050405020304" pitchFamily="18" charset="0"/>
                <a:cs typeface="Times New Roman" panose="02020603050405020304" pitchFamily="18" charset="0"/>
              </a:rPr>
              <a:t>Ιουδαϊσμός</a:t>
            </a:r>
            <a:r>
              <a:rPr lang="el-GR" sz="1200" dirty="0">
                <a:effectLst/>
                <a:latin typeface="Times New Roman" panose="02020603050405020304" pitchFamily="18" charset="0"/>
                <a:ea typeface="Times New Roman" panose="02020603050405020304" pitchFamily="18" charset="0"/>
                <a:cs typeface="Times New Roman" panose="02020603050405020304" pitchFamily="18" charset="0"/>
              </a:rPr>
              <a:t>: Η τήρηση των κανόνων της "</a:t>
            </a:r>
            <a:r>
              <a:rPr lang="el-GR" sz="1200" dirty="0" err="1">
                <a:effectLst/>
                <a:latin typeface="Times New Roman" panose="02020603050405020304" pitchFamily="18" charset="0"/>
                <a:ea typeface="Times New Roman" panose="02020603050405020304" pitchFamily="18" charset="0"/>
                <a:cs typeface="Times New Roman" panose="02020603050405020304" pitchFamily="18" charset="0"/>
              </a:rPr>
              <a:t>Kosher</a:t>
            </a:r>
            <a:r>
              <a:rPr lang="el-GR" sz="1200" dirty="0">
                <a:effectLst/>
                <a:latin typeface="Times New Roman" panose="02020603050405020304" pitchFamily="18" charset="0"/>
                <a:ea typeface="Times New Roman" panose="02020603050405020304" pitchFamily="18" charset="0"/>
                <a:cs typeface="Times New Roman" panose="02020603050405020304" pitchFamily="18" charset="0"/>
              </a:rPr>
              <a:t>" διατροφής (π.χ. απαγόρευση συνδυασμού κρέατος και γαλακτοκομικών).</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l-GR" sz="1200" b="1" dirty="0">
                <a:effectLst/>
                <a:latin typeface="Times New Roman" panose="02020603050405020304" pitchFamily="18" charset="0"/>
                <a:ea typeface="Times New Roman" panose="02020603050405020304" pitchFamily="18" charset="0"/>
                <a:cs typeface="Times New Roman" panose="02020603050405020304" pitchFamily="18" charset="0"/>
              </a:rPr>
              <a:t>Ισλάμ</a:t>
            </a:r>
            <a:r>
              <a:rPr lang="el-GR" sz="1200" dirty="0">
                <a:effectLst/>
                <a:latin typeface="Times New Roman" panose="02020603050405020304" pitchFamily="18" charset="0"/>
                <a:ea typeface="Times New Roman" panose="02020603050405020304" pitchFamily="18" charset="0"/>
                <a:cs typeface="Times New Roman" panose="02020603050405020304" pitchFamily="18" charset="0"/>
              </a:rPr>
              <a:t>: Η απαγόρευση κατανάλωσης χοιρινού κρέατος και οι κανόνες του </a:t>
            </a:r>
            <a:r>
              <a:rPr lang="el-GR" sz="1200" dirty="0" err="1">
                <a:effectLst/>
                <a:latin typeface="Times New Roman" panose="02020603050405020304" pitchFamily="18" charset="0"/>
                <a:ea typeface="Times New Roman" panose="02020603050405020304" pitchFamily="18" charset="0"/>
                <a:cs typeface="Times New Roman" panose="02020603050405020304" pitchFamily="18" charset="0"/>
              </a:rPr>
              <a:t>Χαλάλ</a:t>
            </a:r>
            <a:r>
              <a:rPr lang="el-GR"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l-GR" sz="1200" b="1" dirty="0">
                <a:effectLst/>
                <a:latin typeface="Times New Roman" panose="02020603050405020304" pitchFamily="18" charset="0"/>
                <a:ea typeface="Times New Roman" panose="02020603050405020304" pitchFamily="18" charset="0"/>
                <a:cs typeface="Times New Roman" panose="02020603050405020304" pitchFamily="18" charset="0"/>
              </a:rPr>
              <a:t>Ινδουισμός</a:t>
            </a:r>
            <a:r>
              <a:rPr lang="el-GR" sz="1200" dirty="0">
                <a:effectLst/>
                <a:latin typeface="Times New Roman" panose="02020603050405020304" pitchFamily="18" charset="0"/>
                <a:ea typeface="Times New Roman" panose="02020603050405020304" pitchFamily="18" charset="0"/>
                <a:cs typeface="Times New Roman" panose="02020603050405020304" pitchFamily="18" charset="0"/>
              </a:rPr>
              <a:t>: Η αποχή από το κρέας και η προτίμηση στη χορτοφαγία.</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888383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612B11-B0DB-4C33-9FA4-DB7689A03499}"/>
              </a:ext>
            </a:extLst>
          </p:cNvPr>
          <p:cNvSpPr>
            <a:spLocks noGrp="1"/>
          </p:cNvSpPr>
          <p:nvPr>
            <p:ph type="title"/>
          </p:nvPr>
        </p:nvSpPr>
        <p:spPr/>
        <p:txBody>
          <a:bodyPr/>
          <a:lstStyle/>
          <a:p>
            <a:r>
              <a:rPr lang="el-GR" dirty="0"/>
              <a:t>ΠΑΡΑΓΟΝΤΕΣ ΕΠΙΡΟΗΣ ΔΙΑΤΡΟΦΙΚΩΝ ΣΥΝΗΘΙΩΝ</a:t>
            </a:r>
            <a:br>
              <a:rPr lang="el-GR" dirty="0"/>
            </a:br>
            <a:endParaRPr lang="el-GR" dirty="0"/>
          </a:p>
        </p:txBody>
      </p:sp>
      <p:sp>
        <p:nvSpPr>
          <p:cNvPr id="3" name="Θέση περιεχομένου 2">
            <a:extLst>
              <a:ext uri="{FF2B5EF4-FFF2-40B4-BE49-F238E27FC236}">
                <a16:creationId xmlns:a16="http://schemas.microsoft.com/office/drawing/2014/main" id="{192BF0A2-423F-4EB8-A675-22D323553FB7}"/>
              </a:ext>
            </a:extLst>
          </p:cNvPr>
          <p:cNvSpPr>
            <a:spLocks noGrp="1"/>
          </p:cNvSpPr>
          <p:nvPr>
            <p:ph idx="1"/>
          </p:nvPr>
        </p:nvSpPr>
        <p:spPr/>
        <p:txBody>
          <a:bodyPr>
            <a:normAutofit/>
          </a:bodyPr>
          <a:lstStyle/>
          <a:p>
            <a:pPr marL="457200" lvl="1" indent="0">
              <a:lnSpc>
                <a:spcPct val="107000"/>
              </a:lnSpc>
              <a:spcAft>
                <a:spcPts val="800"/>
              </a:spcAft>
              <a:buSzPts val="1000"/>
              <a:buNone/>
              <a:tabLst>
                <a:tab pos="914400" algn="l"/>
              </a:tabLst>
            </a:pP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7. Γεωγραφικοί Παράγοντες</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rPr>
              <a:t>Διαθέσιμα τρόφιμα ανά περιοχή</a:t>
            </a:r>
            <a:r>
              <a:rPr lang="el-GR" sz="1600" dirty="0">
                <a:effectLst/>
                <a:latin typeface="Times New Roman" panose="02020603050405020304" pitchFamily="18" charset="0"/>
                <a:ea typeface="Times New Roman" panose="02020603050405020304" pitchFamily="18" charset="0"/>
                <a:cs typeface="Times New Roman" panose="02020603050405020304" pitchFamily="18" charset="0"/>
              </a:rPr>
              <a:t>: Οι γεωγραφικές περιοχές επηρεάζουν την ποικιλία των τροφών που είναι διαθέσιμες για κατανάλωση. Σε περιοχές με εύκρατο κλίμα, υπάρχουν περισσότερα φρέσκα φρούτα και λαχανικά, ενώ σε πιο ψυχρές περιοχές μπορεί να επικρατούν τρόφιμα που απαιτούν αποθήκευση (π.χ. κονσέρβες, αποξηραμένα τρόφιμα).</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rPr>
              <a:t>Παραγωγή και καλλιέργειες</a:t>
            </a:r>
            <a:r>
              <a:rPr lang="el-GR" sz="1600" dirty="0">
                <a:effectLst/>
                <a:latin typeface="Times New Roman" panose="02020603050405020304" pitchFamily="18" charset="0"/>
                <a:ea typeface="Times New Roman" panose="02020603050405020304" pitchFamily="18" charset="0"/>
                <a:cs typeface="Times New Roman" panose="02020603050405020304" pitchFamily="18" charset="0"/>
              </a:rPr>
              <a:t>: Οι τοπικές καλλιέργειες και η κτηνοτροφία διαμορφώνουν τις διατροφικές συνήθειες. Για παράδειγμα, οι θαλάσσιες περιοχές μπορεί να έχουν υψηλότερη κατανάλωση ψαριών και θαλασσινών.</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rPr>
              <a:t>Κλιματικές συνθήκες</a:t>
            </a:r>
            <a:r>
              <a:rPr lang="el-GR" sz="1600" dirty="0">
                <a:effectLst/>
                <a:latin typeface="Times New Roman" panose="02020603050405020304" pitchFamily="18" charset="0"/>
                <a:ea typeface="Times New Roman" panose="02020603050405020304" pitchFamily="18" charset="0"/>
                <a:cs typeface="Times New Roman" panose="02020603050405020304" pitchFamily="18" charset="0"/>
              </a:rPr>
              <a:t>: Το κλίμα της περιοχής επηρεάζει την παραγωγή τροφίμων και τη διαθεσιμότητά τους. Σε ζεστά κλίματα, οι τροφές που είναι εύκολα </a:t>
            </a:r>
            <a:r>
              <a:rPr lang="el-GR" sz="1600" dirty="0" err="1">
                <a:effectLst/>
                <a:latin typeface="Times New Roman" panose="02020603050405020304" pitchFamily="18" charset="0"/>
                <a:ea typeface="Times New Roman" panose="02020603050405020304" pitchFamily="18" charset="0"/>
                <a:cs typeface="Times New Roman" panose="02020603050405020304" pitchFamily="18" charset="0"/>
              </a:rPr>
              <a:t>αποθηκεύσιμες</a:t>
            </a:r>
            <a:r>
              <a:rPr lang="el-GR" sz="1600" dirty="0">
                <a:effectLst/>
                <a:latin typeface="Times New Roman" panose="02020603050405020304" pitchFamily="18" charset="0"/>
                <a:ea typeface="Times New Roman" panose="02020603050405020304" pitchFamily="18" charset="0"/>
                <a:cs typeface="Times New Roman" panose="02020603050405020304" pitchFamily="18" charset="0"/>
              </a:rPr>
              <a:t> και μπορούν να αντέξουν τη θερμότητα είναι πιο διαδεδομένες.</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9569143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Ουράνιο">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{D5486F6C-C14C-4150-A27D-DEDBE121A890}tf03457452</Template>
  <TotalTime>11</TotalTime>
  <Words>1142</Words>
  <Application>Microsoft Office PowerPoint</Application>
  <PresentationFormat>Ευρεία οθόνη</PresentationFormat>
  <Paragraphs>50</Paragraphs>
  <Slides>11</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11</vt:i4>
      </vt:variant>
    </vt:vector>
  </HeadingPairs>
  <TitlesOfParts>
    <vt:vector size="18" baseType="lpstr">
      <vt:lpstr>Arial</vt:lpstr>
      <vt:lpstr>Calibri</vt:lpstr>
      <vt:lpstr>Calibri Light</vt:lpstr>
      <vt:lpstr>Courier New</vt:lpstr>
      <vt:lpstr>Symbol</vt:lpstr>
      <vt:lpstr>Times New Roman</vt:lpstr>
      <vt:lpstr>Ουράνιο</vt:lpstr>
      <vt:lpstr>ΤΡΟΦΟΓΝΩΣΙΑ ΚΑΙ ΕΔΕΣΜΑΤΟΛΟΓΙΟ</vt:lpstr>
      <vt:lpstr>ΠΑΡΑΓΟΝΤΕΣ ΕΠΙΡΟΗΣ ΔΙΑΤΡΟΦΙΚΩΝ ΣΥΝΗΘΙΩΝ </vt:lpstr>
      <vt:lpstr>ΠΑΡΑΓΟΝΤΕΣ ΕΠΙΡΟΗΣ ΔΙΑΤΡΟΦΙΚΩΝ ΣΥΝΗΘΙΩΝ </vt:lpstr>
      <vt:lpstr>ΠΑΡΑΓΟΝΤΕΣ ΕΠΙΡΟΗΣ ΔΙΑΤΡΟΦΙΚΩΝ ΣΥΝΗΘΙΩΝ </vt:lpstr>
      <vt:lpstr>ΠΑΡΑΓΟΝΤΕΣ ΕΠΙΡΟΗΣ ΔΙΑΤΡΟΦΙΚΩΝ ΣΥΝΗΘΙΩΝ </vt:lpstr>
      <vt:lpstr>ΠΑΡΑΓΟΝΤΕΣ ΕΠΙΡΟΗΣ ΔΙΑΤΡΟΦΙΚΩΝ ΣΥΝΗΘΙΩΝ </vt:lpstr>
      <vt:lpstr>ΠΑΡΑΓΟΝΤΕΣ ΕΠΙΡΟΗΣ ΔΙΑΤΡΟΦΙΚΩΝ ΣΥΝΗΘΙΩΝ </vt:lpstr>
      <vt:lpstr>ΠΑΡΑΓΟΝΤΕΣ ΕΠΙΡΟΗΣ ΔΙΑΤΡΟΦΙΚΩΝ ΣΥΝΗΘΙΩΝ </vt:lpstr>
      <vt:lpstr>ΠΑΡΑΓΟΝΤΕΣ ΕΠΙΡΟΗΣ ΔΙΑΤΡΟΦΙΚΩΝ ΣΥΝΗΘΙΩΝ </vt:lpstr>
      <vt:lpstr>ΠΑΡΑΓΟΝΤΕΣ ΕΠΙΡΟΗΣ ΔΙΑΤΡΟΦΙΚΩΝ ΣΥΝΗΘΙΩΝ </vt:lpstr>
      <vt:lpstr>ΠΑΡΑΓΟΝΤΕΣ ΕΠΙΡΟΗΣ ΔΙΑΤΡΟΦΙΚΩΝ ΣΥΝΗΘΙΩΝ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ΤΡΟΦΟΓΝΩΣΙΑ ΚΑΙ ΕΔΕΣΜΑΤΟΛΟΓΙΟ</dc:title>
  <dc:creator>ΔΗΜΗΤΡΗΣ ΧΑΤΖΗΠΕΤΡΟΥ</dc:creator>
  <cp:lastModifiedBy>ΔΗΜΗΤΡΗΣ ΧΑΤΖΗΠΕΤΡΟΥ</cp:lastModifiedBy>
  <cp:revision>1</cp:revision>
  <dcterms:created xsi:type="dcterms:W3CDTF">2024-11-15T00:01:38Z</dcterms:created>
  <dcterms:modified xsi:type="dcterms:W3CDTF">2024-11-15T00:13:16Z</dcterms:modified>
</cp:coreProperties>
</file>