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Στυλ κύριου τίτλου</a:t>
            </a:r>
            <a:endParaRPr kumimoji="0" lang="en-US"/>
          </a:p>
        </p:txBody>
      </p:sp>
      <p:sp>
        <p:nvSpPr>
          <p:cNvPr id="28" name="Θέση ημερομηνίας 27"/>
          <p:cNvSpPr>
            <a:spLocks noGrp="1"/>
          </p:cNvSpPr>
          <p:nvPr>
            <p:ph type="dt" sz="half" idx="10"/>
          </p:nvPr>
        </p:nvSpPr>
        <p:spPr/>
        <p:txBody>
          <a:bodyPr/>
          <a:lstStyle/>
          <a:p>
            <a:fld id="{601368FB-3A78-45EB-807D-C601D956B4EE}" type="datetimeFigureOut">
              <a:rPr lang="el-GR" smtClean="0"/>
              <a:t>8/11/2024</a:t>
            </a:fld>
            <a:endParaRPr lang="el-GR"/>
          </a:p>
        </p:txBody>
      </p:sp>
      <p:sp>
        <p:nvSpPr>
          <p:cNvPr id="17" name="Θέση υποσέλιδου 16"/>
          <p:cNvSpPr>
            <a:spLocks noGrp="1"/>
          </p:cNvSpPr>
          <p:nvPr>
            <p:ph type="ftr" sz="quarter" idx="11"/>
          </p:nvPr>
        </p:nvSpPr>
        <p:spPr/>
        <p:txBody>
          <a:bodyPr/>
          <a:lstStyle/>
          <a:p>
            <a:endParaRPr lang="el-GR"/>
          </a:p>
        </p:txBody>
      </p:sp>
      <p:sp>
        <p:nvSpPr>
          <p:cNvPr id="29" name="Θέση αριθμού διαφάνειας 28"/>
          <p:cNvSpPr>
            <a:spLocks noGrp="1"/>
          </p:cNvSpPr>
          <p:nvPr>
            <p:ph type="sldNum" sz="quarter" idx="12"/>
          </p:nvPr>
        </p:nvSpPr>
        <p:spPr/>
        <p:txBody>
          <a:bodyPr/>
          <a:lstStyle/>
          <a:p>
            <a:fld id="{5340DCC7-A913-49D1-9B9F-26A0CBF26FEF}" type="slidenum">
              <a:rPr lang="el-GR" smtClean="0"/>
              <a:t>‹#›</a:t>
            </a:fld>
            <a:endParaRPr lang="el-GR"/>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601368FB-3A78-45EB-807D-C601D956B4EE}" type="datetimeFigureOut">
              <a:rPr lang="el-GR" smtClean="0"/>
              <a:t>8/11/2024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340DCC7-A913-49D1-9B9F-26A0CBF26FEF}"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601368FB-3A78-45EB-807D-C601D956B4EE}" type="datetimeFigureOut">
              <a:rPr lang="el-GR" smtClean="0"/>
              <a:t>8/11/2024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340DCC7-A913-49D1-9B9F-26A0CBF26FEF}"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601368FB-3A78-45EB-807D-C601D956B4EE}" type="datetimeFigureOut">
              <a:rPr lang="el-GR" smtClean="0"/>
              <a:t>8/11/2024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340DCC7-A913-49D1-9B9F-26A0CBF26FEF}"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601368FB-3A78-45EB-807D-C601D956B4EE}" type="datetimeFigureOut">
              <a:rPr lang="el-GR" smtClean="0"/>
              <a:t>8/11/2024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5340DCC7-A913-49D1-9B9F-26A0CBF26FEF}"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601368FB-3A78-45EB-807D-C601D956B4EE}" type="datetimeFigureOut">
              <a:rPr lang="el-GR" smtClean="0"/>
              <a:t>8/11/2024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340DCC7-A913-49D1-9B9F-26A0CBF26FEF}"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601368FB-3A78-45EB-807D-C601D956B4EE}" type="datetimeFigureOut">
              <a:rPr lang="el-GR" smtClean="0"/>
              <a:t>8/11/2024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340DCC7-A913-49D1-9B9F-26A0CBF26FEF}"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601368FB-3A78-45EB-807D-C601D956B4EE}" type="datetimeFigureOut">
              <a:rPr lang="el-GR" smtClean="0"/>
              <a:t>8/11/2024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340DCC7-A913-49D1-9B9F-26A0CBF26FEF}"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601368FB-3A78-45EB-807D-C601D956B4EE}" type="datetimeFigureOut">
              <a:rPr lang="el-GR" smtClean="0"/>
              <a:t>8/11/2024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340DCC7-A913-49D1-9B9F-26A0CBF26FEF}"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601368FB-3A78-45EB-807D-C601D956B4EE}" type="datetimeFigureOut">
              <a:rPr lang="el-GR" smtClean="0"/>
              <a:t>8/11/2024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340DCC7-A913-49D1-9B9F-26A0CBF26FEF}"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601368FB-3A78-45EB-807D-C601D956B4EE}" type="datetimeFigureOut">
              <a:rPr lang="el-GR" smtClean="0"/>
              <a:t>8/11/2024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340DCC7-A913-49D1-9B9F-26A0CBF26FEF}"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01368FB-3A78-45EB-807D-C601D956B4EE}" type="datetimeFigureOut">
              <a:rPr lang="el-GR" smtClean="0"/>
              <a:t>8/11/2024</a:t>
            </a:fld>
            <a:endParaRPr lang="el-GR"/>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340DCC7-A913-49D1-9B9F-26A0CBF26FEF}"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ΤΡΟΦΟΔΟΣΙΑ ΕΔΕΣΜΑΤΟΛΟΓΙΟ</a:t>
            </a:r>
            <a:endParaRPr lang="el-GR" dirty="0"/>
          </a:p>
        </p:txBody>
      </p:sp>
      <p:sp>
        <p:nvSpPr>
          <p:cNvPr id="3" name="Υπότιτλος 2"/>
          <p:cNvSpPr>
            <a:spLocks noGrp="1"/>
          </p:cNvSpPr>
          <p:nvPr>
            <p:ph type="subTitle" idx="1"/>
          </p:nvPr>
        </p:nvSpPr>
        <p:spPr/>
        <p:txBody>
          <a:bodyPr/>
          <a:lstStyle/>
          <a:p>
            <a:r>
              <a:rPr lang="el-GR" dirty="0" smtClean="0"/>
              <a:t>ΦΡΟΥΤΑ ΛΑΧΑΝΙΚΑ</a:t>
            </a:r>
            <a:endParaRPr lang="el-GR" dirty="0"/>
          </a:p>
        </p:txBody>
      </p:sp>
    </p:spTree>
    <p:extLst>
      <p:ext uri="{BB962C8B-B14F-4D97-AF65-F5344CB8AC3E}">
        <p14:creationId xmlns:p14="http://schemas.microsoft.com/office/powerpoint/2010/main" val="1664679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Κατά την αποθήκευση και συντήρηση των νωπών φρούτων και λαχανικών παρατηρούνται απώλεια βάρους και αλλαγές στη χημική τους σύσταση. </a:t>
            </a:r>
            <a:endParaRPr lang="el-GR" dirty="0" smtClean="0"/>
          </a:p>
          <a:p>
            <a:r>
              <a:rPr lang="el-GR" dirty="0" smtClean="0"/>
              <a:t>Η </a:t>
            </a:r>
            <a:r>
              <a:rPr lang="el-GR" dirty="0"/>
              <a:t>απώλεια βάρους οφείλεται στην αποβολή νερού κυρίως λόγω </a:t>
            </a:r>
            <a:r>
              <a:rPr lang="el-GR" dirty="0" smtClean="0"/>
              <a:t>διαπνοής </a:t>
            </a:r>
            <a:r>
              <a:rPr lang="el-GR" dirty="0"/>
              <a:t>(χάνουν νερό από την επιδερμίδα). Με την απομάκρυνσή τους από το φυτό, αναστέλλεται η τροφοδοσία του νερού, ενώ συνεχίζουν σαν φυτικοί ιστοί να χάνουν νερό προς το περιβάλλον. Ιδιαίτερα ορισμένα φυλλώδη λαχανικά που είναι πιο ευαίσθητα στην απώλεια νερού, λόγω της διαπνοής οδηγούνται στο μαρασμό, που θεωρείται σημαντική ποιοτική </a:t>
            </a:r>
            <a:r>
              <a:rPr lang="el-GR" dirty="0" smtClean="0"/>
              <a:t>υποβάθμιση</a:t>
            </a:r>
            <a:r>
              <a:rPr lang="el-GR" dirty="0"/>
              <a:t>. Αξίζει να τονίσουμε ότι απώλεια υγρασίας 5% μπορεί να προκαλέσει συρρίκνωση του προϊόντος.</a:t>
            </a:r>
          </a:p>
        </p:txBody>
      </p:sp>
    </p:spTree>
    <p:extLst>
      <p:ext uri="{BB962C8B-B14F-4D97-AF65-F5344CB8AC3E}">
        <p14:creationId xmlns:p14="http://schemas.microsoft.com/office/powerpoint/2010/main" val="721667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r>
              <a:rPr lang="el-GR" dirty="0"/>
              <a:t>Τα φρούτα και λαχανικά μπορούν να διαιρεθούν σε δύο κατηγορίες, ανάλογα με το ρυθμό της αναπνοής τους μετά τη </a:t>
            </a:r>
            <a:r>
              <a:rPr lang="el-GR" dirty="0" smtClean="0"/>
              <a:t>συγκομιδή</a:t>
            </a:r>
            <a:r>
              <a:rPr lang="el-GR" dirty="0"/>
              <a:t>: τα </a:t>
            </a:r>
            <a:r>
              <a:rPr lang="el-GR" b="1" dirty="0"/>
              <a:t>κλιμακτηρικά</a:t>
            </a:r>
            <a:r>
              <a:rPr lang="el-GR" dirty="0"/>
              <a:t> και τα </a:t>
            </a:r>
            <a:r>
              <a:rPr lang="el-GR" b="1" dirty="0"/>
              <a:t>μη κλιμακτηρικά</a:t>
            </a:r>
            <a:r>
              <a:rPr lang="el-GR" dirty="0"/>
              <a:t>. Τα κλιμακτηρικά </a:t>
            </a:r>
            <a:r>
              <a:rPr lang="el-GR" dirty="0" smtClean="0"/>
              <a:t>συνεχίζουν </a:t>
            </a:r>
            <a:r>
              <a:rPr lang="el-GR" dirty="0"/>
              <a:t>να ωριμάζουν και μετά τη συγκομιδή τους, ενώ τα μη κλιμακτηρικά ωριμάζουν μόνο όταν είναι πάνω στο φυτό. Συνεπώς, τα μη κλιμακτηρικά φρούτα και λαχανικά δεν πρέπει να </a:t>
            </a:r>
            <a:r>
              <a:rPr lang="el-GR" dirty="0" err="1"/>
              <a:t>συλλεγούν</a:t>
            </a:r>
            <a:r>
              <a:rPr lang="el-GR" dirty="0"/>
              <a:t> ανώριμα. Στην κατηγορία αυτή ανήκουν τα λαχανικά και κάποια φρούτα όπως τα εσπεριδοειδή, ο ανανάς, τα σταφύλια, τα σύκα, τα κεράσια κ.ά.</a:t>
            </a:r>
          </a:p>
        </p:txBody>
      </p:sp>
    </p:spTree>
    <p:extLst>
      <p:ext uri="{BB962C8B-B14F-4D97-AF65-F5344CB8AC3E}">
        <p14:creationId xmlns:p14="http://schemas.microsoft.com/office/powerpoint/2010/main" val="2377361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r>
              <a:rPr lang="el-GR" dirty="0"/>
              <a:t>Η κατάλληλη θερμοκρασία συντήρησης εξαρτάται από το προϊόν και </a:t>
            </a:r>
            <a:r>
              <a:rPr lang="el-GR" dirty="0" smtClean="0"/>
              <a:t>γενικά </a:t>
            </a:r>
            <a:r>
              <a:rPr lang="el-GR" dirty="0"/>
              <a:t>κυμαίνεται από 0°C έως 15°C. Για παράδειγμα τα μήλα και τα αχλάδια αποθηκεύονται στους 0°C έως 5°C, ο ανανάς στους 4°C έως 7°C και </a:t>
            </a:r>
            <a:r>
              <a:rPr lang="el-GR" dirty="0" smtClean="0"/>
              <a:t>οι </a:t>
            </a:r>
            <a:r>
              <a:rPr lang="el-GR" dirty="0"/>
              <a:t>ντομάτες στους 10°C έως 14°C</a:t>
            </a:r>
            <a:r>
              <a:rPr lang="el-GR" dirty="0" smtClean="0"/>
              <a:t>.</a:t>
            </a:r>
          </a:p>
          <a:p>
            <a:r>
              <a:rPr lang="el-GR" dirty="0"/>
              <a:t>Πολύ χαμηλές θερμοκρασίες μπορεί να προκαλέσουν ασθένειες, τις γνωστές ως «ασθένειες ψύχους». Τα συμπτώματα αυτών των ασθενειών είναι η εμφάνιση μαύρων κηλίδων, στιγμάτων, αποχρωματισμών και τέλος πάγωμα των φυτικών ιστών</a:t>
            </a:r>
          </a:p>
        </p:txBody>
      </p:sp>
    </p:spTree>
    <p:extLst>
      <p:ext uri="{BB962C8B-B14F-4D97-AF65-F5344CB8AC3E}">
        <p14:creationId xmlns:p14="http://schemas.microsoft.com/office/powerpoint/2010/main" val="283156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r>
              <a:rPr lang="el-GR" dirty="0"/>
              <a:t>Με έλεγχο λοιπόν του εξαερισμού ή με έλεγχο της σύνθεσης του αέρα του αποθηκευτικού χώρου, μπορεί να ελεγχθεί η ένταση της αναπνοής, αν και τα όρια ρύθμισης που μπορούν να επιτευχθούν εξαρτώνται από το είδος του φρούτου και τη θερμοκρασία αποθήκευσης. Γι’ αυτό το σκοπό </a:t>
            </a:r>
            <a:r>
              <a:rPr lang="el-GR" dirty="0" smtClean="0"/>
              <a:t>χρησιμοποιούνται </a:t>
            </a:r>
            <a:r>
              <a:rPr lang="el-GR" dirty="0"/>
              <a:t>δύο μέθοδοι αποθήκευσης: </a:t>
            </a:r>
            <a:endParaRPr lang="el-GR" dirty="0" smtClean="0"/>
          </a:p>
          <a:p>
            <a:r>
              <a:rPr lang="el-GR" dirty="0" smtClean="0"/>
              <a:t>1</a:t>
            </a:r>
            <a:r>
              <a:rPr lang="el-GR" dirty="0"/>
              <a:t>. αποθήκευση σε ελεγχόμενη ατμόσφαιρα (</a:t>
            </a:r>
            <a:r>
              <a:rPr lang="el-GR" dirty="0" err="1"/>
              <a:t>Controlled</a:t>
            </a:r>
            <a:r>
              <a:rPr lang="el-GR" dirty="0"/>
              <a:t> </a:t>
            </a:r>
            <a:r>
              <a:rPr lang="el-GR" dirty="0" err="1"/>
              <a:t>Atmosphere</a:t>
            </a:r>
            <a:r>
              <a:rPr lang="el-GR" dirty="0"/>
              <a:t>, CA) και </a:t>
            </a:r>
            <a:endParaRPr lang="el-GR" dirty="0" smtClean="0"/>
          </a:p>
          <a:p>
            <a:r>
              <a:rPr lang="el-GR" dirty="0" smtClean="0"/>
              <a:t>2</a:t>
            </a:r>
            <a:r>
              <a:rPr lang="el-GR" dirty="0"/>
              <a:t>. συσκευασία σε </a:t>
            </a:r>
            <a:r>
              <a:rPr lang="el-GR" dirty="0" smtClean="0"/>
              <a:t>τροποποιημένη </a:t>
            </a:r>
            <a:r>
              <a:rPr lang="el-GR" dirty="0"/>
              <a:t>ατμόσφαιρα (</a:t>
            </a:r>
            <a:r>
              <a:rPr lang="el-GR" dirty="0" err="1"/>
              <a:t>Modified</a:t>
            </a:r>
            <a:r>
              <a:rPr lang="el-GR" dirty="0"/>
              <a:t> </a:t>
            </a:r>
            <a:r>
              <a:rPr lang="el-GR" dirty="0" err="1"/>
              <a:t>Atmosphere</a:t>
            </a:r>
            <a:r>
              <a:rPr lang="el-GR" dirty="0"/>
              <a:t> </a:t>
            </a:r>
            <a:r>
              <a:rPr lang="el-GR" dirty="0" err="1"/>
              <a:t>Packaging</a:t>
            </a:r>
            <a:r>
              <a:rPr lang="el-GR" dirty="0"/>
              <a:t>, MAP).</a:t>
            </a:r>
          </a:p>
        </p:txBody>
      </p:sp>
    </p:spTree>
    <p:extLst>
      <p:ext uri="{BB962C8B-B14F-4D97-AF65-F5344CB8AC3E}">
        <p14:creationId xmlns:p14="http://schemas.microsoft.com/office/powerpoint/2010/main" val="1840040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a:t>Η σχετική υγρασία του χώρου αποθήκευσης πρέπει να είναι υψηλή, για να εμποδίσουμε την απώλεια υγρασίας από το προϊόν. Τα περισσότερα φρούτα διατηρούνται καλύτερα σε μια σχετική υγρασία γύρω στους 90%. Μερικά από τα φυλλώδη λαχανικά, όπως το μαρούλι, το σπανάκι, και το σέλινο, είναι ιδιαίτερα ευαίσθητα στο μαρασμό και καλό είναι να </a:t>
            </a:r>
            <a:r>
              <a:rPr lang="el-GR" dirty="0" smtClean="0"/>
              <a:t>αποθηκεύονται </a:t>
            </a:r>
            <a:r>
              <a:rPr lang="el-GR" dirty="0"/>
              <a:t>σε υψηλότερες υγρασίες. Ένα καλά μονωμένο ψυγείο με ένα </a:t>
            </a:r>
            <a:r>
              <a:rPr lang="el-GR" dirty="0" smtClean="0"/>
              <a:t>ικανοποιητικό </a:t>
            </a:r>
            <a:r>
              <a:rPr lang="el-GR" dirty="0"/>
              <a:t>φορτίο προϊόντος μπορεί να διατηρήσει μια σχετική υγρασία γύρω στο 90%. Υψηλές υγρασίες μπορούν να δημιουργηθούν τεχνητά με ψεκασμό νερού στο χώρο του ψυγείου.</a:t>
            </a:r>
          </a:p>
        </p:txBody>
      </p:sp>
    </p:spTree>
    <p:extLst>
      <p:ext uri="{BB962C8B-B14F-4D97-AF65-F5344CB8AC3E}">
        <p14:creationId xmlns:p14="http://schemas.microsoft.com/office/powerpoint/2010/main" val="3398917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Τέλος κατά την αποθήκευση των φρούτων και λαχανικών μπορεί να χρησιμοποιηθεί το αιθυλένιο ως παράγοντας ωρίμανσης. Το αιθυλένιο </a:t>
            </a:r>
            <a:r>
              <a:rPr lang="el-GR" dirty="0" smtClean="0"/>
              <a:t>παράγεται </a:t>
            </a:r>
            <a:r>
              <a:rPr lang="el-GR" dirty="0"/>
              <a:t>φυσικά σε μικρές ποσότητες κατά τη διάρκεια της ωρίμανσης από τα περισσότερα φρούτα και λαχανικά. Έχει σημαντική επίδραση στο χρώμα των φρούτων προκαλώντας αποδόμηση της χλωροφύλλης (που εμφανίζεται ως </a:t>
            </a:r>
            <a:r>
              <a:rPr lang="el-GR" dirty="0" err="1"/>
              <a:t>αποπρασινισμός</a:t>
            </a:r>
            <a:r>
              <a:rPr lang="el-GR" dirty="0"/>
              <a:t> στα φρούτα). Επίσης, επιδρά στην πορεία της </a:t>
            </a:r>
            <a:r>
              <a:rPr lang="el-GR" dirty="0" smtClean="0"/>
              <a:t>αναπνοής</a:t>
            </a:r>
            <a:r>
              <a:rPr lang="el-GR" dirty="0"/>
              <a:t>, ιδιαίτερα στα κλιμακτηρικά φρούτα στα οποία προκαλεί γρηγορότερη εμφάνιση της κλιμακτηρίου περιόδου. Συνεπώς, επιταχύνει την ωρίμανση και γι’ αυτό χρησιμοποιείται κατά την αποθήκευση για τον έλεγχο της </a:t>
            </a:r>
            <a:r>
              <a:rPr lang="el-GR" dirty="0" smtClean="0"/>
              <a:t>ωρίμανσης</a:t>
            </a:r>
            <a:endParaRPr lang="el-GR" dirty="0"/>
          </a:p>
        </p:txBody>
      </p:sp>
    </p:spTree>
    <p:extLst>
      <p:ext uri="{BB962C8B-B14F-4D97-AF65-F5344CB8AC3E}">
        <p14:creationId xmlns:p14="http://schemas.microsoft.com/office/powerpoint/2010/main" val="3314891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a:t>Λόγω του χαμηλού </a:t>
            </a:r>
            <a:r>
              <a:rPr lang="el-GR" dirty="0" err="1"/>
              <a:t>pH</a:t>
            </a:r>
            <a:r>
              <a:rPr lang="el-GR" dirty="0"/>
              <a:t> των περισσότερων φρούτων, η κύρια ομάδα </a:t>
            </a:r>
            <a:r>
              <a:rPr lang="el-GR" dirty="0" smtClean="0"/>
              <a:t>μικροοργανισμών </a:t>
            </a:r>
            <a:r>
              <a:rPr lang="el-GR" dirty="0"/>
              <a:t>που προκαλεί αλλοιώσεις είναι οι μύκητες (μούχλα). Στα λαχανικά που το </a:t>
            </a:r>
            <a:r>
              <a:rPr lang="el-GR" dirty="0" err="1"/>
              <a:t>pH</a:t>
            </a:r>
            <a:r>
              <a:rPr lang="el-GR" dirty="0"/>
              <a:t> είναι μεγαλύτερο του 4,5, εκτός από τους μύκητες, προβλήματα προκαλούνται και από τα βακτήρια. Τα κυριότερα γένη των μυκήτων που προκαλούν αλλοιώσεις στα φρούτα και λαχανικά είναι: α) το </a:t>
            </a:r>
            <a:r>
              <a:rPr lang="el-GR" dirty="0" err="1"/>
              <a:t>Penicillium</a:t>
            </a:r>
            <a:r>
              <a:rPr lang="el-GR" dirty="0"/>
              <a:t> που προκαλεί την πράσινη και μπλε μούχλα στα </a:t>
            </a:r>
            <a:r>
              <a:rPr lang="el-GR" dirty="0" smtClean="0"/>
              <a:t>εσπεριδοειδή </a:t>
            </a:r>
            <a:r>
              <a:rPr lang="el-GR" dirty="0"/>
              <a:t>και άλλα </a:t>
            </a:r>
            <a:r>
              <a:rPr lang="el-GR" dirty="0" smtClean="0"/>
              <a:t>φρούτα,</a:t>
            </a:r>
          </a:p>
          <a:p>
            <a:r>
              <a:rPr lang="el-GR" dirty="0" smtClean="0"/>
              <a:t>β</a:t>
            </a:r>
            <a:r>
              <a:rPr lang="el-GR" dirty="0"/>
              <a:t>) ο </a:t>
            </a:r>
            <a:r>
              <a:rPr lang="el-GR" dirty="0" err="1"/>
              <a:t>Botrytis</a:t>
            </a:r>
            <a:r>
              <a:rPr lang="el-GR" dirty="0"/>
              <a:t> που προκαλεί τη μαύρη μούχλα στα </a:t>
            </a:r>
            <a:r>
              <a:rPr lang="el-GR" dirty="0" smtClean="0"/>
              <a:t>σταφύλια,</a:t>
            </a:r>
          </a:p>
          <a:p>
            <a:r>
              <a:rPr lang="el-GR" dirty="0" smtClean="0"/>
              <a:t>γ</a:t>
            </a:r>
            <a:r>
              <a:rPr lang="el-GR" dirty="0"/>
              <a:t>) η </a:t>
            </a:r>
            <a:r>
              <a:rPr lang="el-GR" dirty="0" err="1"/>
              <a:t>Alternaria</a:t>
            </a:r>
            <a:r>
              <a:rPr lang="el-GR" dirty="0"/>
              <a:t> που προκαλεί τη μαύρη ή καφέ </a:t>
            </a:r>
            <a:r>
              <a:rPr lang="el-GR" dirty="0" smtClean="0"/>
              <a:t>σήψη,</a:t>
            </a:r>
          </a:p>
          <a:p>
            <a:r>
              <a:rPr lang="el-GR" dirty="0" smtClean="0"/>
              <a:t>δ</a:t>
            </a:r>
            <a:r>
              <a:rPr lang="el-GR" dirty="0"/>
              <a:t>) το </a:t>
            </a:r>
            <a:r>
              <a:rPr lang="el-GR" dirty="0" err="1"/>
              <a:t>Gleosporiium</a:t>
            </a:r>
            <a:r>
              <a:rPr lang="el-GR" dirty="0"/>
              <a:t> που προκαλεί την πικρή σήψη </a:t>
            </a:r>
            <a:r>
              <a:rPr lang="el-GR" dirty="0" smtClean="0"/>
              <a:t>και</a:t>
            </a:r>
          </a:p>
          <a:p>
            <a:r>
              <a:rPr lang="el-GR" dirty="0" smtClean="0"/>
              <a:t>ε</a:t>
            </a:r>
            <a:r>
              <a:rPr lang="el-GR" dirty="0"/>
              <a:t>) ο </a:t>
            </a:r>
            <a:r>
              <a:rPr lang="el-GR" dirty="0" err="1"/>
              <a:t>Aspergillus</a:t>
            </a:r>
            <a:r>
              <a:rPr lang="el-GR" dirty="0"/>
              <a:t> που </a:t>
            </a:r>
            <a:r>
              <a:rPr lang="el-GR" dirty="0" smtClean="0"/>
              <a:t>προκαλεί </a:t>
            </a:r>
            <a:r>
              <a:rPr lang="el-GR" dirty="0"/>
              <a:t>τη μαύρη μούχλα και τη σήψη.</a:t>
            </a:r>
          </a:p>
        </p:txBody>
      </p:sp>
    </p:spTree>
    <p:extLst>
      <p:ext uri="{BB962C8B-B14F-4D97-AF65-F5344CB8AC3E}">
        <p14:creationId xmlns:p14="http://schemas.microsoft.com/office/powerpoint/2010/main" val="2511404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Η κονσερβοποίηση των φρούτων και ιδιαίτερα του ροδάκινου είναι πολύ διαδεδομένη, με αποτέλεσμα η Ελλάδα να κατέχει μια από τις πρώτες θέσεις στον κόσμο στην παραγωγή κονσέρβας ροδάκινου. </a:t>
            </a:r>
            <a:endParaRPr lang="el-GR" dirty="0" smtClean="0"/>
          </a:p>
          <a:p>
            <a:r>
              <a:rPr lang="el-GR" dirty="0" smtClean="0"/>
              <a:t>Εκτός </a:t>
            </a:r>
            <a:r>
              <a:rPr lang="el-GR" dirty="0"/>
              <a:t>από το </a:t>
            </a:r>
            <a:r>
              <a:rPr lang="el-GR" dirty="0" smtClean="0"/>
              <a:t>ροδάκινο</a:t>
            </a:r>
            <a:r>
              <a:rPr lang="el-GR" dirty="0"/>
              <a:t>, κονσερβοποιούνται και μικρές ποσότητες βερίκοκου και πολύ λίγο αχλάδι, λόγω έλλειψης πρώτης ύλης. </a:t>
            </a:r>
            <a:endParaRPr lang="el-GR" dirty="0" smtClean="0"/>
          </a:p>
          <a:p>
            <a:r>
              <a:rPr lang="el-GR" dirty="0" smtClean="0"/>
              <a:t>Το </a:t>
            </a:r>
            <a:r>
              <a:rPr lang="el-GR" dirty="0"/>
              <a:t>αχλάδι χρησιμοποιείται συνήθως με τη μορφή κύβων σε φρουτοσαλάτες. Τα χαρακτηριστικά της πρώτης ύλης που προορίζεται για μεταποίηση διαφέρουν από αυτά που απευθύνονται για επιτραπέζια χρήση. </a:t>
            </a:r>
            <a:endParaRPr lang="el-GR" dirty="0" smtClean="0"/>
          </a:p>
          <a:p>
            <a:r>
              <a:rPr lang="el-GR" dirty="0" smtClean="0"/>
              <a:t>Έτσι</a:t>
            </a:r>
            <a:r>
              <a:rPr lang="el-GR" dirty="0"/>
              <a:t>, οι </a:t>
            </a:r>
            <a:r>
              <a:rPr lang="el-GR" dirty="0" smtClean="0"/>
              <a:t>ποικιλίες </a:t>
            </a:r>
            <a:r>
              <a:rPr lang="el-GR" dirty="0"/>
              <a:t>ροδάκινου που προορίζονται για κονσέρβα είναι </a:t>
            </a:r>
            <a:r>
              <a:rPr lang="el-GR" dirty="0" err="1"/>
              <a:t>συμπύρηνες</a:t>
            </a:r>
            <a:r>
              <a:rPr lang="el-GR" dirty="0"/>
              <a:t>, δηλαδή ο πυρήνας είναι προσκολλημένος στη σάρκα και η σάρκα είναι πιο σφικτή.</a:t>
            </a:r>
          </a:p>
        </p:txBody>
      </p:sp>
    </p:spTree>
    <p:extLst>
      <p:ext uri="{BB962C8B-B14F-4D97-AF65-F5344CB8AC3E}">
        <p14:creationId xmlns:p14="http://schemas.microsoft.com/office/powerpoint/2010/main" val="178537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err="1"/>
              <a:t>Πούλπες</a:t>
            </a:r>
            <a:r>
              <a:rPr lang="el-GR" dirty="0"/>
              <a:t> ονομάζονται τα προϊόντα που παράγονται με σπάσιμο των φρούτων κυρίως </a:t>
            </a:r>
            <a:r>
              <a:rPr lang="el-GR" dirty="0" err="1"/>
              <a:t>πυρηνόκαρπων</a:t>
            </a:r>
            <a:r>
              <a:rPr lang="el-GR" dirty="0"/>
              <a:t> (ροδάκινο και βερίκοκο). </a:t>
            </a:r>
            <a:r>
              <a:rPr lang="el-GR" dirty="0" smtClean="0"/>
              <a:t>Χρησιμοποιούνται </a:t>
            </a:r>
            <a:r>
              <a:rPr lang="el-GR" dirty="0"/>
              <a:t>σαν πρώτη ύλη για την παρασκευή μιγμάτων χυμών, παιδικών τροφών, μαρμελάδων και άλλων προϊόντων.</a:t>
            </a:r>
          </a:p>
        </p:txBody>
      </p:sp>
    </p:spTree>
    <p:extLst>
      <p:ext uri="{BB962C8B-B14F-4D97-AF65-F5344CB8AC3E}">
        <p14:creationId xmlns:p14="http://schemas.microsoft.com/office/powerpoint/2010/main" val="1730580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a:t>Για την παρασκευή των χυμών φρούτων οι μέθοδοι επεξεργασίας διαφέρουν ανάλογα με το είδος της πρώτης ύλης και το επιθυμητό τελικό προϊόν. Οι βασικές κατηγορίες είναι οι απλοί και συμπυκνωμένοι φυσικοί χυμοί και οι χυμοί νέκταρ φρούτων. Στη συνέχεια περιγράφεται η </a:t>
            </a:r>
            <a:r>
              <a:rPr lang="el-GR" dirty="0" smtClean="0"/>
              <a:t>διαδικασία </a:t>
            </a:r>
            <a:r>
              <a:rPr lang="el-GR" dirty="0"/>
              <a:t>παρασκευής απλού ή </a:t>
            </a:r>
            <a:r>
              <a:rPr lang="el-GR" dirty="0" smtClean="0"/>
              <a:t>συμπυκνωμένου </a:t>
            </a:r>
            <a:r>
              <a:rPr lang="el-GR" dirty="0"/>
              <a:t>χυμού εσπεριδοειδών : </a:t>
            </a:r>
            <a:endParaRPr lang="el-GR" dirty="0" smtClean="0"/>
          </a:p>
          <a:p>
            <a:r>
              <a:rPr lang="el-GR" dirty="0" smtClean="0"/>
              <a:t>1</a:t>
            </a:r>
            <a:r>
              <a:rPr lang="el-GR" dirty="0"/>
              <a:t>. Μετά την παραλαβή, γίνεται </a:t>
            </a:r>
            <a:r>
              <a:rPr lang="el-GR" dirty="0" smtClean="0"/>
              <a:t>πλύσιμο </a:t>
            </a:r>
            <a:r>
              <a:rPr lang="el-GR" dirty="0"/>
              <a:t>και διαλογή. </a:t>
            </a:r>
            <a:endParaRPr lang="el-GR" dirty="0" smtClean="0"/>
          </a:p>
          <a:p>
            <a:r>
              <a:rPr lang="el-GR" dirty="0" smtClean="0"/>
              <a:t>2</a:t>
            </a:r>
            <a:r>
              <a:rPr lang="el-GR" dirty="0"/>
              <a:t>. Ακολουθεί η παραλαβή των </a:t>
            </a:r>
            <a:r>
              <a:rPr lang="el-GR" dirty="0" smtClean="0"/>
              <a:t>αιθέριων </a:t>
            </a:r>
            <a:r>
              <a:rPr lang="el-GR" dirty="0"/>
              <a:t>ελαίων, που γίνεται συνήθως με απόξεση του φρούτου σε ειδικά </a:t>
            </a:r>
            <a:r>
              <a:rPr lang="el-GR" dirty="0" smtClean="0"/>
              <a:t>ξέστρα</a:t>
            </a:r>
            <a:r>
              <a:rPr lang="el-GR" dirty="0"/>
              <a:t>. Τα αιθέρια έλαια βρίσκονται στο εξωτερικό τμήμα του φλοιού των εσπεριδοειδών και </a:t>
            </a:r>
            <a:r>
              <a:rPr lang="el-GR" dirty="0" smtClean="0"/>
              <a:t>απομακρύνονται</a:t>
            </a:r>
            <a:r>
              <a:rPr lang="el-GR" dirty="0"/>
              <a:t>, αφού, εάν παρέμεναν, θα προκαλούσαν ποιοτική </a:t>
            </a:r>
            <a:r>
              <a:rPr lang="el-GR" dirty="0" smtClean="0"/>
              <a:t>υποβάθμιση </a:t>
            </a:r>
            <a:r>
              <a:rPr lang="el-GR" dirty="0"/>
              <a:t>του χυμού. </a:t>
            </a:r>
            <a:r>
              <a:rPr lang="el-GR" dirty="0" smtClean="0"/>
              <a:t>Πολλά </a:t>
            </a:r>
            <a:r>
              <a:rPr lang="el-GR" dirty="0"/>
              <a:t>φρούτα οδηγούνται στη </a:t>
            </a:r>
            <a:r>
              <a:rPr lang="el-GR" dirty="0" err="1"/>
              <a:t>χυμοποίηση</a:t>
            </a:r>
            <a:r>
              <a:rPr lang="el-GR" dirty="0"/>
              <a:t> ,</a:t>
            </a:r>
            <a:r>
              <a:rPr lang="el-GR" dirty="0" smtClean="0"/>
              <a:t>χαρακτηριστικό </a:t>
            </a:r>
            <a:r>
              <a:rPr lang="el-GR" dirty="0"/>
              <a:t>άρωμα του φλοιού και χρησιμοποιούνται στη </a:t>
            </a:r>
            <a:r>
              <a:rPr lang="el-GR" dirty="0" smtClean="0"/>
              <a:t>βιομηχανία </a:t>
            </a:r>
            <a:r>
              <a:rPr lang="el-GR" dirty="0"/>
              <a:t>αρωμάτων και τη ζαχαροπλαστική. </a:t>
            </a:r>
            <a:endParaRPr lang="el-GR" dirty="0" smtClean="0"/>
          </a:p>
          <a:p>
            <a:r>
              <a:rPr lang="el-GR" dirty="0" smtClean="0"/>
              <a:t>3</a:t>
            </a:r>
            <a:r>
              <a:rPr lang="el-GR" dirty="0"/>
              <a:t>. Στη συνέχεια γίνεται η εκχύμωση του φρούτου και η παραλαβή μίγματος χυμού και </a:t>
            </a:r>
            <a:r>
              <a:rPr lang="el-GR" dirty="0" err="1"/>
              <a:t>πούλπας</a:t>
            </a:r>
            <a:r>
              <a:rPr lang="el-GR" dirty="0"/>
              <a:t>. </a:t>
            </a:r>
            <a:endParaRPr lang="el-GR" dirty="0" smtClean="0"/>
          </a:p>
          <a:p>
            <a:r>
              <a:rPr lang="el-GR" dirty="0" smtClean="0"/>
              <a:t>4</a:t>
            </a:r>
            <a:r>
              <a:rPr lang="el-GR" dirty="0"/>
              <a:t>. Διαχωρίζεται ο χυμός από την </a:t>
            </a:r>
            <a:r>
              <a:rPr lang="el-GR" dirty="0" err="1"/>
              <a:t>πούλπα</a:t>
            </a:r>
            <a:r>
              <a:rPr lang="el-GR" dirty="0"/>
              <a:t> και </a:t>
            </a:r>
            <a:r>
              <a:rPr lang="el-GR" dirty="0" err="1"/>
              <a:t>φυγοκεντρείται</a:t>
            </a:r>
            <a:r>
              <a:rPr lang="el-GR" dirty="0"/>
              <a:t> για την </a:t>
            </a:r>
            <a:r>
              <a:rPr lang="el-GR" dirty="0" smtClean="0"/>
              <a:t>απομάκρυνση </a:t>
            </a:r>
            <a:r>
              <a:rPr lang="el-GR" dirty="0"/>
              <a:t>άλλων στερεών συστατικών. </a:t>
            </a:r>
            <a:endParaRPr lang="el-GR" dirty="0" smtClean="0"/>
          </a:p>
          <a:p>
            <a:r>
              <a:rPr lang="el-GR" dirty="0" smtClean="0"/>
              <a:t>5</a:t>
            </a:r>
            <a:r>
              <a:rPr lang="el-GR" dirty="0"/>
              <a:t>. Τέλος, γίνεται </a:t>
            </a:r>
            <a:r>
              <a:rPr lang="el-GR" dirty="0" err="1"/>
              <a:t>απαέρωση</a:t>
            </a:r>
            <a:r>
              <a:rPr lang="el-GR" dirty="0"/>
              <a:t> και παστερίωση του απλού φυσικού χυμού.</a:t>
            </a:r>
          </a:p>
        </p:txBody>
      </p:sp>
    </p:spTree>
    <p:extLst>
      <p:ext uri="{BB962C8B-B14F-4D97-AF65-F5344CB8AC3E}">
        <p14:creationId xmlns:p14="http://schemas.microsoft.com/office/powerpoint/2010/main" val="307674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lstStyle/>
          <a:p>
            <a:r>
              <a:rPr lang="el-GR" dirty="0"/>
              <a:t>Τα φρούτα και τα λαχανικά αποτελούν τον πιο δυναμικό τομέα της ελληνικής γεωργίας τόσο σε ποσότητα και αξία παραγωγής, όσο και σε εξαγωγές. Πρώτα σε παραγωγή είναι τα λαχανικά και δεύτερα με μικρή διαφορά τα φρούτα. Τα προϊόντα με τις μεγαλύτερες </a:t>
            </a:r>
            <a:r>
              <a:rPr lang="el-GR" dirty="0" smtClean="0"/>
              <a:t>εξαγωγές </a:t>
            </a:r>
            <a:r>
              <a:rPr lang="el-GR" dirty="0"/>
              <a:t>είναι η ντομάτα και τα ροδάκινα</a:t>
            </a:r>
          </a:p>
        </p:txBody>
      </p:sp>
    </p:spTree>
    <p:extLst>
      <p:ext uri="{BB962C8B-B14F-4D97-AF65-F5344CB8AC3E}">
        <p14:creationId xmlns:p14="http://schemas.microsoft.com/office/powerpoint/2010/main" val="39457535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a:t>Οι μαρμελάδες, οι </a:t>
            </a:r>
            <a:r>
              <a:rPr lang="el-GR" dirty="0" err="1"/>
              <a:t>κομφιτούρες</a:t>
            </a:r>
            <a:r>
              <a:rPr lang="el-GR" dirty="0"/>
              <a:t> και οι ζελέδες είναι προϊόντα που προ- έρχονται </a:t>
            </a:r>
            <a:r>
              <a:rPr lang="el-GR" dirty="0" err="1"/>
              <a:t>απο</a:t>
            </a:r>
            <a:r>
              <a:rPr lang="el-GR" dirty="0"/>
              <a:t> θερμική επεξεργασία των φρούτων και χυμών με </a:t>
            </a:r>
            <a:r>
              <a:rPr lang="el-GR" dirty="0" err="1"/>
              <a:t>προσθή</a:t>
            </a:r>
            <a:r>
              <a:rPr lang="el-GR" dirty="0"/>
              <a:t>- κη ζάχαρης, έτσι ώστε το τελικό προϊόν να έχει 65-68% σάκχαρα. Αυτή η υψηλή περιεκτικότητα σε σάκχαρα συντελεί στη συντήρηση του προϊόντος, αφού σε τέτοιες συνθήκες δεν ευνοείται η ανάπτυξη των </a:t>
            </a:r>
            <a:r>
              <a:rPr lang="el-GR" dirty="0" err="1" smtClean="0"/>
              <a:t>μικροοργανισμών.Τα</a:t>
            </a:r>
            <a:r>
              <a:rPr lang="el-GR" dirty="0" smtClean="0"/>
              <a:t> </a:t>
            </a:r>
            <a:r>
              <a:rPr lang="el-GR" dirty="0"/>
              <a:t>βασικά συστατικά για την παρασκευή τους είναι:</a:t>
            </a:r>
          </a:p>
        </p:txBody>
      </p:sp>
    </p:spTree>
    <p:extLst>
      <p:ext uri="{BB962C8B-B14F-4D97-AF65-F5344CB8AC3E}">
        <p14:creationId xmlns:p14="http://schemas.microsoft.com/office/powerpoint/2010/main" val="1642295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Τα </a:t>
            </a:r>
            <a:r>
              <a:rPr lang="el-GR" dirty="0"/>
              <a:t>βασικά συστατικά για την παρασκευή τους είναι</a:t>
            </a:r>
            <a:r>
              <a:rPr lang="el-GR" dirty="0" smtClean="0"/>
              <a:t>:</a:t>
            </a:r>
          </a:p>
          <a:p>
            <a:r>
              <a:rPr lang="el-GR" dirty="0"/>
              <a:t>◗ Τα φρούτα: Η μαρμελάδα παρασκευάζεται από πολτοποιημένο φρούτο, η </a:t>
            </a:r>
            <a:r>
              <a:rPr lang="el-GR" dirty="0" err="1"/>
              <a:t>κομφιτούρα</a:t>
            </a:r>
            <a:r>
              <a:rPr lang="el-GR" dirty="0"/>
              <a:t> από ολόκληρο ή κομμάτια του, ενώ το ζελέ αποκλειστικά από χυμό</a:t>
            </a:r>
            <a:r>
              <a:rPr lang="el-GR" dirty="0" smtClean="0"/>
              <a:t>.</a:t>
            </a:r>
          </a:p>
          <a:p>
            <a:r>
              <a:rPr lang="el-GR" dirty="0" smtClean="0"/>
              <a:t>◗ </a:t>
            </a:r>
            <a:r>
              <a:rPr lang="el-GR" dirty="0"/>
              <a:t>Τα σάκχαρα: Προέρχονται από τα φρούτα και από προσθήκη ζάχαρης του εμπορίου</a:t>
            </a:r>
            <a:r>
              <a:rPr lang="el-GR" dirty="0" smtClean="0"/>
              <a:t>.</a:t>
            </a:r>
          </a:p>
          <a:p>
            <a:r>
              <a:rPr lang="el-GR" dirty="0" smtClean="0"/>
              <a:t>◗ </a:t>
            </a:r>
            <a:r>
              <a:rPr lang="el-GR" dirty="0"/>
              <a:t>Τα οξέα: Περιέχονται στο φρούτο, αλλά συνήθως τα ποσοστά τους ενισχύονται και με προσθήκη κιτρικού οξέος ή χυμού λεμονιού</a:t>
            </a:r>
            <a:r>
              <a:rPr lang="el-GR" dirty="0" smtClean="0"/>
              <a:t>.</a:t>
            </a:r>
          </a:p>
          <a:p>
            <a:r>
              <a:rPr lang="el-GR" dirty="0" smtClean="0"/>
              <a:t>◗ </a:t>
            </a:r>
            <a:r>
              <a:rPr lang="el-GR" dirty="0"/>
              <a:t>Η πηκτίνη: Μερικά φρούτα περιέχουν πηκτίνη σε αρκετή ποσότητα, σε κάποια άλλα όμως χρειάζεται να προστεθεί πηκτίνη εμπορίου, για να ενισχυθεί το πήγμα.</a:t>
            </a:r>
          </a:p>
        </p:txBody>
      </p:sp>
    </p:spTree>
    <p:extLst>
      <p:ext uri="{BB962C8B-B14F-4D97-AF65-F5344CB8AC3E}">
        <p14:creationId xmlns:p14="http://schemas.microsoft.com/office/powerpoint/2010/main" val="1661390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a:t>Το ζεμάτισμα γίνεται σε ειδικά μηχανήματα με εμβάπτιση μέσα σε </a:t>
            </a:r>
            <a:r>
              <a:rPr lang="el-GR" dirty="0" smtClean="0"/>
              <a:t>βραστό </a:t>
            </a:r>
            <a:r>
              <a:rPr lang="el-GR" dirty="0"/>
              <a:t>νερό ή με ατμό. Ο χρόνος της θερμικής αυτής επεξεργασίας πρέπει να είναι μικρός (2-5 λεπτά) και εξαρτάται από το είδος του λαχανικού. </a:t>
            </a:r>
            <a:r>
              <a:rPr lang="el-GR" dirty="0" smtClean="0"/>
              <a:t>Μεγαλύτερος </a:t>
            </a:r>
            <a:r>
              <a:rPr lang="el-GR" dirty="0"/>
              <a:t>χρόνος θα προκαλέσει απώλεια θρεπτικών στοιχείων π.χ. </a:t>
            </a:r>
            <a:r>
              <a:rPr lang="el-GR" dirty="0" smtClean="0"/>
              <a:t>βιταμινών</a:t>
            </a:r>
            <a:r>
              <a:rPr lang="el-GR" dirty="0"/>
              <a:t>. Στα περισσότερα λαχανικά εφαρμόζεται το ζεμάτισμα με εμβάπτιση σε νερό και μόνο στα φυλλώδη λαχανικά, όπως π.χ. το σπανάκι, γίνεται θερμική επεξεργασία με ατμό.</a:t>
            </a:r>
          </a:p>
        </p:txBody>
      </p:sp>
    </p:spTree>
    <p:extLst>
      <p:ext uri="{BB962C8B-B14F-4D97-AF65-F5344CB8AC3E}">
        <p14:creationId xmlns:p14="http://schemas.microsoft.com/office/powerpoint/2010/main" val="994741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r>
              <a:rPr lang="el-GR" dirty="0"/>
              <a:t>Μετά το ζεμάτισμα ακολουθεί ψύξη σε νερό, στέγνωμα σε ρεύμα αέρα και γρήγορη κατάψυξη με ειδικά μηχανήματα. Με την τεχνική της </a:t>
            </a:r>
            <a:r>
              <a:rPr lang="el-GR" dirty="0" smtClean="0"/>
              <a:t>γρήγορης </a:t>
            </a:r>
            <a:r>
              <a:rPr lang="el-GR" dirty="0"/>
              <a:t>κατάψυξης, επιτυγχάνεται η μείωση της θερμοκρασίας στο κέντρο του τροφίμου κάτω από τους -18°C σε σύντομο χρόνο. Για τους λόγους που έχουν ήδη αναφερθεί στο κεφάλαιο της κατάψυξης, με την τεχνική της </a:t>
            </a:r>
            <a:r>
              <a:rPr lang="el-GR" dirty="0" smtClean="0"/>
              <a:t>γρήγορης </a:t>
            </a:r>
            <a:r>
              <a:rPr lang="el-GR" dirty="0"/>
              <a:t>κατάψυξης διατηρούνται σε μεγάλο βαθμό η υφή, η εμφάνιση και τα άλλα ποιοτικά χαρακτηριστικά του νωπού προϊόντος</a:t>
            </a:r>
          </a:p>
        </p:txBody>
      </p:sp>
    </p:spTree>
    <p:extLst>
      <p:ext uri="{BB962C8B-B14F-4D97-AF65-F5344CB8AC3E}">
        <p14:creationId xmlns:p14="http://schemas.microsoft.com/office/powerpoint/2010/main" val="3296921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a:bodyPr>
          <a:lstStyle/>
          <a:p>
            <a:r>
              <a:rPr lang="el-GR" smtClean="0"/>
              <a:t>ΒΙΒΛΙΟΓΡΑΦΕΙΑ:ΑΡΧΕΣ ΕΠΕΞΕΡΓΑΣΙΑΣ ΤΡΟΦΙΜΩΝ Γ΄ΕΠΑΛ</a:t>
            </a:r>
            <a:endParaRPr lang="el-GR" dirty="0"/>
          </a:p>
        </p:txBody>
      </p:sp>
    </p:spTree>
    <p:extLst>
      <p:ext uri="{BB962C8B-B14F-4D97-AF65-F5344CB8AC3E}">
        <p14:creationId xmlns:p14="http://schemas.microsoft.com/office/powerpoint/2010/main" val="969844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lstStyle/>
          <a:p>
            <a:r>
              <a:rPr lang="el-GR" dirty="0"/>
              <a:t>Η συνολική παραγωγή φυσικών χυμών φθάνει σήμερα τα 161 εκατ. λίτρα, με χαρακτηριστικό τη συνεχή αύξηση της παραγωγής και της κατανάλωσης τα τελευταία δέκα χρόνια. Η αγορά των χυμών στην Ελλάδα χωρίζεται σε δύο κατηγορίες: τους παστεριωμένους χυμούς με μικρή διάρκεια ζωής και στους μακράς διάρκειας. Από αυτούς, το μεγαλύτερο ποσοστό (περισσότερο του 50%) είναι 100% φυσικοί χυμοί και το μικρότερο είναι νέκταρ (σύνθεση χυμού, νερού και ζάχαρης)</a:t>
            </a:r>
          </a:p>
        </p:txBody>
      </p:sp>
    </p:spTree>
    <p:extLst>
      <p:ext uri="{BB962C8B-B14F-4D97-AF65-F5344CB8AC3E}">
        <p14:creationId xmlns:p14="http://schemas.microsoft.com/office/powerpoint/2010/main" val="1982211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lstStyle/>
          <a:p>
            <a:r>
              <a:rPr lang="el-GR" dirty="0"/>
              <a:t>Από τους υδατάνθρακες στα φρούτα και λαχανικά βρίσκονται απλά σάκχαρα (γλυκόζη, φρουκτόζη, σακχαρόζη) και πολυσακχαρίτες (άμυλο, και διαιτητικές ίνες). Από τα απλά σάκχαρα κυριαρχούν η γλυκόζη και η φρουκτόζη. Η περιεκτικότητα των φρούτων σε σάκχαρα είναι συνήθως πάνω από 10% και φτάνει το 20% στο σταφύλι ή και το 30% στην </a:t>
            </a:r>
            <a:r>
              <a:rPr lang="el-GR" dirty="0" smtClean="0"/>
              <a:t>μπανάνα</a:t>
            </a:r>
            <a:r>
              <a:rPr lang="el-GR" dirty="0"/>
              <a:t>. Αντίθετα, στα λαχανικά είναι χαμηλή έως ελάχιστη, όπως στο σπανάκι και αβοκάντο.</a:t>
            </a:r>
          </a:p>
        </p:txBody>
      </p:sp>
    </p:spTree>
    <p:extLst>
      <p:ext uri="{BB962C8B-B14F-4D97-AF65-F5344CB8AC3E}">
        <p14:creationId xmlns:p14="http://schemas.microsoft.com/office/powerpoint/2010/main" val="3340854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r>
              <a:rPr lang="el-GR" dirty="0"/>
              <a:t>Το κύριο συστατικό των φρούτων και των λαχανικών, όπως όλων των φυτικών ιστών, είναι το νερό, που η αναλογία του σε ορισμένες </a:t>
            </a:r>
            <a:r>
              <a:rPr lang="el-GR" dirty="0" smtClean="0"/>
              <a:t>περιπτώσεις </a:t>
            </a:r>
            <a:r>
              <a:rPr lang="el-GR" dirty="0"/>
              <a:t>ξεπερνά το 90%. Η παρουσία του στο φυτικό κύτταρο, μαζί με άλλα συστατικά δομής και σύστασης, προσδίδει ζωντάνια και </a:t>
            </a:r>
            <a:r>
              <a:rPr lang="el-GR" dirty="0" err="1"/>
              <a:t>τραγανότητα</a:t>
            </a:r>
            <a:r>
              <a:rPr lang="el-GR" dirty="0"/>
              <a:t>, που αποτελεί σημαντικό ποιοτικό χαρακτηριστικό. Με την εξαίρεση του αβοκάντο και της ελιάς, οι λιπαρές ουσίες των φρούτων και λαχανικών είναι λιγότερες από 1%. Πρέπει εδώ να πούμε ότι τα λιπαρά τους οξέα είναι κυρίως </a:t>
            </a:r>
            <a:r>
              <a:rPr lang="el-GR" dirty="0" err="1"/>
              <a:t>πολυακόρεστα</a:t>
            </a:r>
            <a:r>
              <a:rPr lang="el-GR" dirty="0"/>
              <a:t>.</a:t>
            </a:r>
          </a:p>
        </p:txBody>
      </p:sp>
    </p:spTree>
    <p:extLst>
      <p:ext uri="{BB962C8B-B14F-4D97-AF65-F5344CB8AC3E}">
        <p14:creationId xmlns:p14="http://schemas.microsoft.com/office/powerpoint/2010/main" val="1820410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a:t>Τα φρούτα και λαχανικά ως όξινα τρόφιμα (χαμηλό </a:t>
            </a:r>
            <a:r>
              <a:rPr lang="el-GR" dirty="0" err="1"/>
              <a:t>pH</a:t>
            </a:r>
            <a:r>
              <a:rPr lang="el-GR" dirty="0"/>
              <a:t>) περιέχουν </a:t>
            </a:r>
            <a:r>
              <a:rPr lang="el-GR" dirty="0" smtClean="0"/>
              <a:t>αρκετές </a:t>
            </a:r>
            <a:r>
              <a:rPr lang="el-GR" dirty="0"/>
              <a:t>ποσότητες οργανικών οξέων, που σε ορισμένες περιπτώσεις, όπως στο λεμόνι, μπορεί να φτάσει το 3% του βάρους του φρούτου. </a:t>
            </a:r>
            <a:endParaRPr lang="el-GR" dirty="0" smtClean="0"/>
          </a:p>
          <a:p>
            <a:r>
              <a:rPr lang="el-GR" dirty="0" smtClean="0"/>
              <a:t>Τα </a:t>
            </a:r>
            <a:r>
              <a:rPr lang="el-GR" dirty="0"/>
              <a:t>κυριότερα οργανικά οξέα είναι το κιτρικό και το μηλικό. </a:t>
            </a:r>
            <a:endParaRPr lang="el-GR" dirty="0" smtClean="0"/>
          </a:p>
          <a:p>
            <a:r>
              <a:rPr lang="el-GR" dirty="0" smtClean="0"/>
              <a:t>Οι </a:t>
            </a:r>
            <a:r>
              <a:rPr lang="el-GR" dirty="0"/>
              <a:t>κύριες βιταμίνες είναι η C (εσπεριδοειδή), η Α (καρότο, ντομάτα), η Β2 και η Β1. </a:t>
            </a:r>
            <a:endParaRPr lang="el-GR" dirty="0" smtClean="0"/>
          </a:p>
          <a:p>
            <a:r>
              <a:rPr lang="el-GR" dirty="0" smtClean="0"/>
              <a:t>Από </a:t>
            </a:r>
            <a:r>
              <a:rPr lang="el-GR" dirty="0"/>
              <a:t>τα μεταλλικά στοιχεία συναντάμε το κάλιο (Κ), το ασβέστιο (</a:t>
            </a:r>
            <a:r>
              <a:rPr lang="el-GR" dirty="0" err="1"/>
              <a:t>Ca</a:t>
            </a:r>
            <a:r>
              <a:rPr lang="el-GR" dirty="0"/>
              <a:t>), το μαγνήσιο (</a:t>
            </a:r>
            <a:r>
              <a:rPr lang="el-GR" dirty="0" err="1"/>
              <a:t>Mg</a:t>
            </a:r>
            <a:r>
              <a:rPr lang="el-GR" dirty="0"/>
              <a:t>), το σίδηρο (</a:t>
            </a:r>
            <a:r>
              <a:rPr lang="el-GR" dirty="0" err="1"/>
              <a:t>Fe</a:t>
            </a:r>
            <a:r>
              <a:rPr lang="el-GR" dirty="0"/>
              <a:t>), το φωσφόρο (Ρ), το άζωτο (Ν), το νάτριο (</a:t>
            </a:r>
            <a:r>
              <a:rPr lang="el-GR" dirty="0" err="1"/>
              <a:t>Na</a:t>
            </a:r>
            <a:r>
              <a:rPr lang="el-GR" dirty="0"/>
              <a:t>) και το πυρίτιο (</a:t>
            </a:r>
            <a:r>
              <a:rPr lang="el-GR" dirty="0" err="1"/>
              <a:t>Si</a:t>
            </a:r>
            <a:r>
              <a:rPr lang="el-GR" dirty="0"/>
              <a:t>), σε μικρές όμως αναλογίες.</a:t>
            </a:r>
          </a:p>
        </p:txBody>
      </p:sp>
    </p:spTree>
    <p:extLst>
      <p:ext uri="{BB962C8B-B14F-4D97-AF65-F5344CB8AC3E}">
        <p14:creationId xmlns:p14="http://schemas.microsoft.com/office/powerpoint/2010/main" val="2869760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a:t>Άλλα συστατικά που περιέχονται είναι οι χρωστικές ουσίες. Στην </a:t>
            </a:r>
            <a:r>
              <a:rPr lang="el-GR" dirty="0" smtClean="0"/>
              <a:t>κατηγορία </a:t>
            </a:r>
            <a:r>
              <a:rPr lang="el-GR" dirty="0"/>
              <a:t>αυτή ανήκουν οι χλωροφύλλες (στις οποίες οφείλεται το πράσινο χρώμα), τα </a:t>
            </a:r>
            <a:r>
              <a:rPr lang="el-GR" dirty="0" err="1"/>
              <a:t>καροτενοειδή</a:t>
            </a:r>
            <a:r>
              <a:rPr lang="el-GR" dirty="0"/>
              <a:t> (υπεύθυνα για το κόκκινο, πορτοκαλί και κίτρινο χρώμα) και οι </a:t>
            </a:r>
            <a:r>
              <a:rPr lang="el-GR" dirty="0" err="1"/>
              <a:t>ανθοκυάνες</a:t>
            </a:r>
            <a:r>
              <a:rPr lang="el-GR" dirty="0"/>
              <a:t> (που δίνουν κόκκινο, μπλε και μωβ). Ακόμα </a:t>
            </a:r>
            <a:r>
              <a:rPr lang="el-GR" dirty="0" smtClean="0"/>
              <a:t>περιέχονται </a:t>
            </a:r>
            <a:r>
              <a:rPr lang="el-GR" dirty="0"/>
              <a:t>ουσίες στις οποίες οφείλεται το ιδιαίτερο άρωμα και η γεύση των φρούτων και των λαχανικών.</a:t>
            </a:r>
          </a:p>
        </p:txBody>
      </p:sp>
    </p:spTree>
    <p:extLst>
      <p:ext uri="{BB962C8B-B14F-4D97-AF65-F5344CB8AC3E}">
        <p14:creationId xmlns:p14="http://schemas.microsoft.com/office/powerpoint/2010/main" val="2653439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a:t>Στην αγορά, ως νωπά φρούτα πωλούνται προϊόντα πρόσφατης </a:t>
            </a:r>
            <a:r>
              <a:rPr lang="el-GR" dirty="0" smtClean="0"/>
              <a:t>συλλογής</a:t>
            </a:r>
            <a:r>
              <a:rPr lang="el-GR" dirty="0"/>
              <a:t>, που βρίσκονται στο κατάλληλο στάδιο ανάπτυξης και ωρίμανσης, απαλλαγμένα ξένων υλών (λάσπες, χώματα, οργανικές και ανόργανες ύλες) και λοιπών χημικών ουσιών (τοξικά υπολείμματα) με αναλλοίωτα τα </a:t>
            </a:r>
            <a:r>
              <a:rPr lang="el-GR" dirty="0" smtClean="0"/>
              <a:t>οργανοληπτικά </a:t>
            </a:r>
            <a:r>
              <a:rPr lang="el-GR" dirty="0"/>
              <a:t>χαρακτηριστικά τους: άρωμα, γεύση, υφή, χρώμα, μέγεθος, </a:t>
            </a:r>
            <a:r>
              <a:rPr lang="el-GR" dirty="0" smtClean="0"/>
              <a:t>σχήμα </a:t>
            </a:r>
            <a:r>
              <a:rPr lang="el-GR" dirty="0"/>
              <a:t>και χωρίς ελαττώματα. </a:t>
            </a:r>
          </a:p>
        </p:txBody>
      </p:sp>
    </p:spTree>
    <p:extLst>
      <p:ext uri="{BB962C8B-B14F-4D97-AF65-F5344CB8AC3E}">
        <p14:creationId xmlns:p14="http://schemas.microsoft.com/office/powerpoint/2010/main" val="3737855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ΦΡΟΥΤΑ ΛΑΧΑΝΙΚΑ</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a:t>Όσο αφορά τα προϊόντα που πρόκειται να επεξεργαστούν, κριτήρια ελέγχου ποιότητας αποτελούν: το μέγεθος, το χρώμα, το σχήμα, ο βαθμός ωριμότητας και σε κάποιες περιπτώσεις η μικροβιακή κατάσταση (π.χ. </a:t>
            </a:r>
            <a:r>
              <a:rPr lang="el-GR" dirty="0" smtClean="0"/>
              <a:t>ντομάτα</a:t>
            </a:r>
            <a:r>
              <a:rPr lang="el-GR" dirty="0"/>
              <a:t>).</a:t>
            </a:r>
          </a:p>
        </p:txBody>
      </p:sp>
    </p:spTree>
    <p:extLst>
      <p:ext uri="{BB962C8B-B14F-4D97-AF65-F5344CB8AC3E}">
        <p14:creationId xmlns:p14="http://schemas.microsoft.com/office/powerpoint/2010/main" val="29613756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71</TotalTime>
  <Words>1947</Words>
  <Application>Microsoft Office PowerPoint</Application>
  <PresentationFormat>Προβολή στην οθόνη (4:3)</PresentationFormat>
  <Paragraphs>71</Paragraphs>
  <Slides>24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Αποκορύφωμα</vt:lpstr>
      <vt:lpstr>ΤΡΟΦΟΔΟΣΙΑ ΕΔΕΣΜΑΤΟΛΟΓΙΟ</vt:lpstr>
      <vt:lpstr>ΦΡΟΥΤΑ ΛΑΧΑΝΙΚΑ </vt:lpstr>
      <vt:lpstr>ΦΡΟΥΤΑ ΛΑΧΑΝΙΚΑ </vt:lpstr>
      <vt:lpstr>ΦΡΟΥΤΑ ΛΑΧΑΝΙΚΑ </vt:lpstr>
      <vt:lpstr>ΦΡΟΥΤΑ ΛΑΧΑΝΙΚΑ </vt:lpstr>
      <vt:lpstr>ΦΡΟΥΤΑ ΛΑΧΑΝΙΚΑ </vt:lpstr>
      <vt:lpstr>ΦΡΟΥΤΑ ΛΑΧΑΝΙΚΑ </vt:lpstr>
      <vt:lpstr>ΦΡΟΥΤΑ ΛΑΧΑΝΙΚΑ </vt:lpstr>
      <vt:lpstr>ΦΡΟΥΤΑ ΛΑΧΑΝΙΚΑ </vt:lpstr>
      <vt:lpstr>ΦΡΟΥΤΑ ΛΑΧΑΝΙΚΑ </vt:lpstr>
      <vt:lpstr>ΦΡΟΥΤΑ ΛΑΧΑΝΙΚΑ </vt:lpstr>
      <vt:lpstr>ΦΡΟΥΤΑ ΛΑΧΑΝΙΚΑ </vt:lpstr>
      <vt:lpstr>ΦΡΟΥΤΑ ΛΑΧΑΝΙΚΑ </vt:lpstr>
      <vt:lpstr>ΦΡΟΥΤΑ ΛΑΧΑΝΙΚΑ </vt:lpstr>
      <vt:lpstr>ΦΡΟΥΤΑ ΛΑΧΑΝΙΚΑ </vt:lpstr>
      <vt:lpstr>ΦΡΟΥΤΑ ΛΑΧΑΝΙΚΑ </vt:lpstr>
      <vt:lpstr>ΦΡΟΥΤΑ ΛΑΧΑΝΙΚΑ </vt:lpstr>
      <vt:lpstr>ΦΡΟΥΤΑ ΛΑΧΑΝΙΚΑ </vt:lpstr>
      <vt:lpstr>ΦΡΟΥΤΑ ΛΑΧΑΝΙΚΑ </vt:lpstr>
      <vt:lpstr>ΦΡΟΥΤΑ ΛΑΧΑΝΙΚΑ </vt:lpstr>
      <vt:lpstr>ΦΡΟΥΤΑ ΛΑΧΑΝΙΚΑ </vt:lpstr>
      <vt:lpstr>ΦΡΟΥΤΑ ΛΑΧΑΝΙΚΑ </vt:lpstr>
      <vt:lpstr>ΦΡΟΥΤΑ ΛΑΧΑΝΙΚΑ </vt:lpstr>
      <vt:lpstr>ΦΡΟΥΤΑ ΛΑΧΑΝΙΚΑ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ΤΡΟΦΟΔΟΣΙΑ ΕΔΕΣΜΑΤΟΛΟΓΙΟ</dc:title>
  <dc:creator>Δημήτρης</dc:creator>
  <cp:lastModifiedBy>Δημήτρης</cp:lastModifiedBy>
  <cp:revision>5</cp:revision>
  <dcterms:created xsi:type="dcterms:W3CDTF">2024-11-08T09:16:04Z</dcterms:created>
  <dcterms:modified xsi:type="dcterms:W3CDTF">2024-11-08T10:27:33Z</dcterms:modified>
</cp:coreProperties>
</file>