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81" r:id="rId6"/>
    <p:sldId id="258" r:id="rId7"/>
    <p:sldId id="282" r:id="rId8"/>
    <p:sldId id="261" r:id="rId9"/>
    <p:sldId id="262" r:id="rId10"/>
    <p:sldId id="290" r:id="rId11"/>
    <p:sldId id="263" r:id="rId12"/>
    <p:sldId id="283" r:id="rId13"/>
    <p:sldId id="264" r:id="rId14"/>
    <p:sldId id="265" r:id="rId15"/>
    <p:sldId id="284" r:id="rId16"/>
    <p:sldId id="266" r:id="rId17"/>
    <p:sldId id="267" r:id="rId18"/>
    <p:sldId id="285" r:id="rId19"/>
    <p:sldId id="268" r:id="rId20"/>
    <p:sldId id="286" r:id="rId21"/>
    <p:sldId id="269" r:id="rId22"/>
    <p:sldId id="270" r:id="rId23"/>
    <p:sldId id="287" r:id="rId24"/>
    <p:sldId id="271" r:id="rId25"/>
    <p:sldId id="272" r:id="rId26"/>
    <p:sldId id="273" r:id="rId27"/>
    <p:sldId id="274" r:id="rId28"/>
    <p:sldId id="275" r:id="rId29"/>
    <p:sldId id="276" r:id="rId30"/>
    <p:sldId id="288" r:id="rId31"/>
    <p:sldId id="293" r:id="rId32"/>
    <p:sldId id="277" r:id="rId33"/>
    <p:sldId id="278" r:id="rId34"/>
    <p:sldId id="279" r:id="rId35"/>
    <p:sldId id="289" r:id="rId36"/>
    <p:sldId id="280" r:id="rId37"/>
    <p:sldId id="291" r:id="rId38"/>
    <p:sldId id="292" r:id="rId3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62" autoAdjust="0"/>
    <p:restoredTop sz="94660"/>
  </p:normalViewPr>
  <p:slideViewPr>
    <p:cSldViewPr>
      <p:cViewPr varScale="1">
        <p:scale>
          <a:sx n="68" d="100"/>
          <a:sy n="68" d="100"/>
        </p:scale>
        <p:origin x="-144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440D2BB-7D47-46A6-B3B3-F85BDC491A87}" type="datetimeFigureOut">
              <a:rPr lang="el-GR" smtClean="0"/>
              <a:pPr/>
              <a:t>30/3/2025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05AB8F5-A266-4698-ABA7-751C9C7A0A5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440D2BB-7D47-46A6-B3B3-F85BDC491A87}" type="datetimeFigureOut">
              <a:rPr lang="el-GR" smtClean="0"/>
              <a:pPr/>
              <a:t>30/3/2025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05AB8F5-A266-4698-ABA7-751C9C7A0A5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440D2BB-7D47-46A6-B3B3-F85BDC491A87}" type="datetimeFigureOut">
              <a:rPr lang="el-GR" smtClean="0"/>
              <a:pPr/>
              <a:t>30/3/2025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05AB8F5-A266-4698-ABA7-751C9C7A0A5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440D2BB-7D47-46A6-B3B3-F85BDC491A87}" type="datetimeFigureOut">
              <a:rPr lang="el-GR" smtClean="0"/>
              <a:pPr/>
              <a:t>30/3/2025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05AB8F5-A266-4698-ABA7-751C9C7A0A5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440D2BB-7D47-46A6-B3B3-F85BDC491A87}" type="datetimeFigureOut">
              <a:rPr lang="el-GR" smtClean="0"/>
              <a:pPr/>
              <a:t>30/3/2025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05AB8F5-A266-4698-ABA7-751C9C7A0A5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440D2BB-7D47-46A6-B3B3-F85BDC491A87}" type="datetimeFigureOut">
              <a:rPr lang="el-GR" smtClean="0"/>
              <a:pPr/>
              <a:t>30/3/2025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05AB8F5-A266-4698-ABA7-751C9C7A0A5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440D2BB-7D47-46A6-B3B3-F85BDC491A87}" type="datetimeFigureOut">
              <a:rPr lang="el-GR" smtClean="0"/>
              <a:pPr/>
              <a:t>30/3/2025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05AB8F5-A266-4698-ABA7-751C9C7A0A5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440D2BB-7D47-46A6-B3B3-F85BDC491A87}" type="datetimeFigureOut">
              <a:rPr lang="el-GR" smtClean="0"/>
              <a:pPr/>
              <a:t>30/3/2025</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05AB8F5-A266-4698-ABA7-751C9C7A0A5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440D2BB-7D47-46A6-B3B3-F85BDC491A87}" type="datetimeFigureOut">
              <a:rPr lang="el-GR" smtClean="0"/>
              <a:pPr/>
              <a:t>30/3/2025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05AB8F5-A266-4698-ABA7-751C9C7A0A5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440D2BB-7D47-46A6-B3B3-F85BDC491A87}" type="datetimeFigureOut">
              <a:rPr lang="el-GR" smtClean="0"/>
              <a:pPr/>
              <a:t>30/3/2025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05AB8F5-A266-4698-ABA7-751C9C7A0A5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440D2BB-7D47-46A6-B3B3-F85BDC491A87}" type="datetimeFigureOut">
              <a:rPr lang="el-GR" smtClean="0"/>
              <a:pPr/>
              <a:t>30/3/2025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05AB8F5-A266-4698-ABA7-751C9C7A0A5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440D2BB-7D47-46A6-B3B3-F85BDC491A87}" type="datetimeFigureOut">
              <a:rPr lang="el-GR" smtClean="0"/>
              <a:pPr/>
              <a:t>30/3/2025</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5AB8F5-A266-4698-ABA7-751C9C7A0A56}"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solidFill>
            <a:schemeClr val="accent4">
              <a:lumMod val="75000"/>
            </a:schemeClr>
          </a:solidFill>
        </p:spPr>
        <p:txBody>
          <a:bodyPr/>
          <a:lstStyle/>
          <a:p>
            <a:r>
              <a:rPr lang="el-GR" b="1" dirty="0" smtClean="0"/>
              <a:t>ΕΙΔΗ ΘΕΡΜΟΘΕΡΑΠΕΙΑΣ</a:t>
            </a:r>
            <a:endParaRPr lang="el-GR" b="1" dirty="0"/>
          </a:p>
        </p:txBody>
      </p:sp>
      <p:sp>
        <p:nvSpPr>
          <p:cNvPr id="3" name="2 - Υπότιτλος"/>
          <p:cNvSpPr>
            <a:spLocks noGrp="1"/>
          </p:cNvSpPr>
          <p:nvPr>
            <p:ph type="subTitle" idx="1"/>
          </p:nvPr>
        </p:nvSpPr>
        <p:spPr>
          <a:solidFill>
            <a:schemeClr val="accent6">
              <a:lumMod val="60000"/>
              <a:lumOff val="40000"/>
            </a:schemeClr>
          </a:solidFill>
        </p:spPr>
        <p:txBody>
          <a:bodyPr>
            <a:normAutofit fontScale="92500"/>
          </a:bodyPr>
          <a:lstStyle/>
          <a:p>
            <a:r>
              <a:rPr lang="el-GR" b="1" dirty="0" smtClean="0">
                <a:solidFill>
                  <a:schemeClr val="tx1"/>
                </a:solidFill>
              </a:rPr>
              <a:t>ΜΑΘΗΜΑ </a:t>
            </a:r>
            <a:r>
              <a:rPr lang="el-GR" b="1" smtClean="0">
                <a:solidFill>
                  <a:schemeClr val="tx1"/>
                </a:solidFill>
              </a:rPr>
              <a:t>: </a:t>
            </a:r>
            <a:r>
              <a:rPr lang="el-GR" b="1" smtClean="0">
                <a:solidFill>
                  <a:schemeClr val="tx1"/>
                </a:solidFill>
              </a:rPr>
              <a:t>ΘΕΡΑΠΕΙΕΣ ΣΩΜΑΤΟΣ ΘΕΩΡΙΑ Δ </a:t>
            </a:r>
            <a:r>
              <a:rPr lang="el-GR" b="1" smtClean="0">
                <a:solidFill>
                  <a:schemeClr val="tx1"/>
                </a:solidFill>
              </a:rPr>
              <a:t>ΕΞΑΜΗΝΟ</a:t>
            </a:r>
            <a:endParaRPr lang="el-GR" b="1" dirty="0" smtClean="0">
              <a:solidFill>
                <a:schemeClr val="tx1"/>
              </a:solidFill>
            </a:endParaRPr>
          </a:p>
          <a:p>
            <a:r>
              <a:rPr lang="el-GR" b="1" dirty="0" smtClean="0">
                <a:solidFill>
                  <a:schemeClr val="tx1"/>
                </a:solidFill>
              </a:rPr>
              <a:t>ΕΚΠΑΙΔΕΥΤΡΙΑ : ΔΑΛΙΑΝΟΠΟΥΛΟΥ Μ</a:t>
            </a:r>
            <a:r>
              <a:rPr lang="el-GR" dirty="0" smtClean="0"/>
              <a:t>.</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ΠΑΡΑΦΙΝΟΛΟΥΤΡΟ</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pPr>
              <a:buNone/>
            </a:pPr>
            <a:r>
              <a:rPr lang="el-GR" dirty="0" smtClean="0"/>
              <a:t>Στο σώμα η παραφίνη αφού υγροποιηθεί τοποθετείται στις κατάλληλες περιοχές με τη βοήθεια πινέλου . </a:t>
            </a: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ΑΠΟΤΕΛΕΣΜΑΤΑ </a:t>
            </a:r>
            <a:endParaRPr lang="el-GR" b="1" dirty="0"/>
          </a:p>
        </p:txBody>
      </p:sp>
      <p:sp>
        <p:nvSpPr>
          <p:cNvPr id="3" name="2 - Θέση περιεχομένου"/>
          <p:cNvSpPr>
            <a:spLocks noGrp="1"/>
          </p:cNvSpPr>
          <p:nvPr>
            <p:ph idx="1"/>
          </p:nvPr>
        </p:nvSpPr>
        <p:spPr>
          <a:solidFill>
            <a:schemeClr val="accent6">
              <a:lumMod val="60000"/>
              <a:lumOff val="40000"/>
            </a:schemeClr>
          </a:solidFill>
        </p:spPr>
        <p:txBody>
          <a:bodyPr>
            <a:normAutofit/>
          </a:bodyPr>
          <a:lstStyle/>
          <a:p>
            <a:pPr marL="514350" indent="-514350"/>
            <a:r>
              <a:rPr lang="el-GR" dirty="0" smtClean="0"/>
              <a:t>Αύξηση  της θερμοκρασίας στην περιοχή που εφαρμόζεται , μεγαλύτερη αυτής που επιτυγχάνεται με τα θερμά επιθέματα . </a:t>
            </a:r>
            <a:r>
              <a:rPr lang="el-GR" dirty="0"/>
              <a:t>Η</a:t>
            </a:r>
            <a:r>
              <a:rPr lang="el-GR" dirty="0" smtClean="0"/>
              <a:t> αύξηση της θερμοκρασίας εντοπίζεται κυρίως στο δέρμα και λιγότερο στις αρθρώσεις .</a:t>
            </a:r>
          </a:p>
          <a:p>
            <a:pPr marL="514350" indent="-514350"/>
            <a:r>
              <a:rPr lang="el-GR" dirty="0" smtClean="0"/>
              <a:t>Μείωση του πόνου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ΑΠΟΤΕΛΕΣΜΑΤΑ </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pPr marL="514350" indent="-514350"/>
            <a:r>
              <a:rPr lang="el-GR" dirty="0" smtClean="0"/>
              <a:t>Αύξηση της ελαστικότητας του δέρματος </a:t>
            </a:r>
          </a:p>
          <a:p>
            <a:pPr marL="514350" indent="-514350" algn="just"/>
            <a:r>
              <a:rPr lang="el-GR" dirty="0" smtClean="0"/>
              <a:t>Μείωση του μυϊκού σπασμού </a:t>
            </a:r>
          </a:p>
          <a:p>
            <a:pPr marL="514350" indent="-514350"/>
            <a:r>
              <a:rPr lang="el-GR" dirty="0" smtClean="0"/>
              <a:t>Αύξηση της αιμάτωσης της περιοχής </a:t>
            </a:r>
          </a:p>
          <a:p>
            <a:pPr algn="just"/>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ΕΝΔΕΙΞΕΙΣ</a:t>
            </a:r>
            <a:endParaRPr lang="el-GR" b="1"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r>
              <a:rPr lang="el-GR" dirty="0" smtClean="0"/>
              <a:t>Χρόνιες φλεγμονές </a:t>
            </a:r>
          </a:p>
          <a:p>
            <a:pPr algn="just"/>
            <a:r>
              <a:rPr lang="el-GR" dirty="0" smtClean="0"/>
              <a:t>Γενικά , σε περιπτώσεις , όπου απαιτείται πιο έντονη και μεγαλύτερης διάρκειας αύξηση της θερμοκρασίας σε σύγκριση με τα θερμά επιθέματα</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ΑΝΤΕΝΔΕΙΞΕΙΣ</a:t>
            </a:r>
            <a:endParaRPr lang="el-GR" b="1" dirty="0"/>
          </a:p>
        </p:txBody>
      </p:sp>
      <p:sp>
        <p:nvSpPr>
          <p:cNvPr id="3" name="2 - Θέση περιεχομένου"/>
          <p:cNvSpPr>
            <a:spLocks noGrp="1"/>
          </p:cNvSpPr>
          <p:nvPr>
            <p:ph idx="1"/>
          </p:nvPr>
        </p:nvSpPr>
        <p:spPr>
          <a:solidFill>
            <a:schemeClr val="accent6">
              <a:lumMod val="60000"/>
              <a:lumOff val="40000"/>
            </a:schemeClr>
          </a:solidFill>
        </p:spPr>
        <p:txBody>
          <a:bodyPr>
            <a:normAutofit/>
          </a:bodyPr>
          <a:lstStyle/>
          <a:p>
            <a:r>
              <a:rPr lang="el-GR" dirty="0" smtClean="0"/>
              <a:t>Ανοικτά τραύματα  και εγκαύματα</a:t>
            </a:r>
          </a:p>
          <a:p>
            <a:r>
              <a:rPr lang="el-GR" dirty="0" smtClean="0"/>
              <a:t>Δερματικές μολύνσεις </a:t>
            </a:r>
          </a:p>
          <a:p>
            <a:r>
              <a:rPr lang="el-GR" dirty="0" smtClean="0"/>
              <a:t>Σε οξείες τραυματικές και φλεγμονώδεις  καταστάσεις </a:t>
            </a:r>
          </a:p>
          <a:p>
            <a:r>
              <a:rPr lang="el-GR" dirty="0" smtClean="0"/>
              <a:t>Σε ευαίσθητες περιοχές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ΑΝΤΕΝΔΕΙΞΕΙΣ</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r>
              <a:rPr lang="el-GR" dirty="0" smtClean="0"/>
              <a:t>Σε υπερευαίσθητα στη θερμότητα άτομα</a:t>
            </a:r>
          </a:p>
          <a:p>
            <a:r>
              <a:rPr lang="el-GR" dirty="0" smtClean="0"/>
              <a:t>Σε περιφερειακές αγγειακές παθήσεις </a:t>
            </a:r>
          </a:p>
          <a:p>
            <a:pPr algn="just"/>
            <a:r>
              <a:rPr lang="el-GR" dirty="0" smtClean="0"/>
              <a:t>Σε έγκυο γυναίκα</a:t>
            </a:r>
          </a:p>
          <a:p>
            <a:pPr algn="just"/>
            <a:r>
              <a:rPr lang="el-GR" dirty="0" smtClean="0"/>
              <a:t>Σε περιπτώσεις αλλεργίας στην παραφίνη</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ΔΙΝΟΛΟΥΤΡΟ</a:t>
            </a:r>
            <a:endParaRPr lang="el-GR" b="1" dirty="0"/>
          </a:p>
        </p:txBody>
      </p:sp>
      <p:sp>
        <p:nvSpPr>
          <p:cNvPr id="3" name="2 - Θέση περιεχομένου"/>
          <p:cNvSpPr>
            <a:spLocks noGrp="1"/>
          </p:cNvSpPr>
          <p:nvPr>
            <p:ph idx="1"/>
          </p:nvPr>
        </p:nvSpPr>
        <p:spPr>
          <a:solidFill>
            <a:schemeClr val="accent6">
              <a:lumMod val="60000"/>
              <a:lumOff val="40000"/>
            </a:schemeClr>
          </a:solidFill>
        </p:spPr>
        <p:txBody>
          <a:bodyPr>
            <a:normAutofit lnSpcReduction="10000"/>
          </a:bodyPr>
          <a:lstStyle/>
          <a:p>
            <a:pPr algn="just">
              <a:buNone/>
            </a:pPr>
            <a:r>
              <a:rPr lang="el-GR" dirty="0" smtClean="0"/>
              <a:t>Το  δινόλουτρο είναι μια συσκευή που χρησιμοποιεί υγρή θερμότητα . Μια ηλεκτρική τουρμπίνα δημιουργεί δίνες στο νερό που είναι σε θερμοκρασία 35-43 βαθμούς κελσίου . Η καθαρή περιοχή που πρόκειται να υποστεί θεραπεία βυθίζεται μέσα στο ζεστό νερό , μέσα στο οποίο μπορεί να έχουν προστεθεί άλατα . Έπειτα ενεργοποιείται η τουρμπίνα και οι δίνες κάνουν ταυτόχρονα μασάζ στην περιοχή .</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ΔΙΝΟΛΟΥΤΡΟ</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normAutofit/>
          </a:bodyPr>
          <a:lstStyle/>
          <a:p>
            <a:pPr>
              <a:buNone/>
            </a:pPr>
            <a:r>
              <a:rPr lang="el-GR" dirty="0" smtClean="0"/>
              <a:t>Μετά το χρόνο θεραπείας  ( συνήθως 20 λεπτά ) η περιοχή αφαιρείται από το δινόλουτρο . </a:t>
            </a:r>
          </a:p>
          <a:p>
            <a:pPr>
              <a:buNone/>
            </a:pPr>
            <a:r>
              <a:rPr lang="el-GR" dirty="0" smtClean="0"/>
              <a:t>Ανάλογα με την θερμοκρασία του νερού το δινόλουτρο διακρίνεται σε :</a:t>
            </a:r>
          </a:p>
          <a:p>
            <a:r>
              <a:rPr lang="el-GR" b="1" dirty="0" smtClean="0"/>
              <a:t>Πολύ ζεστό </a:t>
            </a:r>
            <a:r>
              <a:rPr lang="el-GR" dirty="0" smtClean="0"/>
              <a:t>40-43 βαθμούς</a:t>
            </a:r>
          </a:p>
          <a:p>
            <a:r>
              <a:rPr lang="el-GR" b="1" dirty="0" smtClean="0"/>
              <a:t>Αρκετά ζεστό </a:t>
            </a:r>
            <a:r>
              <a:rPr lang="el-GR" dirty="0" smtClean="0"/>
              <a:t>37,2-40 βαθμούς</a:t>
            </a:r>
          </a:p>
          <a:p>
            <a:r>
              <a:rPr lang="el-GR" b="1" dirty="0" smtClean="0"/>
              <a:t>Ζεστό </a:t>
            </a:r>
            <a:r>
              <a:rPr lang="el-GR" dirty="0" smtClean="0"/>
              <a:t>35-37,2 βαθμούς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ΔΙΝΟΛΟΥΤΡΟ</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r>
              <a:rPr lang="el-GR" b="1" dirty="0" smtClean="0"/>
              <a:t>Ουδέτερο</a:t>
            </a:r>
            <a:r>
              <a:rPr lang="el-GR" dirty="0" smtClean="0"/>
              <a:t> 33,5-35,5 βαθμούς</a:t>
            </a:r>
          </a:p>
          <a:p>
            <a:r>
              <a:rPr lang="el-GR" b="1" dirty="0" smtClean="0"/>
              <a:t>Μόλις χλιαρό </a:t>
            </a:r>
            <a:r>
              <a:rPr lang="el-GR" dirty="0" smtClean="0"/>
              <a:t>26,6-33,3 βαθμούς </a:t>
            </a:r>
          </a:p>
          <a:p>
            <a:pPr algn="just"/>
            <a:r>
              <a:rPr lang="el-GR" b="1" dirty="0" smtClean="0"/>
              <a:t>  </a:t>
            </a:r>
            <a:r>
              <a:rPr lang="el-GR" dirty="0" smtClean="0"/>
              <a:t> &lt; 26,6 βαθμούς</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ΑΠΟΤΕΛΕΣΜΑΤΑ</a:t>
            </a:r>
            <a:endParaRPr lang="el-GR" b="1" dirty="0"/>
          </a:p>
        </p:txBody>
      </p:sp>
      <p:sp>
        <p:nvSpPr>
          <p:cNvPr id="3" name="2 - Θέση περιεχομένου"/>
          <p:cNvSpPr>
            <a:spLocks noGrp="1"/>
          </p:cNvSpPr>
          <p:nvPr>
            <p:ph idx="1"/>
          </p:nvPr>
        </p:nvSpPr>
        <p:spPr>
          <a:solidFill>
            <a:schemeClr val="accent6">
              <a:lumMod val="60000"/>
              <a:lumOff val="40000"/>
            </a:schemeClr>
          </a:solidFill>
        </p:spPr>
        <p:txBody>
          <a:bodyPr>
            <a:normAutofit/>
          </a:bodyPr>
          <a:lstStyle/>
          <a:p>
            <a:pPr algn="just">
              <a:buNone/>
            </a:pPr>
            <a:r>
              <a:rPr lang="el-GR" dirty="0" smtClean="0"/>
              <a:t>Το δινόλουτρο αφενός αυξάνει την θερμοκρασία των θεραπευομένων περιοχών και αφετέρου προκαλεί , μέσω των δινών , ελαφρά τοπική μάλαξη με ευεργετική αποιδηματική  δράση .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ΟΡΙΣΜΟΣ</a:t>
            </a:r>
            <a:endParaRPr lang="el-GR" b="1"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pPr>
              <a:buNone/>
            </a:pPr>
            <a:r>
              <a:rPr lang="el-GR" dirty="0" smtClean="0"/>
              <a:t>Θερμοθεραπείες λέγονται όλες οι μέθοδοι που έχουν ως στόχο την τοπική ή γενική αύξηση της θερμοκρασίας στο ανθρώπινο σώμα για θεραπευτικούς σκοπούς . </a:t>
            </a:r>
          </a:p>
          <a:p>
            <a:pPr algn="just">
              <a:buNone/>
            </a:pPr>
            <a:r>
              <a:rPr lang="el-GR" dirty="0" smtClean="0"/>
              <a:t>Διάφορα είδη θερμοθεραπειών είναι η χρήση θερμοκουβέρτας , τα θερμά επιθέματα , το δινόλουτρο και το παραφινόλουτρο . </a:t>
            </a:r>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ΑΠΟΤΕΛΕΣΜΑΤΑ</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r>
              <a:rPr lang="el-GR" dirty="0" smtClean="0"/>
              <a:t>Οι δίνες πρέπει να είναι ήπιες στην αρχή της θεραπείας και η ένταση τους να κλιμακώνεται με την πάροδο του χρόνου . Η παρατηρούμενη αύξηση της θερμοκρασίας προκαλεί σημαντική βελτίωση της αιματικής και λεμφικής κυκλοφορίας .</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ΕΦΑΡΜΟΓΗ</a:t>
            </a:r>
            <a:endParaRPr lang="el-GR" b="1"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pPr algn="just">
              <a:buNone/>
            </a:pPr>
            <a:r>
              <a:rPr lang="el-GR" dirty="0" smtClean="0"/>
              <a:t>Όταν εμβυθίζεται σχετικά μικρή περιοχή του δέρματος , τότε η θερμοκρασία του δινόλουτρου μπορεί να είναι αρκετά υψηλή και να φτάνει ακόμα και τους 45 βαθμούς κελσίου . Εάν  όμως η  επιφάνεια του σώματος που θερμαίνεται με το δινόλουτρο είναι μεγάλη , τότε η θερμοκρασία του νερού δεν πρέπει να είναι πολύ υψηλή .</a:t>
            </a:r>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ΑΝΤΕΝΔΕΙΞΕΙΣ</a:t>
            </a:r>
            <a:endParaRPr lang="el-GR" b="1" dirty="0"/>
          </a:p>
        </p:txBody>
      </p:sp>
      <p:sp>
        <p:nvSpPr>
          <p:cNvPr id="3" name="2 - Θέση περιεχομένου"/>
          <p:cNvSpPr>
            <a:spLocks noGrp="1"/>
          </p:cNvSpPr>
          <p:nvPr>
            <p:ph idx="1"/>
          </p:nvPr>
        </p:nvSpPr>
        <p:spPr>
          <a:solidFill>
            <a:schemeClr val="accent6">
              <a:lumMod val="60000"/>
              <a:lumOff val="40000"/>
            </a:schemeClr>
          </a:solidFill>
        </p:spPr>
        <p:txBody>
          <a:bodyPr>
            <a:normAutofit/>
          </a:bodyPr>
          <a:lstStyle/>
          <a:p>
            <a:r>
              <a:rPr lang="el-GR" dirty="0" smtClean="0"/>
              <a:t>Ανοιχτά τραύματα ή εγκαύματα</a:t>
            </a:r>
          </a:p>
          <a:p>
            <a:r>
              <a:rPr lang="el-GR" dirty="0" smtClean="0"/>
              <a:t>Πρόσφατη μετεγχειρητική περίοδος </a:t>
            </a:r>
          </a:p>
          <a:p>
            <a:pPr algn="just"/>
            <a:r>
              <a:rPr lang="el-GR" dirty="0" smtClean="0"/>
              <a:t>Οι θρομβωτικές αγγειίτιδες </a:t>
            </a:r>
          </a:p>
          <a:p>
            <a:r>
              <a:rPr lang="el-GR" dirty="0" smtClean="0"/>
              <a:t>Ο πυρετός </a:t>
            </a:r>
          </a:p>
          <a:p>
            <a:r>
              <a:rPr lang="el-GR" dirty="0" smtClean="0"/>
              <a:t>Οι κιρσοί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ΑΝΤΕΝΔΕΙΞΕΙΣ</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r>
              <a:rPr lang="el-GR" dirty="0" smtClean="0"/>
              <a:t>Η προχωρημένη αρτηριοσκλήρυνση </a:t>
            </a:r>
          </a:p>
          <a:p>
            <a:r>
              <a:rPr lang="el-GR" dirty="0" smtClean="0"/>
              <a:t>Ο ερυθηματώδης λύκος </a:t>
            </a:r>
          </a:p>
          <a:p>
            <a:r>
              <a:rPr lang="el-GR" dirty="0" smtClean="0"/>
              <a:t>Η σκλήρυνση κατά πλάκας </a:t>
            </a:r>
          </a:p>
          <a:p>
            <a:r>
              <a:rPr lang="el-GR" dirty="0" smtClean="0"/>
              <a:t>Η κύηση </a:t>
            </a:r>
          </a:p>
          <a:p>
            <a:r>
              <a:rPr lang="el-GR" dirty="0" smtClean="0"/>
              <a:t>Οι διάφορες δερματοπάθειες</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ΥΠΕΡΥΘΡΗ ΑΚΤΙΝΟΒΟΛΙΑ </a:t>
            </a:r>
            <a:endParaRPr lang="el-GR" b="1"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pPr algn="just">
              <a:buNone/>
            </a:pPr>
            <a:r>
              <a:rPr lang="el-GR" dirty="0" smtClean="0"/>
              <a:t>Υπέρυθρη ονομάζεται η αόρατη ακτινοβολία με μήκος κύματος μεγαλύτερο των 750 </a:t>
            </a:r>
            <a:r>
              <a:rPr lang="en-US" dirty="0" smtClean="0"/>
              <a:t>nm</a:t>
            </a:r>
            <a:r>
              <a:rPr lang="el-GR" dirty="0" smtClean="0"/>
              <a:t> ( 789-1200 </a:t>
            </a:r>
            <a:r>
              <a:rPr lang="en-US" dirty="0" smtClean="0"/>
              <a:t> nm ) . </a:t>
            </a:r>
            <a:r>
              <a:rPr lang="el-GR" dirty="0" smtClean="0"/>
              <a:t>Στο σύνολο της ηλιακής ακτινοβολίας το 60 % περίπου ανήκει στην υπέρυθρη . Η υπέρυθρη ακτινοβολία εκπέμπεται από όλα τα θερμά σώματα και θερμαίνει όλα τα σώματα στα οποία προσπίπτει . </a:t>
            </a:r>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ΥΠΕΡΥΘΡΗ ΑΚΤΙΝΟΒΟΛΙΑ </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pPr algn="just">
              <a:buNone/>
            </a:pPr>
            <a:r>
              <a:rPr lang="el-GR" dirty="0" smtClean="0"/>
              <a:t>Οι υπέρυθρες  ακτίνες , ανάλογα με τον τρόπο παραγωγής τους , χωρίζονται σε δύο κατηγορίες . Η υπέρυθρη από λάμπες υπερύθρων  ( μη φωτεινές πηγές ) και η υπέρυθρη από λάμπες ακτινοβολούμενης θερμότητας ( φωτεινές πηγές ) .</a:t>
            </a:r>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normAutofit fontScale="90000"/>
          </a:bodyPr>
          <a:lstStyle/>
          <a:p>
            <a:r>
              <a:rPr lang="el-GR" b="1" dirty="0" smtClean="0"/>
              <a:t>ΥΠΕΡΥΘΡΗ ΑΚΤΙΝΟΒΟΛΙΑ </a:t>
            </a:r>
            <a:br>
              <a:rPr lang="el-GR" b="1" dirty="0" smtClean="0"/>
            </a:br>
            <a:r>
              <a:rPr lang="el-GR" b="1" dirty="0" smtClean="0"/>
              <a:t>( μη φωτεινές πηγές )</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pPr algn="just">
              <a:buNone/>
            </a:pPr>
            <a:r>
              <a:rPr lang="el-GR" dirty="0" smtClean="0"/>
              <a:t>Η υπέρυθρη ακτινοβολία από λάμπες υπερύθρων έχουν διαπερατότητα μέχρι την επιδερμίδα και γι’ αυτό έχουν πολύ μικρό άμεσο θερμαντικό αποτέλεσμα . Αντίθετα προκαλεί την έκκριση αυξημένων ποσοτήτων ισταμίνης , η οποία προκαλεί αγγειοδιαστολή και τοπική υπεραιμία , με τελικό αποτέλεσμα την έμμεση αύξηση της τοπικής θερμοκρασίας του δέρματος . </a:t>
            </a:r>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normAutofit fontScale="90000"/>
          </a:bodyPr>
          <a:lstStyle/>
          <a:p>
            <a:r>
              <a:rPr lang="el-GR" b="1" dirty="0" smtClean="0"/>
              <a:t>ΥΠΕΡΥΘΡΗ ΑΚΤΙΝΟΒΟΛΙΑ </a:t>
            </a:r>
            <a:br>
              <a:rPr lang="el-GR" b="1" dirty="0" smtClean="0"/>
            </a:br>
            <a:r>
              <a:rPr lang="el-GR" b="1" dirty="0" smtClean="0"/>
              <a:t>( φωτεινές πηγές )</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pPr algn="just">
              <a:buNone/>
            </a:pPr>
            <a:r>
              <a:rPr lang="el-GR" dirty="0" smtClean="0"/>
              <a:t>Η υπέρυθρη ακτινοβολία από λάμπες ακτινοβολούμενης θερμότητας παράγει αμέσως θερμότητα και δεν χρειάζεται προθέρμανση των συσκευών . Η παραγόμενη με αυτό τον τρόπο ακτινοβολία μπορεί να διεισδύει ως τον υποδόριο ιστό . Έτσι έχει άμεσο θερμαντικό αποτέλεσμα στους υποδόριους ιστούς .</a:t>
            </a:r>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ΑΠΟΤΕΛΕΣΜΑΤΑ</a:t>
            </a:r>
            <a:endParaRPr lang="el-GR" b="1"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pPr>
              <a:buNone/>
            </a:pPr>
            <a:r>
              <a:rPr lang="el-GR" dirty="0" smtClean="0"/>
              <a:t>Η έμμεση ή άμεση αύξηση της τοπικής θερμοκρασίας των ιστών προκαλεί :</a:t>
            </a:r>
          </a:p>
          <a:p>
            <a:r>
              <a:rPr lang="el-GR" dirty="0" smtClean="0"/>
              <a:t>Βελτίωση της κυκλοφορίας </a:t>
            </a:r>
          </a:p>
          <a:p>
            <a:r>
              <a:rPr lang="el-GR" dirty="0" smtClean="0"/>
              <a:t>Τοπική αύξηση του μεταβολισμού </a:t>
            </a:r>
          </a:p>
          <a:p>
            <a:r>
              <a:rPr lang="el-GR" dirty="0" smtClean="0"/>
              <a:t>Ήπια αναλγητική δράση </a:t>
            </a:r>
          </a:p>
          <a:p>
            <a:pPr algn="just"/>
            <a:r>
              <a:rPr lang="el-GR" dirty="0" smtClean="0"/>
              <a:t>Μυϊκή χαλάρωση </a:t>
            </a:r>
          </a:p>
          <a:p>
            <a:r>
              <a:rPr lang="el-GR" dirty="0" smtClean="0"/>
              <a:t>Αυξημένη περιοδική εφίδρωση</a:t>
            </a:r>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ΕΦΑΡΜΟΓΗ</a:t>
            </a:r>
            <a:endParaRPr lang="el-GR" b="1" dirty="0"/>
          </a:p>
        </p:txBody>
      </p:sp>
      <p:sp>
        <p:nvSpPr>
          <p:cNvPr id="3" name="2 - Θέση περιεχομένου"/>
          <p:cNvSpPr>
            <a:spLocks noGrp="1"/>
          </p:cNvSpPr>
          <p:nvPr>
            <p:ph idx="1"/>
          </p:nvPr>
        </p:nvSpPr>
        <p:spPr>
          <a:solidFill>
            <a:schemeClr val="accent6">
              <a:lumMod val="60000"/>
              <a:lumOff val="40000"/>
            </a:schemeClr>
          </a:solidFill>
        </p:spPr>
        <p:txBody>
          <a:bodyPr>
            <a:normAutofit/>
          </a:bodyPr>
          <a:lstStyle/>
          <a:p>
            <a:pPr algn="just">
              <a:buNone/>
            </a:pPr>
            <a:r>
              <a:rPr lang="el-GR" dirty="0" smtClean="0"/>
              <a:t>Η συσκευή παραγωγής υπέρυθρης ακτινοβολίας πρέπει να τοποθετείται με τέτοιο τρόπο ώστε τα κύματα να προσπίπτουν κάθετα στη θεραπευόμενη περιοχή και να απέχει από 60 έως 100 εκ. από την δερματική επιφάνεια . Ο χρόνος της κάθε συνεδρίας μπορεί να είναι από 10 έως 30 λεπτά . </a:t>
            </a:r>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ΙΣΤΟΡΙΚΗ ΑΝΑΔΡΟΜΗ</a:t>
            </a:r>
            <a:endParaRPr lang="el-GR" b="1" dirty="0"/>
          </a:p>
        </p:txBody>
      </p:sp>
      <p:sp>
        <p:nvSpPr>
          <p:cNvPr id="3" name="2 - Θέση περιεχομένου"/>
          <p:cNvSpPr>
            <a:spLocks noGrp="1"/>
          </p:cNvSpPr>
          <p:nvPr>
            <p:ph idx="1"/>
          </p:nvPr>
        </p:nvSpPr>
        <p:spPr>
          <a:solidFill>
            <a:schemeClr val="accent6">
              <a:lumMod val="60000"/>
              <a:lumOff val="40000"/>
            </a:schemeClr>
          </a:solidFill>
        </p:spPr>
        <p:txBody>
          <a:bodyPr>
            <a:normAutofit lnSpcReduction="10000"/>
          </a:bodyPr>
          <a:lstStyle/>
          <a:p>
            <a:pPr>
              <a:buNone/>
            </a:pPr>
            <a:r>
              <a:rPr lang="el-GR" dirty="0" smtClean="0"/>
              <a:t>Η θερμοθεραπεία σαν θεραπευτική μέθοδος είναι γνωστή από την αρχαιότητα . Συναντάται με τη μορφή της ηλιοθεραπείας , της χρήσης θερμών λουτρών και της εφαρμογής θερμών επιθεμάτων .</a:t>
            </a:r>
          </a:p>
          <a:p>
            <a:pPr algn="just">
              <a:buNone/>
            </a:pPr>
            <a:r>
              <a:rPr lang="el-GR" dirty="0" smtClean="0"/>
              <a:t>Η θερμοθεραπεία περιλαμβάνει επίσης τη χρήση διαφόρων υλικών , όπως ελαίων , άμμου  ή γαλακτωμάτων για την αποκατάσταση τοπικών προβλημάτων .</a:t>
            </a:r>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ΕΦΑΡΜΟΓΗ</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pPr algn="just">
              <a:buNone/>
            </a:pPr>
            <a:r>
              <a:rPr lang="el-GR" dirty="0" smtClean="0"/>
              <a:t>Ο ιδρώτας που παράγεται πρέπει να σκουπίζεται σχολαστικά για την αποφυγή τυχόν απωλειών θερμότητας και για την αποφυγή δημιουργίας εγκαύματος . Εφαρμόζεται στο σώμα για θεραπεία κυτταρίτιδας .</a:t>
            </a:r>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ΕΝΔΕΙΞΕΙΣ</a:t>
            </a:r>
            <a:endParaRPr lang="el-GR" b="1"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r>
              <a:rPr lang="el-GR" dirty="0" smtClean="0"/>
              <a:t>Θρέψη του δέρματος </a:t>
            </a:r>
          </a:p>
          <a:p>
            <a:r>
              <a:rPr lang="el-GR" dirty="0" smtClean="0"/>
              <a:t>Αποτοξίνωση </a:t>
            </a:r>
          </a:p>
          <a:p>
            <a:r>
              <a:rPr lang="el-GR" smtClean="0"/>
              <a:t>Αύξηση </a:t>
            </a:r>
            <a:r>
              <a:rPr lang="el-GR" dirty="0" smtClean="0"/>
              <a:t>του μεταβολισμού </a:t>
            </a:r>
          </a:p>
          <a:p>
            <a:r>
              <a:rPr lang="el-GR" dirty="0" smtClean="0"/>
              <a:t>Αδυνάτισμα </a:t>
            </a:r>
          </a:p>
          <a:p>
            <a:r>
              <a:rPr lang="el-GR" dirty="0" smtClean="0"/>
              <a:t>Κυτταρίτιδα </a:t>
            </a:r>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ΑΝΤΕΝΔΕΙΞΕΙΣ</a:t>
            </a:r>
            <a:endParaRPr lang="el-GR" b="1" dirty="0"/>
          </a:p>
        </p:txBody>
      </p:sp>
      <p:sp>
        <p:nvSpPr>
          <p:cNvPr id="3" name="2 - Θέση περιεχομένου"/>
          <p:cNvSpPr>
            <a:spLocks noGrp="1"/>
          </p:cNvSpPr>
          <p:nvPr>
            <p:ph idx="1"/>
          </p:nvPr>
        </p:nvSpPr>
        <p:spPr>
          <a:solidFill>
            <a:schemeClr val="accent6">
              <a:lumMod val="60000"/>
              <a:lumOff val="40000"/>
            </a:schemeClr>
          </a:solidFill>
        </p:spPr>
        <p:txBody>
          <a:bodyPr>
            <a:normAutofit/>
          </a:bodyPr>
          <a:lstStyle/>
          <a:p>
            <a:r>
              <a:rPr lang="el-GR" dirty="0" smtClean="0"/>
              <a:t>Πολύ μεγάλη ή πολύ μικρή ηλικία </a:t>
            </a:r>
          </a:p>
          <a:p>
            <a:r>
              <a:rPr lang="el-GR" dirty="0" smtClean="0"/>
              <a:t>Η απώλεια αισθητικότητας του δέρματος</a:t>
            </a:r>
          </a:p>
          <a:p>
            <a:pPr algn="just"/>
            <a:r>
              <a:rPr lang="el-GR" dirty="0" smtClean="0"/>
              <a:t>Οι περιφερικές αγγειοπάθειες </a:t>
            </a:r>
          </a:p>
          <a:p>
            <a:r>
              <a:rPr lang="el-GR" dirty="0" smtClean="0"/>
              <a:t>Οι οξείες τραυματικές και φλεγμονώδεις καταστάσεις</a:t>
            </a:r>
          </a:p>
          <a:p>
            <a:r>
              <a:rPr lang="el-GR" dirty="0" smtClean="0"/>
              <a:t>Νεοπλασίες</a:t>
            </a:r>
          </a:p>
          <a:p>
            <a:r>
              <a:rPr lang="el-GR" dirty="0" smtClean="0"/>
              <a:t>Εγκυμοσύνη</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ΑΝΤΕΝΔΕΙΞΕΙΣ</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r>
              <a:rPr lang="el-GR" dirty="0" smtClean="0"/>
              <a:t>Κατά την έμμηνο ρύση </a:t>
            </a:r>
          </a:p>
          <a:p>
            <a:r>
              <a:rPr lang="el-GR" dirty="0" smtClean="0"/>
              <a:t>Σε αιμορροφιλίες </a:t>
            </a:r>
          </a:p>
          <a:p>
            <a:r>
              <a:rPr lang="el-GR" dirty="0" smtClean="0"/>
              <a:t>Σε άτομα με πυρετό </a:t>
            </a:r>
          </a:p>
          <a:p>
            <a:r>
              <a:rPr lang="el-GR" dirty="0" smtClean="0"/>
              <a:t>Σε περιοχές με ευαισθησία στη θερμότητα </a:t>
            </a:r>
          </a:p>
          <a:p>
            <a:r>
              <a:rPr lang="el-GR" dirty="0" smtClean="0"/>
              <a:t>Σε καρδιακά νοσήματα</a:t>
            </a:r>
          </a:p>
          <a:p>
            <a:r>
              <a:rPr lang="el-GR" dirty="0" smtClean="0"/>
              <a:t>Σε περιπτώσεις διαβήτη</a:t>
            </a:r>
          </a:p>
          <a:p>
            <a:pPr algn="just"/>
            <a:r>
              <a:rPr lang="el-GR" dirty="0" smtClean="0"/>
              <a:t>Σε περιοχές με σπίλους </a:t>
            </a:r>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normAutofit fontScale="90000"/>
          </a:bodyPr>
          <a:lstStyle/>
          <a:p>
            <a:r>
              <a:rPr lang="el-GR" b="1" dirty="0" smtClean="0"/>
              <a:t>ΆΛΛΕΣ ΜΕΘΟΔΟΙ ΘΕΡΜΟΘΕΡΑΠΕΙΑΣ</a:t>
            </a:r>
            <a:endParaRPr lang="el-GR" b="1" dirty="0"/>
          </a:p>
        </p:txBody>
      </p:sp>
      <p:sp>
        <p:nvSpPr>
          <p:cNvPr id="3" name="2 - Θέση περιεχομένου"/>
          <p:cNvSpPr>
            <a:spLocks noGrp="1"/>
          </p:cNvSpPr>
          <p:nvPr>
            <p:ph idx="1"/>
          </p:nvPr>
        </p:nvSpPr>
        <p:spPr>
          <a:solidFill>
            <a:schemeClr val="accent6">
              <a:lumMod val="60000"/>
              <a:lumOff val="40000"/>
            </a:schemeClr>
          </a:solidFill>
        </p:spPr>
        <p:txBody>
          <a:bodyPr>
            <a:normAutofit/>
          </a:bodyPr>
          <a:lstStyle/>
          <a:p>
            <a:r>
              <a:rPr lang="el-GR" b="1" i="1" dirty="0" smtClean="0"/>
              <a:t>Θερμά επιθέματα </a:t>
            </a:r>
            <a:r>
              <a:rPr lang="el-GR" dirty="0" smtClean="0"/>
              <a:t>.θεωρούνται μέσα μετάδοσης υγρής θερμότητας , η οποία μεταδίδεται δια της αγωγής στους βαθύτερους ιστούς . Στην αισθητική χρησιμοποιούνται τα </a:t>
            </a:r>
            <a:r>
              <a:rPr lang="el-GR" b="1" dirty="0" smtClean="0"/>
              <a:t>ηλεκτρικά θερμά επιθέματα </a:t>
            </a:r>
            <a:r>
              <a:rPr lang="el-GR" dirty="0" smtClean="0"/>
              <a:t>( ιμάντες από εύκαμπτο υλικό με αντιστάσεις στο εσωτερικό τους ) και τα</a:t>
            </a:r>
            <a:endParaRPr lang="el-GR"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normAutofit fontScale="90000"/>
          </a:bodyPr>
          <a:lstStyle/>
          <a:p>
            <a:r>
              <a:rPr lang="el-GR" b="1" dirty="0" smtClean="0"/>
              <a:t>ΆΛΛΕΣ ΜΕΘΟΔΟΙ ΘΕΡΜΟΘΕΡΑΠΕΙΑΣ</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pPr>
              <a:buNone/>
            </a:pPr>
            <a:r>
              <a:rPr lang="el-GR" b="1" dirty="0" smtClean="0"/>
              <a:t>χημικά θερμά επιθέματα </a:t>
            </a:r>
            <a:r>
              <a:rPr lang="el-GR" dirty="0" smtClean="0"/>
              <a:t>( μάσκες οι οποίες μετά την παρασκευή και τοποθέτησή τους στο δέρμα προκαλούν αύξηση της θερμοκρασίας )</a:t>
            </a:r>
          </a:p>
          <a:p>
            <a:r>
              <a:rPr lang="el-GR" b="1" dirty="0" smtClean="0"/>
              <a:t>Μπάνια μεγάλων διαφορών θερμοκρασίας </a:t>
            </a:r>
          </a:p>
          <a:p>
            <a:r>
              <a:rPr lang="el-GR" b="1" dirty="0" smtClean="0"/>
              <a:t>Ρεύματα υψηλής συχνότητας ( υψίσυχνα </a:t>
            </a:r>
            <a:r>
              <a:rPr lang="el-GR" dirty="0" smtClean="0"/>
              <a:t>)</a:t>
            </a:r>
          </a:p>
          <a:p>
            <a:pPr>
              <a:buNone/>
            </a:pPr>
            <a:endParaRPr lang="el-GR"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normAutofit fontScale="90000"/>
          </a:bodyPr>
          <a:lstStyle/>
          <a:p>
            <a:r>
              <a:rPr lang="el-GR" b="1" dirty="0" smtClean="0"/>
              <a:t>ΆΛΛΕΣ ΜΕΘΟΔΟΙ ΘΕΡΜΟΘΕΡΑΠΕΙΑΣ</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pPr marL="514350" indent="-514350"/>
            <a:r>
              <a:rPr lang="el-GR" b="1" i="1" dirty="0" smtClean="0"/>
              <a:t>Σάουνα </a:t>
            </a:r>
            <a:r>
              <a:rPr lang="el-GR" dirty="0" smtClean="0"/>
              <a:t>. Διακρίνεται σε δυο τύπους α) την </a:t>
            </a:r>
            <a:r>
              <a:rPr lang="el-GR" b="1" dirty="0" smtClean="0"/>
              <a:t>υγρή σάουνα </a:t>
            </a:r>
            <a:r>
              <a:rPr lang="el-GR" dirty="0" smtClean="0"/>
              <a:t>, που προκαλεί εφίδρωση του οργανισμού με τη βοήθεια υδρατμών , β) την </a:t>
            </a:r>
            <a:r>
              <a:rPr lang="el-GR" b="1" dirty="0" smtClean="0"/>
              <a:t>ξηρή σάουνα </a:t>
            </a:r>
            <a:r>
              <a:rPr lang="el-GR" dirty="0" smtClean="0"/>
              <a:t>( που προκαλεί εφίδρωση του οργανισμού χρησιμοποιώντας ρεύμα θερμού αέρα ).</a:t>
            </a:r>
          </a:p>
          <a:p>
            <a:pPr marL="514350" indent="-514350"/>
            <a:endParaRPr lang="el-GR"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normAutofit fontScale="90000"/>
          </a:bodyPr>
          <a:lstStyle/>
          <a:p>
            <a:r>
              <a:rPr lang="el-GR" b="1" dirty="0" smtClean="0"/>
              <a:t>ΆΛΛΕΣ ΜΕΘΟΔΟΙ ΘΕΡΜΟΘΕΡΑΠΕΙΑΣ</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pPr algn="just"/>
            <a:r>
              <a:rPr lang="el-GR" b="1" dirty="0" smtClean="0"/>
              <a:t>Θερμοκουβέρτες</a:t>
            </a:r>
            <a:r>
              <a:rPr lang="el-GR" dirty="0" smtClean="0"/>
              <a:t> . Οι θερμοκουβέρτες τοποθετούνται επάνω στο κρεβάτι της αισθητικής . Ο θεραπευόμενος με την εφαρμογή προϊόντων ή όχι ξαπλώνει σε ένα ειδικό νάιλον που βρίσκεται επάνω στη θερμοκουβέρτα και στη συνέχεια η αισθητικός την κλείνει και αυξάνει τη θερμοκρασία . </a:t>
            </a:r>
            <a:endParaRPr lang="el-GR"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normAutofit fontScale="90000"/>
          </a:bodyPr>
          <a:lstStyle/>
          <a:p>
            <a:r>
              <a:rPr lang="el-GR" b="1" dirty="0" smtClean="0"/>
              <a:t>ΆΛΛΕΣ ΜΕΘΟΔΟΙ ΘΕΡΜΟΘΕΡΑΠΕΙΑΣ</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pPr algn="just">
              <a:buNone/>
            </a:pPr>
            <a:r>
              <a:rPr lang="el-GR" dirty="0" smtClean="0"/>
              <a:t>Ως επί τω πλείστον οι θερμοκουβέρτες ρυθμίζονται σε θερμοκρασία , χωριστά ανά περιοχή , δηλαδή τα άνω άκρα , η κοιλιά και το στέρνο έχουν τη δική τους ρευματοδότηση . Επομένως είναι εφικτό σε μια περιοχή που υπάρχει κάποιο πρόβλημα ή δημιουργεί δυσανασχέτηση η θερμοκουβέρτα να μην δοθεί θερμότητα ή να δοθεί σε χαμηλά επίπεδα . </a:t>
            </a:r>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ΕΙΔΗ ΘΕΡΜΟΘΕΡΑΠΕΙΑΣ </a:t>
            </a:r>
            <a:endParaRPr lang="el-GR" b="1" dirty="0"/>
          </a:p>
        </p:txBody>
      </p:sp>
      <p:sp>
        <p:nvSpPr>
          <p:cNvPr id="3" name="2 - Θέση περιεχομένου"/>
          <p:cNvSpPr>
            <a:spLocks noGrp="1"/>
          </p:cNvSpPr>
          <p:nvPr>
            <p:ph idx="1"/>
          </p:nvPr>
        </p:nvSpPr>
        <p:spPr>
          <a:solidFill>
            <a:schemeClr val="accent6">
              <a:lumMod val="60000"/>
              <a:lumOff val="40000"/>
            </a:schemeClr>
          </a:solidFill>
        </p:spPr>
        <p:txBody>
          <a:bodyPr>
            <a:normAutofit/>
          </a:bodyPr>
          <a:lstStyle/>
          <a:p>
            <a:pPr>
              <a:buNone/>
            </a:pPr>
            <a:r>
              <a:rPr lang="el-GR" dirty="0" smtClean="0"/>
              <a:t>Η θερμοθεραπεία ανάλογα με το βάθος διείσδυσης της αύξησης της θερμοκρασίας που επιτυγχάνεται , διακρίνεται σε : </a:t>
            </a:r>
          </a:p>
          <a:p>
            <a:r>
              <a:rPr lang="el-GR" b="1" i="1" dirty="0" smtClean="0"/>
              <a:t>Επιπολής θερμοθεραπεία </a:t>
            </a:r>
            <a:r>
              <a:rPr lang="el-GR" dirty="0" smtClean="0"/>
              <a:t>: τα αποτελέσματα της οποίας εμφανίζονται σε βάθος 8-10 χιλιοστών λόγω μεταφοράς της θερμότητας .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ΕΙΔΗ ΘΕΡΜΟΘΕΡΑΠΕΙΑΣ </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lstStyle/>
          <a:p>
            <a:pPr algn="just"/>
            <a:r>
              <a:rPr lang="el-GR" b="1" i="1" dirty="0" smtClean="0"/>
              <a:t>Εν τω βάθει θερμοθεραπεία </a:t>
            </a:r>
            <a:r>
              <a:rPr lang="el-GR" dirty="0" smtClean="0"/>
              <a:t>: τα αποτελέσματα της οποίας εμφανίζονται σε βάθος μεγαλύτερο των 10 χιλιοστών λόγω μετατροπής της ενέργειας του θεραπευτικού μέσου σε θερμότητα στους εν τω βάθει ιστούς . </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ΠΑΡΑΦΙΝΟΛΟΥΤΡΟ</a:t>
            </a:r>
            <a:endParaRPr lang="el-GR" b="1" dirty="0"/>
          </a:p>
        </p:txBody>
      </p:sp>
      <p:sp>
        <p:nvSpPr>
          <p:cNvPr id="3" name="2 - Θέση περιεχομένου"/>
          <p:cNvSpPr>
            <a:spLocks noGrp="1"/>
          </p:cNvSpPr>
          <p:nvPr>
            <p:ph idx="1"/>
          </p:nvPr>
        </p:nvSpPr>
        <p:spPr>
          <a:solidFill>
            <a:schemeClr val="accent6">
              <a:lumMod val="60000"/>
              <a:lumOff val="40000"/>
            </a:schemeClr>
          </a:solidFill>
        </p:spPr>
        <p:txBody>
          <a:bodyPr>
            <a:normAutofit lnSpcReduction="10000"/>
          </a:bodyPr>
          <a:lstStyle/>
          <a:p>
            <a:pPr>
              <a:buNone/>
            </a:pPr>
            <a:r>
              <a:rPr lang="el-GR" dirty="0" smtClean="0"/>
              <a:t>Πρόκειται για μια μέθοδο θερμοθεραπείας που προκαλεί αύξηση της θερμοκρασίας στην περιοχή εφαρμογής δια της αγωγής .</a:t>
            </a:r>
          </a:p>
          <a:p>
            <a:pPr algn="just">
              <a:buNone/>
            </a:pPr>
            <a:r>
              <a:rPr lang="el-GR" dirty="0" smtClean="0"/>
              <a:t>Το παραφινόλουτρο γίνεται με μια ειδική συσκευή η οποία επίσης ονομάζεται παραφινόλουτρο . Αυτό αποτελείται από έναν θερμοστάτη ο οποίος ζεσταίνει την συσκευή μέσα στην οποία τοποθετείται μίγμα παραφίνης και άλλων μαλακτικών ελαίων . </a:t>
            </a:r>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ΠΑΡΑΦΙΝΟΛΟΥΤΡΟ</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normAutofit/>
          </a:bodyPr>
          <a:lstStyle/>
          <a:p>
            <a:pPr algn="just">
              <a:buNone/>
            </a:pPr>
            <a:r>
              <a:rPr lang="el-GR" dirty="0" smtClean="0"/>
              <a:t>Αυτή εφαρμόζεται είτε με τη μέθοδο της καταβύθισης , είτε με τη μέθοδο του γαντιού . Το σημείο τήξης της παραφίνης είναι 45 βαθμοί κελσίου . Στη μέθοδο της καταβύθισης όταν η θερμοκρασία φτάσει τους 45 – 50 βαθμούς κελσίου η καθαρή περιοχή που πρόκειται να υποστεί τη θεραπεία βυθίζεται στο παραφινόλουτρο χωρίς να ακουμπά τον</a:t>
            </a:r>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ΠΑΡΑΦΙΝΟΛΟΥΤΡΟ</a:t>
            </a:r>
            <a:endParaRPr lang="el-GR" dirty="0"/>
          </a:p>
        </p:txBody>
      </p:sp>
      <p:sp>
        <p:nvSpPr>
          <p:cNvPr id="3" name="2 - Θέση περιεχομένου"/>
          <p:cNvSpPr>
            <a:spLocks noGrp="1"/>
          </p:cNvSpPr>
          <p:nvPr>
            <p:ph idx="1"/>
          </p:nvPr>
        </p:nvSpPr>
        <p:spPr>
          <a:solidFill>
            <a:schemeClr val="accent6">
              <a:lumMod val="60000"/>
              <a:lumOff val="40000"/>
            </a:schemeClr>
          </a:solidFill>
        </p:spPr>
        <p:txBody>
          <a:bodyPr>
            <a:normAutofit/>
          </a:bodyPr>
          <a:lstStyle/>
          <a:p>
            <a:pPr algn="just">
              <a:buNone/>
            </a:pPr>
            <a:r>
              <a:rPr lang="el-GR" dirty="0" smtClean="0"/>
              <a:t>πυθμένα ή τα πλαϊνά της όρια και μένει έτσι για 20 λεπτά. Μετά από αυτό το χρόνο η περιοχή αφαιρείται από το μηχάνημα και μένει να στεγνώσει στον αέρα . Όταν η παραφίνη στερεοποιηθεί  αφαιρείται από το σώμα εύκολα . Αυτός ο τρόπος εφαρμογής της παραφίνης προκαλεί μεγάλη αύξηση της θερμοκρασίας στην περιοχή .</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solidFill>
            <a:schemeClr val="accent4">
              <a:lumMod val="75000"/>
            </a:schemeClr>
          </a:solidFill>
        </p:spPr>
        <p:txBody>
          <a:bodyPr/>
          <a:lstStyle/>
          <a:p>
            <a:r>
              <a:rPr lang="el-GR" b="1" dirty="0" smtClean="0"/>
              <a:t>ΠΑΡΑΦΙΝΟΛΟΥΤΡΟ</a:t>
            </a:r>
            <a:endParaRPr lang="el-GR" dirty="0"/>
          </a:p>
        </p:txBody>
      </p:sp>
      <p:sp>
        <p:nvSpPr>
          <p:cNvPr id="4" name="3 - Θέση περιεχομένου"/>
          <p:cNvSpPr>
            <a:spLocks noGrp="1"/>
          </p:cNvSpPr>
          <p:nvPr>
            <p:ph idx="1"/>
          </p:nvPr>
        </p:nvSpPr>
        <p:spPr>
          <a:solidFill>
            <a:schemeClr val="accent6">
              <a:lumMod val="60000"/>
              <a:lumOff val="40000"/>
            </a:schemeClr>
          </a:solidFill>
        </p:spPr>
        <p:txBody>
          <a:bodyPr/>
          <a:lstStyle/>
          <a:p>
            <a:pPr algn="just">
              <a:buNone/>
            </a:pPr>
            <a:r>
              <a:rPr lang="el-GR" dirty="0" smtClean="0"/>
              <a:t>Στη μέθοδο του γαντιού γίνεται επαναλαμβανόμενη βύθιση της καθαρής περιοχής που πρόκειται να υποστεί τη θεραπεία μέχρι να δημιουργηθεί ένα στρώμα παραφίνης  στην περιοχή που να μοιάζει με γάντι . </a:t>
            </a:r>
            <a:r>
              <a:rPr lang="el-GR" dirty="0"/>
              <a:t>Μ</a:t>
            </a:r>
            <a:r>
              <a:rPr lang="el-GR" dirty="0" smtClean="0"/>
              <a:t>ετά από 6 φορές βύθισης της περιοχής , αυτή καλύπτεται με μεμβράνη ή πετσέτα . Στα 20 λεπτά αφαιρείται εύκολα η παραφίνη , η οποία έχει στεγνώσει . </a:t>
            </a:r>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255</TotalTime>
  <Words>1355</Words>
  <Application>Microsoft Office PowerPoint</Application>
  <PresentationFormat>Προβολή στην οθόνη (4:3)</PresentationFormat>
  <Paragraphs>127</Paragraphs>
  <Slides>38</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38</vt:i4>
      </vt:variant>
    </vt:vector>
  </HeadingPairs>
  <TitlesOfParts>
    <vt:vector size="39" baseType="lpstr">
      <vt:lpstr>Θέμα του Office</vt:lpstr>
      <vt:lpstr>ΕΙΔΗ ΘΕΡΜΟΘΕΡΑΠΕΙΑΣ</vt:lpstr>
      <vt:lpstr>ΟΡΙΣΜΟΣ</vt:lpstr>
      <vt:lpstr>ΙΣΤΟΡΙΚΗ ΑΝΑΔΡΟΜΗ</vt:lpstr>
      <vt:lpstr>ΕΙΔΗ ΘΕΡΜΟΘΕΡΑΠΕΙΑΣ </vt:lpstr>
      <vt:lpstr>ΕΙΔΗ ΘΕΡΜΟΘΕΡΑΠΕΙΑΣ </vt:lpstr>
      <vt:lpstr>ΠΑΡΑΦΙΝΟΛΟΥΤΡΟ</vt:lpstr>
      <vt:lpstr>ΠΑΡΑΦΙΝΟΛΟΥΤΡΟ</vt:lpstr>
      <vt:lpstr>ΠΑΡΑΦΙΝΟΛΟΥΤΡΟ</vt:lpstr>
      <vt:lpstr>ΠΑΡΑΦΙΝΟΛΟΥΤΡΟ</vt:lpstr>
      <vt:lpstr>ΠΑΡΑΦΙΝΟΛΟΥΤΡΟ</vt:lpstr>
      <vt:lpstr>ΑΠΟΤΕΛΕΣΜΑΤΑ </vt:lpstr>
      <vt:lpstr>ΑΠΟΤΕΛΕΣΜΑΤΑ </vt:lpstr>
      <vt:lpstr>ΕΝΔΕΙΞΕΙΣ</vt:lpstr>
      <vt:lpstr>ΑΝΤΕΝΔΕΙΞΕΙΣ</vt:lpstr>
      <vt:lpstr>ΑΝΤΕΝΔΕΙΞΕΙΣ</vt:lpstr>
      <vt:lpstr>ΔΙΝΟΛΟΥΤΡΟ</vt:lpstr>
      <vt:lpstr>ΔΙΝΟΛΟΥΤΡΟ</vt:lpstr>
      <vt:lpstr>ΔΙΝΟΛΟΥΤΡΟ</vt:lpstr>
      <vt:lpstr>ΑΠΟΤΕΛΕΣΜΑΤΑ</vt:lpstr>
      <vt:lpstr>ΑΠΟΤΕΛΕΣΜΑΤΑ</vt:lpstr>
      <vt:lpstr>ΕΦΑΡΜΟΓΗ</vt:lpstr>
      <vt:lpstr>ΑΝΤΕΝΔΕΙΞΕΙΣ</vt:lpstr>
      <vt:lpstr>ΑΝΤΕΝΔΕΙΞΕΙΣ</vt:lpstr>
      <vt:lpstr>ΥΠΕΡΥΘΡΗ ΑΚΤΙΝΟΒΟΛΙΑ </vt:lpstr>
      <vt:lpstr>ΥΠΕΡΥΘΡΗ ΑΚΤΙΝΟΒΟΛΙΑ </vt:lpstr>
      <vt:lpstr>ΥΠΕΡΥΘΡΗ ΑΚΤΙΝΟΒΟΛΙΑ  ( μη φωτεινές πηγές )</vt:lpstr>
      <vt:lpstr>ΥΠΕΡΥΘΡΗ ΑΚΤΙΝΟΒΟΛΙΑ  ( φωτεινές πηγές )</vt:lpstr>
      <vt:lpstr>ΑΠΟΤΕΛΕΣΜΑΤΑ</vt:lpstr>
      <vt:lpstr>ΕΦΑΡΜΟΓΗ</vt:lpstr>
      <vt:lpstr>ΕΦΑΡΜΟΓΗ</vt:lpstr>
      <vt:lpstr>ΕΝΔΕΙΞΕΙΣ</vt:lpstr>
      <vt:lpstr>ΑΝΤΕΝΔΕΙΞΕΙΣ</vt:lpstr>
      <vt:lpstr>ΑΝΤΕΝΔΕΙΞΕΙΣ</vt:lpstr>
      <vt:lpstr>ΆΛΛΕΣ ΜΕΘΟΔΟΙ ΘΕΡΜΟΘΕΡΑΠΕΙΑΣ</vt:lpstr>
      <vt:lpstr>ΆΛΛΕΣ ΜΕΘΟΔΟΙ ΘΕΡΜΟΘΕΡΑΠΕΙΑΣ</vt:lpstr>
      <vt:lpstr>ΆΛΛΕΣ ΜΕΘΟΔΟΙ ΘΕΡΜΟΘΕΡΑΠΕΙΑΣ</vt:lpstr>
      <vt:lpstr>ΆΛΛΕΣ ΜΕΘΟΔΟΙ ΘΕΡΜΟΘΕΡΑΠΕΙΑΣ</vt:lpstr>
      <vt:lpstr>ΆΛΛΕΣ ΜΕΘΟΔΟΙ ΘΕΡΜΟΘΕΡΑΠΕΙΑΣ</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ΕΙΔΗ ΘΕΡΜΟΘΕΡΑΠΕΙΑΣ</dc:title>
  <dc:creator>user</dc:creator>
  <cp:lastModifiedBy>user</cp:lastModifiedBy>
  <cp:revision>69</cp:revision>
  <dcterms:created xsi:type="dcterms:W3CDTF">2025-03-10T10:46:58Z</dcterms:created>
  <dcterms:modified xsi:type="dcterms:W3CDTF">2025-03-30T18:26:14Z</dcterms:modified>
</cp:coreProperties>
</file>