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DC4AE-074D-4CF2-821C-BEFB93706AB8}" type="datetimeFigureOut">
              <a:rPr lang="el-GR" smtClean="0"/>
              <a:pPr/>
              <a:t>23/3/2025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A349E-9602-4A7C-8DC9-40519B095AE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DC4AE-074D-4CF2-821C-BEFB93706AB8}" type="datetimeFigureOut">
              <a:rPr lang="el-GR" smtClean="0"/>
              <a:pPr/>
              <a:t>23/3/2025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A349E-9602-4A7C-8DC9-40519B095AE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DC4AE-074D-4CF2-821C-BEFB93706AB8}" type="datetimeFigureOut">
              <a:rPr lang="el-GR" smtClean="0"/>
              <a:pPr/>
              <a:t>23/3/2025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A349E-9602-4A7C-8DC9-40519B095AE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DC4AE-074D-4CF2-821C-BEFB93706AB8}" type="datetimeFigureOut">
              <a:rPr lang="el-GR" smtClean="0"/>
              <a:pPr/>
              <a:t>23/3/2025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A349E-9602-4A7C-8DC9-40519B095AE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DC4AE-074D-4CF2-821C-BEFB93706AB8}" type="datetimeFigureOut">
              <a:rPr lang="el-GR" smtClean="0"/>
              <a:pPr/>
              <a:t>23/3/2025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A349E-9602-4A7C-8DC9-40519B095AE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DC4AE-074D-4CF2-821C-BEFB93706AB8}" type="datetimeFigureOut">
              <a:rPr lang="el-GR" smtClean="0"/>
              <a:pPr/>
              <a:t>23/3/2025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A349E-9602-4A7C-8DC9-40519B095AE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DC4AE-074D-4CF2-821C-BEFB93706AB8}" type="datetimeFigureOut">
              <a:rPr lang="el-GR" smtClean="0"/>
              <a:pPr/>
              <a:t>23/3/2025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A349E-9602-4A7C-8DC9-40519B095AE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DC4AE-074D-4CF2-821C-BEFB93706AB8}" type="datetimeFigureOut">
              <a:rPr lang="el-GR" smtClean="0"/>
              <a:pPr/>
              <a:t>23/3/2025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A349E-9602-4A7C-8DC9-40519B095AE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DC4AE-074D-4CF2-821C-BEFB93706AB8}" type="datetimeFigureOut">
              <a:rPr lang="el-GR" smtClean="0"/>
              <a:pPr/>
              <a:t>23/3/2025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A349E-9602-4A7C-8DC9-40519B095AE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DC4AE-074D-4CF2-821C-BEFB93706AB8}" type="datetimeFigureOut">
              <a:rPr lang="el-GR" smtClean="0"/>
              <a:pPr/>
              <a:t>23/3/2025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A349E-9602-4A7C-8DC9-40519B095AE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DC4AE-074D-4CF2-821C-BEFB93706AB8}" type="datetimeFigureOut">
              <a:rPr lang="el-GR" smtClean="0"/>
              <a:pPr/>
              <a:t>23/3/2025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A349E-9602-4A7C-8DC9-40519B095AE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DC4AE-074D-4CF2-821C-BEFB93706AB8}" type="datetimeFigureOut">
              <a:rPr lang="el-GR" smtClean="0"/>
              <a:pPr/>
              <a:t>23/3/2025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A349E-9602-4A7C-8DC9-40519B095AE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14348" y="2130425"/>
            <a:ext cx="7743852" cy="1727203"/>
          </a:xfrm>
          <a:solidFill>
            <a:schemeClr val="accent4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l-GR" b="1" dirty="0" smtClean="0"/>
              <a:t>ΗΛΕΚΤΡΟΘΕΡΑΠΕΙΑ  ( ΕΙΔΗ ΡΕΥΜΑΤΩΝ / ΠΟΥ ΕΦΑΡΜΟΖΟΝΤΑΙ ΣΤΙΣ ΘΕΡΑΠΕΙΕΣ ΣΩΜΑΤΟΣ)</a:t>
            </a:r>
            <a:endParaRPr lang="el-GR" b="1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2500"/>
          </a:bodyPr>
          <a:lstStyle/>
          <a:p>
            <a:r>
              <a:rPr lang="el-GR" b="1" dirty="0" smtClean="0">
                <a:solidFill>
                  <a:schemeClr val="tx1"/>
                </a:solidFill>
              </a:rPr>
              <a:t>ΜΑΘΗΜΑ : ΘΕΡΑΠΕΙΕΣ ΣΩΜΑΤΟΣ </a:t>
            </a:r>
          </a:p>
          <a:p>
            <a:r>
              <a:rPr lang="el-GR" b="1" dirty="0" smtClean="0">
                <a:solidFill>
                  <a:schemeClr val="tx1"/>
                </a:solidFill>
              </a:rPr>
              <a:t>ΘΕΩΡΙΑ Δ ΕΞΑΜΗΝΟΥ</a:t>
            </a:r>
          </a:p>
          <a:p>
            <a:r>
              <a:rPr lang="el-GR" b="1" dirty="0" smtClean="0">
                <a:solidFill>
                  <a:schemeClr val="tx1"/>
                </a:solidFill>
              </a:rPr>
              <a:t>ΕΚΠΑΙΔΕΥΤΡΙΑ : ΔΑΛΙΑΝΟΠΟΥΛΟΥ Μ.</a:t>
            </a:r>
            <a:endParaRPr lang="el-G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57158" y="0"/>
            <a:ext cx="8329642" cy="1714488"/>
          </a:xfrm>
          <a:solidFill>
            <a:schemeClr val="accent4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l-GR" b="1" dirty="0" smtClean="0"/>
              <a:t>ΜΕΘΟΔΟΙ , ΕΦΑΡΜΟΓΕΣ ΚΑΙ ΑΠΟΤΕΛΕΣΜΑΤΑ ΗΛΕΚΤΡΟΘΕΡΑΠΕΥΤΙΚΩΝ ΡΕΥΜΑΤΩΝ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1714488"/>
            <a:ext cx="8186766" cy="441167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l-GR" i="1" dirty="0" smtClean="0"/>
              <a:t>Τετραπολική σύνδεση </a:t>
            </a:r>
            <a:r>
              <a:rPr lang="el-GR" dirty="0" smtClean="0"/>
              <a:t>: χρησιμοποιούνται τέσσερα ηλεκτρόδια , τα οποία τοποθετούνται διαγώνια έτσι ώστε η υπό θεραπεία περιοχή να βρίσκεται στο σημείο διασταύρωσης των δυο κυκλωμάτων . Η διαμόρφωση του ρεύματος συμβολής γίνεται στο σώμα . </a:t>
            </a:r>
          </a:p>
          <a:p>
            <a:pPr algn="just">
              <a:buNone/>
            </a:pPr>
            <a:r>
              <a:rPr lang="el-GR" i="1" dirty="0" smtClean="0"/>
              <a:t>Τριπολική σύνδεση </a:t>
            </a:r>
            <a:r>
              <a:rPr lang="el-GR" dirty="0" smtClean="0"/>
              <a:t>: χρησιμοποιούνται τρία πλακοειδή ηλεκτρόδια από τα οποία το ένα είναι κοινό και για τα δυο κυκλώματα των εναλλασσόμενων ρευμάτων . 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0"/>
            <a:ext cx="8258204" cy="1714488"/>
          </a:xfrm>
          <a:solidFill>
            <a:schemeClr val="accent4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l-GR" b="1" dirty="0" smtClean="0"/>
              <a:t>ΜΕΘΟΔΟΙ , ΕΦΑΡΜΟΓΕΣ ΚΑΙ ΑΠΟΤΕΛΕΣΜΑΤΑ ΗΛΕΚΤΡΟΘΕΡΑΠΕΥΤΙΚΩΝ ΡΕΥΜΑΤΩΝ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1714488"/>
            <a:ext cx="8186766" cy="4411675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>
              <a:buNone/>
            </a:pPr>
            <a:r>
              <a:rPr lang="el-GR" i="1" dirty="0" smtClean="0"/>
              <a:t>Διπολική σύνδεση </a:t>
            </a:r>
            <a:r>
              <a:rPr lang="el-GR" dirty="0" smtClean="0"/>
              <a:t>: χρησιμοποιούνται δύο ηλεκτρόδια και η διαμόρφωση του ρεύματος συμβολής γίνεται μέσα στη συσκευή .</a:t>
            </a:r>
          </a:p>
          <a:p>
            <a:pPr>
              <a:buNone/>
            </a:pPr>
            <a:r>
              <a:rPr lang="el-GR" dirty="0" smtClean="0"/>
              <a:t>Η ροή των ρευμάτων αυτών , μπορεί να είναι συνεχής , διαμορφούμενη ή διαλείπουσα . </a:t>
            </a:r>
          </a:p>
          <a:p>
            <a:pPr algn="just">
              <a:buNone/>
            </a:pPr>
            <a:r>
              <a:rPr lang="el-GR" dirty="0" smtClean="0"/>
              <a:t>Χρησιμοποιούνται για την πρόκληση μυϊκών συσπάσεων , διέγερση του κυτταρικού μεταβολισμού και τη ροή της λέμφου . </a:t>
            </a: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57158" y="0"/>
            <a:ext cx="8329642" cy="1643050"/>
          </a:xfrm>
          <a:solidFill>
            <a:schemeClr val="accent4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l-GR" b="1" dirty="0" smtClean="0"/>
              <a:t>ΜΕΘΟΔΟΙ , ΕΦΑΡΜΟΓΕΣ ΚΑΙ ΑΠΟΤΕΛΕΣΜΑΤΑ ΗΛΕΚΤΡΟΘΕΡΑΠΕΥΤΙΚΩΝ ΡΕΥΜΑΤΩΝ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1643050"/>
            <a:ext cx="8186766" cy="448311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 algn="just"/>
            <a:r>
              <a:rPr lang="el-GR" b="1" dirty="0" smtClean="0"/>
              <a:t>Ρεύματα </a:t>
            </a:r>
            <a:r>
              <a:rPr lang="en-US" b="1" dirty="0" smtClean="0"/>
              <a:t>tens </a:t>
            </a:r>
            <a:r>
              <a:rPr lang="el-GR" dirty="0" smtClean="0"/>
              <a:t>:  πρόκειται για το διαδερμικό ηλεκτρικό – νευρικό μυϊκό ερεθισμό . Είναι αναλγητικά ηλεκτρικά ρεύματα χαμηλών συχνοτήτων . Υπάρχουν τα υψίσυχνα συμβατικά </a:t>
            </a:r>
            <a:r>
              <a:rPr lang="en-US" dirty="0" smtClean="0"/>
              <a:t>tens ( 100Hz ) </a:t>
            </a:r>
            <a:r>
              <a:rPr lang="el-GR" dirty="0" smtClean="0"/>
              <a:t>τα χαμηλόσυχνα ηλεκτροβελονιστικά </a:t>
            </a:r>
            <a:r>
              <a:rPr lang="en-US" dirty="0" smtClean="0"/>
              <a:t>tens</a:t>
            </a:r>
            <a:r>
              <a:rPr lang="el-GR" dirty="0" smtClean="0"/>
              <a:t> . Αυτά που εφαρμόζονται με συχνότητα έως 80 </a:t>
            </a:r>
            <a:r>
              <a:rPr lang="en-US" dirty="0" smtClean="0"/>
              <a:t>Hz</a:t>
            </a:r>
            <a:r>
              <a:rPr lang="el-GR" dirty="0" smtClean="0"/>
              <a:t> , χρησιμοποιούνται για το αυχενικό σύνδρομο , ημικρανίες , παθήσεις του νευρικού , του μυοσκελετικού κ.α. </a:t>
            </a:r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0"/>
            <a:ext cx="8258204" cy="1571612"/>
          </a:xfrm>
          <a:solidFill>
            <a:schemeClr val="accent4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l-GR" b="1" dirty="0" smtClean="0"/>
              <a:t>ΜΕΘΟΔΟΙ , ΕΦΑΡΜΟΓΕΣ ΚΑΙ ΑΠΟΤΕΛΕΣΜΑΤΑ ΗΛΕΚΤΡΟΘΕΡΑΠΕΥΤΙΚΩΝ ΡΕΥΜΑΤΩΝ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just"/>
            <a:r>
              <a:rPr lang="el-GR" b="1" dirty="0" smtClean="0"/>
              <a:t>Μικρορεύματα </a:t>
            </a:r>
            <a:r>
              <a:rPr lang="el-GR" dirty="0" smtClean="0"/>
              <a:t>: αλλιώς και ρεύματα χαμηλής έντασης , έχουν ένταση ίση ή μικρότερη από 1 </a:t>
            </a:r>
            <a:r>
              <a:rPr lang="en-US" dirty="0" smtClean="0"/>
              <a:t>mA</a:t>
            </a:r>
            <a:r>
              <a:rPr lang="el-GR" dirty="0" smtClean="0"/>
              <a:t> . Παράγονται από συσκευές χαμηλής τάσης ή πολυσυσκευές που  διαθέτουν κι άλλες μορφές ρευμάτων . Οι συσκευές είναι κατασκευασμένες με τρόπο να μεταβάλλεται η τάση ανάλογα με την αντίσταση και το ρεύμα να παραμένει σταθερό , όπως έχει επιλεχθεί η έντασή του . </a:t>
            </a:r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57158" y="0"/>
            <a:ext cx="8329642" cy="1714488"/>
          </a:xfrm>
          <a:solidFill>
            <a:schemeClr val="accent4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l-GR" b="1" dirty="0" smtClean="0"/>
              <a:t>ΜΕΘΟΔΟΙ , ΕΦΑΡΜΟΓΕΣ ΚΑΙ ΑΠΟΤΕΛΕΣΜΑΤΑ ΗΛΕΚΤΡΟΘΕΡΑΠΕΥΤΙΚΩΝ ΡΕΥΜΑΤΩΝ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1714488"/>
            <a:ext cx="8186766" cy="4411675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just">
              <a:buNone/>
            </a:pPr>
            <a:r>
              <a:rPr lang="el-GR" dirty="0" smtClean="0"/>
              <a:t>Χρησιμοποιούνται για αναλγησία και </a:t>
            </a:r>
            <a:r>
              <a:rPr lang="el-GR" smtClean="0"/>
              <a:t>για επιτάχυνση </a:t>
            </a:r>
            <a:r>
              <a:rPr lang="el-GR" dirty="0" smtClean="0"/>
              <a:t>της επουλωτικής διαδικασίας σε κατάγματα , κακώσεις κ.α. 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75000"/>
            </a:schemeClr>
          </a:solidFill>
        </p:spPr>
        <p:txBody>
          <a:bodyPr/>
          <a:lstStyle/>
          <a:p>
            <a:r>
              <a:rPr lang="el-GR" dirty="0" smtClean="0"/>
              <a:t>ΕΙΔΗ ΗΛΕΚΤΡΙΚΩΝ ΡΕΥΜΑΤΩΝ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l-GR" dirty="0" smtClean="0"/>
              <a:t>Τα είδη ρευμάτων που χρησιμοποιούνται στην αισθητική είναι :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Γαλβανικό ρεύμα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Φαραδικό ρεύμα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Παρεμβαλλόμενα ρεύματα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Ρεύματα </a:t>
            </a:r>
            <a:r>
              <a:rPr lang="en-US" dirty="0" smtClean="0"/>
              <a:t>Tens ( high tens – low tens )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Υπέρηχοι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l-GR" dirty="0" smtClean="0"/>
              <a:t>Μικρορεύματα 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0"/>
            <a:ext cx="8186766" cy="1714488"/>
          </a:xfrm>
          <a:solidFill>
            <a:schemeClr val="accent4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l-GR" b="1" dirty="0" smtClean="0"/>
              <a:t>ΜΕΘΟΔΟΙ , ΕΦΑΡΜΟΓΕΣ ΚΑΙ ΑΠΟΤΕΛΕΣΜΑΤΑ ΗΛΕΚΤΡΟΘΕΡΑΠΕΥΤΙΚΩΝ ΡΕΥΜΑΤΩΝ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1714488"/>
            <a:ext cx="8186766" cy="441167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2500" lnSpcReduction="10000"/>
          </a:bodyPr>
          <a:lstStyle/>
          <a:p>
            <a:pPr algn="just"/>
            <a:r>
              <a:rPr lang="el-GR" b="1" dirty="0" smtClean="0"/>
              <a:t>Γαλβανικό ρεύμα </a:t>
            </a:r>
            <a:r>
              <a:rPr lang="el-GR" dirty="0" smtClean="0"/>
              <a:t>: Οι μέθοδοι εφαρμογής είναι ο σταθερός γαλβανισμός , ο κινητός γαλβανισμός , ο διακοπτόμενος γαλβανισμός. Στο σταθερό γαλβανισμό η ένταση και η ροή του ρεύματος παραμένουν σταθερές και η θέση των ηλεκτροδίων αμετάβλητη . Στον κινητό γαλβανισμό η ένταση και η ροή του ρεύματος παραμένει σταθερή , ενώ υπάρχει μετακίνηση του ενός από τα δύο ηλεκτρόδια , διατηρώντας όμως την επαφή με το σώμα .  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0"/>
            <a:ext cx="8186766" cy="1643050"/>
          </a:xfrm>
          <a:solidFill>
            <a:schemeClr val="accent4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l-GR" b="1" dirty="0" smtClean="0"/>
              <a:t>ΜΕΘΟΔΟΙ , ΕΦΑΡΜΟΓΕΣ ΚΑΙ ΑΠΟΤΕΛΕΣΜΑΤΑ ΗΛΕΚΤΡΟΘΕΡΑΠΕΥΤΙΚΩΝ ΡΕΥΜΑΤΩΝ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1643050"/>
            <a:ext cx="8186766" cy="448311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just">
              <a:buNone/>
            </a:pPr>
            <a:r>
              <a:rPr lang="el-GR" dirty="0" smtClean="0"/>
              <a:t>Στον διακοπτόμενο γαλβανισμό η τιμή της έντασης του ρεύματος και η θέση των ηλεκτροδίων παραμένει σταθερή , ενώ έχουμε ρυθμική διακοπή της ροής του ρεύματος . 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57158" y="0"/>
            <a:ext cx="8329642" cy="1643050"/>
          </a:xfrm>
          <a:solidFill>
            <a:schemeClr val="accent4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l-GR" b="1" dirty="0" smtClean="0"/>
              <a:t>ΜΕΘΟΔΟΙ , ΕΦΑΡΜΟΓΕΣ ΚΑΙ ΑΠΟΤΕΛΕΣΜΑΤΑ ΗΛΕΚΤΡΟΘΕΡΑΠΕΥΤΙΚΩΝ ΡΕΥΜΑΤΩΝ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1714488"/>
            <a:ext cx="8186766" cy="441167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dirty="0" smtClean="0"/>
              <a:t> Η εφαρμογή του γίνεται με συσκευές που παρέχουν συνεχές ρεύμα ή συσκευές που έχουν και τη δυνατότητα παροχής εναλλασσόμενων ρευμάτων . </a:t>
            </a:r>
          </a:p>
          <a:p>
            <a:pPr algn="just">
              <a:buNone/>
            </a:pPr>
            <a:r>
              <a:rPr lang="el-GR" dirty="0" smtClean="0"/>
              <a:t>Η συσκευή γαλβανικού θα πρέπει να φέρει διακόπτη για την εναλλαγή της πολικότητας των ηλεκτροδίων , μικροαμπερόμετρο για τη μέτρηση της έντασης του ρεύματος , σαφή ένδειξη της πολικότητας των ηλεκτροδίων και τα κατάλληλα καλώδια και ηλεκτρόδια για την εφαρμογή του γαλβανικού ρεύματος .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85720" y="0"/>
            <a:ext cx="8401080" cy="1714488"/>
          </a:xfrm>
          <a:solidFill>
            <a:schemeClr val="accent4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l-GR" b="1" dirty="0" smtClean="0"/>
              <a:t>ΜΕΘΟΔΟΙ , ΕΦΑΡΜΟΓΕΣ ΚΑΙ ΑΠΟΤΕΛΕΣΜΑΤΑ ΗΛΕΚΤΡΟΘΕΡΑΠΕΥΤΙΚΩΝ ΡΕΥΜΑΤΩΝ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1714488"/>
            <a:ext cx="8186766" cy="4411675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just">
              <a:buNone/>
            </a:pPr>
            <a:r>
              <a:rPr lang="el-GR" dirty="0" smtClean="0"/>
              <a:t>Ο θετικός πόλος παρουσιάζει αναλγητικά – καταπραϋντικά αποτελέσματα , αγγειοσυστολή , ελάττωση της αιματικής ροής , σύσφιξη των ιστών . Στον αρνητικό πόλο παρουσιάζονται διεγερτικά αποτελέσματα με φαινόμενα αγγειοδιαστολής και αύξησης της αιματικής ροής .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0"/>
            <a:ext cx="8258204" cy="1714488"/>
          </a:xfrm>
          <a:solidFill>
            <a:schemeClr val="accent4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l-GR" b="1" dirty="0" smtClean="0"/>
              <a:t>ΜΕΘΟΔΟΙ , ΕΦΑΡΜΟΓΕΣ ΚΑΙ ΑΠΟΤΕΛΕΣΜΑΤΑ ΗΛΕΚΤΡΟΘΕΡΑΠΕΥΤΙΚΩΝ ΡΕΥΜΑΤΩΝ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1714488"/>
            <a:ext cx="8229600" cy="45259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85000" lnSpcReduction="20000"/>
          </a:bodyPr>
          <a:lstStyle/>
          <a:p>
            <a:pPr algn="just"/>
            <a:r>
              <a:rPr lang="el-GR" dirty="0" smtClean="0"/>
              <a:t>Φαραδικό ρεύμα : πρόκειται για συγκεκριμένη μορφή εναλλασσόμενου ρεύματος . Η εφαρμογή του ρεύματος διακρίνεται , ανάλογα με τον τρόπο τοποθέτησης των ηλεκτροδίων που χρησιμοποιούνται , σε μονοπολική και διπολική . Κατά την διπολική εφαρμογή , δύο όμοια ηλεκτρόδια τοποθετούνται πάνω στο μυ που πρόκειται να ερεθιστεί . Κατά τη μονοπολική εφαρμογή , ένα μεγάλο ηλεκτρόδιο τοποθετείται μακριά από το μυ που πρόκειται να ερεθιστεί , αλλά στην ίδια πλευρά του σώματος . Με ένα μικρότερο ηλεκτρόδιο ερεθίζεται το κινητικό σημείο του υπό θεραπεία μυός . 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0"/>
            <a:ext cx="8258204" cy="1643050"/>
          </a:xfrm>
          <a:solidFill>
            <a:schemeClr val="accent4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l-GR" b="1" dirty="0" smtClean="0"/>
              <a:t>ΜΕΘΟΔΟΙ , ΕΦΑΡΜΟΓΕΣ ΚΑΙ ΑΠΟΤΕΛΕΣΜΑΤΑ ΗΛΕΚΤΡΟΘΕΡΑΠΕΥΤΙΚΩΝ ΡΕΥΜΑΤΩΝ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1643050"/>
            <a:ext cx="8186766" cy="448311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just">
              <a:buNone/>
            </a:pPr>
            <a:r>
              <a:rPr lang="el-GR" dirty="0" smtClean="0"/>
              <a:t>Χρησιμοποιούνται για να προκαλέσουν συσπάσεις στους μύες . Εφαρμόζονται στα μηχανήματα παθητικής μυογύμνασης για μυϊκή ενδυνάμωση και βελτίωση της αιματικής και λεμφικής κυκλοφορίας . 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0"/>
            <a:ext cx="8258204" cy="1643050"/>
          </a:xfrm>
          <a:solidFill>
            <a:schemeClr val="accent4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l-GR" b="1" dirty="0" smtClean="0"/>
              <a:t>ΜΕΘΟΔΟΙ , ΕΦΑΡΜΟΓΕΣ ΚΑΙ ΑΠΟΤΕΛΕΣΜΑΤΑ ΗΛΕΚΤΡΟΘΕΡΑΠΕΥΤΙΚΩΝ ΡΕΥΜΑΤΩΝ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1643050"/>
            <a:ext cx="8186766" cy="448311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just"/>
            <a:r>
              <a:rPr lang="el-GR" b="1" dirty="0" smtClean="0"/>
              <a:t>Παρεμβαλλόμενα ρεύματα </a:t>
            </a:r>
            <a:r>
              <a:rPr lang="el-GR" dirty="0" smtClean="0"/>
              <a:t>: πρόκειται για εναλλασσόμενα ρεύματα ημιτονοειδή , μέσης συχνότητας που διασταυρώνονται στους ιστούς . Μια ταλάντωση σε βάθος ή το αίσθημα πίεσης είναι αυτό που δίνει σαν αίσθηση η εφαρμογή των παρεμβαλλόμενων ρευμάτων . Η τοποθέτηση των ηλεκτροδίων μπορεί να γίνει με τετραπολική , τριπολική , διπολική σύνδεση .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732</Words>
  <Application>Microsoft Office PowerPoint</Application>
  <PresentationFormat>Προβολή στην οθόνη (4:3)</PresentationFormat>
  <Paragraphs>40</Paragraphs>
  <Slides>14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Θέμα του Office</vt:lpstr>
      <vt:lpstr>ΗΛΕΚΤΡΟΘΕΡΑΠΕΙΑ  ( ΕΙΔΗ ΡΕΥΜΑΤΩΝ / ΠΟΥ ΕΦΑΡΜΟΖΟΝΤΑΙ ΣΤΙΣ ΘΕΡΑΠΕΙΕΣ ΣΩΜΑΤΟΣ)</vt:lpstr>
      <vt:lpstr>ΕΙΔΗ ΗΛΕΚΤΡΙΚΩΝ ΡΕΥΜΑΤΩΝ </vt:lpstr>
      <vt:lpstr>ΜΕΘΟΔΟΙ , ΕΦΑΡΜΟΓΕΣ ΚΑΙ ΑΠΟΤΕΛΕΣΜΑΤΑ ΗΛΕΚΤΡΟΘΕΡΑΠΕΥΤΙΚΩΝ ΡΕΥΜΑΤΩΝ</vt:lpstr>
      <vt:lpstr>ΜΕΘΟΔΟΙ , ΕΦΑΡΜΟΓΕΣ ΚΑΙ ΑΠΟΤΕΛΕΣΜΑΤΑ ΗΛΕΚΤΡΟΘΕΡΑΠΕΥΤΙΚΩΝ ΡΕΥΜΑΤΩΝ</vt:lpstr>
      <vt:lpstr>ΜΕΘΟΔΟΙ , ΕΦΑΡΜΟΓΕΣ ΚΑΙ ΑΠΟΤΕΛΕΣΜΑΤΑ ΗΛΕΚΤΡΟΘΕΡΑΠΕΥΤΙΚΩΝ ΡΕΥΜΑΤΩΝ</vt:lpstr>
      <vt:lpstr>ΜΕΘΟΔΟΙ , ΕΦΑΡΜΟΓΕΣ ΚΑΙ ΑΠΟΤΕΛΕΣΜΑΤΑ ΗΛΕΚΤΡΟΘΕΡΑΠΕΥΤΙΚΩΝ ΡΕΥΜΑΤΩΝ</vt:lpstr>
      <vt:lpstr>ΜΕΘΟΔΟΙ , ΕΦΑΡΜΟΓΕΣ ΚΑΙ ΑΠΟΤΕΛΕΣΜΑΤΑ ΗΛΕΚΤΡΟΘΕΡΑΠΕΥΤΙΚΩΝ ΡΕΥΜΑΤΩΝ</vt:lpstr>
      <vt:lpstr>ΜΕΘΟΔΟΙ , ΕΦΑΡΜΟΓΕΣ ΚΑΙ ΑΠΟΤΕΛΕΣΜΑΤΑ ΗΛΕΚΤΡΟΘΕΡΑΠΕΥΤΙΚΩΝ ΡΕΥΜΑΤΩΝ</vt:lpstr>
      <vt:lpstr>ΜΕΘΟΔΟΙ , ΕΦΑΡΜΟΓΕΣ ΚΑΙ ΑΠΟΤΕΛΕΣΜΑΤΑ ΗΛΕΚΤΡΟΘΕΡΑΠΕΥΤΙΚΩΝ ΡΕΥΜΑΤΩΝ</vt:lpstr>
      <vt:lpstr>ΜΕΘΟΔΟΙ , ΕΦΑΡΜΟΓΕΣ ΚΑΙ ΑΠΟΤΕΛΕΣΜΑΤΑ ΗΛΕΚΤΡΟΘΕΡΑΠΕΥΤΙΚΩΝ ΡΕΥΜΑΤΩΝ</vt:lpstr>
      <vt:lpstr>ΜΕΘΟΔΟΙ , ΕΦΑΡΜΟΓΕΣ ΚΑΙ ΑΠΟΤΕΛΕΣΜΑΤΑ ΗΛΕΚΤΡΟΘΕΡΑΠΕΥΤΙΚΩΝ ΡΕΥΜΑΤΩΝ</vt:lpstr>
      <vt:lpstr>ΜΕΘΟΔΟΙ , ΕΦΑΡΜΟΓΕΣ ΚΑΙ ΑΠΟΤΕΛΕΣΜΑΤΑ ΗΛΕΚΤΡΟΘΕΡΑΠΕΥΤΙΚΩΝ ΡΕΥΜΑΤΩΝ</vt:lpstr>
      <vt:lpstr>ΜΕΘΟΔΟΙ , ΕΦΑΡΜΟΓΕΣ ΚΑΙ ΑΠΟΤΕΛΕΣΜΑΤΑ ΗΛΕΚΤΡΟΘΕΡΑΠΕΥΤΙΚΩΝ ΡΕΥΜΑΤΩΝ</vt:lpstr>
      <vt:lpstr>ΜΕΘΟΔΟΙ , ΕΦΑΡΜΟΓΕΣ ΚΑΙ ΑΠΟΤΕΛΕΣΜΑΤΑ ΗΛΕΚΤΡΟΘΕΡΑΠΕΥΤΙΚΩΝ ΡΕΥΜΑΤΩΝ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ΗΛΕΚΤΡΟΘΕΡΑΠΕΙΑ</dc:title>
  <dc:creator>user</dc:creator>
  <cp:lastModifiedBy>user</cp:lastModifiedBy>
  <cp:revision>35</cp:revision>
  <dcterms:created xsi:type="dcterms:W3CDTF">2025-03-23T17:20:40Z</dcterms:created>
  <dcterms:modified xsi:type="dcterms:W3CDTF">2025-03-23T21:12:33Z</dcterms:modified>
</cp:coreProperties>
</file>