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95F9A-3B32-4F00-B834-82354BAF1BB9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9718-742C-44B4-B748-C0BD5E3B4C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95F9A-3B32-4F00-B834-82354BAF1BB9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9718-742C-44B4-B748-C0BD5E3B4C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95F9A-3B32-4F00-B834-82354BAF1BB9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9718-742C-44B4-B748-C0BD5E3B4C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95F9A-3B32-4F00-B834-82354BAF1BB9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9718-742C-44B4-B748-C0BD5E3B4C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95F9A-3B32-4F00-B834-82354BAF1BB9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9718-742C-44B4-B748-C0BD5E3B4C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95F9A-3B32-4F00-B834-82354BAF1BB9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9718-742C-44B4-B748-C0BD5E3B4C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95F9A-3B32-4F00-B834-82354BAF1BB9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9718-742C-44B4-B748-C0BD5E3B4C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95F9A-3B32-4F00-B834-82354BAF1BB9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9718-742C-44B4-B748-C0BD5E3B4C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95F9A-3B32-4F00-B834-82354BAF1BB9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9718-742C-44B4-B748-C0BD5E3B4C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95F9A-3B32-4F00-B834-82354BAF1BB9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9718-742C-44B4-B748-C0BD5E3B4C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95F9A-3B32-4F00-B834-82354BAF1BB9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9718-742C-44B4-B748-C0BD5E3B4C3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95F9A-3B32-4F00-B834-82354BAF1BB9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A9718-742C-44B4-B748-C0BD5E3B4C31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71472" y="2000240"/>
            <a:ext cx="7886728" cy="1857388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ΚΥΤΤΑΡΙΤΙΔΑ ( ΑΝΤΙΜΕΤΩΠΙΣΗ – ΜΑΛΑΞΗ – ΕΝΔΕΙΞΕΙΣ – ΑΝΤΕΝΔΕΙΞΕΙΣ )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r>
              <a:rPr lang="el-GR" b="1" dirty="0" smtClean="0">
                <a:solidFill>
                  <a:schemeClr val="tx1"/>
                </a:solidFill>
              </a:rPr>
              <a:t>ΜΑΘΗΜΑ : ΘΕΡΑΠΕΙΕΣ ΣΩΜΑΤΟΣ ΘΕΩΡΙΑ Δ ΕΞΑΜΗΝΟ</a:t>
            </a:r>
          </a:p>
          <a:p>
            <a:r>
              <a:rPr lang="el-GR" b="1" dirty="0" smtClean="0">
                <a:solidFill>
                  <a:schemeClr val="tx1"/>
                </a:solidFill>
              </a:rPr>
              <a:t>ΕΚΠΑΙΔΕΥΤΡΙΑ : ΔΑΛΙΑΝΟΠΟΥΛΟΥ Μ.</a:t>
            </a:r>
            <a:endParaRPr lang="el-G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l-GR" b="1" dirty="0" smtClean="0"/>
              <a:t>ΑΝΤΙΜΕΤΩΠΙΣΗ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Πιστεύεται πως η λεμφική αποστράγγιση , που πραγματοποιείται ταυτόχρονα με τη χρήση του μηχανήματος , είναι ο κύριος τρόπος με τον οποίο επιτυγχάνεται το προσδοκώμενο αποτέλεσμα . </a:t>
            </a:r>
            <a:r>
              <a:rPr lang="el-GR" b="1" i="1" dirty="0" smtClean="0"/>
              <a:t>Αντενδείξεις </a:t>
            </a:r>
            <a:r>
              <a:rPr lang="el-GR" dirty="0" smtClean="0"/>
              <a:t>της χρήσης του μηχανήματος , αφορούν διάφορα προβλήματα του κυκλοφορικού συστήματος . Στις περιπτώσεις αυτές είναι απαραίτητο να προηγηθεί ιατρική σύσταση . 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l-GR" b="1" dirty="0" smtClean="0"/>
              <a:t>ΑΝΤΙΜΕΤΩΠΙΣΗ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el-GR" b="1" i="1" dirty="0" smtClean="0"/>
              <a:t>Υπέρηχοι </a:t>
            </a:r>
            <a:r>
              <a:rPr lang="el-GR" dirty="0" smtClean="0"/>
              <a:t>. Οι υπέρηχοι λειτουργούν με δόσεις υψηλής συχνότητας , οι οποίες έχουν θερμικό και αγγειοδιασταλτικό αποτέλεσμα , βοηθώντας ταυτόχρονα στη διείσδυση των δραστικών ουσιών . Προτείνεται η χρήση των υπερήχων παράλληλα με άλλες θεραπείες για κυτταρίτιδα .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l-GR" b="1" dirty="0" smtClean="0"/>
              <a:t>ΑΝΤΙΜΕΤΩΠΙΣΗ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marL="514350" indent="-514350" algn="just"/>
            <a:r>
              <a:rPr lang="el-GR" b="1" i="1" dirty="0" smtClean="0"/>
              <a:t>Ραδιοσυχνότητες </a:t>
            </a:r>
            <a:r>
              <a:rPr lang="el-GR" dirty="0" smtClean="0"/>
              <a:t>. Οι ραδιοσυχνότητες </a:t>
            </a:r>
            <a:r>
              <a:rPr lang="en-US" dirty="0" smtClean="0"/>
              <a:t>( RF ) </a:t>
            </a:r>
            <a:r>
              <a:rPr lang="el-GR" dirty="0" smtClean="0"/>
              <a:t> έχουν ιδιαιτέρως θετικά αποτελέσματα στην καταπολέμηση της κυτταρίτιδας . Η εφαρμογή βασίζεται στην παραγωγή θερμότητας και τα αποτελέσματά της διαρκούν τουλάχιστον έξι μήνες . 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l-GR" b="1" dirty="0" smtClean="0"/>
              <a:t>ΑΝΤΙΜΕΤΩΠΙΣΗ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el-GR" b="1" i="1" dirty="0" smtClean="0"/>
              <a:t>Μεσοθεραπεία </a:t>
            </a:r>
            <a:r>
              <a:rPr lang="el-GR" dirty="0" smtClean="0"/>
              <a:t>. Η μεσοθεραπεία χρησιμοποιείται ευρύτερα στην ενέσιμη και στη μη ενέσιμη μορφή της . Οι αισθητικοί εφαρμόζουν την μη ενέσιμη μεσοθεραπεία , η οποία πραγματοποιείται με τη βοήθεια των μικροβελόνων ( </a:t>
            </a:r>
            <a:r>
              <a:rPr lang="en-US" dirty="0" smtClean="0"/>
              <a:t>microneedling therapy system ) . 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l-GR" b="1" dirty="0" smtClean="0"/>
              <a:t>ΑΝΤΙΜΕΤΩΠΙΣΗ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l-GR" dirty="0" smtClean="0"/>
              <a:t>Πρόκειται για μια μη επεμβατική θεραπεία που γίνεται με τη βοήθεια του ρόλερ</a:t>
            </a:r>
            <a:r>
              <a:rPr lang="el-GR" dirty="0"/>
              <a:t> </a:t>
            </a:r>
            <a:r>
              <a:rPr lang="en-US" dirty="0" smtClean="0"/>
              <a:t> ( derma roller</a:t>
            </a:r>
            <a:r>
              <a:rPr lang="el-GR" dirty="0" smtClean="0"/>
              <a:t> ) ή του στυλό </a:t>
            </a:r>
            <a:r>
              <a:rPr lang="en-US" dirty="0" smtClean="0"/>
              <a:t>( derma pen ) . </a:t>
            </a:r>
            <a:r>
              <a:rPr lang="el-GR" dirty="0" smtClean="0"/>
              <a:t>Με τη βοήθεια ,  ενός εκ των δύο , δημιουργούνται μικροτραυματισμοί στην επιφάνεια του δέρματος οι οποίοι αφενός προκαλούν μια βαθειά ανάπλαση του δέρματος , αφετέρου δημιουργούν ευκολότερες διόδους των προϊόντων που χρησιμοποιούνται κατά τη διάρκεια της συνεδρίας . 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l-GR" b="1" dirty="0" smtClean="0"/>
              <a:t>ΑΝΤΙΜΕΤΩΠΙΣΗ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el-GR" b="1" i="1" dirty="0"/>
              <a:t>Χ</a:t>
            </a:r>
            <a:r>
              <a:rPr lang="el-GR" b="1" i="1" dirty="0" smtClean="0"/>
              <a:t>ρήση </a:t>
            </a:r>
            <a:r>
              <a:rPr lang="en-US" b="1" i="1" dirty="0" smtClean="0"/>
              <a:t>laser</a:t>
            </a:r>
            <a:r>
              <a:rPr lang="el-GR" b="1" i="1" dirty="0" smtClean="0"/>
              <a:t> .</a:t>
            </a:r>
            <a:r>
              <a:rPr lang="el-GR" dirty="0" smtClean="0"/>
              <a:t>  Η θεραπεία της κυτταρίτιδας με </a:t>
            </a:r>
            <a:r>
              <a:rPr lang="en-US" dirty="0" smtClean="0"/>
              <a:t>laser </a:t>
            </a:r>
            <a:r>
              <a:rPr lang="el-GR" dirty="0" smtClean="0"/>
              <a:t> έχει δείξει κλινική βελτίωση της καθώς και βελτίωση στο ρυθμό παραγωγής νέου κολλαγόνου .  </a:t>
            </a:r>
            <a:endParaRPr lang="el-GR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l-GR" b="1" dirty="0" smtClean="0"/>
              <a:t>ΑΝΤΙΜΕΤΩΠΙΣΗ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l-GR" b="1" i="1" dirty="0" smtClean="0"/>
              <a:t>Λουτρά εφιδρώσεως </a:t>
            </a:r>
            <a:r>
              <a:rPr lang="el-GR" dirty="0" smtClean="0"/>
              <a:t>. Τα λουτρά εφιδρώσεως είναι απαραίτητα στη θεραπεία , γιατί το δέρμα είναι ένα από τα όργανα αποβολής τοξινών . </a:t>
            </a:r>
          </a:p>
          <a:p>
            <a:pPr algn="just">
              <a:buNone/>
            </a:pPr>
            <a:r>
              <a:rPr lang="el-GR" dirty="0" smtClean="0"/>
              <a:t>Υπάρχουν πολλοί τρόποι λουτρών εφιδρώσεως που εφαρμόζονται στα εργαστήρια αισθητικής όπως είναι η </a:t>
            </a:r>
            <a:r>
              <a:rPr lang="el-GR" b="1" i="1" dirty="0" smtClean="0"/>
              <a:t>σάουνα</a:t>
            </a:r>
            <a:r>
              <a:rPr lang="el-GR" dirty="0" smtClean="0"/>
              <a:t> και τα </a:t>
            </a:r>
            <a:r>
              <a:rPr lang="el-GR" b="1" i="1" dirty="0" smtClean="0"/>
              <a:t>παραφινόλουτρα .</a:t>
            </a:r>
            <a:endParaRPr lang="el-GR" b="1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l-GR" b="1" dirty="0" smtClean="0"/>
              <a:t>ΑΝΤΙΜΕΤΩΠΙΣΗ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el-GR" b="1" i="1" dirty="0" smtClean="0"/>
              <a:t>Ιοντοφόρεση . </a:t>
            </a:r>
            <a:r>
              <a:rPr lang="el-GR" dirty="0" smtClean="0"/>
              <a:t>Το δέρμα δεν έχει την δυνατότητα απορρόφησης ορισμένων προϊόντων τα οποία μπορούν να δώσουν ένα ευνοϊκό αποτέλεσμα στη θεραπεία της κυτταρίτιδας . Σε αυτό βοηθούν τα μηχανήματα γαλβανικού ρεύματος , τα οποία έχουν συνδεδεμένα επάνω τους ηλεκτρόδια με θετικό και αρνητικό πόλο , με τη βοήθεια των οποίων προωθούνται τα ιονισμένα προϊόντα και αλλάζει έτσι η πυκνότητα των ιόντων σε κυτταρικό επίπεδο .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l-GR" b="1" dirty="0" smtClean="0"/>
              <a:t>ΜΑΛΑΞΗ ΚΥΤΤΑΡΙΤΙΔΑΣ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l-GR" dirty="0" smtClean="0"/>
              <a:t>Το μασάζ που καταπολεμά την κυτταρίτιδα είναι αποκλειστικά με το χέρι . Συμπεριλαμβάνει όλες τις κινήσεις μάλαξης του σώματος , δίνοντας έμφαση στις ανατρίψεις , τα ζυμώματα και τις πλήξεις . Οι κινήσεις για την κυτταρίτιδα είναι αναγκαίο να έχουν βάθος , τόσο , όσο , αρμόζει στην κάθε περίπτωση ξεχωριστά , ώστε να διεγερθεί η αιματική κυκλοφορία , και να αποσυμφορηθεί η περιοχή . 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l-GR" b="1" dirty="0" smtClean="0"/>
              <a:t>ΜΑΛΑΞΗ ΚΥΤΤΑΡΙΤΙΔΑΣ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Η γυναίκα μπορεί και στο σπίτι μόνη της να κάνει απλές κινήσεις , ανοδικές  , βαθιές για τη βελτίωση της εικόνας της . Η χρήση των κατάλληλων προϊόντων μάλαξης παίζει σπουδαίο ρόλο . Η χρήση αιθέριων ελαίων είναι ιδιαιτέρως δραστική μέθοδος αλλά και τα προϊόντα με βάση την καφεΐνη για παράδειγμα . 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l-GR" b="1" dirty="0" smtClean="0"/>
              <a:t>ΚΥΤΤΑΡΙΤΙΔΑ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l-GR" dirty="0" smtClean="0"/>
              <a:t>Η πάθηση της κυτταρίτιδας θα μπορούσε να θεωρηθεί ως μια ασθένεια του συνδετικού ιστού που η θεραπεία της αφορά κατά ένα μεγάλο μέρος την </a:t>
            </a:r>
            <a:r>
              <a:rPr lang="el-GR" b="1" i="1" dirty="0" smtClean="0"/>
              <a:t>ιατρική </a:t>
            </a:r>
            <a:r>
              <a:rPr lang="el-GR" dirty="0" smtClean="0"/>
              <a:t>και κατά δεύτερο λόγο την </a:t>
            </a:r>
            <a:r>
              <a:rPr lang="el-GR" b="1" i="1" dirty="0" smtClean="0"/>
              <a:t>αισθητική</a:t>
            </a:r>
            <a:r>
              <a:rPr lang="el-GR" dirty="0" smtClean="0"/>
              <a:t> . </a:t>
            </a:r>
          </a:p>
          <a:p>
            <a:pPr algn="just">
              <a:buNone/>
            </a:pPr>
            <a:r>
              <a:rPr lang="el-GR" dirty="0" smtClean="0"/>
              <a:t>Στην αρμοδιότητα </a:t>
            </a:r>
            <a:r>
              <a:rPr lang="el-GR" b="1" i="1" dirty="0" smtClean="0"/>
              <a:t>της ιατρικής </a:t>
            </a:r>
            <a:r>
              <a:rPr lang="el-GR" dirty="0" smtClean="0"/>
              <a:t>κατατάσσονται τα αίτια που δημιουργούν την κυτταρίτιδα , γιατί αυτά για να ελεγχθούν και να καταπολεμηθούν  , χρειάζονται ιατρική φροντίδα .,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l-GR" b="1" dirty="0" smtClean="0"/>
              <a:t>ΕΝΔΕΙΞΕΙΣ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Για την κυτταρίτιδα και την βελτίωση της αισθητικής εμφάνισης του δέρματος του σώματος .</a:t>
            </a: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l-GR" b="1" dirty="0" smtClean="0"/>
              <a:t>ΑΝΤΕΝΔΕΙΞΕΙΣ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el-GR" dirty="0" smtClean="0"/>
              <a:t>Καρδιαγγειακά νοσήματα</a:t>
            </a:r>
          </a:p>
          <a:p>
            <a:r>
              <a:rPr lang="el-GR" dirty="0" smtClean="0"/>
              <a:t>Οξεία φλεγμονή </a:t>
            </a:r>
          </a:p>
          <a:p>
            <a:r>
              <a:rPr lang="el-GR" dirty="0" smtClean="0"/>
              <a:t>Εγκαύματα </a:t>
            </a:r>
          </a:p>
          <a:p>
            <a:r>
              <a:rPr lang="el-GR" dirty="0" smtClean="0"/>
              <a:t>Δερματοπάθειες </a:t>
            </a:r>
          </a:p>
          <a:p>
            <a:r>
              <a:rPr lang="el-GR" dirty="0" smtClean="0"/>
              <a:t>Θρομβοφλεβίτιδα</a:t>
            </a:r>
          </a:p>
          <a:p>
            <a:pPr algn="just"/>
            <a:r>
              <a:rPr lang="el-GR" dirty="0" smtClean="0"/>
              <a:t>Οίδημα σε οξεία φάση</a:t>
            </a:r>
          </a:p>
          <a:p>
            <a:r>
              <a:rPr lang="el-GR" dirty="0" smtClean="0"/>
              <a:t>Εγχείρηση ( μέχρι να υπάρξει πλήρης αποκατάσταση )</a:t>
            </a: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1571612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ΠΩΣ ΘΑ ΑΝΤΙΜΕΤΩΠΙΣΕΤΕ ΤΗΝ ΚΥΤΤΑΡΙΤΙΔΑ ΣΤΟ ΙΝΣΤΙΤΟΥΤΟ ΚΑΙ ΤΙ ΘΑ ΣΥΣΤΗΣΕΤΕ ΣΤΗΝ ΠΕΛΑΤΙΣΑ ΣΑΣ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Η κυτταρίτιδα παρουσιάζει στάση υγρών και τοξινών στο ενδιάμεσο κυτταρικό υγρό του συνδετικού ιστού στο ανώτατο όριο του υποδέρματος . Ενδείκνυται λοιπόν  καλύτερα η λεμφική παροχέτευση για απορρόφηση της στ</a:t>
            </a:r>
            <a:r>
              <a:rPr lang="el-GR" dirty="0"/>
              <a:t>ά</a:t>
            </a:r>
            <a:r>
              <a:rPr lang="el-GR" dirty="0" smtClean="0"/>
              <a:t>σης των υγρών . Αυτή επιτυγχάνεται με : </a:t>
            </a:r>
          </a:p>
          <a:p>
            <a:pPr algn="just"/>
            <a:r>
              <a:rPr lang="el-GR" b="1" i="1" dirty="0" smtClean="0"/>
              <a:t>Θερμοθεραπεία</a:t>
            </a:r>
            <a:r>
              <a:rPr lang="el-GR" dirty="0" smtClean="0"/>
              <a:t> . </a:t>
            </a:r>
            <a:r>
              <a:rPr lang="el-GR" i="1" dirty="0" smtClean="0"/>
              <a:t>Θερμά – χημικά επιθέματα , παραφινόλουτρο , δινόλουτρο , σάουνα , υπέρυθρες . </a:t>
            </a:r>
            <a:endParaRPr lang="el-GR" i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1571612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ΠΩΣ ΘΑ ΑΝΤΙΜΕΤΩΠΙΣΕΤΕ ΤΗΝ ΚΥΤΤΑΡΙΤΙΔΑ ΣΤΟ ΙΝΣΤΙΤΟΥΤΟ ΚΑΙ ΤΙ ΘΑ ΣΥΣΤΗΣΕΤΕ ΣΤΗΝ ΠΕΛΑΤΙΣΑ ΣΑΣ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el-GR" b="1" i="1" dirty="0" smtClean="0"/>
              <a:t>Κρυοθεραπεία </a:t>
            </a:r>
          </a:p>
          <a:p>
            <a:r>
              <a:rPr lang="el-GR" b="1" i="1" dirty="0" smtClean="0"/>
              <a:t>Υπέρηχοι </a:t>
            </a:r>
          </a:p>
          <a:p>
            <a:r>
              <a:rPr lang="el-GR" b="1" i="1" dirty="0" smtClean="0"/>
              <a:t>Πιεσοθεραπεία</a:t>
            </a:r>
            <a:endParaRPr lang="el-GR" b="1" i="1" dirty="0"/>
          </a:p>
          <a:p>
            <a:r>
              <a:rPr lang="el-GR" b="1" i="1" dirty="0" smtClean="0"/>
              <a:t>Θαλασσοθεραπεία </a:t>
            </a:r>
          </a:p>
          <a:p>
            <a:r>
              <a:rPr lang="el-GR" b="1" i="1" dirty="0" smtClean="0"/>
              <a:t>Αρωματοθεραπεία </a:t>
            </a:r>
          </a:p>
          <a:p>
            <a:r>
              <a:rPr lang="el-GR" b="1" i="1" dirty="0" smtClean="0"/>
              <a:t>Ραδιοσυχνότητες</a:t>
            </a:r>
          </a:p>
          <a:p>
            <a:r>
              <a:rPr lang="el-GR" b="1" i="1" dirty="0" smtClean="0"/>
              <a:t>Μεσοθεραπεία </a:t>
            </a:r>
          </a:p>
          <a:p>
            <a:r>
              <a:rPr lang="en-US" b="1" i="1" dirty="0" smtClean="0"/>
              <a:t>Laser</a:t>
            </a:r>
          </a:p>
          <a:p>
            <a:r>
              <a:rPr lang="en-US" b="1" i="1" dirty="0" smtClean="0"/>
              <a:t>Endermologie </a:t>
            </a:r>
            <a:r>
              <a:rPr lang="el-GR" b="1" i="1" dirty="0" smtClean="0"/>
              <a:t> (ενδερμολογία)</a:t>
            </a:r>
          </a:p>
          <a:p>
            <a:r>
              <a:rPr lang="el-GR" b="1" i="1" dirty="0" smtClean="0"/>
              <a:t>Μάλαξη </a:t>
            </a:r>
            <a:endParaRPr lang="el-GR" b="1" i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1643050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ΠΩΣ ΘΑ ΑΝΤΙΜΕΤΩΠΙΣΕΤΕ ΤΗΝ ΚΥΤΤΑΡΙΤΙΔΑ ΣΤΟ ΙΝΣΤΙΤΟΥΤΟ ΚΑΙ ΤΙ ΘΑ ΣΥΣΤΗΣΕΤΕ ΣΤΗΝ ΠΕΛΑΤΙΣΑ ΣΑΣ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Στην πελάτισσα θα συστήσουμε :</a:t>
            </a:r>
          </a:p>
          <a:p>
            <a:r>
              <a:rPr lang="el-GR" b="1" i="1" dirty="0" smtClean="0"/>
              <a:t>Σωστή διατροφή </a:t>
            </a:r>
            <a:r>
              <a:rPr lang="el-GR" dirty="0" smtClean="0"/>
              <a:t>με πολλές σαλάτες , φρούτα , ψητά ψάρια άπαχα , κρέας ψητό άπαχο και αποφυγή τηγανητών τροφών , καφέ και ποτών . Λήψη </a:t>
            </a:r>
            <a:r>
              <a:rPr lang="el-GR" b="1" i="1" dirty="0" smtClean="0"/>
              <a:t>άφθονου νερού </a:t>
            </a:r>
            <a:r>
              <a:rPr lang="el-GR" dirty="0" smtClean="0"/>
              <a:t>τουλάχιστον 1 ½ λίτρα την ημέρα . </a:t>
            </a:r>
          </a:p>
          <a:p>
            <a:r>
              <a:rPr lang="el-GR" b="1" i="1" dirty="0" smtClean="0"/>
              <a:t>Άσκηση </a:t>
            </a:r>
            <a:r>
              <a:rPr lang="el-GR" dirty="0" smtClean="0"/>
              <a:t>κα ιδιαίτερα βάδισμα καθημερινό </a:t>
            </a:r>
          </a:p>
          <a:p>
            <a:r>
              <a:rPr lang="el-GR" b="1" i="1" dirty="0" smtClean="0"/>
              <a:t>Αποφυγή καπνίσματος </a:t>
            </a:r>
          </a:p>
          <a:p>
            <a:r>
              <a:rPr lang="el-GR" b="1" i="1" dirty="0" smtClean="0"/>
              <a:t>Καταπολέμηση της δυσκοιλιότητας </a:t>
            </a:r>
          </a:p>
          <a:p>
            <a:pPr algn="just"/>
            <a:r>
              <a:rPr lang="el-GR" b="1" i="1" dirty="0" smtClean="0"/>
              <a:t>Όχι άγχος</a:t>
            </a:r>
            <a:endParaRPr lang="el-GR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l-GR" b="1" dirty="0" smtClean="0"/>
              <a:t>ΚΥΤΤΑΡΙΤΙΔΑ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Στην αρμοδιότητα της </a:t>
            </a:r>
            <a:r>
              <a:rPr lang="el-GR" b="1" i="1" dirty="0" smtClean="0"/>
              <a:t>αισθητικής </a:t>
            </a:r>
            <a:r>
              <a:rPr lang="el-GR" dirty="0" smtClean="0"/>
              <a:t>κατατάσσεται όλη η υπόλοιπη αγωγή , η οποία είναι πολύ σημαντική , και το μεγαλύτερο μέρος του θεραπευτικού προγράμματος .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l-GR" b="1" dirty="0" smtClean="0"/>
              <a:t>ΑΝΤΙΜΕΤΩΠΙΣΗ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marL="514350" indent="-514350" algn="just">
              <a:buNone/>
            </a:pPr>
            <a:r>
              <a:rPr lang="el-GR" dirty="0" smtClean="0"/>
              <a:t>Υπάρχουν διάφοροι προτεινόμενοι  τρόποι αντιμετώπισης της κυτταρίτιδας , που συμπεριλαμβάνουν χρήση καλλυντικών προϊόντων , μηχανημάτων , μαλάξεις , συνδυασμούς αυτών κλπ. Ωστόσο θα πρέπει να διευκρινιστεί πως η αντιμετώπιση της κυτταρίτιδας αποτελεί πολύ  δύσκολο κομμάτι της αισθητικής και τις περισσότερες φορές γίνεται αναφορά σε βελτίωση της κατάστασης και της εικόνας και όχι σε καθολική αντιμετώπισή της . 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l-GR" b="1" dirty="0" smtClean="0"/>
              <a:t>ΑΝΤΙΜΕΤΩΠΙΣΗ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el-GR" b="1" i="1" dirty="0" smtClean="0"/>
              <a:t>Καλλυντικά προϊόντα και τοπικές θεραπείες </a:t>
            </a:r>
            <a:r>
              <a:rPr lang="el-GR" dirty="0" smtClean="0"/>
              <a:t>. Ανάμεσα στα δραστικά συστατικά που χρησιμοποιούνται στα σκευάσματα  κατά της κυτταρίτιδας  είναι </a:t>
            </a:r>
            <a:r>
              <a:rPr lang="el-GR" i="1" dirty="0" smtClean="0"/>
              <a:t>φυτικά εκχυλίσματα </a:t>
            </a:r>
            <a:r>
              <a:rPr lang="el-GR" dirty="0" smtClean="0"/>
              <a:t>όπως για παράδειγμα </a:t>
            </a:r>
            <a:r>
              <a:rPr lang="el-GR" i="1" dirty="0" smtClean="0"/>
              <a:t>το </a:t>
            </a:r>
            <a:r>
              <a:rPr lang="en-US" i="1" dirty="0" smtClean="0"/>
              <a:t>gingo biloba </a:t>
            </a:r>
            <a:r>
              <a:rPr lang="en-US" dirty="0" smtClean="0"/>
              <a:t>, </a:t>
            </a:r>
            <a:r>
              <a:rPr lang="el-GR" dirty="0" smtClean="0"/>
              <a:t>που βοηθάει στην τόνωση της μικροκυκλοφορίας , και η  </a:t>
            </a:r>
            <a:r>
              <a:rPr lang="el-GR" i="1" dirty="0" smtClean="0"/>
              <a:t>ρετινόλη</a:t>
            </a:r>
            <a:r>
              <a:rPr lang="el-GR" dirty="0" smtClean="0"/>
              <a:t> που τονώνει τη σύνθεση του κολλαγόνου . Και τα δυο αυτά συστατικά έχουν ως αποτέλεσμα τη μείωση της κυτταρίτιδας όταν εφαρμόζονται τοπικά .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l-GR" b="1" dirty="0" smtClean="0"/>
              <a:t>ΑΝΤΙΜΕΤΩΠΙΣΗ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l-GR" dirty="0" smtClean="0"/>
              <a:t>… </a:t>
            </a:r>
            <a:r>
              <a:rPr lang="el-GR" dirty="0"/>
              <a:t>Ξ</a:t>
            </a:r>
            <a:r>
              <a:rPr lang="el-GR" dirty="0" smtClean="0"/>
              <a:t>ανθίνες  , όπως η καφεΐνη και η θεοφυλλίνη  ,  εκχυλίσματα βοτάνων , αναστολείς υποδοχέων ρητινοικού οξέως και υποδοχέων που ενεργοποιούνται από πολλαπλασιαστή υπεροξειδίου , αποτελούν τοπικές θεραπείες της κυτταρίτιδας και έχουν ως σκοπό την αύξηση της θερμογένεσης , τη μείωση του λιπώδους ιστού , την τόνωση της σύνθεσης του κολλαγόνου και τη βελτίωση της μικροκυκλοφορίας .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l-GR" b="1" dirty="0" smtClean="0"/>
              <a:t>ΑΝΤΙΜΕΤΩΠΙΣΗ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el-GR" b="1" i="1" dirty="0" smtClean="0"/>
              <a:t>Λεμφική παροχέτευση </a:t>
            </a:r>
            <a:r>
              <a:rPr lang="el-GR" dirty="0" smtClean="0"/>
              <a:t>. Η λεμφική παροχέτευση ή λεμφική μάλαξη πρωτοεμφανίστηκε πριν από ένα αιώνα περίπου από τον </a:t>
            </a:r>
            <a:r>
              <a:rPr lang="en-US" dirty="0" smtClean="0"/>
              <a:t>Dr Vodder . </a:t>
            </a:r>
            <a:r>
              <a:rPr lang="el-GR" dirty="0" smtClean="0"/>
              <a:t>Πραγματοποιείται με ειδικούς χειρισμούς , χωρίς ιδιαίτερη άσκηση πίεσης . Αποβλέπει , αφενός , στην εκκένωση της λέμφου προς μεγαλύτερα λεμφικά αγγεία , και τις πύλες της λέμφου , αφετέρου στην βελτιστοποίηση της λειτουργίας της . 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l-GR" b="1" dirty="0" smtClean="0"/>
              <a:t>ΑΝΤΙΜΕΤΩΠΙΣΗ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el-GR" dirty="0" smtClean="0"/>
              <a:t>Η αποσυμφόρηση και αποτοξίνωση του σώματος που επιτυγχάνεται μέσω της λεμφικής παροχέτευσης έχει ευεργετικά αποτελέσματα στην εξάλειψη της κυτταρίτιδας . Ωστόσο , ιδανικά , η λεμφική παροχέτευση λειτουργεί σαν συμπληρωματική αγωγή για την θεραπεία της κυτταρίτιδας . 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l-GR" b="1" dirty="0" smtClean="0"/>
              <a:t>ΑΝΤΙΜΕΤΩΠΙΣΗ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el-GR" b="1" i="1" dirty="0" smtClean="0"/>
              <a:t>Ενδερμολογία _ </a:t>
            </a:r>
            <a:r>
              <a:rPr lang="en-US" b="1" i="1" dirty="0" smtClean="0"/>
              <a:t>endermologie </a:t>
            </a:r>
            <a:r>
              <a:rPr lang="el-GR" dirty="0" smtClean="0"/>
              <a:t>. Πρόκειται για μια μη φαρμακευτική μέθοδο , που πραγματοποιείται με τη βοήθεια μηχανήματος τεχνολογικά ανεπτυγμένου . Έχει ως σκοπό να κινητοποιήσει το υποδόριο λίπος από τις περιοχές που έχουν προσβληθεί , με αποτέλεσμα να μειώσει σημαντικά την κυτταρίτιδα και να εξαλείψει την όψη «φλοιού πορτοκαλιού» .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1101</Words>
  <Application>Microsoft Office PowerPoint</Application>
  <PresentationFormat>Προβολή στην οθόνη (4:3)</PresentationFormat>
  <Paragraphs>72</Paragraphs>
  <Slides>24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Θέμα του Office</vt:lpstr>
      <vt:lpstr>ΚΥΤΤΑΡΙΤΙΔΑ ( ΑΝΤΙΜΕΤΩΠΙΣΗ – ΜΑΛΑΞΗ – ΕΝΔΕΙΞΕΙΣ – ΑΝΤΕΝΔΕΙΞΕΙΣ )</vt:lpstr>
      <vt:lpstr>ΚΥΤΤΑΡΙΤΙΔΑ </vt:lpstr>
      <vt:lpstr>ΚΥΤΤΑΡΙΤΙΔΑ</vt:lpstr>
      <vt:lpstr>ΑΝΤΙΜΕΤΩΠΙΣΗ </vt:lpstr>
      <vt:lpstr>ΑΝΤΙΜΕΤΩΠΙΣΗ </vt:lpstr>
      <vt:lpstr>ΑΝΤΙΜΕΤΩΠΙΣΗ</vt:lpstr>
      <vt:lpstr>ΑΝΤΙΜΕΤΩΠΙΣΗ</vt:lpstr>
      <vt:lpstr>ΑΝΤΙΜΕΤΩΠΙΣΗ</vt:lpstr>
      <vt:lpstr>ΑΝΤΙΜΕΤΩΠΙΣΗ</vt:lpstr>
      <vt:lpstr>ΑΝΤΙΜΕΤΩΠΙΣΗ</vt:lpstr>
      <vt:lpstr>ΑΝΤΙΜΕΤΩΠΙΣΗ</vt:lpstr>
      <vt:lpstr>ΑΝΤΙΜΕΤΩΠΙΣΗ</vt:lpstr>
      <vt:lpstr>ΑΝΤΙΜΕΤΩΠΙΣΗ</vt:lpstr>
      <vt:lpstr>ΑΝΤΙΜΕΤΩΠΙΣΗ</vt:lpstr>
      <vt:lpstr>ΑΝΤΙΜΕΤΩΠΙΣΗ</vt:lpstr>
      <vt:lpstr>ΑΝΤΙΜΕΤΩΠΙΣΗ</vt:lpstr>
      <vt:lpstr>ΑΝΤΙΜΕΤΩΠΙΣΗ</vt:lpstr>
      <vt:lpstr>ΜΑΛΑΞΗ ΚΥΤΤΑΡΙΤΙΔΑΣ</vt:lpstr>
      <vt:lpstr>ΜΑΛΑΞΗ ΚΥΤΤΑΡΙΤΙΔΑΣ</vt:lpstr>
      <vt:lpstr>ΕΝΔΕΙΞΕΙΣ</vt:lpstr>
      <vt:lpstr>ΑΝΤΕΝΔΕΙΞΕΙΣ</vt:lpstr>
      <vt:lpstr>ΠΩΣ ΘΑ ΑΝΤΙΜΕΤΩΠΙΣΕΤΕ ΤΗΝ ΚΥΤΤΑΡΙΤΙΔΑ ΣΤΟ ΙΝΣΤΙΤΟΥΤΟ ΚΑΙ ΤΙ ΘΑ ΣΥΣΤΗΣΕΤΕ ΣΤΗΝ ΠΕΛΑΤΙΣΑ ΣΑΣ</vt:lpstr>
      <vt:lpstr>ΠΩΣ ΘΑ ΑΝΤΙΜΕΤΩΠΙΣΕΤΕ ΤΗΝ ΚΥΤΤΑΡΙΤΙΔΑ ΣΤΟ ΙΝΣΤΙΤΟΥΤΟ ΚΑΙ ΤΙ ΘΑ ΣΥΣΤΗΣΕΤΕ ΣΤΗΝ ΠΕΛΑΤΙΣΑ ΣΑΣ</vt:lpstr>
      <vt:lpstr>ΠΩΣ ΘΑ ΑΝΤΙΜΕΤΩΠΙΣΕΤΕ ΤΗΝ ΚΥΤΤΑΡΙΤΙΔΑ ΣΤΟ ΙΝΣΤΙΤΟΥΤΟ ΚΑΙ ΤΙ ΘΑ ΣΥΣΤΗΣΕΤΕ ΣΤΗΝ ΠΕΛΑΤΙΣΑ ΣΑΣ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ΚΥΤΤΑΡΙΤΙΔΑ ( ΑΝΤΙΜΕΤΩΠΙΣΗ – ΜΑΛΑΞΗ – ΕΝΔΕΙΞΕΙΣ – ΑΝΤΕΝΔΕΙΞΕΙΣ )</dc:title>
  <dc:creator>user</dc:creator>
  <cp:lastModifiedBy>user</cp:lastModifiedBy>
  <cp:revision>39</cp:revision>
  <dcterms:created xsi:type="dcterms:W3CDTF">2025-03-15T13:11:29Z</dcterms:created>
  <dcterms:modified xsi:type="dcterms:W3CDTF">2025-03-15T15:13:43Z</dcterms:modified>
</cp:coreProperties>
</file>