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1" r:id="rId2"/>
    <p:sldId id="302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2" r:id="rId15"/>
    <p:sldId id="294" r:id="rId16"/>
    <p:sldId id="295" r:id="rId17"/>
    <p:sldId id="297" r:id="rId18"/>
    <p:sldId id="296" r:id="rId19"/>
    <p:sldId id="298" r:id="rId20"/>
    <p:sldId id="299" r:id="rId21"/>
    <p:sldId id="300" r:id="rId22"/>
    <p:sldId id="301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7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D68BE-0352-4B84-BB87-B4ADDE75ED8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2B851E4-3F4D-433A-8212-2E52FCC0B01D}">
      <dgm:prSet phldrT="[Text]"/>
      <dgm:spPr/>
      <dgm:t>
        <a:bodyPr/>
        <a:lstStyle/>
        <a:p>
          <a:pPr algn="ctr"/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Κωδικοποίηση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70E0DFC1-0EA4-460C-BA59-AA84A5CEF1ED}" type="parTrans" cxnId="{E22F0ACB-0857-4AE2-A718-CB9D8FF720FA}">
      <dgm:prSet/>
      <dgm:spPr/>
      <dgm:t>
        <a:bodyPr/>
        <a:lstStyle/>
        <a:p>
          <a:pPr algn="ctr"/>
          <a:endParaRPr lang="el-GR"/>
        </a:p>
      </dgm:t>
    </dgm:pt>
    <dgm:pt modelId="{461BBC31-C8D3-4DA4-ACE4-4886C31A0CC0}" type="sibTrans" cxnId="{E22F0ACB-0857-4AE2-A718-CB9D8FF720FA}">
      <dgm:prSet/>
      <dgm:spPr/>
      <dgm:t>
        <a:bodyPr/>
        <a:lstStyle/>
        <a:p>
          <a:pPr algn="ctr"/>
          <a:endParaRPr lang="el-GR"/>
        </a:p>
      </dgm:t>
    </dgm:pt>
    <dgm:pt modelId="{F16DC93B-4302-4E40-859A-7A0285A22BB0}">
      <dgm:prSet phldrT="[Text]"/>
      <dgm:spPr/>
      <dgm:t>
        <a:bodyPr/>
        <a:lstStyle/>
        <a:p>
          <a:pPr algn="ctr"/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Αποθήκευση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8F21B5B6-1868-4760-B3DF-84BC0458F758}" type="parTrans" cxnId="{41289F46-C259-4EAB-94E8-E93FC61125B2}">
      <dgm:prSet/>
      <dgm:spPr/>
      <dgm:t>
        <a:bodyPr/>
        <a:lstStyle/>
        <a:p>
          <a:pPr algn="ctr"/>
          <a:endParaRPr lang="el-GR"/>
        </a:p>
      </dgm:t>
    </dgm:pt>
    <dgm:pt modelId="{CD0F8C03-ECC4-4BAF-BFB0-FF0B783BBBA6}" type="sibTrans" cxnId="{41289F46-C259-4EAB-94E8-E93FC61125B2}">
      <dgm:prSet/>
      <dgm:spPr/>
      <dgm:t>
        <a:bodyPr/>
        <a:lstStyle/>
        <a:p>
          <a:pPr algn="ctr"/>
          <a:endParaRPr lang="el-GR"/>
        </a:p>
      </dgm:t>
    </dgm:pt>
    <dgm:pt modelId="{AE21E755-9FDF-49F7-84EF-E2474790B72B}">
      <dgm:prSet phldrT="[Text]"/>
      <dgm:spPr/>
      <dgm:t>
        <a:bodyPr/>
        <a:lstStyle/>
        <a:p>
          <a:pPr algn="ctr"/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Ανάσυρση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7A99B7A-FC7D-4794-939F-EA1627A6B285}" type="parTrans" cxnId="{6AE32ABC-2FCA-48E6-A920-DE3504DBEC3F}">
      <dgm:prSet/>
      <dgm:spPr/>
      <dgm:t>
        <a:bodyPr/>
        <a:lstStyle/>
        <a:p>
          <a:pPr algn="ctr"/>
          <a:endParaRPr lang="el-GR"/>
        </a:p>
      </dgm:t>
    </dgm:pt>
    <dgm:pt modelId="{D6515D28-A80E-48A5-978F-D0833C0C7C64}" type="sibTrans" cxnId="{6AE32ABC-2FCA-48E6-A920-DE3504DBEC3F}">
      <dgm:prSet/>
      <dgm:spPr/>
      <dgm:t>
        <a:bodyPr/>
        <a:lstStyle/>
        <a:p>
          <a:pPr algn="ctr"/>
          <a:endParaRPr lang="el-GR"/>
        </a:p>
      </dgm:t>
    </dgm:pt>
    <dgm:pt modelId="{FBB927A9-8043-4735-BA52-587EEF74B88E}" type="pres">
      <dgm:prSet presAssocID="{366D68BE-0352-4B84-BB87-B4ADDE75ED81}" presName="Name0" presStyleCnt="0">
        <dgm:presLayoutVars>
          <dgm:dir/>
          <dgm:resizeHandles val="exact"/>
        </dgm:presLayoutVars>
      </dgm:prSet>
      <dgm:spPr/>
    </dgm:pt>
    <dgm:pt modelId="{613F10A7-EB5C-4925-8F84-4A7DA7C6E823}" type="pres">
      <dgm:prSet presAssocID="{42B851E4-3F4D-433A-8212-2E52FCC0B0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49A988-11C7-4058-9FEB-1049A66962D4}" type="pres">
      <dgm:prSet presAssocID="{461BBC31-C8D3-4DA4-ACE4-4886C31A0CC0}" presName="sibTrans" presStyleLbl="sibTrans2D1" presStyleIdx="0" presStyleCnt="2"/>
      <dgm:spPr/>
      <dgm:t>
        <a:bodyPr/>
        <a:lstStyle/>
        <a:p>
          <a:endParaRPr lang="el-GR"/>
        </a:p>
      </dgm:t>
    </dgm:pt>
    <dgm:pt modelId="{8FF6FA44-1ECD-4950-9352-A58BCB3310DF}" type="pres">
      <dgm:prSet presAssocID="{461BBC31-C8D3-4DA4-ACE4-4886C31A0CC0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8597C001-BB72-4FF0-A01C-D47971D84AAF}" type="pres">
      <dgm:prSet presAssocID="{F16DC93B-4302-4E40-859A-7A0285A22B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D6B67D3-319A-46EE-8B17-AE9DD458AE3C}" type="pres">
      <dgm:prSet presAssocID="{CD0F8C03-ECC4-4BAF-BFB0-FF0B783BBBA6}" presName="sibTrans" presStyleLbl="sibTrans2D1" presStyleIdx="1" presStyleCnt="2"/>
      <dgm:spPr/>
      <dgm:t>
        <a:bodyPr/>
        <a:lstStyle/>
        <a:p>
          <a:endParaRPr lang="el-GR"/>
        </a:p>
      </dgm:t>
    </dgm:pt>
    <dgm:pt modelId="{7409AB3A-E97C-4A94-81B9-1587B665E542}" type="pres">
      <dgm:prSet presAssocID="{CD0F8C03-ECC4-4BAF-BFB0-FF0B783BBBA6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95480D21-232D-4A31-8CF0-B5485F2D7A8F}" type="pres">
      <dgm:prSet presAssocID="{AE21E755-9FDF-49F7-84EF-E2474790B72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E929A00-D28F-48C8-855E-ADC0C8FA19FA}" type="presOf" srcId="{AE21E755-9FDF-49F7-84EF-E2474790B72B}" destId="{95480D21-232D-4A31-8CF0-B5485F2D7A8F}" srcOrd="0" destOrd="0" presId="urn:microsoft.com/office/officeart/2005/8/layout/process1"/>
    <dgm:cxn modelId="{FBDDAFC8-A6F8-49A7-BBCD-D0D026C04615}" type="presOf" srcId="{CD0F8C03-ECC4-4BAF-BFB0-FF0B783BBBA6}" destId="{7409AB3A-E97C-4A94-81B9-1587B665E542}" srcOrd="1" destOrd="0" presId="urn:microsoft.com/office/officeart/2005/8/layout/process1"/>
    <dgm:cxn modelId="{EF3F1961-0F09-4B39-B23A-C5178BA6CA0E}" type="presOf" srcId="{366D68BE-0352-4B84-BB87-B4ADDE75ED81}" destId="{FBB927A9-8043-4735-BA52-587EEF74B88E}" srcOrd="0" destOrd="0" presId="urn:microsoft.com/office/officeart/2005/8/layout/process1"/>
    <dgm:cxn modelId="{46801DAB-5391-4108-AA36-4D02DC7192CA}" type="presOf" srcId="{42B851E4-3F4D-433A-8212-2E52FCC0B01D}" destId="{613F10A7-EB5C-4925-8F84-4A7DA7C6E823}" srcOrd="0" destOrd="0" presId="urn:microsoft.com/office/officeart/2005/8/layout/process1"/>
    <dgm:cxn modelId="{E22F0ACB-0857-4AE2-A718-CB9D8FF720FA}" srcId="{366D68BE-0352-4B84-BB87-B4ADDE75ED81}" destId="{42B851E4-3F4D-433A-8212-2E52FCC0B01D}" srcOrd="0" destOrd="0" parTransId="{70E0DFC1-0EA4-460C-BA59-AA84A5CEF1ED}" sibTransId="{461BBC31-C8D3-4DA4-ACE4-4886C31A0CC0}"/>
    <dgm:cxn modelId="{A6A508F1-7BAA-4385-8115-09EE53E86684}" type="presOf" srcId="{461BBC31-C8D3-4DA4-ACE4-4886C31A0CC0}" destId="{FB49A988-11C7-4058-9FEB-1049A66962D4}" srcOrd="0" destOrd="0" presId="urn:microsoft.com/office/officeart/2005/8/layout/process1"/>
    <dgm:cxn modelId="{A0BB4333-1EBB-4814-BE86-D0A5D883FA75}" type="presOf" srcId="{461BBC31-C8D3-4DA4-ACE4-4886C31A0CC0}" destId="{8FF6FA44-1ECD-4950-9352-A58BCB3310DF}" srcOrd="1" destOrd="0" presId="urn:microsoft.com/office/officeart/2005/8/layout/process1"/>
    <dgm:cxn modelId="{201E577F-955B-4EB8-B49F-6AA21999AF72}" type="presOf" srcId="{F16DC93B-4302-4E40-859A-7A0285A22BB0}" destId="{8597C001-BB72-4FF0-A01C-D47971D84AAF}" srcOrd="0" destOrd="0" presId="urn:microsoft.com/office/officeart/2005/8/layout/process1"/>
    <dgm:cxn modelId="{6AE32ABC-2FCA-48E6-A920-DE3504DBEC3F}" srcId="{366D68BE-0352-4B84-BB87-B4ADDE75ED81}" destId="{AE21E755-9FDF-49F7-84EF-E2474790B72B}" srcOrd="2" destOrd="0" parTransId="{C7A99B7A-FC7D-4794-939F-EA1627A6B285}" sibTransId="{D6515D28-A80E-48A5-978F-D0833C0C7C64}"/>
    <dgm:cxn modelId="{41289F46-C259-4EAB-94E8-E93FC61125B2}" srcId="{366D68BE-0352-4B84-BB87-B4ADDE75ED81}" destId="{F16DC93B-4302-4E40-859A-7A0285A22BB0}" srcOrd="1" destOrd="0" parTransId="{8F21B5B6-1868-4760-B3DF-84BC0458F758}" sibTransId="{CD0F8C03-ECC4-4BAF-BFB0-FF0B783BBBA6}"/>
    <dgm:cxn modelId="{3C75FC80-0A66-4F4F-9FE8-AE21E801E12D}" type="presOf" srcId="{CD0F8C03-ECC4-4BAF-BFB0-FF0B783BBBA6}" destId="{9D6B67D3-319A-46EE-8B17-AE9DD458AE3C}" srcOrd="0" destOrd="0" presId="urn:microsoft.com/office/officeart/2005/8/layout/process1"/>
    <dgm:cxn modelId="{B1B2071E-4DEE-497D-BCD9-3A4ADD191CD0}" type="presParOf" srcId="{FBB927A9-8043-4735-BA52-587EEF74B88E}" destId="{613F10A7-EB5C-4925-8F84-4A7DA7C6E823}" srcOrd="0" destOrd="0" presId="urn:microsoft.com/office/officeart/2005/8/layout/process1"/>
    <dgm:cxn modelId="{8A8BE28A-CA21-4D59-B46F-F5E6A4B02B71}" type="presParOf" srcId="{FBB927A9-8043-4735-BA52-587EEF74B88E}" destId="{FB49A988-11C7-4058-9FEB-1049A66962D4}" srcOrd="1" destOrd="0" presId="urn:microsoft.com/office/officeart/2005/8/layout/process1"/>
    <dgm:cxn modelId="{29C76EE4-D41E-4692-AEDA-13BABB704F4B}" type="presParOf" srcId="{FB49A988-11C7-4058-9FEB-1049A66962D4}" destId="{8FF6FA44-1ECD-4950-9352-A58BCB3310DF}" srcOrd="0" destOrd="0" presId="urn:microsoft.com/office/officeart/2005/8/layout/process1"/>
    <dgm:cxn modelId="{0CD5AA96-70C5-4746-9352-C000EEF06528}" type="presParOf" srcId="{FBB927A9-8043-4735-BA52-587EEF74B88E}" destId="{8597C001-BB72-4FF0-A01C-D47971D84AAF}" srcOrd="2" destOrd="0" presId="urn:microsoft.com/office/officeart/2005/8/layout/process1"/>
    <dgm:cxn modelId="{111F6441-AFCE-4EB2-BD83-366DA78FF608}" type="presParOf" srcId="{FBB927A9-8043-4735-BA52-587EEF74B88E}" destId="{9D6B67D3-319A-46EE-8B17-AE9DD458AE3C}" srcOrd="3" destOrd="0" presId="urn:microsoft.com/office/officeart/2005/8/layout/process1"/>
    <dgm:cxn modelId="{FEBBC72D-AE78-452A-9B5F-B6223F99E6F8}" type="presParOf" srcId="{9D6B67D3-319A-46EE-8B17-AE9DD458AE3C}" destId="{7409AB3A-E97C-4A94-81B9-1587B665E542}" srcOrd="0" destOrd="0" presId="urn:microsoft.com/office/officeart/2005/8/layout/process1"/>
    <dgm:cxn modelId="{28C50EF0-69B8-4147-9EBF-91B41FF3E553}" type="presParOf" srcId="{FBB927A9-8043-4735-BA52-587EEF74B88E}" destId="{95480D21-232D-4A31-8CF0-B5485F2D7A8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F10A7-EB5C-4925-8F84-4A7DA7C6E823}">
      <dsp:nvSpPr>
        <dsp:cNvPr id="0" name=""/>
        <dsp:cNvSpPr/>
      </dsp:nvSpPr>
      <dsp:spPr>
        <a:xfrm>
          <a:off x="7555" y="1263255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Κωδικοποίηση</a:t>
          </a:r>
          <a:endParaRPr lang="el-GR" sz="25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7239" y="1302939"/>
        <a:ext cx="2178842" cy="1275558"/>
      </dsp:txXfrm>
    </dsp:sp>
    <dsp:sp modelId="{FB49A988-11C7-4058-9FEB-1049A66962D4}">
      <dsp:nvSpPr>
        <dsp:cNvPr id="0" name=""/>
        <dsp:cNvSpPr/>
      </dsp:nvSpPr>
      <dsp:spPr>
        <a:xfrm>
          <a:off x="2491587" y="1660700"/>
          <a:ext cx="478740" cy="560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/>
        </a:p>
      </dsp:txBody>
      <dsp:txXfrm>
        <a:off x="2491587" y="1772707"/>
        <a:ext cx="335118" cy="336022"/>
      </dsp:txXfrm>
    </dsp:sp>
    <dsp:sp modelId="{8597C001-BB72-4FF0-A01C-D47971D84AAF}">
      <dsp:nvSpPr>
        <dsp:cNvPr id="0" name=""/>
        <dsp:cNvSpPr/>
      </dsp:nvSpPr>
      <dsp:spPr>
        <a:xfrm>
          <a:off x="3169050" y="1263255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Αποθήκευση</a:t>
          </a:r>
          <a:endParaRPr lang="el-GR" sz="25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3208734" y="1302939"/>
        <a:ext cx="2178842" cy="1275558"/>
      </dsp:txXfrm>
    </dsp:sp>
    <dsp:sp modelId="{9D6B67D3-319A-46EE-8B17-AE9DD458AE3C}">
      <dsp:nvSpPr>
        <dsp:cNvPr id="0" name=""/>
        <dsp:cNvSpPr/>
      </dsp:nvSpPr>
      <dsp:spPr>
        <a:xfrm>
          <a:off x="5653082" y="1660700"/>
          <a:ext cx="478740" cy="560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/>
        </a:p>
      </dsp:txBody>
      <dsp:txXfrm>
        <a:off x="5653082" y="1772707"/>
        <a:ext cx="335118" cy="336022"/>
      </dsp:txXfrm>
    </dsp:sp>
    <dsp:sp modelId="{95480D21-232D-4A31-8CF0-B5485F2D7A8F}">
      <dsp:nvSpPr>
        <dsp:cNvPr id="0" name=""/>
        <dsp:cNvSpPr/>
      </dsp:nvSpPr>
      <dsp:spPr>
        <a:xfrm>
          <a:off x="6330545" y="1263255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Ανάσυρση</a:t>
          </a:r>
          <a:endParaRPr lang="el-GR" sz="25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6370229" y="1302939"/>
        <a:ext cx="2178842" cy="1275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635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48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38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520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754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900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578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15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3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2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30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15/4/2023</a:t>
            </a:fld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5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1275822"/>
            <a:ext cx="10515600" cy="1646302"/>
          </a:xfrm>
        </p:spPr>
        <p:txBody>
          <a:bodyPr/>
          <a:lstStyle/>
          <a:p>
            <a:pPr algn="ctr"/>
            <a:r>
              <a:rPr lang="el-GR" sz="4800" b="1" dirty="0" smtClean="0">
                <a:latin typeface="Calibri" panose="020F0502020204030204" pitchFamily="34" charset="0"/>
              </a:rPr>
              <a:t>Ψυχολογία-Επαγγελματική Δεοντολογία</a:t>
            </a:r>
            <a:r>
              <a:rPr lang="el-GR" sz="4400" b="1" smtClean="0">
                <a:latin typeface="Calibri" panose="020F0502020204030204" pitchFamily="34" charset="0"/>
              </a:rPr>
              <a:t/>
            </a:r>
            <a:br>
              <a:rPr lang="el-GR" sz="4400" b="1" smtClean="0">
                <a:latin typeface="Calibri" panose="020F0502020204030204" pitchFamily="34" charset="0"/>
              </a:rPr>
            </a:br>
            <a:r>
              <a:rPr lang="el-GR" sz="3200" b="1" u="sng" dirty="0">
                <a:latin typeface="Calibri" panose="020F0502020204030204" pitchFamily="34" charset="0"/>
              </a:rPr>
              <a:t>3</a:t>
            </a:r>
            <a:r>
              <a:rPr lang="el-GR" sz="3200" b="1" u="sng" smtClean="0">
                <a:latin typeface="Calibri" panose="020F0502020204030204" pitchFamily="34" charset="0"/>
              </a:rPr>
              <a:t>. </a:t>
            </a:r>
            <a:r>
              <a:rPr lang="el-GR" sz="3200" b="1" u="sng" dirty="0" smtClean="0">
                <a:latin typeface="Calibri" panose="020F0502020204030204" pitchFamily="34" charset="0"/>
              </a:rPr>
              <a:t>Μνήμη</a:t>
            </a:r>
            <a:r>
              <a:rPr lang="el-GR" sz="3200" b="1" dirty="0" smtClean="0">
                <a:latin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Δ΄ </a:t>
            </a:r>
            <a:r>
              <a:rPr lang="el-GR" sz="2400" b="1" dirty="0">
                <a:latin typeface="Calibri" panose="020F0502020204030204" pitchFamily="34" charset="0"/>
              </a:rPr>
              <a:t>εξάμηνο </a:t>
            </a:r>
            <a:r>
              <a:rPr lang="el-GR" sz="2400" b="1" dirty="0" smtClean="0">
                <a:latin typeface="Calibri" panose="020F0502020204030204" pitchFamily="34" charset="0"/>
              </a:rPr>
              <a:t>τεχνικός </a:t>
            </a:r>
            <a:r>
              <a:rPr lang="el-GR" sz="2400" b="1" dirty="0">
                <a:latin typeface="Calibri" panose="020F0502020204030204" pitchFamily="34" charset="0"/>
              </a:rPr>
              <a:t>Αισθητικής Τέχνης και </a:t>
            </a:r>
            <a:r>
              <a:rPr lang="el-GR" sz="2400" b="1" dirty="0" smtClean="0">
                <a:latin typeface="Calibri" panose="020F0502020204030204" pitchFamily="34" charset="0"/>
              </a:rPr>
              <a:t>Μακιγιάζ</a:t>
            </a:r>
            <a:br>
              <a:rPr lang="el-GR" sz="24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Μαρία Δημητριάδου, Ψυχολόγος</a:t>
            </a:r>
            <a:endParaRPr lang="el-GR" sz="24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338" y="3404658"/>
            <a:ext cx="4535614" cy="302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Είδη μνήμης: Βραχυπρόθεσμη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Έχει διάρκεια από μερικά δευτερόλεπτα μέχρι λίγα λεπτά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Περιορισμένη χωρητικότητα: μόνο ορισμένες πληροφορίες μεταβιβάζονται από την αισθητηριακή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Επεξεργασία των πληροφοριών για να περάσουν στην μακροπρόθεσμη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Π.χ. Όταν διατηρούμε στο μυαλό μας το περιεχόμενος μιας συζήτησης στην οποία συμμετέχουμε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Σχετίζεται με την προσοχή &amp; συγκέντρωση</a:t>
            </a:r>
          </a:p>
          <a:p>
            <a:endParaRPr lang="el-GR" sz="3200" dirty="0">
              <a:latin typeface="Calibri" panose="020F0502020204030204" pitchFamily="34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78088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Είδη μνήμης: Μακροπρόθεσμη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Συγκράτηση πληροφοριών για μεγάλα χρονικά διαστήματα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Αποθηκευτικός χώρος μνήμης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Αναγνώριση ή ανάκληση</a:t>
            </a:r>
          </a:p>
          <a:p>
            <a:endParaRPr lang="el-GR" sz="3200" dirty="0">
              <a:latin typeface="Calibri" panose="020F0502020204030204" pitchFamily="34" charset="0"/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5171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Είδη μνήμης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Έκδηλη: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anose="020F0502020204030204" pitchFamily="34" charset="0"/>
              </a:rPr>
              <a:t>Επεισοδιακή: δικές μας εμπειρίες (αυτοβιογραφική)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anose="020F0502020204030204" pitchFamily="34" charset="0"/>
              </a:rPr>
              <a:t>Σημασιολογική: έννοιες &amp; γεγονότα που αποτελούν τις γνώσεις μας για τον κόσμο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Άδηλη-Διαδικαστική: δεξιότητες ως αποτέλεσμα εξάσκησης, πώς να κάνω πράγματα π.χ. ποδήλατο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3896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Προοπτική μνήμη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Μνήμη για το </a:t>
            </a:r>
            <a:r>
              <a:rPr lang="el-GR" sz="3200" dirty="0" smtClean="0"/>
              <a:t>μέλλον</a:t>
            </a:r>
            <a:endParaRPr lang="el-GR" sz="3200" dirty="0"/>
          </a:p>
          <a:p>
            <a:r>
              <a:rPr lang="el-GR" sz="3200" dirty="0" smtClean="0"/>
              <a:t>Να θυμηθώ να κάνω κάτι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361011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Ομαδική άσκηση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3200" dirty="0"/>
              <a:t>2 παραδείγματα για κάθε είδος:</a:t>
            </a:r>
          </a:p>
          <a:p>
            <a:r>
              <a:rPr lang="el-GR" sz="3200" dirty="0"/>
              <a:t>Επεισοδιακή</a:t>
            </a:r>
          </a:p>
          <a:p>
            <a:r>
              <a:rPr lang="el-GR" sz="3200" dirty="0"/>
              <a:t>Σημασιολογική</a:t>
            </a:r>
          </a:p>
          <a:p>
            <a:r>
              <a:rPr lang="el-GR" sz="3200" dirty="0" smtClean="0"/>
              <a:t>Άδηλη-Διαδικαστική</a:t>
            </a:r>
          </a:p>
          <a:p>
            <a:r>
              <a:rPr lang="el-GR" sz="3200" dirty="0" smtClean="0"/>
              <a:t>Προοπτική</a:t>
            </a:r>
            <a:endParaRPr lang="el-GR" sz="32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26061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Λήθη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Φυσιολογική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Δεν ταυτίζεται με την αμνησία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Πρόκειται για τη μεμονωμένη αποτυχία να ανακαλέσουμε μια εμπειρία ή μια γνώση την ώρα που τη θέλουμε. 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Ως ένα βαθμό η λήθη των πληροφοριών και η αντικατάστασή τους από  νέες πληροφορίες μας βοηθά στην αύξηση της γνώσης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896141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Αιτίες λήθης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Αναδρομική και προδρομική παρεμπόδιση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Φθορά του μνημονικού ίχνους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Συναισθηματικοί παράγοντες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Νευρολογικές παθήσεις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900043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Αιτίες λήθης: Αναδρομική και προδρομική παρεμπόδιση-παρεμβολή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Όταν υπάρχει σύγχυση μεταξύ μιας νέας πληροφορίας που λαμβάνουμε και μιας παρόμοιας πληροφορίας που προϋπάρχει. 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Αναδρομική: παρεμπόδιση ανάκλησης της παλαιότερης πληροφορίας 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Προδρομική: ξεχνάμε τη νέα πληροφορία λόγω ομοιότητας με την παλαιότερη 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82003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smtClean="0">
                <a:latin typeface="Calibri" panose="020F0502020204030204" pitchFamily="34" charset="0"/>
              </a:rPr>
              <a:t/>
            </a:r>
            <a:br>
              <a:rPr lang="el-GR" sz="4400" b="1" dirty="0" smtClean="0">
                <a:latin typeface="Calibri" panose="020F0502020204030204" pitchFamily="34" charset="0"/>
              </a:rPr>
            </a:br>
            <a:r>
              <a:rPr lang="el-GR" sz="4400" b="1" dirty="0" smtClean="0">
                <a:latin typeface="Calibri" panose="020F0502020204030204" pitchFamily="34" charset="0"/>
              </a:rPr>
              <a:t>Αιτίες </a:t>
            </a:r>
            <a:r>
              <a:rPr lang="el-GR" sz="4400" b="1" dirty="0">
                <a:latin typeface="Calibri" panose="020F0502020204030204" pitchFamily="34" charset="0"/>
              </a:rPr>
              <a:t>λήθης: Φθορά του μνημονικού ίχνους</a:t>
            </a:r>
            <a:br>
              <a:rPr lang="el-GR" sz="4400" b="1" dirty="0">
                <a:latin typeface="Calibri" panose="020F0502020204030204" pitchFamily="34" charset="0"/>
              </a:rPr>
            </a:b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κάθε μάθηση αφήνει ένα «μνημονικό ίχνος» στον εγκέφαλο, το οποίο όμως εξασθενεί με την πάροδο του χρόνου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για να μην εξασθενήσει το ίχνος χρειάζεται επανάληψη ή συχνή χρήση της πληροφορίας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93087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Αιτίες λήθης: Συναισθηματικοί </a:t>
            </a:r>
            <a:r>
              <a:rPr lang="el-GR" sz="4400" b="1" dirty="0" smtClean="0">
                <a:latin typeface="Calibri" panose="020F0502020204030204" pitchFamily="34" charset="0"/>
              </a:rPr>
              <a:t>παράγοντες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Γεγονότα οδυνηρά ή δυσάρεστα</a:t>
            </a:r>
          </a:p>
          <a:p>
            <a:r>
              <a:rPr lang="en-US" sz="3200" dirty="0">
                <a:latin typeface="Calibri" panose="020F0502020204030204" pitchFamily="34" charset="0"/>
              </a:rPr>
              <a:t>Freud </a:t>
            </a:r>
            <a:r>
              <a:rPr lang="el-GR" sz="3200" dirty="0">
                <a:latin typeface="Calibri" panose="020F0502020204030204" pitchFamily="34" charset="0"/>
              </a:rPr>
              <a:t>απώθηση ως μηχανισμός άμυνας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Ψυχογενή αμνησία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5508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14" y="274638"/>
            <a:ext cx="10160000" cy="1143000"/>
          </a:xfrm>
        </p:spPr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Δομή παρουσίασης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Ορισμός της μνήμης</a:t>
            </a:r>
          </a:p>
          <a:p>
            <a:r>
              <a:rPr lang="el-GR" sz="3200" dirty="0" smtClean="0"/>
              <a:t>Στάδια της μνήμης</a:t>
            </a:r>
          </a:p>
          <a:p>
            <a:r>
              <a:rPr lang="el-GR" sz="3200" dirty="0" smtClean="0"/>
              <a:t>Είδη της μνήμης</a:t>
            </a:r>
          </a:p>
          <a:p>
            <a:r>
              <a:rPr lang="el-GR" sz="3200" dirty="0" smtClean="0"/>
              <a:t>Λήθη</a:t>
            </a:r>
          </a:p>
          <a:p>
            <a:r>
              <a:rPr lang="el-GR" sz="3200" dirty="0" smtClean="0"/>
              <a:t>Τρόποι βελτίωσης της μνήμης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450933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Τρόποι βελτίωσης της </a:t>
            </a:r>
            <a:r>
              <a:rPr lang="el-GR" sz="4400" b="1" dirty="0" smtClean="0">
                <a:latin typeface="Calibri" panose="020F0502020204030204" pitchFamily="34" charset="0"/>
              </a:rPr>
              <a:t>μνήμης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10493829" cy="4800600"/>
          </a:xfrm>
        </p:spPr>
        <p:txBody>
          <a:bodyPr>
            <a:no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Επανάληψη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Ομαδοποίηση π.χ</a:t>
            </a:r>
            <a:r>
              <a:rPr lang="el-GR" sz="3200" dirty="0" smtClean="0">
                <a:latin typeface="Calibri" panose="020F0502020204030204" pitchFamily="34" charset="0"/>
              </a:rPr>
              <a:t>. </a:t>
            </a:r>
            <a:r>
              <a:rPr lang="el-GR" sz="3200" dirty="0">
                <a:latin typeface="Calibri" panose="020F0502020204030204" pitchFamily="34" charset="0"/>
              </a:rPr>
              <a:t>απομνημόνευση ενός 6</a:t>
            </a:r>
            <a:r>
              <a:rPr lang="el-GR" sz="3200" dirty="0" smtClean="0">
                <a:latin typeface="Calibri" panose="020F0502020204030204" pitchFamily="34" charset="0"/>
              </a:rPr>
              <a:t>ψήφιου </a:t>
            </a:r>
            <a:r>
              <a:rPr lang="el-GR" sz="3200" dirty="0">
                <a:latin typeface="Calibri" panose="020F0502020204030204" pitchFamily="34" charset="0"/>
              </a:rPr>
              <a:t>αριθμού </a:t>
            </a:r>
            <a:r>
              <a:rPr lang="el-GR" sz="3200" dirty="0" smtClean="0">
                <a:latin typeface="Calibri" panose="020F0502020204030204" pitchFamily="34" charset="0"/>
              </a:rPr>
              <a:t>ανά </a:t>
            </a:r>
            <a:r>
              <a:rPr lang="el-GR" sz="3200" dirty="0">
                <a:latin typeface="Calibri" panose="020F0502020204030204" pitchFamily="34" charset="0"/>
              </a:rPr>
              <a:t>τριάδες, οπότε το άτομο </a:t>
            </a:r>
            <a:r>
              <a:rPr lang="el-GR" sz="3200" dirty="0" smtClean="0">
                <a:latin typeface="Calibri" panose="020F0502020204030204" pitchFamily="34" charset="0"/>
              </a:rPr>
              <a:t>να </a:t>
            </a:r>
            <a:r>
              <a:rPr lang="el-GR" sz="3200" dirty="0">
                <a:latin typeface="Calibri" panose="020F0502020204030204" pitchFamily="34" charset="0"/>
              </a:rPr>
              <a:t>θυμηθεί </a:t>
            </a:r>
            <a:r>
              <a:rPr lang="el-GR" sz="3200" dirty="0" smtClean="0">
                <a:latin typeface="Calibri" panose="020F0502020204030204" pitchFamily="34" charset="0"/>
              </a:rPr>
              <a:t>2 στοιχεία</a:t>
            </a:r>
            <a:endParaRPr lang="el-GR" sz="3200" dirty="0">
              <a:latin typeface="Calibri" panose="020F0502020204030204" pitchFamily="34" charset="0"/>
            </a:endParaRPr>
          </a:p>
          <a:p>
            <a:pPr lvl="0"/>
            <a:r>
              <a:rPr lang="el-GR" sz="3200" dirty="0">
                <a:latin typeface="Calibri" panose="020F0502020204030204" pitchFamily="34" charset="0"/>
              </a:rPr>
              <a:t>Η χρήση όσο το δυνατόν περισσότερων αισθήσεων </a:t>
            </a:r>
          </a:p>
          <a:p>
            <a:pPr lvl="0"/>
            <a:r>
              <a:rPr lang="el-GR" sz="3200" dirty="0">
                <a:latin typeface="Calibri" panose="020F0502020204030204" pitchFamily="34" charset="0"/>
              </a:rPr>
              <a:t>Η αποφυγή της υπερσυγκέντρωσης πληροφοριών που παρέχονται σε </a:t>
            </a:r>
            <a:r>
              <a:rPr lang="el-GR" sz="3200" dirty="0" smtClean="0">
                <a:latin typeface="Calibri" panose="020F0502020204030204" pitchFamily="34" charset="0"/>
              </a:rPr>
              <a:t>μικρό </a:t>
            </a:r>
            <a:r>
              <a:rPr lang="el-GR" sz="3200" dirty="0">
                <a:latin typeface="Calibri" panose="020F0502020204030204" pitchFamily="34" charset="0"/>
              </a:rPr>
              <a:t>χρονικό διάστημα και της </a:t>
            </a:r>
            <a:r>
              <a:rPr lang="el-GR" sz="3200" dirty="0" smtClean="0">
                <a:latin typeface="Calibri" panose="020F0502020204030204" pitchFamily="34" charset="0"/>
              </a:rPr>
              <a:t>κόπωσης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</a:rPr>
              <a:t>Συσχετισμός παλιάς και νέας γνώσης 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Κατανόηση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Μνημονικά βοηθήματα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82693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Απορίες, Προβληματισμοί, Επισημάνσεις </a:t>
            </a:r>
            <a:endParaRPr lang="el-G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87" y="2400300"/>
            <a:ext cx="6905625" cy="3200400"/>
          </a:xfrm>
        </p:spPr>
      </p:pic>
    </p:spTree>
    <p:extLst>
      <p:ext uri="{BB962C8B-B14F-4D97-AF65-F5344CB8AC3E}">
        <p14:creationId xmlns:p14="http://schemas.microsoft.com/office/powerpoint/2010/main" val="24157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7" y="1504949"/>
            <a:ext cx="6162675" cy="380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Μνήμη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H </a:t>
            </a:r>
            <a:r>
              <a:rPr lang="el-GR" sz="3200" dirty="0">
                <a:latin typeface="Calibri" panose="020F0502020204030204" pitchFamily="34" charset="0"/>
              </a:rPr>
              <a:t>ικανότητα του εγκεφάλου να αποθηκεύει &amp; να ανακτά πληροφορίες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Κάθε γνώση &amp; δεξιότητα βασίζεται στη μνήμη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Άρρηκτα συνδεδεμένη με τη γνώση</a:t>
            </a:r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862" y="4247225"/>
            <a:ext cx="4351291" cy="261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4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Στάδια μνήμης</a:t>
            </a:r>
            <a:endParaRPr lang="el-GR" sz="4400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114922"/>
              </p:ext>
            </p:extLst>
          </p:nvPr>
        </p:nvGraphicFramePr>
        <p:xfrm>
          <a:off x="1435100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29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Στάδια μνήμης: Κωδικοποίηση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l-GR" sz="3200" dirty="0"/>
              <a:t>Μετατροπή των φυσικών ερεθισμάτων σε νοητικές αναπαραστάσεις, για να είναι αποθηκεύσιμες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18520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Στάδια μνήμης: Αποθήκευση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l-GR" sz="3200" dirty="0">
                <a:latin typeface="Calibri" panose="020F0502020204030204" pitchFamily="34" charset="0"/>
              </a:rPr>
              <a:t>Αποθήκευση-διατήρηση των πληροφοριών στο μνημονικό σύστημα</a:t>
            </a:r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645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Στάδια μνήμης: Ανάσυρση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>
                <a:latin typeface="Calibri" panose="020F0502020204030204" pitchFamily="34" charset="0"/>
              </a:rPr>
              <a:t>Για να χρησιμοποιηθεί μια πληροφορία πρέπει να ανασυρθεί από τη μνήμη</a:t>
            </a:r>
          </a:p>
          <a:p>
            <a:pPr algn="ctr"/>
            <a:r>
              <a:rPr lang="el-GR" sz="3200" dirty="0">
                <a:latin typeface="Calibri" panose="020F0502020204030204" pitchFamily="34" charset="0"/>
              </a:rPr>
              <a:t>Τη φέρνουμε στη συνείδησή μας για να τη χρησιμοποιήσουμε</a:t>
            </a:r>
          </a:p>
          <a:p>
            <a:pPr algn="ctr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45652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Είδη </a:t>
            </a:r>
            <a:r>
              <a:rPr lang="el-GR" sz="4400" b="1" dirty="0" smtClean="0">
                <a:latin typeface="Calibri" panose="020F0502020204030204" pitchFamily="34" charset="0"/>
              </a:rPr>
              <a:t>μνήμης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Αισθητηριακή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Βραχυπρόθεση/μνήμη εργασίας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Μακροπρόθεσμη 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67322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Είδη </a:t>
            </a:r>
            <a:r>
              <a:rPr lang="el-GR" sz="4400" b="1" dirty="0">
                <a:latin typeface="Calibri" panose="020F0502020204030204" pitchFamily="34" charset="0"/>
              </a:rPr>
              <a:t>μνήμης: Αισθητηριακή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Έχει διάρκεια &lt;1’’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Δίνει την αίσθηση του υποκειμενικού παρόντος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Κάποιοι ερευνητές: αντιληπτική λειτουργία και όχι είδος μνήμης</a:t>
            </a:r>
          </a:p>
          <a:p>
            <a:endParaRPr lang="el-GR" sz="3200" dirty="0">
              <a:latin typeface="Calibri" panose="020F0502020204030204" pitchFamily="34" charset="0"/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48195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459</Words>
  <Application>Microsoft Office PowerPoint</Application>
  <PresentationFormat>Custom</PresentationFormat>
  <Paragraphs>84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Ψυχολογία-Επαγγελματική Δεοντολογία 3. Μνήμη Δ΄ εξάμηνο τεχνικός Αισθητικής Τέχνης και Μακιγιάζ Μαρία Δημητριάδου, Ψυχολόγος</vt:lpstr>
      <vt:lpstr>Δομή παρουσίασης</vt:lpstr>
      <vt:lpstr>Μνήμη</vt:lpstr>
      <vt:lpstr>Στάδια μνήμης</vt:lpstr>
      <vt:lpstr>Στάδια μνήμης: Κωδικοποίηση</vt:lpstr>
      <vt:lpstr>Στάδια μνήμης: Αποθήκευση</vt:lpstr>
      <vt:lpstr>Στάδια μνήμης: Ανάσυρση</vt:lpstr>
      <vt:lpstr>Είδη μνήμης</vt:lpstr>
      <vt:lpstr>Είδη μνήμης: Αισθητηριακή</vt:lpstr>
      <vt:lpstr>Είδη μνήμης: Βραχυπρόθεσμη</vt:lpstr>
      <vt:lpstr>Είδη μνήμης: Μακροπρόθεσμη</vt:lpstr>
      <vt:lpstr>Είδη μνήμης</vt:lpstr>
      <vt:lpstr>Προοπτική μνήμη</vt:lpstr>
      <vt:lpstr>Ομαδική άσκηση</vt:lpstr>
      <vt:lpstr>Λήθη</vt:lpstr>
      <vt:lpstr>Αιτίες λήθης</vt:lpstr>
      <vt:lpstr>Αιτίες λήθης: Αναδρομική και προδρομική παρεμπόδιση-παρεμβολή</vt:lpstr>
      <vt:lpstr> Αιτίες λήθης: Φθορά του μνημονικού ίχνους </vt:lpstr>
      <vt:lpstr>Αιτίες λήθης: Συναισθηματικοί παράγοντες</vt:lpstr>
      <vt:lpstr>Τρόποι βελτίωσης της μνήμης</vt:lpstr>
      <vt:lpstr>Απορίες, Προβληματισμοί, Επισημάνσεις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Ψυχολογία-Επαγγελματική Δεοντολογία Δ΄ εξάμηνο</dc:title>
  <dc:creator>MARIA DIMITRIADOU</dc:creator>
  <cp:lastModifiedBy>Maria Dimitriadou</cp:lastModifiedBy>
  <cp:revision>11</cp:revision>
  <dcterms:created xsi:type="dcterms:W3CDTF">2022-02-20T08:55:06Z</dcterms:created>
  <dcterms:modified xsi:type="dcterms:W3CDTF">2023-04-15T12:52:33Z</dcterms:modified>
</cp:coreProperties>
</file>