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5" r:id="rId2"/>
    <p:sldId id="284" r:id="rId3"/>
    <p:sldId id="278" r:id="rId4"/>
    <p:sldId id="280" r:id="rId5"/>
    <p:sldId id="279" r:id="rId6"/>
    <p:sldId id="286" r:id="rId7"/>
    <p:sldId id="285" r:id="rId8"/>
    <p:sldId id="276" r:id="rId9"/>
    <p:sldId id="281" r:id="rId10"/>
    <p:sldId id="277" r:id="rId11"/>
    <p:sldId id="282" r:id="rId12"/>
    <p:sldId id="283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-84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5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66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075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491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023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7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7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870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303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371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2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33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2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2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9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30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1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9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1275822"/>
            <a:ext cx="10515600" cy="1646302"/>
          </a:xfrm>
        </p:spPr>
        <p:txBody>
          <a:bodyPr/>
          <a:lstStyle/>
          <a:p>
            <a:pPr algn="ctr"/>
            <a:r>
              <a:rPr lang="el-GR" sz="4800" b="1" dirty="0" smtClean="0">
                <a:latin typeface="Calibri" panose="020F0502020204030204" pitchFamily="34" charset="0"/>
              </a:rPr>
              <a:t>Ψυχολογία-Επαγγελματική Δεοντολογία</a:t>
            </a:r>
            <a:r>
              <a:rPr lang="el-GR" sz="4400" b="1" dirty="0" smtClean="0">
                <a:latin typeface="Calibri" panose="020F0502020204030204" pitchFamily="34" charset="0"/>
              </a:rPr>
              <a:t/>
            </a:r>
            <a:br>
              <a:rPr lang="el-GR" sz="4400" b="1" dirty="0" smtClean="0">
                <a:latin typeface="Calibri" panose="020F0502020204030204" pitchFamily="34" charset="0"/>
              </a:rPr>
            </a:br>
            <a:r>
              <a:rPr lang="el-GR" sz="3200" b="1" u="sng" dirty="0">
                <a:latin typeface="Calibri" panose="020F0502020204030204" pitchFamily="34" charset="0"/>
              </a:rPr>
              <a:t>7</a:t>
            </a:r>
            <a:r>
              <a:rPr lang="el-GR" sz="3200" b="1" u="sng" dirty="0" smtClean="0">
                <a:latin typeface="Calibri" panose="020F0502020204030204" pitchFamily="34" charset="0"/>
              </a:rPr>
              <a:t>. Επαγγελματική δεοντολογία</a:t>
            </a:r>
            <a:r>
              <a:rPr lang="el-GR" sz="3200" b="1" dirty="0" smtClean="0">
                <a:latin typeface="Calibri" panose="020F0502020204030204" pitchFamily="34" charset="0"/>
              </a:rPr>
              <a:t/>
            </a:r>
            <a:br>
              <a:rPr lang="el-GR" sz="3200" b="1" dirty="0" smtClean="0">
                <a:latin typeface="Calibri" panose="020F0502020204030204" pitchFamily="34" charset="0"/>
              </a:rPr>
            </a:br>
            <a:r>
              <a:rPr lang="el-GR" sz="2400" b="1" dirty="0" smtClean="0">
                <a:latin typeface="Calibri" panose="020F0502020204030204" pitchFamily="34" charset="0"/>
              </a:rPr>
              <a:t>Δ΄ </a:t>
            </a:r>
            <a:r>
              <a:rPr lang="el-GR" sz="2400" b="1" dirty="0">
                <a:latin typeface="Calibri" panose="020F0502020204030204" pitchFamily="34" charset="0"/>
              </a:rPr>
              <a:t>εξάμηνο </a:t>
            </a:r>
            <a:r>
              <a:rPr lang="el-GR" sz="2400" b="1" dirty="0" smtClean="0">
                <a:latin typeface="Calibri" panose="020F0502020204030204" pitchFamily="34" charset="0"/>
              </a:rPr>
              <a:t>τεχνικός </a:t>
            </a:r>
            <a:r>
              <a:rPr lang="el-GR" sz="2400" b="1" dirty="0">
                <a:latin typeface="Calibri" panose="020F0502020204030204" pitchFamily="34" charset="0"/>
              </a:rPr>
              <a:t>Αισθητικής Τέχνης και </a:t>
            </a:r>
            <a:r>
              <a:rPr lang="el-GR" sz="2400" b="1" dirty="0" smtClean="0">
                <a:latin typeface="Calibri" panose="020F0502020204030204" pitchFamily="34" charset="0"/>
              </a:rPr>
              <a:t>Μακιγιάζ</a:t>
            </a:r>
            <a:br>
              <a:rPr lang="el-GR" sz="2400" b="1" dirty="0" smtClean="0">
                <a:latin typeface="Calibri" panose="020F0502020204030204" pitchFamily="34" charset="0"/>
              </a:rPr>
            </a:br>
            <a:r>
              <a:rPr lang="el-GR" sz="2400" b="1" dirty="0" smtClean="0">
                <a:latin typeface="Calibri" panose="020F0502020204030204" pitchFamily="34" charset="0"/>
              </a:rPr>
              <a:t>Μαρία Δημητριάδου, Ψυχολόγος</a:t>
            </a:r>
            <a:endParaRPr lang="el-GR" sz="2400" b="1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339" y="3404662"/>
            <a:ext cx="4535615" cy="302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Ιεραρχία σε κέντρο αισθητικής &amp; ευεξίας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l-GR" sz="3200" dirty="0">
                <a:latin typeface="Calibri" panose="020F0502020204030204" pitchFamily="34" charset="0"/>
              </a:rPr>
              <a:t>Διοικητικό συμβούλιο μετόχων</a:t>
            </a:r>
          </a:p>
          <a:p>
            <a:pPr>
              <a:buAutoNum type="arabicPeriod"/>
            </a:pPr>
            <a:r>
              <a:rPr lang="el-GR" sz="3200" dirty="0">
                <a:latin typeface="Calibri" panose="020F0502020204030204" pitchFamily="34" charset="0"/>
              </a:rPr>
              <a:t>Γενικός διευθυντής</a:t>
            </a:r>
          </a:p>
          <a:p>
            <a:pPr>
              <a:buAutoNum type="arabicPeriod"/>
            </a:pPr>
            <a:r>
              <a:rPr lang="el-GR" sz="3200" dirty="0">
                <a:latin typeface="Calibri" panose="020F0502020204030204" pitchFamily="34" charset="0"/>
              </a:rPr>
              <a:t>Διευθυντές τμημάτων</a:t>
            </a:r>
          </a:p>
          <a:p>
            <a:pPr>
              <a:buAutoNum type="arabicPeriod"/>
            </a:pPr>
            <a:r>
              <a:rPr lang="el-GR" sz="3200" dirty="0">
                <a:latin typeface="Calibri" panose="020F0502020204030204" pitchFamily="34" charset="0"/>
              </a:rPr>
              <a:t>Εργαζόμενοι τμημάτων</a:t>
            </a:r>
          </a:p>
          <a:p>
            <a:pPr>
              <a:buAutoNum type="arabicPeriod"/>
            </a:pPr>
            <a:r>
              <a:rPr lang="el-GR" sz="3200" dirty="0">
                <a:latin typeface="Calibri" panose="020F0502020204030204" pitchFamily="34" charset="0"/>
              </a:rPr>
              <a:t>Βοηθητικό προσωπικό (π.χ. προσωπικό καθαριότητας, μεταφορείς)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62070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 smtClean="0">
                <a:latin typeface="+mn-lt"/>
              </a:rPr>
              <a:t>Απορίες, Προβληματισμοί, Επισημάνσεις </a:t>
            </a:r>
            <a:endParaRPr lang="el-GR" sz="4400" b="1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87" y="2400300"/>
            <a:ext cx="6905625" cy="3200400"/>
          </a:xfrm>
        </p:spPr>
      </p:pic>
    </p:spTree>
    <p:extLst>
      <p:ext uri="{BB962C8B-B14F-4D97-AF65-F5344CB8AC3E}">
        <p14:creationId xmlns:p14="http://schemas.microsoft.com/office/powerpoint/2010/main" val="37436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837" y="1504949"/>
            <a:ext cx="6162675" cy="380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94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Δομή παρουσίασης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Στοιχεία &amp; αρχές επαγγελματική δεοντολογίας</a:t>
            </a:r>
          </a:p>
          <a:p>
            <a:r>
              <a:rPr lang="el-GR" sz="3200" dirty="0"/>
              <a:t>Επαγγελματική σχέση μεταξύ </a:t>
            </a:r>
            <a:r>
              <a:rPr lang="el-GR" sz="3200" dirty="0" smtClean="0"/>
              <a:t>υπαλλήλου-εργοδότη</a:t>
            </a:r>
          </a:p>
          <a:p>
            <a:r>
              <a:rPr lang="el-GR" sz="3200" dirty="0" smtClean="0"/>
              <a:t>Επαγγελματική σχέση αισθητικού-πελατών</a:t>
            </a:r>
          </a:p>
          <a:p>
            <a:r>
              <a:rPr lang="el-GR" sz="3200" dirty="0" smtClean="0"/>
              <a:t>Η επικοινωνία στον επαγγελματικό χώρο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58095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Calibri" panose="020F0502020204030204" pitchFamily="34" charset="0"/>
              </a:rPr>
              <a:t>Επαγγελματική δεοντολογία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l-GR" sz="3200" dirty="0" smtClean="0">
                <a:latin typeface="Calibri" panose="020F0502020204030204" pitchFamily="34" charset="0"/>
              </a:rPr>
              <a:t>Αφορά </a:t>
            </a:r>
            <a:r>
              <a:rPr lang="el-GR" sz="3200" dirty="0">
                <a:latin typeface="Calibri" panose="020F0502020204030204" pitchFamily="34" charset="0"/>
              </a:rPr>
              <a:t>στα χαρακτηριστικά, τη στάση και τη συμπεριφορά του/της </a:t>
            </a:r>
            <a:r>
              <a:rPr lang="el-GR" sz="3200" dirty="0" smtClean="0">
                <a:latin typeface="Calibri" panose="020F0502020204030204" pitchFamily="34" charset="0"/>
              </a:rPr>
              <a:t>αισθητικού απέναντι σε: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πελάτες </a:t>
            </a:r>
            <a:endParaRPr lang="el-GR" sz="3200" dirty="0">
              <a:latin typeface="Calibri" panose="020F0502020204030204" pitchFamily="34" charset="0"/>
            </a:endParaRPr>
          </a:p>
          <a:p>
            <a:r>
              <a:rPr lang="el-GR" sz="3200" dirty="0">
                <a:latin typeface="Calibri" panose="020F0502020204030204" pitchFamily="34" charset="0"/>
              </a:rPr>
              <a:t>σ</a:t>
            </a:r>
            <a:r>
              <a:rPr lang="el-GR" sz="3200" dirty="0" smtClean="0">
                <a:latin typeface="Calibri" panose="020F0502020204030204" pitchFamily="34" charset="0"/>
              </a:rPr>
              <a:t>υναδέλφους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εργοδότες</a:t>
            </a:r>
            <a:endParaRPr lang="el-GR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39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Calibri" panose="020F0502020204030204" pitchFamily="34" charset="0"/>
              </a:rPr>
              <a:t>Επαγγελματική σχέση </a:t>
            </a:r>
            <a:r>
              <a:rPr lang="el-GR" sz="4400" b="1" dirty="0">
                <a:latin typeface="Calibri" panose="020F0502020204030204" pitchFamily="34" charset="0"/>
              </a:rPr>
              <a:t>υπαλλήλων-εργοδότη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14488"/>
            <a:ext cx="10160000" cy="4800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l-GR" sz="3200" dirty="0">
                <a:latin typeface="Calibri" panose="020F0502020204030204" pitchFamily="34" charset="0"/>
              </a:rPr>
              <a:t>Κώδικας συμπεριφοράς &amp; </a:t>
            </a:r>
            <a:r>
              <a:rPr lang="el-GR" sz="3200" dirty="0" smtClean="0">
                <a:latin typeface="Calibri" panose="020F0502020204030204" pitchFamily="34" charset="0"/>
              </a:rPr>
              <a:t>δεοντολογίας:</a:t>
            </a:r>
            <a:endParaRPr lang="el-GR" sz="3200" dirty="0">
              <a:latin typeface="Calibri" panose="020F0502020204030204" pitchFamily="34" charset="0"/>
            </a:endParaRPr>
          </a:p>
          <a:p>
            <a:pPr lvl="1"/>
            <a:r>
              <a:rPr lang="el-GR" sz="2800" dirty="0" smtClean="0">
                <a:latin typeface="Calibri" panose="020F0502020204030204" pitchFamily="34" charset="0"/>
              </a:rPr>
              <a:t>Κανόνες που διέπουν τη σχέση υπαλλήλων-εργοδότη</a:t>
            </a:r>
          </a:p>
          <a:p>
            <a:pPr lvl="1"/>
            <a:r>
              <a:rPr lang="el-GR" sz="3200" dirty="0" smtClean="0">
                <a:latin typeface="Calibri" panose="020F0502020204030204" pitchFamily="34" charset="0"/>
              </a:rPr>
              <a:t>Αρχές μιας </a:t>
            </a:r>
            <a:r>
              <a:rPr lang="el-GR" sz="3200" dirty="0" smtClean="0">
                <a:latin typeface="Calibri" panose="020F0502020204030204" pitchFamily="34" charset="0"/>
              </a:rPr>
              <a:t>επιχείρησης</a:t>
            </a:r>
            <a:endParaRPr lang="el-GR" sz="3200" dirty="0" smtClean="0">
              <a:latin typeface="Calibri" panose="020F0502020204030204" pitchFamily="34" charset="0"/>
            </a:endParaRPr>
          </a:p>
          <a:p>
            <a:pPr lvl="1"/>
            <a:r>
              <a:rPr lang="el-GR" sz="3200" dirty="0" smtClean="0">
                <a:latin typeface="Calibri" panose="020F0502020204030204" pitchFamily="34" charset="0"/>
              </a:rPr>
              <a:t>Άσκηση των νόμιμων καθηκόντων εργαζομένων &amp; επιχείρησης </a:t>
            </a:r>
          </a:p>
          <a:p>
            <a:pPr lvl="1"/>
            <a:r>
              <a:rPr lang="el-GR" sz="3200" dirty="0" smtClean="0">
                <a:latin typeface="Calibri" panose="020F0502020204030204" pitchFamily="34" charset="0"/>
              </a:rPr>
              <a:t>Οφείλουν </a:t>
            </a:r>
            <a:r>
              <a:rPr lang="el-GR" sz="3200" dirty="0">
                <a:latin typeface="Calibri" panose="020F0502020204030204" pitchFamily="34" charset="0"/>
              </a:rPr>
              <a:t>να τον </a:t>
            </a:r>
            <a:r>
              <a:rPr lang="el-GR" sz="3200" dirty="0" smtClean="0">
                <a:latin typeface="Calibri" panose="020F0502020204030204" pitchFamily="34" charset="0"/>
              </a:rPr>
              <a:t>γνωρίζουν οι εργαζόμενοι</a:t>
            </a:r>
            <a:endParaRPr lang="el-GR" sz="3200" dirty="0">
              <a:latin typeface="Calibri" panose="020F0502020204030204" pitchFamily="34" charset="0"/>
            </a:endParaRPr>
          </a:p>
          <a:p>
            <a:pPr lvl="1"/>
            <a:r>
              <a:rPr lang="el-GR" sz="3200" dirty="0" smtClean="0">
                <a:latin typeface="Calibri" panose="020F0502020204030204" pitchFamily="34" charset="0"/>
              </a:rPr>
              <a:t>Λογική </a:t>
            </a:r>
            <a:r>
              <a:rPr lang="el-GR" sz="3200" dirty="0">
                <a:latin typeface="Calibri" panose="020F0502020204030204" pitchFamily="34" charset="0"/>
              </a:rPr>
              <a:t>&amp; κριτική σκέψη σε περίπτωση που δεν προβλέπεται ακριβώς η περίπτωση ή καθοδήγηση από </a:t>
            </a:r>
            <a:r>
              <a:rPr lang="el-GR" sz="3200" dirty="0" smtClean="0">
                <a:latin typeface="Calibri" panose="020F0502020204030204" pitchFamily="34" charset="0"/>
              </a:rPr>
              <a:t>προϊσταμένους</a:t>
            </a:r>
            <a:endParaRPr lang="el-GR" sz="3200" dirty="0">
              <a:latin typeface="Calibri" panose="020F0502020204030204" pitchFamily="34" charset="0"/>
            </a:endParaRPr>
          </a:p>
          <a:p>
            <a:pPr marL="114300" indent="0">
              <a:buNone/>
            </a:pPr>
            <a:endParaRPr lang="el-GR" sz="3200" dirty="0">
              <a:latin typeface="Calibri" panose="020F0502020204030204" pitchFamily="34" charset="0"/>
            </a:endParaRPr>
          </a:p>
          <a:p>
            <a:endParaRPr lang="el-GR" sz="3200" dirty="0">
              <a:latin typeface="Calibri" panose="020F0502020204030204" pitchFamily="34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09782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Σχέση υπαλλήλων-εργοδότη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3200" dirty="0" smtClean="0">
                <a:latin typeface="Calibri" panose="020F0502020204030204" pitchFamily="34" charset="0"/>
              </a:rPr>
              <a:t>Ο κώδικας περιλαμβάνει θέματα όπως:</a:t>
            </a:r>
            <a:endParaRPr lang="el-GR" sz="3200" dirty="0">
              <a:latin typeface="Calibri" panose="020F0502020204030204" pitchFamily="34" charset="0"/>
            </a:endParaRPr>
          </a:p>
          <a:p>
            <a:pPr lvl="1"/>
            <a:r>
              <a:rPr lang="el-GR" sz="2800" dirty="0">
                <a:latin typeface="Calibri" panose="020F0502020204030204" pitchFamily="34" charset="0"/>
              </a:rPr>
              <a:t>Απασχόληση</a:t>
            </a:r>
          </a:p>
          <a:p>
            <a:pPr lvl="1"/>
            <a:r>
              <a:rPr lang="el-GR" sz="2800" dirty="0" smtClean="0">
                <a:latin typeface="Calibri" panose="020F0502020204030204" pitchFamily="34" charset="0"/>
              </a:rPr>
              <a:t>Συμμόρφωση </a:t>
            </a:r>
            <a:r>
              <a:rPr lang="el-GR" sz="2800" dirty="0">
                <a:latin typeface="Calibri" panose="020F0502020204030204" pitchFamily="34" charset="0"/>
              </a:rPr>
              <a:t>με ισχύοντες </a:t>
            </a:r>
            <a:r>
              <a:rPr lang="el-GR" sz="2800" dirty="0" smtClean="0">
                <a:latin typeface="Calibri" panose="020F0502020204030204" pitchFamily="34" charset="0"/>
              </a:rPr>
              <a:t>νόμους</a:t>
            </a:r>
            <a:endParaRPr lang="el-GR" sz="2800" dirty="0">
              <a:latin typeface="Calibri" panose="020F0502020204030204" pitchFamily="34" charset="0"/>
            </a:endParaRPr>
          </a:p>
          <a:p>
            <a:pPr lvl="1"/>
            <a:r>
              <a:rPr lang="el-GR" sz="2800" dirty="0">
                <a:latin typeface="Calibri" panose="020F0502020204030204" pitchFamily="34" charset="0"/>
              </a:rPr>
              <a:t>Προστασία περιουσιακών </a:t>
            </a:r>
            <a:r>
              <a:rPr lang="el-GR" sz="2800" dirty="0" smtClean="0">
                <a:latin typeface="Calibri" panose="020F0502020204030204" pitchFamily="34" charset="0"/>
              </a:rPr>
              <a:t>στοιχείων</a:t>
            </a:r>
          </a:p>
          <a:p>
            <a:pPr lvl="1"/>
            <a:r>
              <a:rPr lang="el-GR" sz="2800" dirty="0">
                <a:latin typeface="Calibri" panose="020F0502020204030204" pitchFamily="34" charset="0"/>
              </a:rPr>
              <a:t>Δωροδοκία &amp; </a:t>
            </a:r>
            <a:r>
              <a:rPr lang="el-GR" sz="2800" dirty="0" smtClean="0">
                <a:latin typeface="Calibri" panose="020F0502020204030204" pitchFamily="34" charset="0"/>
              </a:rPr>
              <a:t>διαφθορά</a:t>
            </a:r>
            <a:endParaRPr lang="el-GR" sz="2800" dirty="0">
              <a:latin typeface="Calibri" panose="020F0502020204030204" pitchFamily="34" charset="0"/>
            </a:endParaRPr>
          </a:p>
          <a:p>
            <a:pPr lvl="1"/>
            <a:r>
              <a:rPr lang="el-GR" sz="2800" dirty="0">
                <a:latin typeface="Calibri" panose="020F0502020204030204" pitchFamily="34" charset="0"/>
              </a:rPr>
              <a:t>Εχεμύθεια</a:t>
            </a:r>
          </a:p>
          <a:p>
            <a:pPr lvl="1"/>
            <a:r>
              <a:rPr lang="el-GR" sz="2800" dirty="0">
                <a:latin typeface="Calibri" panose="020F0502020204030204" pitchFamily="34" charset="0"/>
              </a:rPr>
              <a:t>Σύγκρουση συμφερόντων</a:t>
            </a:r>
          </a:p>
          <a:p>
            <a:pPr lvl="1"/>
            <a:r>
              <a:rPr lang="el-GR" sz="2800" dirty="0">
                <a:latin typeface="Calibri" panose="020F0502020204030204" pitchFamily="34" charset="0"/>
              </a:rPr>
              <a:t>Συναλλαγές με πελάτες</a:t>
            </a:r>
          </a:p>
          <a:p>
            <a:pPr lvl="1"/>
            <a:r>
              <a:rPr lang="el-GR" sz="2800" dirty="0" smtClean="0">
                <a:latin typeface="Calibri" panose="020F0502020204030204" pitchFamily="34" charset="0"/>
              </a:rPr>
              <a:t>Χρήση </a:t>
            </a:r>
            <a:r>
              <a:rPr lang="el-GR" sz="2800" dirty="0">
                <a:latin typeface="Calibri" panose="020F0502020204030204" pitchFamily="34" charset="0"/>
              </a:rPr>
              <a:t>μέσων επικοινωνίας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783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Υποψία για παράνομη ή ανήθικη ενέργεια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 smtClean="0"/>
              <a:t>Αναζήτηση στοιχείων &amp; σφαιρική εικόνα της κατάστασης πριν τη λήψη μιας απόφασης</a:t>
            </a:r>
          </a:p>
          <a:p>
            <a:r>
              <a:rPr lang="el-GR" sz="3200" dirty="0" smtClean="0"/>
              <a:t>Συζήτηση με προϊστάμενο ή άλλους συναδέλφους</a:t>
            </a:r>
          </a:p>
          <a:p>
            <a:r>
              <a:rPr lang="el-GR" sz="3200" dirty="0" smtClean="0"/>
              <a:t>Επικοινωνία με νομική υπηρεσία</a:t>
            </a:r>
          </a:p>
          <a:p>
            <a:endParaRPr lang="el-GR" sz="32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80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Επαγγελματική σχέση με πελάτες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3200" dirty="0" smtClean="0">
                <a:latin typeface="Calibri" panose="020F0502020204030204" pitchFamily="34" charset="0"/>
              </a:rPr>
              <a:t>Εφαρμογή της αισθητικής σε </a:t>
            </a:r>
            <a:r>
              <a:rPr lang="el-GR" sz="3200" dirty="0">
                <a:latin typeface="Calibri" panose="020F0502020204030204" pitchFamily="34" charset="0"/>
              </a:rPr>
              <a:t>κατάλληλα διαμορφωμένο </a:t>
            </a:r>
            <a:r>
              <a:rPr lang="el-GR" sz="3200" dirty="0" smtClean="0">
                <a:latin typeface="Calibri" panose="020F0502020204030204" pitchFamily="34" charset="0"/>
              </a:rPr>
              <a:t>χώρο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Κατάρτιση</a:t>
            </a:r>
            <a:r>
              <a:rPr lang="el-GR" sz="3200" dirty="0">
                <a:latin typeface="Calibri" panose="020F0502020204030204" pitchFamily="34" charset="0"/>
              </a:rPr>
              <a:t>, επαγγελματικές γνώσεις, εξέλιξη μέσω </a:t>
            </a:r>
            <a:r>
              <a:rPr lang="el-GR" sz="3200" dirty="0" smtClean="0">
                <a:latin typeface="Calibri" panose="020F0502020204030204" pitchFamily="34" charset="0"/>
              </a:rPr>
              <a:t>ενημέρωσης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Εχεμύθεια</a:t>
            </a:r>
            <a:endParaRPr lang="el-GR" sz="3200" dirty="0">
              <a:latin typeface="Calibri" panose="020F0502020204030204" pitchFamily="34" charset="0"/>
            </a:endParaRPr>
          </a:p>
          <a:p>
            <a:r>
              <a:rPr lang="el-GR" sz="3200" dirty="0">
                <a:latin typeface="Calibri" panose="020F0502020204030204" pitchFamily="34" charset="0"/>
              </a:rPr>
              <a:t>Εντιμότητα, ηθικές αρχές &amp; </a:t>
            </a:r>
            <a:r>
              <a:rPr lang="el-GR" sz="3200" dirty="0" smtClean="0">
                <a:latin typeface="Calibri" panose="020F0502020204030204" pitchFamily="34" charset="0"/>
              </a:rPr>
              <a:t>αξιοπρέπεια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Προσφορά υπηρεσιών χωρίς ρατσισμό</a:t>
            </a:r>
            <a:endParaRPr lang="el-GR" sz="3200" dirty="0">
              <a:latin typeface="Calibri" panose="020F0502020204030204" pitchFamily="34" charset="0"/>
            </a:endParaRPr>
          </a:p>
          <a:p>
            <a:r>
              <a:rPr lang="el-GR" sz="3200" dirty="0">
                <a:latin typeface="Calibri" panose="020F0502020204030204" pitchFamily="34" charset="0"/>
              </a:rPr>
              <a:t>Επικοινωνιακές δεξιότητες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Ακρίβεια στον χρόνο, στις προτάσεις</a:t>
            </a:r>
          </a:p>
          <a:p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071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Αποτελεσματική επικοινωνία συναδέλφων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Καταμερισμός εργασιών σε ομάδες εργαζομένων (τμήματα) που ασχολούνται με συγκεκριμένες δραστηριότητες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Κάθε τμήμα αποτελείται από: προϊστάμενο ή υπεύθυνο τμήματος και τους εργαζόμενους υπαλλήλους ή υφιστάμενους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Κάθε τμήμα ασχολείται με εξειδικευμένο κομμάτι εργασιών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2080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Αποτελεσματική επικοινωνία συναδέλφων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Οι εργαζόμενοι ακολουθούν τις οδηγίες του υπεύθυνου, αναφέρουν την πορεία των εργασιών &amp; πιθανά προβλήματα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Ο υπεύθυνος κατανέμει τις εργασίες &amp; τα καθήκοντα στους υπαλλήλους, αναφέρει προβλήματα, ελλείψεις βλάβες στον Γενικό Διευθυντή.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Γενικός διευθυντής πάνω από τους υπεύθυνους τμημάτων: τους καθοδηγεί &amp; συντονίζει τη λειτουργία των </a:t>
            </a:r>
            <a:r>
              <a:rPr lang="el-GR" sz="3200" dirty="0" smtClean="0">
                <a:latin typeface="Calibri" panose="020F0502020204030204" pitchFamily="34" charset="0"/>
              </a:rPr>
              <a:t>τμημάτων. Στις </a:t>
            </a:r>
            <a:r>
              <a:rPr lang="el-GR" sz="3200" dirty="0">
                <a:latin typeface="Calibri" panose="020F0502020204030204" pitchFamily="34" charset="0"/>
              </a:rPr>
              <a:t>μεγάλες επιχειρήσεις ο γενικός διευθυντής ελέγχεται από το διοικητικό συμβούλιο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834163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315</Words>
  <Application>Microsoft Office PowerPoint</Application>
  <PresentationFormat>Custom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Ψυχολογία-Επαγγελματική Δεοντολογία 7. Επαγγελματική δεοντολογία Δ΄ εξάμηνο τεχνικός Αισθητικής Τέχνης και Μακιγιάζ Μαρία Δημητριάδου, Ψυχολόγος</vt:lpstr>
      <vt:lpstr>Δομή παρουσίασης</vt:lpstr>
      <vt:lpstr>Επαγγελματική δεοντολογία</vt:lpstr>
      <vt:lpstr>Επαγγελματική σχέση υπαλλήλων-εργοδότη</vt:lpstr>
      <vt:lpstr>Σχέση υπαλλήλων-εργοδότη</vt:lpstr>
      <vt:lpstr>Υποψία για παράνομη ή ανήθικη ενέργεια</vt:lpstr>
      <vt:lpstr>Επαγγελματική σχέση με πελάτες</vt:lpstr>
      <vt:lpstr>Αποτελεσματική επικοινωνία συναδέλφων</vt:lpstr>
      <vt:lpstr>Αποτελεσματική επικοινωνία συναδέλφων</vt:lpstr>
      <vt:lpstr>Ιεραρχία σε κέντρο αισθητικής &amp; ευεξίας</vt:lpstr>
      <vt:lpstr>Απορίες, Προβληματισμοί, Επισημάνσεις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Ψυχολογία-Επαγγελματική Δεοντολογία Δ΄ εξάμηνο</dc:title>
  <dc:creator>MARIA DIMITRIADOU</dc:creator>
  <cp:lastModifiedBy>Maria Dimitriadou</cp:lastModifiedBy>
  <cp:revision>24</cp:revision>
  <dcterms:created xsi:type="dcterms:W3CDTF">2022-04-26T16:59:54Z</dcterms:created>
  <dcterms:modified xsi:type="dcterms:W3CDTF">2023-05-12T17:58:51Z</dcterms:modified>
</cp:coreProperties>
</file>