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5" r:id="rId2"/>
    <p:sldId id="280" r:id="rId3"/>
    <p:sldId id="286" r:id="rId4"/>
    <p:sldId id="287" r:id="rId5"/>
    <p:sldId id="290" r:id="rId6"/>
    <p:sldId id="288" r:id="rId7"/>
    <p:sldId id="289" r:id="rId8"/>
    <p:sldId id="285" r:id="rId9"/>
    <p:sldId id="282" r:id="rId10"/>
    <p:sldId id="283" r:id="rId11"/>
    <p:sldId id="281" r:id="rId12"/>
    <p:sldId id="284" r:id="rId13"/>
    <p:sldId id="277" r:id="rId14"/>
    <p:sldId id="278" r:id="rId15"/>
    <p:sldId id="279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-84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5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6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075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491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023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7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7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870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03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71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2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33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2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2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9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30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1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9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1275822"/>
            <a:ext cx="10515600" cy="1646302"/>
          </a:xfrm>
        </p:spPr>
        <p:txBody>
          <a:bodyPr/>
          <a:lstStyle/>
          <a:p>
            <a:pPr algn="ctr"/>
            <a:r>
              <a:rPr lang="el-GR" sz="4800" b="1" dirty="0" smtClean="0">
                <a:latin typeface="Calibri" panose="020F0502020204030204" pitchFamily="34" charset="0"/>
              </a:rPr>
              <a:t>Ψυχολογία-Επαγγελματική Δεοντολογία</a:t>
            </a:r>
            <a:r>
              <a:rPr lang="el-GR" sz="4400" b="1" dirty="0" smtClean="0">
                <a:latin typeface="Calibri" panose="020F0502020204030204" pitchFamily="34" charset="0"/>
              </a:rPr>
              <a:t/>
            </a:r>
            <a:br>
              <a:rPr lang="el-GR" sz="4400" b="1" dirty="0" smtClean="0">
                <a:latin typeface="Calibri" panose="020F0502020204030204" pitchFamily="34" charset="0"/>
              </a:rPr>
            </a:br>
            <a:r>
              <a:rPr lang="el-GR" sz="3200" b="1" u="sng" dirty="0">
                <a:latin typeface="Calibri" panose="020F0502020204030204" pitchFamily="34" charset="0"/>
              </a:rPr>
              <a:t>8</a:t>
            </a:r>
            <a:r>
              <a:rPr lang="el-GR" sz="3200" b="1" u="sng" dirty="0" smtClean="0">
                <a:latin typeface="Calibri" panose="020F0502020204030204" pitchFamily="34" charset="0"/>
              </a:rPr>
              <a:t>. Υγεία &amp; Αισθητική</a:t>
            </a:r>
            <a:r>
              <a:rPr lang="el-GR" sz="3200" b="1" dirty="0" smtClean="0">
                <a:latin typeface="Calibri" panose="020F0502020204030204" pitchFamily="34" charset="0"/>
              </a:rPr>
              <a:t/>
            </a:r>
            <a:br>
              <a:rPr lang="el-GR" sz="32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Δ΄ </a:t>
            </a:r>
            <a:r>
              <a:rPr lang="el-GR" sz="2400" b="1" dirty="0">
                <a:latin typeface="Calibri" panose="020F0502020204030204" pitchFamily="34" charset="0"/>
              </a:rPr>
              <a:t>εξάμηνο </a:t>
            </a:r>
            <a:r>
              <a:rPr lang="el-GR" sz="2400" b="1" dirty="0" smtClean="0">
                <a:latin typeface="Calibri" panose="020F0502020204030204" pitchFamily="34" charset="0"/>
              </a:rPr>
              <a:t>τεχνικός </a:t>
            </a:r>
            <a:r>
              <a:rPr lang="el-GR" sz="2400" b="1" dirty="0">
                <a:latin typeface="Calibri" panose="020F0502020204030204" pitchFamily="34" charset="0"/>
              </a:rPr>
              <a:t>Αισθητικής Τέχνης και </a:t>
            </a:r>
            <a:r>
              <a:rPr lang="el-GR" sz="2400" b="1" dirty="0" smtClean="0">
                <a:latin typeface="Calibri" panose="020F0502020204030204" pitchFamily="34" charset="0"/>
              </a:rPr>
              <a:t>Μακιγιάζ</a:t>
            </a:r>
            <a:br>
              <a:rPr lang="el-GR" sz="24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Μαρία Δημητριάδου, Ψυχολόγος</a:t>
            </a:r>
            <a:endParaRPr lang="el-GR" sz="24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339" y="3404662"/>
            <a:ext cx="4535615" cy="302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+mn-lt"/>
              </a:rPr>
              <a:t>Αντιμετώπιση περιπτώσεων πελατών</a:t>
            </a:r>
            <a:endParaRPr lang="el-GR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Λάθη κάνουμε όλοι οι άνθρωποι. Επομένως το λάθος μπορεί να είναι του πελάτη, μπορεί δικό μας, μπορεί και των δύο. ΟΚ, δεν ήρθε και το τέλος του κόσμου!</a:t>
            </a:r>
          </a:p>
          <a:p>
            <a:r>
              <a:rPr lang="el-GR" sz="3200" dirty="0" smtClean="0"/>
              <a:t>Σημασία όχι τόσο η απόδοση ευθυνών. Δεν εστιάζουμε στο πρόβλημα, αλλά κυρίως στην επίλυσή του.</a:t>
            </a:r>
          </a:p>
          <a:p>
            <a:r>
              <a:rPr lang="el-GR" sz="3200" dirty="0" smtClean="0"/>
              <a:t>Τα λάθη μπορεί να είναι διδακτικά &amp; να μας βοηθήσουν να αποφύγουμε παρόμοιες καταστάσεις στο μέλλον</a:t>
            </a:r>
          </a:p>
          <a:p>
            <a:r>
              <a:rPr lang="el-GR" sz="3200" dirty="0"/>
              <a:t>Είμαστε ευγενικοί &amp; </a:t>
            </a:r>
            <a:r>
              <a:rPr lang="el-GR" sz="3200" dirty="0" smtClean="0"/>
              <a:t>απαντάμε σε ήρεμο τόνο</a:t>
            </a:r>
            <a:endParaRPr lang="el-GR" sz="3200" dirty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6221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Αντιμετώπιση περιπτώσεων πελατών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Αρχικά: ψυχραιμία!</a:t>
            </a:r>
          </a:p>
          <a:p>
            <a:r>
              <a:rPr lang="el-GR" sz="3200" dirty="0" smtClean="0"/>
              <a:t>Αφήνουμε τον πελάτη να μιλήσει</a:t>
            </a:r>
          </a:p>
          <a:p>
            <a:r>
              <a:rPr lang="el-GR" sz="3200" dirty="0" smtClean="0"/>
              <a:t>Προσπαθούμε να τον κατανοήσουμε</a:t>
            </a:r>
          </a:p>
          <a:p>
            <a:r>
              <a:rPr lang="el-GR" sz="3200" dirty="0" smtClean="0"/>
              <a:t>Δείχνουμε στον πελάτη ότι έχουμε κατανοήσει το πρόβλημά του </a:t>
            </a:r>
          </a:p>
          <a:p>
            <a:r>
              <a:rPr lang="el-GR" sz="3200" dirty="0" smtClean="0"/>
              <a:t>Αν έχουμε κάνει κάποιο λάθος, ζητάμε συγγνώμη για την αναστάτωση</a:t>
            </a:r>
          </a:p>
          <a:p>
            <a:r>
              <a:rPr lang="el-GR" sz="3200" dirty="0" smtClean="0"/>
              <a:t>Προσπαθούμε να βρούμε &amp; προτείνουμε λύσεις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999452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+mn-lt"/>
              </a:rPr>
              <a:t>Αντιμετώπιση περιπτώσεων πελατών</a:t>
            </a:r>
            <a:endParaRPr lang="el-GR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3200" dirty="0" smtClean="0"/>
              <a:t>Μετά το τέλος του συμβάντος, αναρωτηθείτε:</a:t>
            </a:r>
          </a:p>
          <a:p>
            <a:r>
              <a:rPr lang="el-GR" sz="2800" dirty="0" smtClean="0"/>
              <a:t>Μάθατε </a:t>
            </a:r>
            <a:r>
              <a:rPr lang="el-GR" sz="2800" dirty="0"/>
              <a:t>κάτι από αυτό που έγινε</a:t>
            </a:r>
            <a:r>
              <a:rPr lang="el-GR" sz="2800" dirty="0" smtClean="0"/>
              <a:t>;</a:t>
            </a:r>
          </a:p>
          <a:p>
            <a:r>
              <a:rPr lang="el-GR" sz="2800" dirty="0" smtClean="0"/>
              <a:t>Τι δούλεψε από αυτά που κάνατε για να διαχειριστείτε το συμβάν;</a:t>
            </a:r>
          </a:p>
          <a:p>
            <a:r>
              <a:rPr lang="el-GR" sz="2800" dirty="0" smtClean="0"/>
              <a:t>Τι δεν δούλεψε;</a:t>
            </a:r>
          </a:p>
          <a:p>
            <a:r>
              <a:rPr lang="el-GR" sz="2800" dirty="0" smtClean="0"/>
              <a:t>Πώς θα μπορούσατε να χειριστείτε αποτελεσματικοτέρα ένα παρόμοιο συμβάν στο μέλλον;</a:t>
            </a:r>
          </a:p>
          <a:p>
            <a:r>
              <a:rPr lang="el-GR" sz="2800" dirty="0"/>
              <a:t>Πώς μπορείτε να αποφύγετε μελλοντικά λάθη;</a:t>
            </a:r>
          </a:p>
          <a:p>
            <a:endParaRPr lang="el-GR" sz="2800" dirty="0" smtClean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62223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>
                <a:latin typeface="Calibri" panose="020F0502020204030204" pitchFamily="34" charset="0"/>
              </a:rPr>
              <a:t>Παχυσαρκία: ψυχολογικές επιπτώσεις</a:t>
            </a:r>
            <a:endParaRPr lang="el-GR" sz="4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Calibri" panose="020F0502020204030204" pitchFamily="34" charset="0"/>
              </a:rPr>
              <a:t>Στιγματισμός, κοινωνικότητα (αποφυγή εκδηλώσεων) κοινωνικός αποκλεισμός: φόβος κριτικής &amp; απόρριψης</a:t>
            </a:r>
            <a:endParaRPr lang="el-GR" sz="3200" dirty="0">
              <a:latin typeface="Calibri" panose="020F0502020204030204" pitchFamily="34" charset="0"/>
            </a:endParaRPr>
          </a:p>
          <a:p>
            <a:r>
              <a:rPr lang="el-GR" sz="3200" dirty="0" smtClean="0">
                <a:latin typeface="Calibri" panose="020F0502020204030204" pitchFamily="34" charset="0"/>
              </a:rPr>
              <a:t>Χαμηλή αυτοπεποίθηση &amp; αυτοεκτίμηση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Φαγητό: τρόπος διαχείρισης άγχους &amp; στρες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Κατάθλιψη και αγχώδεις διαταραχές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Επιπτώσεις στην υγεία που συνδέονται με ψυχολογική δυσφορία</a:t>
            </a:r>
          </a:p>
        </p:txBody>
      </p:sp>
    </p:spTree>
    <p:extLst>
      <p:ext uri="{BB962C8B-B14F-4D97-AF65-F5344CB8AC3E}">
        <p14:creationId xmlns:p14="http://schemas.microsoft.com/office/powerpoint/2010/main" val="283158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>
                <a:latin typeface="+mn-lt"/>
              </a:rPr>
              <a:t>Απορίες, Προβληματισμοί, Επισημάνσεις </a:t>
            </a:r>
            <a:endParaRPr lang="el-GR" sz="4400" b="1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87" y="2400300"/>
            <a:ext cx="6905625" cy="3200400"/>
          </a:xfrm>
        </p:spPr>
      </p:pic>
    </p:spTree>
    <p:extLst>
      <p:ext uri="{BB962C8B-B14F-4D97-AF65-F5344CB8AC3E}">
        <p14:creationId xmlns:p14="http://schemas.microsoft.com/office/powerpoint/2010/main" val="37436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837" y="1504949"/>
            <a:ext cx="6162675" cy="380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94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Δομή παρουσίασης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σημασία της ομορφιάς &amp; της υγείας</a:t>
            </a:r>
          </a:p>
          <a:p>
            <a:r>
              <a:rPr lang="el-GR" sz="3200" dirty="0" smtClean="0"/>
              <a:t>Αντιμετώπιση περιπτώσεων πελατών</a:t>
            </a:r>
          </a:p>
          <a:p>
            <a:r>
              <a:rPr lang="el-GR" sz="3200" dirty="0" smtClean="0"/>
              <a:t>Ψυχολογικές επιπτώσεις παχυσαρκίας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67221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Υγεία</a:t>
            </a:r>
            <a:endParaRPr lang="el-G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Σύμφωνα με τον Παγκόσμιο Οργανισμό Υγείας (ΠΟΥ): «η κατάσταση της πλήρους σωματικής, ψυχικής και κοινωνικής ευεξίας και όχι μόνο η απουσία ασθένειας ή </a:t>
            </a:r>
            <a:r>
              <a:rPr lang="el-GR" sz="3200" dirty="0" smtClean="0"/>
              <a:t>αναπηρίας»</a:t>
            </a:r>
          </a:p>
          <a:p>
            <a:r>
              <a:rPr lang="el-GR" sz="3200" dirty="0" smtClean="0"/>
              <a:t>Δεν αφορά μόνο την απουσία συγκεκριμένων παθήσεων ή προβλημάτων, αλλά και την ικανότητα να αντιμετωπίζει τις προκλήσεις της ζωής, να την απολαμβάνει και να διατηρεί υγιείς σχέσεις με άλλους ανθρώπους</a:t>
            </a:r>
          </a:p>
          <a:p>
            <a:pPr marL="114300" indent="0">
              <a:buNone/>
            </a:pPr>
            <a:endParaRPr lang="el-GR" sz="32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64569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Η σημασία της υγείας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Από τους σημαντικότερους παράγοντες ευημερίας</a:t>
            </a:r>
          </a:p>
          <a:p>
            <a:r>
              <a:rPr lang="el-GR" sz="3200" dirty="0" smtClean="0"/>
              <a:t>Μας επιτρέπει να εκτελούμε τις καθημερινές μας δραστηριότητες, να απολαμβάνουμε τη ζωή, να αναπτυσσόμαστε σωματικά και να εξελισσόμαστε πνευματικά</a:t>
            </a:r>
          </a:p>
          <a:p>
            <a:r>
              <a:rPr lang="el-GR" sz="3200" dirty="0" smtClean="0"/>
              <a:t>Σημαντική για τη διατήρηση ψυχική και σωματικής ισορροπίας</a:t>
            </a:r>
          </a:p>
        </p:txBody>
      </p:sp>
    </p:spTree>
    <p:extLst>
      <p:ext uri="{BB962C8B-B14F-4D97-AF65-F5344CB8AC3E}">
        <p14:creationId xmlns:p14="http://schemas.microsoft.com/office/powerpoint/2010/main" val="87645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+mn-lt"/>
              </a:rPr>
              <a:t>Η σημασία της υγείας</a:t>
            </a:r>
            <a:endParaRPr lang="el-GR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Απουσία υγείας σημαντικά προβλήματα σε διάφορους </a:t>
            </a:r>
            <a:r>
              <a:rPr lang="el-GR" sz="3200" dirty="0" smtClean="0"/>
              <a:t>τομείς όπως:</a:t>
            </a:r>
            <a:endParaRPr lang="el-GR" sz="3200" dirty="0"/>
          </a:p>
          <a:p>
            <a:pPr lvl="1"/>
            <a:r>
              <a:rPr lang="el-GR" sz="2800" dirty="0" smtClean="0"/>
              <a:t>εργασία</a:t>
            </a:r>
            <a:endParaRPr lang="el-GR" sz="2800" dirty="0"/>
          </a:p>
          <a:p>
            <a:pPr lvl="1"/>
            <a:r>
              <a:rPr lang="el-GR" sz="2800" dirty="0" smtClean="0"/>
              <a:t>αυτοεξυπηρέτησης</a:t>
            </a:r>
          </a:p>
          <a:p>
            <a:pPr lvl="1"/>
            <a:r>
              <a:rPr lang="el-GR" sz="2800" dirty="0"/>
              <a:t>ε</a:t>
            </a:r>
            <a:r>
              <a:rPr lang="el-GR" sz="2800" dirty="0" smtClean="0"/>
              <a:t>υχάριστες δραστηριότητες</a:t>
            </a:r>
            <a:endParaRPr lang="el-GR" sz="2800" dirty="0"/>
          </a:p>
          <a:p>
            <a:pPr lvl="1"/>
            <a:r>
              <a:rPr lang="el-GR" sz="2800" dirty="0"/>
              <a:t>ιατρικά έξοδα</a:t>
            </a:r>
          </a:p>
          <a:p>
            <a:pPr lvl="1"/>
            <a:r>
              <a:rPr lang="el-GR" sz="2800" dirty="0" smtClean="0"/>
              <a:t>κοινωνικές </a:t>
            </a:r>
            <a:r>
              <a:rPr lang="el-GR" sz="2800" dirty="0"/>
              <a:t>σχέσεις π.χ. απομόνωση</a:t>
            </a:r>
          </a:p>
          <a:p>
            <a:pPr lvl="1"/>
            <a:r>
              <a:rPr lang="el-GR" sz="2800" dirty="0" smtClean="0"/>
              <a:t>συναισθηματική κατάσταση</a:t>
            </a:r>
            <a:endParaRPr lang="el-GR" sz="2800" dirty="0"/>
          </a:p>
          <a:p>
            <a:pPr lvl="1"/>
            <a:r>
              <a:rPr lang="el-GR" sz="2800" dirty="0"/>
              <a:t>εικόνα εαυτού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336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Ομορφιά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10663239" cy="4800600"/>
          </a:xfrm>
        </p:spPr>
        <p:txBody>
          <a:bodyPr>
            <a:noAutofit/>
          </a:bodyPr>
          <a:lstStyle/>
          <a:p>
            <a:r>
              <a:rPr lang="el-GR" sz="3200" dirty="0" smtClean="0"/>
              <a:t>είναι </a:t>
            </a:r>
            <a:r>
              <a:rPr lang="el-GR" sz="3200" dirty="0"/>
              <a:t>το χαρακτηριστικό ενός ατόμου, ενός τόπου, ενός αντικειμένου ή μιας ιδέας </a:t>
            </a:r>
            <a:r>
              <a:rPr lang="el-GR" sz="3200" dirty="0" smtClean="0"/>
              <a:t>που μας δημιουργεί αισθήματα έλξης και θετικά συναισθήματα</a:t>
            </a:r>
          </a:p>
          <a:p>
            <a:r>
              <a:rPr lang="el-GR" sz="3200" dirty="0"/>
              <a:t>Υποκειμενική έννοια: διαφέρει από άτομο σε άτομο &amp; από πολιτισμό σε </a:t>
            </a:r>
            <a:r>
              <a:rPr lang="el-GR" sz="3200" dirty="0" smtClean="0"/>
              <a:t>πολιτισμό</a:t>
            </a:r>
          </a:p>
          <a:p>
            <a:r>
              <a:rPr lang="el-GR" sz="3200" dirty="0" smtClean="0"/>
              <a:t>Υπάρχουν </a:t>
            </a:r>
            <a:r>
              <a:rPr lang="el-GR" sz="3200" dirty="0"/>
              <a:t>ενδείξεις ότι οι αντιλήψεις της ομορφιάς καθορίζονται </a:t>
            </a:r>
            <a:r>
              <a:rPr lang="el-GR" sz="3200" dirty="0" smtClean="0"/>
              <a:t>εξελικτικά:  </a:t>
            </a:r>
            <a:r>
              <a:rPr lang="el-GR" sz="3200" dirty="0"/>
              <a:t>αυξημένη επιβίωση </a:t>
            </a:r>
            <a:endParaRPr lang="el-GR" sz="3200" dirty="0" smtClean="0"/>
          </a:p>
          <a:p>
            <a:r>
              <a:rPr lang="el-GR" sz="3200" dirty="0" smtClean="0"/>
              <a:t>Συχνά συνδέεται με </a:t>
            </a:r>
            <a:r>
              <a:rPr lang="el-GR" sz="3200" dirty="0" smtClean="0"/>
              <a:t>αρμονία</a:t>
            </a:r>
            <a:r>
              <a:rPr lang="el-GR" sz="3200" dirty="0" smtClean="0"/>
              <a:t>, ισορροπία, συμμετρία</a:t>
            </a:r>
          </a:p>
          <a:p>
            <a:r>
              <a:rPr lang="el-GR" sz="3200" dirty="0" smtClean="0"/>
              <a:t>Για ανθρώπους:μπορεί να αφορά εμφανισιακά χαρακτηρι-   στικά ή ψυχολογικά στοιχεία π.χ. ευφυΐα, προσωπικότητα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67061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Η σημασία της ομορφιάς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sz="3200" dirty="0" smtClean="0"/>
              <a:t>Η αίσθηση κάποιου/ας ότι είναι όμορφος/η μπορεί να οδηγήσει σε θετικές επιδράσεις σε:</a:t>
            </a:r>
          </a:p>
          <a:p>
            <a:r>
              <a:rPr lang="el-GR" sz="2800" dirty="0" smtClean="0"/>
              <a:t>αυτοπεποίθηση</a:t>
            </a:r>
          </a:p>
          <a:p>
            <a:r>
              <a:rPr lang="el-GR" sz="2800" dirty="0"/>
              <a:t>σ</a:t>
            </a:r>
            <a:r>
              <a:rPr lang="el-GR" sz="2800" dirty="0" smtClean="0"/>
              <a:t>υναισθηματική κατάσταση</a:t>
            </a:r>
          </a:p>
          <a:p>
            <a:r>
              <a:rPr lang="el-GR" sz="2800" dirty="0" smtClean="0"/>
              <a:t>κοινωνικές αλληλεπιδράσεις, διαπροσωπικές σχέσεις</a:t>
            </a:r>
          </a:p>
          <a:p>
            <a:r>
              <a:rPr lang="el-GR" sz="2800" dirty="0"/>
              <a:t>ε</a:t>
            </a:r>
            <a:r>
              <a:rPr lang="el-GR" sz="2800" dirty="0" smtClean="0"/>
              <a:t>παγγελματική ζωή</a:t>
            </a:r>
          </a:p>
          <a:p>
            <a:pPr marL="114300" indent="0">
              <a:buNone/>
            </a:pPr>
            <a:r>
              <a:rPr lang="el-GR" sz="2800" dirty="0" smtClean="0"/>
              <a:t>Προσοχή: τα </a:t>
            </a:r>
            <a:r>
              <a:rPr lang="el-GR" sz="2800" dirty="0"/>
              <a:t>ιδανικά </a:t>
            </a:r>
            <a:r>
              <a:rPr lang="el-GR" sz="2800" dirty="0" smtClean="0"/>
              <a:t>ομορφιάς </a:t>
            </a:r>
            <a:r>
              <a:rPr lang="el-GR" sz="2800" dirty="0"/>
              <a:t>μπορούν να οδηγήσουν σε ρατσιστική καταπίεση</a:t>
            </a:r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33087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8925"/>
            <a:ext cx="10160000" cy="1143000"/>
          </a:xfrm>
        </p:spPr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Ομορφιά &amp; υγεία</a:t>
            </a:r>
            <a:endParaRPr lang="el-G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Αλληλένδετες μεταξύ τους</a:t>
            </a:r>
          </a:p>
          <a:p>
            <a:r>
              <a:rPr lang="el-GR" sz="3200" dirty="0" smtClean="0"/>
              <a:t>Όταν κάποιος διατηρεί καλή υγεία, αυτό επηρεάζει θετικά και την εμφάνισή του</a:t>
            </a:r>
          </a:p>
          <a:p>
            <a:r>
              <a:rPr lang="el-GR" sz="3200" dirty="0" smtClean="0"/>
              <a:t>Καλή διατροφή, επαρκής ενυδάτωση, άσκηση, ξεκούραση  έχουν καλή επίδραση και στην υγεία (σωματική &amp; ψυχική) και σε χαρακτηριστικά της εμφάνισής μας π.χ. επιδερμίδα, μαλλιά, νύχια, δόντια, σωματική διάπλαση, κάνοντάς μας πιο ελκυστικούς</a:t>
            </a:r>
          </a:p>
          <a:p>
            <a:r>
              <a:rPr lang="el-GR" sz="3200" dirty="0" smtClean="0"/>
              <a:t>Δερματικές παθήσεις ή αυτοάνοσα συνδέονται με στρες &amp; επηρεάζουν  αρνητικά την εμφάνιση 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923172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/>
              <a:t>Αντιμετώπιση περιπτώσεων πελατών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3200" dirty="0" smtClean="0"/>
              <a:t>Ένας οργισμένος πελάτης που διαμαρτύρεται έντονα. Μπορεί να έχει δίκιο ή άδικο. </a:t>
            </a:r>
          </a:p>
          <a:p>
            <a:pPr marL="114300" indent="0">
              <a:buNone/>
            </a:pPr>
            <a:r>
              <a:rPr lang="el-GR" sz="3200" dirty="0" smtClean="0"/>
              <a:t>Πώς θα το διαχειριστούμε;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074050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547</Words>
  <Application>Microsoft Office PowerPoint</Application>
  <PresentationFormat>Custom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Ψυχολογία-Επαγγελματική Δεοντολογία 8. Υγεία &amp; Αισθητική Δ΄ εξάμηνο τεχνικός Αισθητικής Τέχνης και Μακιγιάζ Μαρία Δημητριάδου, Ψυχολόγος</vt:lpstr>
      <vt:lpstr>Δομή παρουσίασης</vt:lpstr>
      <vt:lpstr>Υγεία</vt:lpstr>
      <vt:lpstr>Η σημασία της υγείας</vt:lpstr>
      <vt:lpstr>Η σημασία της υγείας</vt:lpstr>
      <vt:lpstr>Ομορφιά</vt:lpstr>
      <vt:lpstr>Η σημασία της ομορφιάς</vt:lpstr>
      <vt:lpstr>Ομορφιά &amp; υγεία</vt:lpstr>
      <vt:lpstr>Αντιμετώπιση περιπτώσεων πελατών</vt:lpstr>
      <vt:lpstr>Αντιμετώπιση περιπτώσεων πελατών</vt:lpstr>
      <vt:lpstr>Αντιμετώπιση περιπτώσεων πελατών</vt:lpstr>
      <vt:lpstr>Αντιμετώπιση περιπτώσεων πελατών</vt:lpstr>
      <vt:lpstr>Παχυσαρκία: ψυχολογικές επιπτώσεις</vt:lpstr>
      <vt:lpstr>Απορίες, Προβληματισμοί, Επισημάνσεις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Ψυχολογία-Επαγγελματική Δεοντολογία Δ΄ εξάμηνο</dc:title>
  <dc:creator>MARIA DIMITRIADOU</dc:creator>
  <cp:lastModifiedBy>Maria Dimitriadou</cp:lastModifiedBy>
  <cp:revision>41</cp:revision>
  <dcterms:created xsi:type="dcterms:W3CDTF">2022-04-26T16:59:54Z</dcterms:created>
  <dcterms:modified xsi:type="dcterms:W3CDTF">2023-05-12T18:08:47Z</dcterms:modified>
</cp:coreProperties>
</file>