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1944057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198510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1266877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3800745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1828605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0A9CC11-BC0B-4593-A926-A1A6C0C2128F}" type="datetimeFigureOut">
              <a:rPr lang="el-GR" smtClean="0"/>
              <a:t>12/12/2019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2693799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90A9CC11-BC0B-4593-A926-A1A6C0C2128F}" type="datetimeFigureOut">
              <a:rPr lang="el-GR" smtClean="0"/>
              <a:t>12/12/2019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547695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90A9CC11-BC0B-4593-A926-A1A6C0C2128F}" type="datetimeFigureOut">
              <a:rPr lang="el-GR" smtClean="0"/>
              <a:t>12/12/2019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3532732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0A9CC11-BC0B-4593-A926-A1A6C0C2128F}" type="datetimeFigureOut">
              <a:rPr lang="el-GR" smtClean="0"/>
              <a:t>12/12/2019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3340518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0A9CC11-BC0B-4593-A926-A1A6C0C2128F}" type="datetimeFigureOut">
              <a:rPr lang="el-GR" smtClean="0"/>
              <a:t>12/12/2019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347683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90A9CC11-BC0B-4593-A926-A1A6C0C2128F}" type="datetimeFigureOut">
              <a:rPr lang="el-GR" smtClean="0"/>
              <a:t>12/12/2019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75D4EF0-822B-4359-8923-616C5E9128FA}" type="slidenum">
              <a:rPr lang="el-GR" smtClean="0"/>
              <a:t>‹#›</a:t>
            </a:fld>
            <a:endParaRPr lang="el-GR"/>
          </a:p>
        </p:txBody>
      </p:sp>
    </p:spTree>
    <p:extLst>
      <p:ext uri="{BB962C8B-B14F-4D97-AF65-F5344CB8AC3E}">
        <p14:creationId xmlns:p14="http://schemas.microsoft.com/office/powerpoint/2010/main" val="275621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9CC11-BC0B-4593-A926-A1A6C0C2128F}" type="datetimeFigureOut">
              <a:rPr lang="el-GR" smtClean="0"/>
              <a:t>12/12/2019</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D4EF0-822B-4359-8923-616C5E9128FA}" type="slidenum">
              <a:rPr lang="el-GR" smtClean="0"/>
              <a:t>‹#›</a:t>
            </a:fld>
            <a:endParaRPr lang="el-GR"/>
          </a:p>
        </p:txBody>
      </p:sp>
    </p:spTree>
    <p:extLst>
      <p:ext uri="{BB962C8B-B14F-4D97-AF65-F5344CB8AC3E}">
        <p14:creationId xmlns:p14="http://schemas.microsoft.com/office/powerpoint/2010/main" val="149259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solidFill>
                  <a:srgbClr val="FF0000"/>
                </a:solidFill>
              </a:rPr>
              <a:t>ΔΙΑΤΑΡΑΧΗ ΑΥΤΙΣΤΙΚΟΥ ΦΑΣΜΑΤΟΣ</a:t>
            </a:r>
            <a:endParaRPr lang="el-GR" dirty="0">
              <a:solidFill>
                <a:srgbClr val="FF0000"/>
              </a:solidFill>
            </a:endParaRPr>
          </a:p>
        </p:txBody>
      </p:sp>
      <p:sp>
        <p:nvSpPr>
          <p:cNvPr id="3" name="Υπότιτλος 2"/>
          <p:cNvSpPr>
            <a:spLocks noGrp="1"/>
          </p:cNvSpPr>
          <p:nvPr>
            <p:ph type="subTitle" idx="1"/>
          </p:nvPr>
        </p:nvSpPr>
        <p:spPr/>
        <p:txBody>
          <a:bodyPr/>
          <a:lstStyle/>
          <a:p>
            <a:r>
              <a:rPr lang="el-GR" b="1" dirty="0" smtClean="0"/>
              <a:t>Ορισμός, χαρακτηριστικά, διαγνωστικά κριτήρια.</a:t>
            </a:r>
            <a:endParaRPr lang="el-GR" b="1" dirty="0"/>
          </a:p>
        </p:txBody>
      </p:sp>
    </p:spTree>
    <p:extLst>
      <p:ext uri="{BB962C8B-B14F-4D97-AF65-F5344CB8AC3E}">
        <p14:creationId xmlns:p14="http://schemas.microsoft.com/office/powerpoint/2010/main" val="1813901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solidFill>
                  <a:srgbClr val="FF0000"/>
                </a:solidFill>
              </a:rPr>
              <a:t>   Παθητικός:</a:t>
            </a:r>
            <a:r>
              <a:rPr lang="el-GR" dirty="0" smtClean="0"/>
              <a:t> </a:t>
            </a:r>
          </a:p>
          <a:p>
            <a:r>
              <a:rPr lang="el-GR" dirty="0" smtClean="0"/>
              <a:t>Προσεγγίζει τους άλλους μόνον όταν έχει απόλυτη ανάγκη και τους χρησιμοποιεί ως αντικείμενο για την κάλυψη των αναγκών του (π.χ. τοποθετεί το χέρι του άλλου στο πόμολο για να ανοίξει την πόρτα). Το παιχνίδι είναι έντονα μοναχικό και ο λόγος περιορισμένος, με συχνή, άμεση ηχολαλία. Μπορεί να έχει εσωτερικό λόγο, αλλά απαιτούνται εξωτερικά συνθήματα για να προκαλέσουν το παιδί να μιλήσει. Μπορεί να επαναλαμβάνει φράσεις ή διάλογους από ταινίες, μερικές φορές, στην κατάλληλη περίπτωση. Δεν πρόκειται για αυθόρμητο λόγο αλλά 'μαθημένο', που δεν βιώνεται. Το παιδί εντυπωσιάζεται από τη συμμετρία και μαζεύει παράξενα αντικείμενα, τα οποία δεν αποχωρίζεται.</a:t>
            </a:r>
            <a:endParaRPr lang="el-GR" dirty="0"/>
          </a:p>
        </p:txBody>
      </p:sp>
    </p:spTree>
    <p:extLst>
      <p:ext uri="{BB962C8B-B14F-4D97-AF65-F5344CB8AC3E}">
        <p14:creationId xmlns:p14="http://schemas.microsoft.com/office/powerpoint/2010/main" val="325320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solidFill>
                  <a:srgbClr val="FF0000"/>
                </a:solidFill>
              </a:rPr>
              <a:t>     Ενεργητικός </a:t>
            </a:r>
            <a:r>
              <a:rPr lang="el-GR" dirty="0">
                <a:solidFill>
                  <a:srgbClr val="FF0000"/>
                </a:solidFill>
              </a:rPr>
              <a:t>αλλά παράξενος</a:t>
            </a:r>
            <a:r>
              <a:rPr lang="el-GR" dirty="0" smtClean="0">
                <a:solidFill>
                  <a:srgbClr val="FF0000"/>
                </a:solidFill>
              </a:rPr>
              <a:t>:</a:t>
            </a:r>
          </a:p>
          <a:p>
            <a:r>
              <a:rPr lang="el-GR" dirty="0" smtClean="0"/>
              <a:t> Παίρνει </a:t>
            </a:r>
            <a:r>
              <a:rPr lang="el-GR" dirty="0"/>
              <a:t>πρωτοβουλία για να πλησιάσει τους άλλους, αλλά με ιδιαίτερα παράξενο τρόπο. Αναζητά την προσοχή με επαναληπτικό, ακατάλληλο τρόπο, αλλά αδυνατεί να διατηρήσει την αλληλεπίδραση. Επαναλαμβάνει τις ίδιες ερωτήσεις, αν και γνωρίζει την απάντηση, αδυνατεί να παίξει κοινωνικά με συνομηλίκους και πλησιάζει, κυρίως, ενήλικες. Εντυπωσιάζεται με ειδικά θέματα, συνήθως αυτοκίνητα ή τραίνα ή με ένα συγκεκριμένο άτομο. Ο τύπος αυτός αντιστοιχεί στη μορφή που περιγράφηκε από τον </a:t>
            </a:r>
            <a:r>
              <a:rPr lang="el-GR" dirty="0" err="1"/>
              <a:t>Asperger</a:t>
            </a:r>
            <a:r>
              <a:rPr lang="el-GR" dirty="0"/>
              <a:t> (1944).</a:t>
            </a:r>
          </a:p>
          <a:p>
            <a:pPr marL="0" indent="0">
              <a:buNone/>
            </a:pPr>
            <a:endParaRPr lang="el-GR" dirty="0"/>
          </a:p>
          <a:p>
            <a:pPr marL="0" indent="0">
              <a:buNone/>
            </a:pPr>
            <a:r>
              <a:rPr lang="el-GR" dirty="0"/>
              <a:t> </a:t>
            </a:r>
          </a:p>
          <a:p>
            <a:endParaRPr lang="el-GR" dirty="0"/>
          </a:p>
        </p:txBody>
      </p:sp>
    </p:spTree>
    <p:extLst>
      <p:ext uri="{BB962C8B-B14F-4D97-AF65-F5344CB8AC3E}">
        <p14:creationId xmlns:p14="http://schemas.microsoft.com/office/powerpoint/2010/main" val="2244259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smtClean="0">
                <a:solidFill>
                  <a:srgbClr val="FF0000"/>
                </a:solidFill>
              </a:rPr>
              <a:t>• </a:t>
            </a:r>
            <a:r>
              <a:rPr lang="el-GR" dirty="0" err="1" smtClean="0">
                <a:solidFill>
                  <a:srgbClr val="FF0000"/>
                </a:solidFill>
              </a:rPr>
              <a:t>Υπερ</a:t>
            </a:r>
            <a:r>
              <a:rPr lang="el-GR" dirty="0" smtClean="0">
                <a:solidFill>
                  <a:srgbClr val="FF0000"/>
                </a:solidFill>
              </a:rPr>
              <a:t>-τυπικός</a:t>
            </a:r>
            <a:r>
              <a:rPr lang="el-GR" dirty="0" smtClean="0"/>
              <a:t>:</a:t>
            </a:r>
          </a:p>
          <a:p>
            <a:pPr marL="0" indent="0">
              <a:buNone/>
            </a:pPr>
            <a:r>
              <a:rPr lang="el-GR" dirty="0" smtClean="0"/>
              <a:t> Ο τύπος αυτός αναγνωρίζεται, συνήθως, κατά την όψιμη εφηβεία και την ενηλικίωση. Εκδηλώνεται στα πιο ικανά άτομα, με καλό επίπεδο λόγου, υπερβολική ευγένεια και έντονα τυπική συμπεριφορά. Το άτομο καταβάλει μεγάλη προσπάθεια να συμπεριφέρεται κατάλληλα και προσαρμόζεται με ακαμψία στους κανόνες της κοινωνικής αλληλεπίδρασης. Δεν κατανοεί, πραγματικά, τους κανόνες αυτούς και αντιμετωπίζει σημαντική δυσκολία στην κατανόηση των δυσδιάκριτων διαφορών που διέπουν τη συμπεριφορά, ανάλογα με την περίσταση.</a:t>
            </a:r>
          </a:p>
          <a:p>
            <a:endParaRPr lang="el-GR" dirty="0"/>
          </a:p>
        </p:txBody>
      </p:sp>
    </p:spTree>
    <p:extLst>
      <p:ext uri="{BB962C8B-B14F-4D97-AF65-F5344CB8AC3E}">
        <p14:creationId xmlns:p14="http://schemas.microsoft.com/office/powerpoint/2010/main" val="1716740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ΔΙΑΤΑΡΑΧΗ ΕΠΙΚΟΙΝΩΝΙΑΣ</a:t>
            </a:r>
            <a:endParaRPr lang="el-GR" b="1" dirty="0"/>
          </a:p>
        </p:txBody>
      </p:sp>
      <p:sp>
        <p:nvSpPr>
          <p:cNvPr id="3" name="Θέση περιεχομένου 2"/>
          <p:cNvSpPr>
            <a:spLocks noGrp="1"/>
          </p:cNvSpPr>
          <p:nvPr>
            <p:ph idx="1"/>
          </p:nvPr>
        </p:nvSpPr>
        <p:spPr/>
        <p:txBody>
          <a:bodyPr>
            <a:normAutofit fontScale="25000" lnSpcReduction="20000"/>
          </a:bodyPr>
          <a:lstStyle/>
          <a:p>
            <a:r>
              <a:rPr lang="el-GR" sz="8000" dirty="0" smtClean="0"/>
              <a:t>Από </a:t>
            </a:r>
            <a:r>
              <a:rPr lang="el-GR" sz="8000" dirty="0"/>
              <a:t>την αρχική αναφορά του </a:t>
            </a:r>
            <a:r>
              <a:rPr lang="en-US" sz="8000" dirty="0" err="1"/>
              <a:t>Kanner</a:t>
            </a:r>
            <a:r>
              <a:rPr lang="el-GR" sz="8000" dirty="0"/>
              <a:t> (1943), οι δυσκολίες στο λόγο και στην επικοινωνία είναι ένα από τα τρία βασικά κριτήρια στη διάγνωση του αυτισμού (ΑΡΑ 1994</a:t>
            </a:r>
            <a:r>
              <a:rPr lang="en-US" sz="8000" dirty="0"/>
              <a:t>b</a:t>
            </a:r>
            <a:r>
              <a:rPr lang="el-GR" sz="8000" dirty="0"/>
              <a:t>). </a:t>
            </a:r>
            <a:endParaRPr lang="el-GR" sz="8000" dirty="0" smtClean="0"/>
          </a:p>
          <a:p>
            <a:r>
              <a:rPr lang="el-GR" sz="8000" dirty="0" smtClean="0"/>
              <a:t>Όλα </a:t>
            </a:r>
            <a:r>
              <a:rPr lang="el-GR" sz="8000" dirty="0"/>
              <a:t>τα άτομα με τη διαταραχή παρουσιάζουν δυσκολίες στην κοινωνική χρήση του λόγου και ευρύ φάσμα δυσκολιών, διαφορετικής σοβαρότητας, στη λεκτική και μη λεκτική επικοινωνία (</a:t>
            </a:r>
            <a:r>
              <a:rPr lang="en-US" sz="8000" dirty="0"/>
              <a:t>Wing</a:t>
            </a:r>
            <a:r>
              <a:rPr lang="el-GR" sz="8000" dirty="0"/>
              <a:t> 1996</a:t>
            </a:r>
            <a:r>
              <a:rPr lang="el-GR" sz="8000" dirty="0" smtClean="0"/>
              <a:t>).</a:t>
            </a:r>
            <a:r>
              <a:rPr lang="el-GR" sz="8000" dirty="0"/>
              <a:t> Σοβαρή καθυστέρηση στην ανάπτυξη του λόγου παρατηρείται σε σημαντικό ποσοστό ατόμων με αυτισμό, τα οποία διαθέτουν ελάχιστους αντισταθμιστικούς τρόπους επικοινωνίας, όπως στάση σώματος, </a:t>
            </a:r>
            <a:r>
              <a:rPr lang="el-GR" sz="8000" dirty="0" err="1"/>
              <a:t>βλεμματική</a:t>
            </a:r>
            <a:r>
              <a:rPr lang="el-GR" sz="8000" dirty="0"/>
              <a:t> επαφή, χειρονομίες, τόνο φωνής και εκφράσεις προσώπου, εξαιτίας διαταραγμένης κατανόησης της μη λεκτικής επικοινωνίας </a:t>
            </a:r>
            <a:r>
              <a:rPr lang="el-GR" sz="8000" dirty="0" smtClean="0"/>
              <a:t>.</a:t>
            </a:r>
          </a:p>
          <a:p>
            <a:r>
              <a:rPr lang="el-GR" sz="8000" dirty="0" smtClean="0"/>
              <a:t> </a:t>
            </a:r>
            <a:r>
              <a:rPr lang="el-GR" sz="8000" dirty="0"/>
              <a:t>Ο αυτισμός συνδέεται γενικά με χαμηλότερο επίπεδο λεκτικών γνωστικών δεξιοτήτων παρά μη λεκτικών, αν και πολλά από τα άτομα με φυσιολογικό νοητικό δυναμικό έχουν παρόμοιο επίπεδο λεκτικών και μη λεκτικών δεξιοτήτων ή και υψηλότερες λεκτικές δεξιότητες. (</a:t>
            </a:r>
            <a:r>
              <a:rPr lang="en-US" sz="8000" dirty="0"/>
              <a:t>Rumsey</a:t>
            </a:r>
            <a:r>
              <a:rPr lang="el-GR" sz="8000" dirty="0"/>
              <a:t> 1992).</a:t>
            </a:r>
          </a:p>
          <a:p>
            <a:endParaRPr lang="el-GR" sz="4200" dirty="0"/>
          </a:p>
          <a:p>
            <a:endParaRPr lang="el-GR" sz="2400" dirty="0"/>
          </a:p>
        </p:txBody>
      </p:sp>
    </p:spTree>
    <p:extLst>
      <p:ext uri="{BB962C8B-B14F-4D97-AF65-F5344CB8AC3E}">
        <p14:creationId xmlns:p14="http://schemas.microsoft.com/office/powerpoint/2010/main" val="7491009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ΕΠΙΚΟΙΝΩΝΙΑ ΣΥΝΕΧΕΙΑ</a:t>
            </a:r>
            <a:endParaRPr lang="el-GR" dirty="0"/>
          </a:p>
        </p:txBody>
      </p:sp>
      <p:sp>
        <p:nvSpPr>
          <p:cNvPr id="3" name="Θέση περιεχομένου 2"/>
          <p:cNvSpPr>
            <a:spLocks noGrp="1"/>
          </p:cNvSpPr>
          <p:nvPr>
            <p:ph idx="1"/>
          </p:nvPr>
        </p:nvSpPr>
        <p:spPr/>
        <p:txBody>
          <a:bodyPr>
            <a:normAutofit fontScale="55000" lnSpcReduction="20000"/>
          </a:bodyPr>
          <a:lstStyle/>
          <a:p>
            <a:r>
              <a:rPr lang="el-GR" sz="4400" dirty="0"/>
              <a:t>Κεντρική δυσκολία στον αυτισμό αποτελεί η κοινωνική χρήση του λόγου, παρά το επίπεδο κατάκτησης του λόγου. </a:t>
            </a:r>
            <a:endParaRPr lang="el-GR" sz="4400" dirty="0" smtClean="0"/>
          </a:p>
          <a:p>
            <a:r>
              <a:rPr lang="el-GR" sz="4400" dirty="0" smtClean="0"/>
              <a:t>Ιδιαίτερο </a:t>
            </a:r>
            <a:r>
              <a:rPr lang="el-GR" sz="4400" dirty="0"/>
              <a:t>χαρακτηριστικό των ατόμων που αναπτύσσουν λόγο είναι η έλλειψη ή παράξενη κοινωνική ποιότητα του λόγου αυτού εξαιτίας πραγματολογικών και σημασιολογικών δυσκολιών (</a:t>
            </a:r>
            <a:r>
              <a:rPr lang="en-US" sz="4400" dirty="0"/>
              <a:t>Attwood</a:t>
            </a:r>
            <a:r>
              <a:rPr lang="el-GR" sz="4400" dirty="0"/>
              <a:t> 1998). </a:t>
            </a:r>
            <a:endParaRPr lang="el-GR" sz="4400" dirty="0" smtClean="0"/>
          </a:p>
          <a:p>
            <a:r>
              <a:rPr lang="el-GR" sz="4400" dirty="0" smtClean="0"/>
              <a:t>Ο </a:t>
            </a:r>
            <a:r>
              <a:rPr lang="el-GR" sz="4400" dirty="0"/>
              <a:t>λόγος ως προς τη γραμματική, το λεξιλόγιο, το συντακτικό και την ικανότητα ορισμού λέξεων μπορεί να είναι ή όχι διαταραγμένος, η κατανόηση του λόγου είναι κυριολεκτική, με δυσκολίες στην κατανόηση του αστείου, του μεταφορικού λόγου και του υπονοούμενου. Ο προφορικός λόγος είναι επιφανειακά φυσιολογικός, συνήθως σχολαστικός ή ελλιπής ως προς τις απαιτούμενες πληροφορίες προς το </a:t>
            </a:r>
            <a:r>
              <a:rPr lang="el-GR" sz="4400" dirty="0" smtClean="0"/>
              <a:t>συνομιλητή. </a:t>
            </a:r>
          </a:p>
        </p:txBody>
      </p:sp>
    </p:spTree>
    <p:extLst>
      <p:ext uri="{BB962C8B-B14F-4D97-AF65-F5344CB8AC3E}">
        <p14:creationId xmlns:p14="http://schemas.microsoft.com/office/powerpoint/2010/main" val="1020454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ΕΠΙΚΟΙΝΩΝΙΑ ΣΥΝΕΧΕΙΑ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Χαρακτηριστικές είναι οι δυσκολίες στη συζήτηση, παρά το ότι το άτομο μπορεί να κάνει ερωτήσεις για μελλοντικά γεγονότα ή πράγματα που το ενδιαφέρουν. </a:t>
            </a:r>
          </a:p>
          <a:p>
            <a:r>
              <a:rPr lang="el-GR" dirty="0" smtClean="0"/>
              <a:t>Μερικά παιδιά μιλούν πολύ, ο λόγος τους είναι επαναληπτικός, ,παρά κοινωνικά κατευθυνόμενος (μιλούν 'στον άλλο' παρά 'με τον άλλο'), ενώ άλλα μιλούν μόνον όταν έχουν απόλυτη ανάγκη. Σε πολλές περιπτώσεις, κυρίως στα μικρότερα παιδιά, παρατηρούνται καθυστερημένη ηχολαλία, αντιστροφή αντωνυμιών, νεολογισμοί και άμεση ηχολαλία, με ακριβή αναπαραγωγή του.</a:t>
            </a:r>
            <a:endParaRPr lang="el-GR" dirty="0"/>
          </a:p>
        </p:txBody>
      </p:sp>
    </p:spTree>
    <p:extLst>
      <p:ext uri="{BB962C8B-B14F-4D97-AF65-F5344CB8AC3E}">
        <p14:creationId xmlns:p14="http://schemas.microsoft.com/office/powerpoint/2010/main" val="2578267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100" b="1" dirty="0" smtClean="0"/>
              <a:t>Στερεοτυπικές Συμπεριφορές, Άκαμπτη Σκέψη-Φαντασία, Περιορισμένο Παιχνίδι</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Οι </a:t>
            </a:r>
            <a:r>
              <a:rPr lang="el-GR" dirty="0"/>
              <a:t>στερεοτυπικές συμπεριφορές περιλαμβάνουν ασυνήθιστη, επίμονη ενασχόληση με αντικείμενα, καταναγκασμούς και ιεροτελεστίες, παράξενες κινήσεις των χεριών και των δακτύλων ή ολόκληρου του σώματος, επαναληπτική χρήση των αντικειμένων και αποκλίνουσες αισθητηριακές αντιδράσεις ή ενδιαφέροντα. Τα περιορισμένα ενδιαφέροντα, η ενασχόληση με τα οποία είναι έντονη, χωρίς κοινωνική ποιότητα, είναι συνήθως αντίστοιχα της ηλικίας και της σοβαρότητας της διαταραχής (</a:t>
            </a:r>
            <a:r>
              <a:rPr lang="el-GR" dirty="0" err="1"/>
              <a:t>Lord</a:t>
            </a:r>
            <a:r>
              <a:rPr lang="el-GR" dirty="0"/>
              <a:t> </a:t>
            </a:r>
            <a:r>
              <a:rPr lang="el-GR" dirty="0" err="1"/>
              <a:t>et</a:t>
            </a:r>
            <a:r>
              <a:rPr lang="el-GR" dirty="0"/>
              <a:t> </a:t>
            </a:r>
            <a:r>
              <a:rPr lang="el-GR" dirty="0" err="1"/>
              <a:t>al</a:t>
            </a:r>
            <a:r>
              <a:rPr lang="el-GR" dirty="0"/>
              <a:t>. 2002, </a:t>
            </a:r>
            <a:r>
              <a:rPr lang="el-GR" dirty="0" err="1"/>
              <a:t>Volkmar</a:t>
            </a:r>
            <a:r>
              <a:rPr lang="el-GR" dirty="0"/>
              <a:t> </a:t>
            </a:r>
            <a:r>
              <a:rPr lang="el-GR" dirty="0" err="1"/>
              <a:t>et</a:t>
            </a:r>
            <a:r>
              <a:rPr lang="el-GR" dirty="0"/>
              <a:t> </a:t>
            </a:r>
            <a:r>
              <a:rPr lang="el-GR" dirty="0" err="1"/>
              <a:t>al</a:t>
            </a:r>
            <a:r>
              <a:rPr lang="el-GR" dirty="0"/>
              <a:t>. 2004).</a:t>
            </a:r>
          </a:p>
          <a:p>
            <a:pPr marL="0" indent="0">
              <a:buNone/>
            </a:pPr>
            <a:r>
              <a:rPr lang="el-GR" dirty="0"/>
              <a:t> </a:t>
            </a:r>
          </a:p>
          <a:p>
            <a:endParaRPr lang="el-GR" dirty="0"/>
          </a:p>
        </p:txBody>
      </p:sp>
    </p:spTree>
    <p:extLst>
      <p:ext uri="{BB962C8B-B14F-4D97-AF65-F5344CB8AC3E}">
        <p14:creationId xmlns:p14="http://schemas.microsoft.com/office/powerpoint/2010/main" val="1207011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Autofit/>
          </a:bodyPr>
          <a:lstStyle/>
          <a:p>
            <a:r>
              <a:rPr lang="el-GR" sz="2400" dirty="0"/>
              <a:t>Πολλά παιδιά παρουσιάζουν περιφερική όραση και θετική ή αρνητική αντίδραση σε αισθητηριακά ερεθίσματα, όπως έντονη, ιδιοσυγκρασιακή αντίδραση σε θορύβους, μυρίζουν αντικείμενα και ανθρώπους, δεν ανέχονται την επαφή με συγκεκριμένα υλικά, δεν μασούν ή προτιμούν συγκεκριμένες τροφές με έντονη γεύση. </a:t>
            </a:r>
            <a:endParaRPr lang="el-GR" sz="2400" dirty="0" smtClean="0"/>
          </a:p>
          <a:p>
            <a:r>
              <a:rPr lang="el-GR" sz="2400" dirty="0" smtClean="0"/>
              <a:t>Μερικά </a:t>
            </a:r>
            <a:r>
              <a:rPr lang="el-GR" sz="2400" dirty="0"/>
              <a:t>παιδιά παρουσιάζουν μειωμένη αντίδραση στον πόνο. Οι </a:t>
            </a:r>
            <a:r>
              <a:rPr lang="el-GR" sz="2400" dirty="0" err="1"/>
              <a:t>αυτοτραυματικές</a:t>
            </a:r>
            <a:r>
              <a:rPr lang="el-GR" sz="2400" dirty="0"/>
              <a:t> συμπεριφορές είναι πιο συχνές σε άτομα με αυτισμό και νοητική υστέρηση και γίνονται αντιληπτές είτε ως προσπάθειες για επικοινωνία, είτε ως αντίδραση σε υπερβολικά ερεθίσματα από το περιβάλλον (</a:t>
            </a:r>
            <a:r>
              <a:rPr lang="el-GR" sz="2400" dirty="0" err="1"/>
              <a:t>Romanszyk</a:t>
            </a:r>
            <a:r>
              <a:rPr lang="el-GR" sz="2400" dirty="0"/>
              <a:t> 1986).</a:t>
            </a:r>
          </a:p>
          <a:p>
            <a:pPr marL="0" indent="0">
              <a:buNone/>
            </a:pPr>
            <a:r>
              <a:rPr lang="el-GR" sz="2400" dirty="0"/>
              <a:t> </a:t>
            </a:r>
          </a:p>
          <a:p>
            <a:endParaRPr lang="el-GR" sz="2400" dirty="0"/>
          </a:p>
        </p:txBody>
      </p:sp>
    </p:spTree>
    <p:extLst>
      <p:ext uri="{BB962C8B-B14F-4D97-AF65-F5344CB8AC3E}">
        <p14:creationId xmlns:p14="http://schemas.microsoft.com/office/powerpoint/2010/main" val="934293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Autofit/>
          </a:bodyPr>
          <a:lstStyle/>
          <a:p>
            <a:r>
              <a:rPr lang="el-GR" sz="2800" dirty="0"/>
              <a:t>Η ενασχόληση με τα αντικείμενα και τα παιχνίδια είναι ιδιοσυγκρασιακή, ενώ το αυθόρμητο, δημιουργικό, κοινωνικό παιχνίδι είναι περιορισμένο. Πολλά παιδιά τείνουν να βάζουν τα αντικείμενα στο στόμα, τα βάζουν στη σειρά ή ασχολούνται με μέρη των παιχνιδιών, παρά με ολόκληρο το παιχνίδι. </a:t>
            </a:r>
            <a:endParaRPr lang="el-GR" sz="2800" dirty="0" smtClean="0"/>
          </a:p>
          <a:p>
            <a:r>
              <a:rPr lang="el-GR" sz="2800" dirty="0" smtClean="0"/>
              <a:t>Τα </a:t>
            </a:r>
            <a:r>
              <a:rPr lang="el-GR" sz="2800" dirty="0"/>
              <a:t>χαρακτηριστικά αυτά αποδίδονται σε αποσπασματική επεξεργασία των πληροφοριών σε κεντρικό επίπεδο και σε αδυναμία συσχέτισης των πληροφοριών, κάτι που οδηγεί σε ελλιπή κατανόηση μιας κατάστασης. </a:t>
            </a:r>
          </a:p>
        </p:txBody>
      </p:sp>
    </p:spTree>
    <p:extLst>
      <p:ext uri="{BB962C8B-B14F-4D97-AF65-F5344CB8AC3E}">
        <p14:creationId xmlns:p14="http://schemas.microsoft.com/office/powerpoint/2010/main" val="2910790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smtClean="0"/>
              <a:t>Αυτή η αδυναμία οδηγεί σε ιδιοσυγκρασιακή επιλογή των ερεθισμάτων, προτίμηση στο οικείο και αντίσταση στις αλλαγές, δυσκολία </a:t>
            </a:r>
            <a:r>
              <a:rPr lang="el-GR" dirty="0" err="1" smtClean="0"/>
              <a:t>εστιασμού</a:t>
            </a:r>
            <a:r>
              <a:rPr lang="el-GR" dirty="0" smtClean="0"/>
              <a:t> της προσοχής σε νέες δραστηριότητες και στην οργάνωση των εμπειριών, στην κατανόηση των σχέσεων μεταξύ των γεγονότων και στη γενίκευση της γνώσης .</a:t>
            </a:r>
          </a:p>
          <a:p>
            <a:endParaRPr lang="el-GR" dirty="0"/>
          </a:p>
        </p:txBody>
      </p:sp>
    </p:spTree>
    <p:extLst>
      <p:ext uri="{BB962C8B-B14F-4D97-AF65-F5344CB8AC3E}">
        <p14:creationId xmlns:p14="http://schemas.microsoft.com/office/powerpoint/2010/main" val="581011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ΔΙΑΤΑΡΑΧΗ ΑΥΤΙΣΤΙΚΟΥ ΦΑΣΜΑΤΟΣ</a:t>
            </a:r>
            <a:r>
              <a:rPr lang="el-GR" dirty="0"/>
              <a:t/>
            </a:r>
            <a:br>
              <a:rPr lang="el-GR" dirty="0"/>
            </a:b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Είναι ο κύριος εκπρόσωπος των διάχυτων αναπτυξιακών διαταραχών</a:t>
            </a:r>
            <a:r>
              <a:rPr lang="el-GR" dirty="0" smtClean="0"/>
              <a:t>.</a:t>
            </a:r>
          </a:p>
          <a:p>
            <a:pPr marL="0" indent="0">
              <a:buNone/>
            </a:pPr>
            <a:r>
              <a:rPr lang="el-GR" dirty="0" smtClean="0"/>
              <a:t> </a:t>
            </a:r>
            <a:r>
              <a:rPr lang="el-GR" dirty="0"/>
              <a:t>Οι χαρακτηριστικές δυσκολίες </a:t>
            </a:r>
            <a:r>
              <a:rPr lang="el-GR" dirty="0">
                <a:solidFill>
                  <a:srgbClr val="FF0000"/>
                </a:solidFill>
              </a:rPr>
              <a:t>στην αμοιβαία κοινωνική αλληλεπίδραση και στη δημιουργία σχέσης, η αποκλίνουσα λεκτική και μη λεκτική επικοινωνία και η άκαμπτη σκέψη-φαντασία είναι τα κυριότερα </a:t>
            </a:r>
            <a:r>
              <a:rPr lang="el-GR" dirty="0"/>
              <a:t>χαρακτηριστικά αυτής της Διαταραχής. Τα χαρακτηριστικά αυτά επηρεάζουν βαθιά τον τρόπο με τον οποίο το άτομο αντιλαμβάνεται και βιώνει τον εαυτό του και τον κόσμο, τον τρόπο με τον οποίο μαθαίνει τη συμπεριφορά, την προσαρμογή και τη λειτουργικότητα του στην καθημερινή ζωή.</a:t>
            </a:r>
          </a:p>
          <a:p>
            <a:pPr marL="0" indent="0">
              <a:buNone/>
            </a:pPr>
            <a:endParaRPr lang="el-GR" dirty="0"/>
          </a:p>
        </p:txBody>
      </p:sp>
    </p:spTree>
    <p:extLst>
      <p:ext uri="{BB962C8B-B14F-4D97-AF65-F5344CB8AC3E}">
        <p14:creationId xmlns:p14="http://schemas.microsoft.com/office/powerpoint/2010/main" val="3072005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r>
              <a:rPr lang="el-GR" sz="3300" dirty="0"/>
              <a:t>Η ανάπτυξη της συμβολικής λειτουργίας και της φαντασίας αποκλίνει. Το άτομο κατά το χειρισμό των αντικειμένων και του περιβάλλοντος εστιάζεται στα αντιληπτικά ερεθίσματα και στις φυσικές ιδιότητες, παρά στις λειτουργικές, συναισθηματικές ή κοινωνικές και αδυνατεί να δώσει ιδιαίτερο νόημα στα ερεθίσματα</a:t>
            </a:r>
            <a:r>
              <a:rPr lang="el-GR" sz="3300" dirty="0" smtClean="0"/>
              <a:t>.</a:t>
            </a:r>
          </a:p>
          <a:p>
            <a:r>
              <a:rPr lang="el-GR" sz="3300" dirty="0" smtClean="0"/>
              <a:t> </a:t>
            </a:r>
            <a:r>
              <a:rPr lang="el-GR" sz="3300" dirty="0"/>
              <a:t>Δυσκολεύεται να χρησιμοποιήσει ένα σύμβολο με εναλλακτικούς τρόπους, με αποτέλεσμα το διαταραγμένο παιχνίδι και τη φτωχή φαντασία και δημιουργικότητα (</a:t>
            </a:r>
            <a:r>
              <a:rPr lang="el-GR" sz="3300" dirty="0" err="1"/>
              <a:t>Baron</a:t>
            </a:r>
            <a:r>
              <a:rPr lang="el-GR" sz="3300" dirty="0"/>
              <a:t>-</a:t>
            </a:r>
            <a:r>
              <a:rPr lang="el-GR" sz="3300" dirty="0" err="1"/>
              <a:t>Cohen</a:t>
            </a:r>
            <a:r>
              <a:rPr lang="el-GR" sz="3300" dirty="0"/>
              <a:t> 1987, </a:t>
            </a:r>
            <a:r>
              <a:rPr lang="el-GR" sz="3300" dirty="0" err="1"/>
              <a:t>Peeters</a:t>
            </a:r>
            <a:r>
              <a:rPr lang="el-GR" sz="3300" dirty="0"/>
              <a:t> 1997).</a:t>
            </a:r>
          </a:p>
          <a:p>
            <a:pPr marL="0" indent="0">
              <a:buNone/>
            </a:pPr>
            <a:r>
              <a:rPr lang="el-GR" sz="3300" dirty="0"/>
              <a:t> </a:t>
            </a:r>
          </a:p>
          <a:p>
            <a:endParaRPr lang="el-GR" dirty="0"/>
          </a:p>
        </p:txBody>
      </p:sp>
    </p:spTree>
    <p:extLst>
      <p:ext uri="{BB962C8B-B14F-4D97-AF65-F5344CB8AC3E}">
        <p14:creationId xmlns:p14="http://schemas.microsoft.com/office/powerpoint/2010/main" val="1408447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Πορεία — Πρόγνωση</a:t>
            </a:r>
            <a:r>
              <a:rPr lang="el-GR" dirty="0"/>
              <a:t/>
            </a:r>
            <a:br>
              <a:rPr lang="el-GR" dirty="0"/>
            </a:b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buNone/>
            </a:pPr>
            <a:endParaRPr lang="el-GR" dirty="0"/>
          </a:p>
          <a:p>
            <a:r>
              <a:rPr lang="el-GR" dirty="0"/>
              <a:t>Οι περισσότεροι γονείς αντιλαμβάνονται νωρίς αποκλίσεις στην ανάπτυξη του παιδιού, κυρίως κατά τον 2ο χρόνο της ζωής. Στις περισσότερες περιπτώσεις ανησυχούν για ελλιπή ανάπτυξη του λόγου και δυσκολίες στην επικοινωνία, στον ύπνο και στη διατροφή, ή έντονη ανησυχία και κλάμα</a:t>
            </a:r>
            <a:r>
              <a:rPr lang="el-GR" dirty="0" smtClean="0"/>
              <a:t>.</a:t>
            </a:r>
            <a:endParaRPr lang="en-US" dirty="0" smtClean="0"/>
          </a:p>
          <a:p>
            <a:r>
              <a:rPr lang="el-GR" dirty="0" smtClean="0"/>
              <a:t> </a:t>
            </a:r>
            <a:r>
              <a:rPr lang="el-GR" dirty="0"/>
              <a:t>Πολλά παιδιά, μικρότερα των 3 χρόνων, που πληρούν τα διαγνωστικά κριτήρια αυτιστικής διαταραχής, μπορεί να μην παρουσιάζουν σαφείς στερεοτυπικές συμπεριφορές (</a:t>
            </a:r>
            <a:r>
              <a:rPr lang="el-GR" dirty="0" err="1"/>
              <a:t>Lord</a:t>
            </a:r>
            <a:r>
              <a:rPr lang="el-GR" dirty="0"/>
              <a:t> </a:t>
            </a:r>
            <a:r>
              <a:rPr lang="el-GR" dirty="0" err="1"/>
              <a:t>et</a:t>
            </a:r>
            <a:r>
              <a:rPr lang="el-GR" dirty="0"/>
              <a:t> </a:t>
            </a:r>
            <a:r>
              <a:rPr lang="el-GR" dirty="0" err="1"/>
              <a:t>al</a:t>
            </a:r>
            <a:r>
              <a:rPr lang="el-GR" dirty="0"/>
              <a:t>. 1998). Στο 1/4, περίπου, των παιδιών με αυτισμό αναφέρεται απώλεια κάποιων λέξεων κατά τα πρώτα χρόνια της ζωής. Αν και οι λέξεις αυτές μπορεί να έχουν νόημα για το παιδί σε κάποιες περιπτώσεις, δεν θεωρούνται μέρος της φυσιολογικής ανάπτυξης του λεξιλογίου (</a:t>
            </a:r>
            <a:r>
              <a:rPr lang="el-GR" dirty="0" err="1"/>
              <a:t>Lord</a:t>
            </a:r>
            <a:r>
              <a:rPr lang="el-GR" dirty="0"/>
              <a:t> </a:t>
            </a:r>
            <a:r>
              <a:rPr lang="el-GR" dirty="0" err="1"/>
              <a:t>et</a:t>
            </a:r>
            <a:r>
              <a:rPr lang="el-GR" dirty="0"/>
              <a:t> </a:t>
            </a:r>
            <a:r>
              <a:rPr lang="el-GR" dirty="0" err="1"/>
              <a:t>al</a:t>
            </a:r>
            <a:r>
              <a:rPr lang="el-GR" dirty="0"/>
              <a:t>. 2002).</a:t>
            </a:r>
          </a:p>
          <a:p>
            <a:pPr marL="0" indent="0">
              <a:buNone/>
            </a:pPr>
            <a:r>
              <a:rPr lang="el-GR" dirty="0"/>
              <a:t> </a:t>
            </a:r>
          </a:p>
          <a:p>
            <a:endParaRPr lang="el-GR" dirty="0"/>
          </a:p>
        </p:txBody>
      </p:sp>
    </p:spTree>
    <p:extLst>
      <p:ext uri="{BB962C8B-B14F-4D97-AF65-F5344CB8AC3E}">
        <p14:creationId xmlns:p14="http://schemas.microsoft.com/office/powerpoint/2010/main" val="10143385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Σημαντικοί προγνωστικοί παράγοντες της εξελικτικής πορείας των διάχυτων αναπτυξιακών διαταραχών είναι η μη λεκτική νοημοσύνη και ο λόγος</a:t>
            </a:r>
            <a:r>
              <a:rPr lang="el-GR" dirty="0" smtClean="0"/>
              <a:t>.</a:t>
            </a:r>
            <a:endParaRPr lang="en-US" dirty="0" smtClean="0"/>
          </a:p>
          <a:p>
            <a:r>
              <a:rPr lang="el-GR" dirty="0" smtClean="0"/>
              <a:t> </a:t>
            </a:r>
            <a:r>
              <a:rPr lang="el-GR" dirty="0"/>
              <a:t>Μη λεκτική νοημοσύνη χαμηλότερη του 50 κατά την προσχολική ηλικία σχετίζεται με λιγότερες πιθανότητες κατάκτησης χρήσιμου λόγου αργότερα και ελάχιστες πιθανότητες κατάκτησης καλών κοινωνικών δεξιοτήτων κατά την εφηβεία και την ενήλικη ζωή</a:t>
            </a:r>
            <a:r>
              <a:rPr lang="el-GR" dirty="0" smtClean="0"/>
              <a:t>.</a:t>
            </a:r>
            <a:endParaRPr lang="en-US" dirty="0" smtClean="0"/>
          </a:p>
          <a:p>
            <a:r>
              <a:rPr lang="el-GR" dirty="0" smtClean="0"/>
              <a:t> </a:t>
            </a:r>
            <a:r>
              <a:rPr lang="el-GR" dirty="0"/>
              <a:t>Μη λεκτική νοημοσύνη που κυμαίνεται μεταξύ 50 και 70 προδιαθέτει στην ίδια εξέλιξη (</a:t>
            </a:r>
            <a:r>
              <a:rPr lang="el-GR" dirty="0" err="1"/>
              <a:t>Lord</a:t>
            </a:r>
            <a:r>
              <a:rPr lang="el-GR" dirty="0"/>
              <a:t> </a:t>
            </a:r>
            <a:r>
              <a:rPr lang="el-GR" dirty="0" err="1"/>
              <a:t>et</a:t>
            </a:r>
            <a:r>
              <a:rPr lang="el-GR" dirty="0"/>
              <a:t> </a:t>
            </a:r>
            <a:r>
              <a:rPr lang="el-GR" dirty="0" err="1"/>
              <a:t>al</a:t>
            </a:r>
            <a:r>
              <a:rPr lang="el-GR" dirty="0"/>
              <a:t>. 2002, </a:t>
            </a:r>
            <a:r>
              <a:rPr lang="el-GR" dirty="0" err="1"/>
              <a:t>Howlin</a:t>
            </a:r>
            <a:r>
              <a:rPr lang="el-GR" dirty="0"/>
              <a:t> </a:t>
            </a:r>
            <a:r>
              <a:rPr lang="el-GR" dirty="0" err="1"/>
              <a:t>et</a:t>
            </a:r>
            <a:r>
              <a:rPr lang="el-GR" dirty="0"/>
              <a:t> </a:t>
            </a:r>
            <a:r>
              <a:rPr lang="el-GR" dirty="0" err="1"/>
              <a:t>al</a:t>
            </a:r>
            <a:r>
              <a:rPr lang="el-GR" dirty="0"/>
              <a:t>. 2004</a:t>
            </a:r>
            <a:r>
              <a:rPr lang="el-GR" dirty="0" smtClean="0"/>
              <a:t>)</a:t>
            </a:r>
            <a:endParaRPr lang="en-US" dirty="0" smtClean="0"/>
          </a:p>
          <a:p>
            <a:r>
              <a:rPr lang="el-GR" dirty="0" smtClean="0"/>
              <a:t> </a:t>
            </a:r>
            <a:r>
              <a:rPr lang="el-GR" dirty="0"/>
              <a:t>Στα παιδιά χωρίς σοβαρή νοητική υστέρηση, οι δεξιότητες λόγου είναι ο πιο σημαντικός προγνωστικός παράγοντας στην κοινωνική εξέλιξη. Άλλοι παράγοντες που επηρεάζουν την πρόγνωση είναι η ικανότητα για συνδυαστική προσοχή, η ικανότητα μίμησης του λόγου και η κοινωνική-επικοινωνιακή ποιότητα των προσαρμοστικών συμπεριφορών.</a:t>
            </a:r>
          </a:p>
          <a:p>
            <a:endParaRPr lang="el-GR" dirty="0"/>
          </a:p>
        </p:txBody>
      </p:sp>
    </p:spTree>
    <p:extLst>
      <p:ext uri="{BB962C8B-B14F-4D97-AF65-F5344CB8AC3E}">
        <p14:creationId xmlns:p14="http://schemas.microsoft.com/office/powerpoint/2010/main" val="993825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10000"/>
          </a:bodyPr>
          <a:lstStyle/>
          <a:p>
            <a:r>
              <a:rPr lang="el-GR" dirty="0"/>
              <a:t>Μερικά άτομα παρουσιάζουν σημαντική βελτίωση στη συμπεριφορά και στις κοινωνικές δεξιότητες, καθώς μεγαλώνουν. Ωστόσο, οι πιθανότητες για πλήρη ανεξαρτησία είναι περιορισμένες</a:t>
            </a:r>
            <a:r>
              <a:rPr lang="el-GR" dirty="0" smtClean="0"/>
              <a:t>.</a:t>
            </a:r>
            <a:endParaRPr lang="en-US" dirty="0" smtClean="0"/>
          </a:p>
          <a:p>
            <a:r>
              <a:rPr lang="el-GR" dirty="0" smtClean="0"/>
              <a:t> </a:t>
            </a:r>
            <a:r>
              <a:rPr lang="el-GR" dirty="0"/>
              <a:t>Τα άτομα με συνυπάρχουσα νοητική υστέρηση έχουν ανάγκη από φροντίδα και επίβλεψη σε όλη τη ζωή</a:t>
            </a:r>
            <a:r>
              <a:rPr lang="el-GR" dirty="0" smtClean="0"/>
              <a:t>.</a:t>
            </a:r>
            <a:endParaRPr lang="en-US" dirty="0" smtClean="0"/>
          </a:p>
          <a:p>
            <a:r>
              <a:rPr lang="el-GR" dirty="0" smtClean="0"/>
              <a:t> </a:t>
            </a:r>
            <a:r>
              <a:rPr lang="el-GR" dirty="0"/>
              <a:t>Επίσης, πολλοί ενήλικες με αυτισμό και φυσιολογική ή υψηλή νοημοσύνη μπορεί να έχουν ανάγκη από διαφορετικού βαθμού υποστήριξη (</a:t>
            </a:r>
            <a:r>
              <a:rPr lang="el-GR" dirty="0" err="1"/>
              <a:t>Howlin</a:t>
            </a:r>
            <a:r>
              <a:rPr lang="el-GR" dirty="0"/>
              <a:t> </a:t>
            </a:r>
            <a:r>
              <a:rPr lang="el-GR" dirty="0" err="1"/>
              <a:t>et</a:t>
            </a:r>
            <a:r>
              <a:rPr lang="el-GR" dirty="0"/>
              <a:t> </a:t>
            </a:r>
            <a:r>
              <a:rPr lang="el-GR" dirty="0" err="1"/>
              <a:t>al</a:t>
            </a:r>
            <a:r>
              <a:rPr lang="el-GR" dirty="0"/>
              <a:t>. 2004).</a:t>
            </a:r>
          </a:p>
          <a:p>
            <a:endParaRPr lang="el-GR" dirty="0"/>
          </a:p>
        </p:txBody>
      </p:sp>
    </p:spTree>
    <p:extLst>
      <p:ext uri="{BB962C8B-B14F-4D97-AF65-F5344CB8AC3E}">
        <p14:creationId xmlns:p14="http://schemas.microsoft.com/office/powerpoint/2010/main" val="637487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01782" y="274638"/>
            <a:ext cx="8285018" cy="1143000"/>
          </a:xfrm>
        </p:spPr>
        <p:txBody>
          <a:bodyPr>
            <a:normAutofit fontScale="90000"/>
          </a:bodyPr>
          <a:lstStyle/>
          <a:p>
            <a:r>
              <a:rPr lang="el-GR" b="1" dirty="0" smtClean="0"/>
              <a:t>Αιτιολογία</a:t>
            </a:r>
            <a:r>
              <a:rPr lang="el-GR" dirty="0" smtClean="0"/>
              <a:t/>
            </a:r>
            <a:br>
              <a:rPr lang="el-GR" dirty="0" smtClean="0"/>
            </a:br>
            <a:endParaRPr lang="el-GR" dirty="0"/>
          </a:p>
        </p:txBody>
      </p:sp>
      <p:sp>
        <p:nvSpPr>
          <p:cNvPr id="3" name="Θέση περιεχομένου 2"/>
          <p:cNvSpPr>
            <a:spLocks noGrp="1"/>
          </p:cNvSpPr>
          <p:nvPr>
            <p:ph idx="1"/>
          </p:nvPr>
        </p:nvSpPr>
        <p:spPr/>
        <p:txBody>
          <a:bodyPr>
            <a:normAutofit fontScale="55000" lnSpcReduction="20000"/>
          </a:bodyPr>
          <a:lstStyle/>
          <a:p>
            <a:pPr marL="0" indent="0">
              <a:buNone/>
            </a:pPr>
            <a:endParaRPr lang="el-GR" dirty="0"/>
          </a:p>
          <a:p>
            <a:r>
              <a:rPr lang="el-GR" sz="3800" dirty="0"/>
              <a:t>Σημαντικές αλλαγές παρατηρήθηκαν στην κατανόηση της αιτιολογίας του αυτισμού από την αρχική αναφορά του </a:t>
            </a:r>
            <a:r>
              <a:rPr lang="en-US" sz="3800" dirty="0" err="1"/>
              <a:t>Kanner</a:t>
            </a:r>
            <a:r>
              <a:rPr lang="el-GR" sz="3800" dirty="0"/>
              <a:t> (1943) μέχρι σήμερα</a:t>
            </a:r>
            <a:r>
              <a:rPr lang="el-GR" sz="3800" dirty="0" smtClean="0"/>
              <a:t>.</a:t>
            </a:r>
            <a:endParaRPr lang="en-US" sz="3800" dirty="0" smtClean="0"/>
          </a:p>
          <a:p>
            <a:r>
              <a:rPr lang="el-GR" sz="3800" dirty="0" smtClean="0"/>
              <a:t> </a:t>
            </a:r>
            <a:r>
              <a:rPr lang="el-GR" sz="3800" dirty="0"/>
              <a:t>Ενώ αρχικά θεωρήθηκε ως διαταραχή βιολογικά καθοριζόμενη, αποδόθηκε στη συνέχεια σε ακατάλληλες πρακτικές ανατροφής. Από τα τέλη της δεκαετίας του 60’ είναι γενικά αποδεκτό ότι διαφορετικοί βιολογικοί, νευρολογικοί και </a:t>
            </a:r>
            <a:r>
              <a:rPr lang="el-GR" sz="3800" dirty="0" err="1"/>
              <a:t>νευροχημικοί</a:t>
            </a:r>
            <a:r>
              <a:rPr lang="el-GR" sz="3800" dirty="0"/>
              <a:t> παράγοντες διαταράσσουν τη λειτουργία του εγκεφάλου και οδηγούν στη χαρακτηριστική συμπτωματολογία της διαταραχής (</a:t>
            </a:r>
            <a:r>
              <a:rPr lang="en-US" sz="3800" dirty="0"/>
              <a:t>Rutter et al</a:t>
            </a:r>
            <a:r>
              <a:rPr lang="el-GR" sz="3800" dirty="0"/>
              <a:t>. 1968). </a:t>
            </a:r>
            <a:endParaRPr lang="en-US" sz="3800" dirty="0" smtClean="0"/>
          </a:p>
          <a:p>
            <a:r>
              <a:rPr lang="el-GR" sz="3800" dirty="0" smtClean="0"/>
              <a:t>Κατά </a:t>
            </a:r>
            <a:r>
              <a:rPr lang="el-GR" sz="3800" dirty="0"/>
              <a:t>τα τελευταία χρόνια έχει αναγνωριστεί η επίδραση ειδικών γενετικών παραγόντων, ενώ διερευνώνται συστηματικά η επίδραση διαφορετικών χημικών ουσιών του περιβάλλοντος στον εγκέφαλο, ο ρόλος του ανοσοποιητικού συστήματος, των λοιμώξεων και των διαταραχών του γαστρεντερικού συστήματος.</a:t>
            </a:r>
          </a:p>
          <a:p>
            <a:endParaRPr lang="el-GR" sz="3800" dirty="0"/>
          </a:p>
        </p:txBody>
      </p:sp>
    </p:spTree>
    <p:extLst>
      <p:ext uri="{BB962C8B-B14F-4D97-AF65-F5344CB8AC3E}">
        <p14:creationId xmlns:p14="http://schemas.microsoft.com/office/powerpoint/2010/main" val="24150212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Πολλές αναφορές εστιάστηκαν στη σχέση του αυτισμού με διαφορετικές ιατρικές καταστάσεις. Σήμερα θεωρείται ότι σχετίζεται στενά με την επιληψία, που εκδηλώνεται τόσο κατά την παιδική ηλικία όσο και κατά την εφηβεία. Η μέση συχνότητα των επιληπτικών κρίσεων, στις διάφορες επιδημιολογικές μελέτες, ανέρχεται σε 16,8% (</a:t>
            </a:r>
            <a:r>
              <a:rPr lang="en-US" dirty="0" err="1"/>
              <a:t>Fombonne</a:t>
            </a:r>
            <a:r>
              <a:rPr lang="el-GR" dirty="0"/>
              <a:t> 2003).</a:t>
            </a:r>
          </a:p>
          <a:p>
            <a:pPr marL="0" indent="0">
              <a:buNone/>
            </a:pPr>
            <a:r>
              <a:rPr lang="el-GR" dirty="0"/>
              <a:t> </a:t>
            </a:r>
          </a:p>
          <a:p>
            <a:r>
              <a:rPr lang="el-GR" dirty="0"/>
              <a:t>Κατά τα τελευταία χρόνια, ο ρόλος των γενετικών παραγόντων στην εκδήλωση του αυτισμού έχει αποδειχθεί από διαφορετικές μελέτες διδύμων και </a:t>
            </a:r>
            <a:r>
              <a:rPr lang="el-GR" dirty="0" smtClean="0"/>
              <a:t>οικογενειών</a:t>
            </a:r>
            <a:r>
              <a:rPr lang="en-US" dirty="0" smtClean="0"/>
              <a:t>. </a:t>
            </a:r>
            <a:r>
              <a:rPr lang="el-GR" dirty="0" smtClean="0"/>
              <a:t>Ο </a:t>
            </a:r>
            <a:r>
              <a:rPr lang="el-GR" dirty="0"/>
              <a:t>βαθμός συμφωνίας σε </a:t>
            </a:r>
            <a:r>
              <a:rPr lang="el-GR" dirty="0" err="1"/>
              <a:t>μονοζυγώτες</a:t>
            </a:r>
            <a:r>
              <a:rPr lang="el-GR" dirty="0"/>
              <a:t> διδύμους ανέρχεται σε 60-80% και η κληρονομικότητα ανέρχεται σε 90% (</a:t>
            </a:r>
            <a:r>
              <a:rPr lang="en-US" dirty="0" err="1"/>
              <a:t>Micali</a:t>
            </a:r>
            <a:r>
              <a:rPr lang="en-US" dirty="0"/>
              <a:t> et al</a:t>
            </a:r>
            <a:r>
              <a:rPr lang="el-GR" dirty="0"/>
              <a:t>. 2004). Ο κίνδυνος εκδήλωσης αυτισμού στα αδέλφια υπολογίζεται ότι είναι 3% για την αυτιστική διαταραχή και 6-7% για τις διάχυτες αναπτυξιακές διαταραχές. </a:t>
            </a:r>
          </a:p>
          <a:p>
            <a:endParaRPr lang="el-GR" dirty="0"/>
          </a:p>
        </p:txBody>
      </p:sp>
    </p:spTree>
    <p:extLst>
      <p:ext uri="{BB962C8B-B14F-4D97-AF65-F5344CB8AC3E}">
        <p14:creationId xmlns:p14="http://schemas.microsoft.com/office/powerpoint/2010/main" val="3873487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Αντιμετώπιση</a:t>
            </a:r>
            <a:r>
              <a:rPr lang="el-GR" dirty="0"/>
              <a:t/>
            </a:r>
            <a:br>
              <a:rPr lang="el-GR" dirty="0"/>
            </a:br>
            <a:endParaRPr lang="el-GR" dirty="0"/>
          </a:p>
        </p:txBody>
      </p:sp>
      <p:sp>
        <p:nvSpPr>
          <p:cNvPr id="3" name="Θέση περιεχομένου 2"/>
          <p:cNvSpPr>
            <a:spLocks noGrp="1"/>
          </p:cNvSpPr>
          <p:nvPr>
            <p:ph idx="1"/>
          </p:nvPr>
        </p:nvSpPr>
        <p:spPr/>
        <p:txBody>
          <a:bodyPr>
            <a:normAutofit fontScale="25000" lnSpcReduction="20000"/>
          </a:bodyPr>
          <a:lstStyle/>
          <a:p>
            <a:pPr marL="0" indent="0">
              <a:buNone/>
            </a:pPr>
            <a:endParaRPr lang="el-GR" dirty="0"/>
          </a:p>
          <a:p>
            <a:r>
              <a:rPr lang="el-GR" sz="8000" dirty="0">
                <a:cs typeface="Arial" panose="020B0604020202020204" pitchFamily="34" charset="0"/>
              </a:rPr>
              <a:t>Με τα σημερινά δεδομένα δεν υπάρχει γνωστή θεραπεία για τον αυτισμό και τις συναφείς διάχυτες αναπτυξιακές διαταραχές. </a:t>
            </a:r>
            <a:endParaRPr lang="en-US" sz="8000" dirty="0" smtClean="0">
              <a:cs typeface="Arial" panose="020B0604020202020204" pitchFamily="34" charset="0"/>
            </a:endParaRPr>
          </a:p>
          <a:p>
            <a:r>
              <a:rPr lang="el-GR" sz="8000" dirty="0" smtClean="0">
                <a:cs typeface="Arial" panose="020B0604020202020204" pitchFamily="34" charset="0"/>
              </a:rPr>
              <a:t>Η </a:t>
            </a:r>
            <a:r>
              <a:rPr lang="el-GR" sz="8000" dirty="0">
                <a:cs typeface="Arial" panose="020B0604020202020204" pitchFamily="34" charset="0"/>
              </a:rPr>
              <a:t>αντιμετώπιση των βασικών δυσκολιών στους τομείς της κοινωνικής αλληλεπίδρασης, της επικοινωνίας και της συμπεριφοράς διαφέρει ανάλογα με τις ανάγκες του συγκεκριμένου παιδιού και της οικογένειας. </a:t>
            </a:r>
            <a:endParaRPr lang="en-US" sz="8000" dirty="0" smtClean="0">
              <a:cs typeface="Arial" panose="020B0604020202020204" pitchFamily="34" charset="0"/>
            </a:endParaRPr>
          </a:p>
          <a:p>
            <a:r>
              <a:rPr lang="el-GR" sz="8000" dirty="0" smtClean="0">
                <a:cs typeface="Arial" panose="020B0604020202020204" pitchFamily="34" charset="0"/>
              </a:rPr>
              <a:t>Σε </a:t>
            </a:r>
            <a:r>
              <a:rPr lang="el-GR" sz="8000" dirty="0">
                <a:cs typeface="Arial" panose="020B0604020202020204" pitchFamily="34" charset="0"/>
              </a:rPr>
              <a:t>κάθε περίπτωση, στηρίζεται σε εξατομικευμένο σχέδιο παρέμβασης, με συγκεκριμένους βραχυπρόθεσμους και μακροπρόθεσμους στόχους, ανάλογους της σοβαρότητας της διαταραχής, της χρονολογικής ηλικίας και του αναπτυξιακού επιπέδου</a:t>
            </a:r>
            <a:r>
              <a:rPr lang="el-GR" sz="8000" dirty="0" smtClean="0">
                <a:cs typeface="Arial" panose="020B0604020202020204" pitchFamily="34" charset="0"/>
              </a:rPr>
              <a:t>.</a:t>
            </a:r>
            <a:endParaRPr lang="en-US" sz="8000" dirty="0" smtClean="0">
              <a:cs typeface="Arial" panose="020B0604020202020204" pitchFamily="34" charset="0"/>
            </a:endParaRPr>
          </a:p>
          <a:p>
            <a:r>
              <a:rPr lang="el-GR" sz="8000" dirty="0" smtClean="0">
                <a:cs typeface="Arial" panose="020B0604020202020204" pitchFamily="34" charset="0"/>
              </a:rPr>
              <a:t> </a:t>
            </a:r>
            <a:r>
              <a:rPr lang="el-GR" sz="8000" dirty="0">
                <a:cs typeface="Arial" panose="020B0604020202020204" pitchFamily="34" charset="0"/>
              </a:rPr>
              <a:t>Οποιαδήποτε παρέμβαση θεραπευτικού χαρακτήρα, που έχει σκοπό τη βελτίωση της ποιότητας ζωής του ατόμου, απαιτεί βαθιά γνώση της διαταραχής και εμπειρία από το θεραπευτή, εμπεριστατωμένη ενημέρωση και υποστήριξη των γονέων, ώστε να λειτουργήσουν ως </a:t>
            </a:r>
            <a:r>
              <a:rPr lang="el-GR" sz="8000" dirty="0" err="1">
                <a:cs typeface="Arial" panose="020B0604020202020204" pitchFamily="34" charset="0"/>
              </a:rPr>
              <a:t>συνθεραπευτές</a:t>
            </a:r>
            <a:r>
              <a:rPr lang="el-GR" sz="8000" dirty="0">
                <a:cs typeface="Arial" panose="020B0604020202020204" pitchFamily="34" charset="0"/>
              </a:rPr>
              <a:t>, στενή συνεργασία με άλλους επαγγελματίες υγείας, οι οποίοι συμμετέχουν στην αντιμετώπιση και γνώση των δομών και των υπηρεσιών που προσφέρουν κατάλληλη βοήθεια.</a:t>
            </a:r>
          </a:p>
          <a:p>
            <a:pPr marL="0" indent="0">
              <a:buNone/>
            </a:pPr>
            <a:r>
              <a:rPr lang="el-GR" sz="8000" dirty="0">
                <a:cs typeface="Arial" panose="020B0604020202020204" pitchFamily="34" charset="0"/>
              </a:rPr>
              <a:t> </a:t>
            </a:r>
          </a:p>
          <a:p>
            <a:endParaRPr lang="el-GR" sz="8000" dirty="0"/>
          </a:p>
        </p:txBody>
      </p:sp>
    </p:spTree>
    <p:extLst>
      <p:ext uri="{BB962C8B-B14F-4D97-AF65-F5344CB8AC3E}">
        <p14:creationId xmlns:p14="http://schemas.microsoft.com/office/powerpoint/2010/main" val="2996122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Η εκπαίδευση αποτελεί την πιο σημαντική προσέγγιση, ικανή να παρέχει ουσιαστική βελτίωση στον αυτισμό, όταν εστιάζεται στις βασικές δυσκολίες και στον τρόπο μάθησης του παιδιού</a:t>
            </a:r>
            <a:r>
              <a:rPr lang="el-GR" dirty="0" smtClean="0"/>
              <a:t>.</a:t>
            </a:r>
            <a:endParaRPr lang="en-US" dirty="0" smtClean="0"/>
          </a:p>
          <a:p>
            <a:r>
              <a:rPr lang="el-GR" dirty="0" smtClean="0"/>
              <a:t> </a:t>
            </a:r>
            <a:r>
              <a:rPr lang="el-GR" dirty="0"/>
              <a:t>Η πρόσβαση σε κατάλληλα σχολεία και τάξεις κατά τα τελευταία 50 χρόνια είχε ως αποτέλεσμα σημαντική μείωση των εισαγωγών σε ιδρύματα (</a:t>
            </a:r>
            <a:r>
              <a:rPr lang="el-GR" dirty="0" err="1"/>
              <a:t>Lord</a:t>
            </a:r>
            <a:r>
              <a:rPr lang="el-GR" dirty="0"/>
              <a:t> </a:t>
            </a:r>
            <a:r>
              <a:rPr lang="el-GR" dirty="0" err="1"/>
              <a:t>et</a:t>
            </a:r>
            <a:r>
              <a:rPr lang="el-GR" dirty="0"/>
              <a:t> </a:t>
            </a:r>
            <a:r>
              <a:rPr lang="el-GR" dirty="0" err="1"/>
              <a:t>al</a:t>
            </a:r>
            <a:r>
              <a:rPr lang="el-GR" dirty="0"/>
              <a:t>. 2002</a:t>
            </a:r>
            <a:r>
              <a:rPr lang="el-GR" dirty="0" smtClean="0"/>
              <a:t>).</a:t>
            </a:r>
            <a:endParaRPr lang="en-US" dirty="0" smtClean="0"/>
          </a:p>
          <a:p>
            <a:r>
              <a:rPr lang="el-GR" dirty="0" smtClean="0"/>
              <a:t> </a:t>
            </a:r>
            <a:r>
              <a:rPr lang="el-GR" dirty="0"/>
              <a:t>Αν και η αποτελεσματικότητα των ποικίλων εκπαιδευτικών τεχνικών δεν έχει μελετηθεί ιδιαίτερα, όλες δίνουν έμφαση στην πρώιμη έναρξη με πλήρες πρόγραμμα δραστηριοτήτων, που οργανώνονται σε σύντομα χρονικά διαστήματα και στην ενεργό εμπλοκή και εκπαίδευση των γονέων για τη γενίκευση των αποτελεσμάτων. </a:t>
            </a:r>
            <a:endParaRPr lang="en-US" dirty="0" smtClean="0"/>
          </a:p>
          <a:p>
            <a:r>
              <a:rPr lang="el-GR" dirty="0" smtClean="0"/>
              <a:t>Σημαντικές </a:t>
            </a:r>
            <a:r>
              <a:rPr lang="el-GR" dirty="0"/>
              <a:t>είναι η οπτική δόμηση των δραστηριοτήτων, ανάλογα με το αναπτυξιακό επίπεδο και η αξιοποίηση των δεξιοτήτων του παιδιού για την αντιμετώπιση των δυσκολιών (</a:t>
            </a:r>
            <a:r>
              <a:rPr lang="el-GR" dirty="0" err="1"/>
              <a:t>Marcus</a:t>
            </a:r>
            <a:r>
              <a:rPr lang="el-GR" dirty="0"/>
              <a:t> </a:t>
            </a:r>
            <a:r>
              <a:rPr lang="el-GR" dirty="0" err="1"/>
              <a:t>et</a:t>
            </a:r>
            <a:r>
              <a:rPr lang="el-GR" dirty="0"/>
              <a:t> </a:t>
            </a:r>
            <a:r>
              <a:rPr lang="el-GR" dirty="0" err="1"/>
              <a:t>al</a:t>
            </a:r>
            <a:r>
              <a:rPr lang="el-GR" dirty="0"/>
              <a:t>. 2000).</a:t>
            </a:r>
          </a:p>
        </p:txBody>
      </p:sp>
    </p:spTree>
    <p:extLst>
      <p:ext uri="{BB962C8B-B14F-4D97-AF65-F5344CB8AC3E}">
        <p14:creationId xmlns:p14="http://schemas.microsoft.com/office/powerpoint/2010/main" val="450560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62500" lnSpcReduction="20000"/>
          </a:bodyPr>
          <a:lstStyle/>
          <a:p>
            <a:r>
              <a:rPr lang="el-GR" dirty="0"/>
              <a:t>Η εκπαιδευτική παρέμβαση ποικίλλει, ανάλογα με τις ανάγκες του κάθε παιδιού και τη γνώση του εκπαιδευτικού. </a:t>
            </a:r>
            <a:endParaRPr lang="en-US" dirty="0" smtClean="0"/>
          </a:p>
          <a:p>
            <a:r>
              <a:rPr lang="el-GR" dirty="0" smtClean="0"/>
              <a:t>Μεταξύ </a:t>
            </a:r>
            <a:r>
              <a:rPr lang="el-GR" dirty="0"/>
              <a:t>των σύγχρονων εκπαιδευτικών παρεμβάσεων, σημαντικές μαρτυρίες υπάρχουν για την αποτελεσματικότητα της </a:t>
            </a:r>
            <a:r>
              <a:rPr lang="el-GR" dirty="0">
                <a:solidFill>
                  <a:srgbClr val="FF0000"/>
                </a:solidFill>
              </a:rPr>
              <a:t>'δομημένης εκπαίδευσης'</a:t>
            </a:r>
            <a:r>
              <a:rPr lang="el-GR" dirty="0"/>
              <a:t> (</a:t>
            </a:r>
            <a:r>
              <a:rPr lang="el-GR" dirty="0" err="1"/>
              <a:t>structured</a:t>
            </a:r>
            <a:r>
              <a:rPr lang="el-GR" dirty="0"/>
              <a:t> </a:t>
            </a:r>
            <a:r>
              <a:rPr lang="el-GR" dirty="0" err="1"/>
              <a:t>teaching</a:t>
            </a:r>
            <a:r>
              <a:rPr lang="el-GR" dirty="0"/>
              <a:t>), όπως εφαρμόζεται από το πρόγραμμα TEACCH. </a:t>
            </a:r>
            <a:endParaRPr lang="en-US" dirty="0" smtClean="0"/>
          </a:p>
          <a:p>
            <a:r>
              <a:rPr lang="el-GR" dirty="0" smtClean="0"/>
              <a:t>Βασικά </a:t>
            </a:r>
            <a:r>
              <a:rPr lang="el-GR" dirty="0"/>
              <a:t>στοιχεία της δομημένης εκπαίδευσης είναι </a:t>
            </a:r>
            <a:r>
              <a:rPr lang="el-GR" dirty="0">
                <a:solidFill>
                  <a:srgbClr val="FF0000"/>
                </a:solidFill>
              </a:rPr>
              <a:t>η οργάνωση του φυσικού περιβάλλοντος, του ατομικού ημερήσιου προγράμματος και του συστήματος εργασίας, καθώς και η οπτική παρουσίαση των πληροφοριών </a:t>
            </a:r>
            <a:r>
              <a:rPr lang="el-GR" dirty="0"/>
              <a:t>(</a:t>
            </a:r>
            <a:r>
              <a:rPr lang="el-GR" dirty="0" err="1"/>
              <a:t>Schopler</a:t>
            </a:r>
            <a:r>
              <a:rPr lang="el-GR" dirty="0"/>
              <a:t> 1997, </a:t>
            </a:r>
            <a:r>
              <a:rPr lang="el-GR" dirty="0" err="1"/>
              <a:t>Ozonoff</a:t>
            </a:r>
            <a:r>
              <a:rPr lang="el-GR" dirty="0"/>
              <a:t> </a:t>
            </a:r>
            <a:r>
              <a:rPr lang="el-GR" dirty="0" err="1"/>
              <a:t>et</a:t>
            </a:r>
            <a:r>
              <a:rPr lang="el-GR" dirty="0"/>
              <a:t> </a:t>
            </a:r>
            <a:r>
              <a:rPr lang="el-GR" dirty="0" err="1"/>
              <a:t>al</a:t>
            </a:r>
            <a:r>
              <a:rPr lang="el-GR" dirty="0"/>
              <a:t>. 1998). </a:t>
            </a:r>
            <a:endParaRPr lang="en-US" dirty="0" smtClean="0"/>
          </a:p>
          <a:p>
            <a:r>
              <a:rPr lang="el-GR" dirty="0" smtClean="0"/>
              <a:t>Η </a:t>
            </a:r>
            <a:r>
              <a:rPr lang="el-GR" dirty="0"/>
              <a:t>δομημένη εκπαίδευση εστιάζεται στην κατάκτηση δεξιοτήτων επικοινωνίας και κοινωνικότητας, στην προώθηση της μάθησης, στην πρόληψη των προβλημάτων συμπεριφοράς και στην προώθηση της ανεξαρτησίας.</a:t>
            </a:r>
          </a:p>
          <a:p>
            <a:pPr marL="0" indent="0">
              <a:buNone/>
            </a:pPr>
            <a:r>
              <a:rPr lang="el-GR" dirty="0"/>
              <a:t> </a:t>
            </a:r>
          </a:p>
          <a:p>
            <a:endParaRPr lang="el-GR" dirty="0"/>
          </a:p>
        </p:txBody>
      </p:sp>
    </p:spTree>
    <p:extLst>
      <p:ext uri="{BB962C8B-B14F-4D97-AF65-F5344CB8AC3E}">
        <p14:creationId xmlns:p14="http://schemas.microsoft.com/office/powerpoint/2010/main" val="1459189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70000" lnSpcReduction="20000"/>
          </a:bodyPr>
          <a:lstStyle/>
          <a:p>
            <a:r>
              <a:rPr lang="el-GR" dirty="0"/>
              <a:t>Οι μαρτυρίες αποτελεσματικότητας ειδικών θεραπειών, όπως η </a:t>
            </a:r>
            <a:r>
              <a:rPr lang="el-GR" dirty="0" err="1"/>
              <a:t>λογοθεραπεία</a:t>
            </a:r>
            <a:r>
              <a:rPr lang="el-GR" dirty="0"/>
              <a:t>, η </a:t>
            </a:r>
            <a:r>
              <a:rPr lang="el-GR" dirty="0" err="1"/>
              <a:t>εργοθεραπεία</a:t>
            </a:r>
            <a:r>
              <a:rPr lang="el-GR" dirty="0"/>
              <a:t>, η γνωστική-</a:t>
            </a:r>
            <a:r>
              <a:rPr lang="el-GR" dirty="0" err="1"/>
              <a:t>συμπεριφορική</a:t>
            </a:r>
            <a:r>
              <a:rPr lang="el-GR" dirty="0"/>
              <a:t> και η ατομική ψυχοθεραπεία για υψηλά λειτουργικούς εφήβους και ενήλικες, είναι περιορισμένες (</a:t>
            </a:r>
            <a:r>
              <a:rPr lang="el-GR" dirty="0" err="1"/>
              <a:t>Cohen</a:t>
            </a:r>
            <a:r>
              <a:rPr lang="el-GR" dirty="0"/>
              <a:t> </a:t>
            </a:r>
            <a:r>
              <a:rPr lang="el-GR" dirty="0" err="1"/>
              <a:t>et</a:t>
            </a:r>
            <a:r>
              <a:rPr lang="el-GR" dirty="0"/>
              <a:t> </a:t>
            </a:r>
            <a:r>
              <a:rPr lang="el-GR" dirty="0" err="1"/>
              <a:t>al</a:t>
            </a:r>
            <a:r>
              <a:rPr lang="el-GR" dirty="0"/>
              <a:t>. 1997</a:t>
            </a:r>
            <a:r>
              <a:rPr lang="el-GR" dirty="0" smtClean="0"/>
              <a:t>).</a:t>
            </a:r>
            <a:endParaRPr lang="en-US" dirty="0" smtClean="0"/>
          </a:p>
          <a:p>
            <a:r>
              <a:rPr lang="el-GR" dirty="0" smtClean="0"/>
              <a:t> </a:t>
            </a:r>
            <a:r>
              <a:rPr lang="el-GR" dirty="0"/>
              <a:t>Κατά τα τελευταία χρόνια η εκπαίδευση στην </a:t>
            </a:r>
            <a:r>
              <a:rPr lang="el-GR" dirty="0">
                <a:solidFill>
                  <a:srgbClr val="FF0000"/>
                </a:solidFill>
              </a:rPr>
              <a:t>αυτογνωσία</a:t>
            </a:r>
            <a:r>
              <a:rPr lang="el-GR" dirty="0"/>
              <a:t> είναι σημαντικό στοιχείο των θεραπευτικών προσεγγίσεων για τα άτομα με αυτισμό υψηλής λειτουργικότητας (</a:t>
            </a:r>
            <a:r>
              <a:rPr lang="el-GR" dirty="0" err="1"/>
              <a:t>Faherty</a:t>
            </a:r>
            <a:r>
              <a:rPr lang="el-GR" dirty="0"/>
              <a:t> 2000). </a:t>
            </a:r>
            <a:endParaRPr lang="en-US" dirty="0" smtClean="0"/>
          </a:p>
          <a:p>
            <a:r>
              <a:rPr lang="el-GR" dirty="0" smtClean="0"/>
              <a:t>Φαίνεται </a:t>
            </a:r>
            <a:r>
              <a:rPr lang="el-GR" dirty="0"/>
              <a:t>ότι στην αντιμετώπιση των διάχυτων αναπτυξιακών διαταραχών, σημαντικός παράγοντας δεν είναι η ειδικότητα του θεραπευτή, αλλά η φιλοσοφία της μεθόδου, η γνώση του αυτισμού και οι δεξιότητες προσαρμογής της προσέγγισης στις ιδιαιτερότητες του συγκεκριμένου ατόμου. Η αντιμετώπιση των δυσκολιών στο φυσικό περιβάλλον, σπίτι, σχολείο, κοινότητα, αποτελεί σημαντικό παράγοντα για τη γενίκευση των δεξιοτήτων που κατακτώνται.</a:t>
            </a:r>
          </a:p>
          <a:p>
            <a:endParaRPr lang="el-GR" dirty="0"/>
          </a:p>
        </p:txBody>
      </p:sp>
    </p:spTree>
    <p:extLst>
      <p:ext uri="{BB962C8B-B14F-4D97-AF65-F5344CB8AC3E}">
        <p14:creationId xmlns:p14="http://schemas.microsoft.com/office/powerpoint/2010/main" val="4202985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ΣΥΜΠΕΡΙΦΟΡΙΚΑ ΧΑΡΑΚΤΗΡΙΣΤΙΚΑ</a:t>
            </a:r>
            <a:endParaRPr lang="el-GR" dirty="0"/>
          </a:p>
        </p:txBody>
      </p:sp>
      <p:sp>
        <p:nvSpPr>
          <p:cNvPr id="3" name="Θέση περιεχομένου 2"/>
          <p:cNvSpPr>
            <a:spLocks noGrp="1"/>
          </p:cNvSpPr>
          <p:nvPr>
            <p:ph idx="1"/>
          </p:nvPr>
        </p:nvSpPr>
        <p:spPr>
          <a:xfrm>
            <a:off x="467544" y="1772816"/>
            <a:ext cx="8271342" cy="4464496"/>
          </a:xfrm>
        </p:spPr>
        <p:txBody>
          <a:bodyPr>
            <a:noAutofit/>
          </a:bodyPr>
          <a:lstStyle/>
          <a:p>
            <a:pPr marL="0" indent="0">
              <a:buNone/>
            </a:pPr>
            <a:r>
              <a:rPr lang="el-GR" sz="2400" dirty="0"/>
              <a:t>Η ύπαρξη αυτιστικής διαταραχής είναι πιθανή σ' ένα μικρό παιδί, όταν παρατηρούνται τα ακόλουθα </a:t>
            </a:r>
            <a:r>
              <a:rPr lang="el-GR" sz="2400" dirty="0" err="1"/>
              <a:t>συμπεριφορικά</a:t>
            </a:r>
            <a:r>
              <a:rPr lang="el-GR" sz="2400" dirty="0"/>
              <a:t> χαρακτηριστικά (</a:t>
            </a:r>
            <a:r>
              <a:rPr lang="el-GR" sz="2400" dirty="0" err="1"/>
              <a:t>Aarons</a:t>
            </a:r>
            <a:r>
              <a:rPr lang="el-GR" sz="2400" dirty="0"/>
              <a:t> </a:t>
            </a:r>
            <a:r>
              <a:rPr lang="el-GR" sz="2400" dirty="0" err="1"/>
              <a:t>et</a:t>
            </a:r>
            <a:r>
              <a:rPr lang="el-GR" sz="2400" dirty="0"/>
              <a:t> </a:t>
            </a:r>
            <a:r>
              <a:rPr lang="el-GR" sz="2400" dirty="0" err="1"/>
              <a:t>al</a:t>
            </a:r>
            <a:r>
              <a:rPr lang="el-GR" sz="2400" dirty="0"/>
              <a:t>. 1998):</a:t>
            </a:r>
          </a:p>
          <a:p>
            <a:pPr lvl="0"/>
            <a:r>
              <a:rPr lang="el-GR" sz="2400" dirty="0"/>
              <a:t>Έλλειψη ενδιαφέροντος για τα άλλα παιδιά. Το παιδί είναι μάλλον 'μοναχικό' ή μπορεί να επιθυμεί να κάνει σχέση, αλλά φαίνεται ότι δεν ξέρει πώς να το κάνει. Μπορεί να του αρέσει να συμμετέχει σε έντονο κινητικό παιχνίδι.</a:t>
            </a:r>
          </a:p>
          <a:p>
            <a:pPr lvl="0"/>
            <a:r>
              <a:rPr lang="el-GR" sz="2400" dirty="0"/>
              <a:t>Μπορεί να μην έχει ή να έχει αναπτύξει λόγο, τον οποίο δεν χρησιμοποιεί επικοινωνιακά, αν και μπορεί να έχει αρκετά καλό λεξιλόγιο. Μερικές φορές, χρησιμοποιεί πολύπλοκο λόγο, που είναι 'μαθημένος</a:t>
            </a:r>
            <a:r>
              <a:rPr lang="el-GR" sz="2400" dirty="0" smtClean="0"/>
              <a:t>'.</a:t>
            </a:r>
            <a:endParaRPr lang="el-GR" sz="2400" dirty="0"/>
          </a:p>
        </p:txBody>
      </p:sp>
    </p:spTree>
    <p:extLst>
      <p:ext uri="{BB962C8B-B14F-4D97-AF65-F5344CB8AC3E}">
        <p14:creationId xmlns:p14="http://schemas.microsoft.com/office/powerpoint/2010/main" val="3890401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sz="2400" dirty="0"/>
              <a:t>Η φαρμακοθεραπεία μπορεί να συμβάλλει στη βελτίωση της κλινικής εικόνας, ταυτόχρονα με τις ψυχολογικές και εκπαιδευτικές παρεμβάσεις, στις περιπτώσεις με σοβαρές προκλητικές συμπεριφορές. </a:t>
            </a:r>
          </a:p>
          <a:p>
            <a:pPr marL="0" indent="0">
              <a:buNone/>
            </a:pPr>
            <a:r>
              <a:rPr lang="el-GR" sz="2400" dirty="0"/>
              <a:t> </a:t>
            </a:r>
          </a:p>
          <a:p>
            <a:endParaRPr lang="el-GR" dirty="0"/>
          </a:p>
        </p:txBody>
      </p:sp>
    </p:spTree>
    <p:extLst>
      <p:ext uri="{BB962C8B-B14F-4D97-AF65-F5344CB8AC3E}">
        <p14:creationId xmlns:p14="http://schemas.microsoft.com/office/powerpoint/2010/main" val="11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ΣΥΝΕΧΕΙΑ</a:t>
            </a:r>
            <a:endParaRPr lang="el-GR" dirty="0"/>
          </a:p>
        </p:txBody>
      </p:sp>
      <p:sp>
        <p:nvSpPr>
          <p:cNvPr id="3" name="Θέση περιεχομένου 2"/>
          <p:cNvSpPr>
            <a:spLocks noGrp="1"/>
          </p:cNvSpPr>
          <p:nvPr>
            <p:ph idx="1"/>
          </p:nvPr>
        </p:nvSpPr>
        <p:spPr/>
        <p:txBody>
          <a:bodyPr>
            <a:normAutofit/>
          </a:bodyPr>
          <a:lstStyle/>
          <a:p>
            <a:r>
              <a:rPr lang="el-GR" sz="2800" dirty="0" smtClean="0"/>
              <a:t>Το παιχνίδι είναι περιορισμένο, επαναληπτικό και δεν φαίνεται να οδηγεί πουθενά. Μπορεί να έχει ασυνήθιστα ενδιαφέροντα και εμμονές που κυριαρχούν. Μπορεί να εκδηλώνει υπερβολικό ενδιαφέρον για παιδικές ταινίες, το οποίο οι γονείς το θεωρούν ως βασικό πρόβλημα.</a:t>
            </a:r>
            <a:endParaRPr lang="el-GR" sz="2800" dirty="0"/>
          </a:p>
        </p:txBody>
      </p:sp>
    </p:spTree>
    <p:extLst>
      <p:ext uri="{BB962C8B-B14F-4D97-AF65-F5344CB8AC3E}">
        <p14:creationId xmlns:p14="http://schemas.microsoft.com/office/powerpoint/2010/main" val="3813671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ΣΥΝΕΧΕΙΑ</a:t>
            </a:r>
            <a:endParaRPr lang="el-GR" dirty="0"/>
          </a:p>
        </p:txBody>
      </p:sp>
      <p:sp>
        <p:nvSpPr>
          <p:cNvPr id="3" name="Θέση περιεχομένου 2"/>
          <p:cNvSpPr>
            <a:spLocks noGrp="1"/>
          </p:cNvSpPr>
          <p:nvPr>
            <p:ph idx="1"/>
          </p:nvPr>
        </p:nvSpPr>
        <p:spPr/>
        <p:txBody>
          <a:bodyPr>
            <a:normAutofit fontScale="77500" lnSpcReduction="20000"/>
          </a:bodyPr>
          <a:lstStyle/>
          <a:p>
            <a:pPr lvl="0"/>
            <a:r>
              <a:rPr lang="el-GR" dirty="0"/>
              <a:t>Φαίνεται ότι δεν μπορεί να κατανοήσει καταστάσεις και εμπειρίες, παρά την ικανότητα του να αποκτά γνώσεις και να θυμάται. Αδυνατεί να συσχετίσει τις πληροφορίες που προσλαμβάνει και να βγάλει νόημα.</a:t>
            </a:r>
          </a:p>
          <a:p>
            <a:pPr lvl="0"/>
            <a:r>
              <a:rPr lang="el-GR" dirty="0"/>
              <a:t>Δεν μπορεί να συντονίσει την προσοχή του με την προσοχή των άλλων ή δεν αντιλαμβάνεται τις ανάγκες και τα ενδιαφέροντα των άλλων.</a:t>
            </a:r>
          </a:p>
          <a:p>
            <a:pPr lvl="0"/>
            <a:r>
              <a:rPr lang="el-GR" dirty="0"/>
              <a:t>Το παιδί χαρακτηρίζεται ως παράξενο, με υπερβολικό πείσμα, και ο χειρισμός της συμπεριφοράς του μπορεί να είναι δύσκολος.</a:t>
            </a:r>
          </a:p>
          <a:p>
            <a:r>
              <a:rPr lang="el-GR" dirty="0"/>
              <a:t>Μπορεί να εκδηλώνει υπερβολική προσκόλληση στον ένα γονέα, η οποία μπορεί να εκδηλώνεται μετά από μια περίοδο αδιαφορίας</a:t>
            </a:r>
          </a:p>
        </p:txBody>
      </p:sp>
    </p:spTree>
    <p:extLst>
      <p:ext uri="{BB962C8B-B14F-4D97-AF65-F5344CB8AC3E}">
        <p14:creationId xmlns:p14="http://schemas.microsoft.com/office/powerpoint/2010/main" val="1964314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Διαταραχή Κοινωνικότητας</a:t>
            </a:r>
            <a:r>
              <a:rPr lang="el-GR" dirty="0"/>
              <a:t/>
            </a:r>
            <a:br>
              <a:rPr lang="el-GR" dirty="0"/>
            </a:br>
            <a:endParaRPr lang="el-GR" dirty="0"/>
          </a:p>
        </p:txBody>
      </p:sp>
      <p:sp>
        <p:nvSpPr>
          <p:cNvPr id="3" name="Θέση περιεχομένου 2"/>
          <p:cNvSpPr>
            <a:spLocks noGrp="1"/>
          </p:cNvSpPr>
          <p:nvPr>
            <p:ph idx="1"/>
          </p:nvPr>
        </p:nvSpPr>
        <p:spPr>
          <a:xfrm>
            <a:off x="323528" y="1340768"/>
            <a:ext cx="8229600" cy="4536504"/>
          </a:xfrm>
        </p:spPr>
        <p:txBody>
          <a:bodyPr>
            <a:noAutofit/>
          </a:bodyPr>
          <a:lstStyle/>
          <a:p>
            <a:pPr marL="0" indent="0">
              <a:buNone/>
            </a:pPr>
            <a:r>
              <a:rPr lang="el-GR" sz="2400" dirty="0"/>
              <a:t>Κεντρική δυσκολία του αυτισμού είναι η απόκλιση στην αμοιβαία κοινωνική αλληλεπίδραση και στη δημιουργία σχέσεων (ΑΡΑ 1994b</a:t>
            </a:r>
            <a:r>
              <a:rPr lang="el-GR" sz="2400" dirty="0" smtClean="0"/>
              <a:t>).</a:t>
            </a:r>
          </a:p>
          <a:p>
            <a:pPr marL="0" indent="0">
              <a:buNone/>
            </a:pPr>
            <a:r>
              <a:rPr lang="el-GR" sz="2400" dirty="0" smtClean="0"/>
              <a:t> </a:t>
            </a:r>
            <a:r>
              <a:rPr lang="el-GR" sz="2400" dirty="0"/>
              <a:t>Πρόκειται για διαταραχή βιολογικά καθορισμένη, που εκδηλώνεται νωρίς στη ζωή και επηρεάζει τον τρόπο με τον οποίο το άτομο επεξεργάζεται τα ερεθίσματα, βιώνει τον κόσμο και συμπεριφέρεται (</a:t>
            </a:r>
            <a:r>
              <a:rPr lang="el-GR" sz="2400" dirty="0" err="1"/>
              <a:t>Jordan</a:t>
            </a:r>
            <a:r>
              <a:rPr lang="el-GR" sz="2400" dirty="0"/>
              <a:t> 1995, </a:t>
            </a:r>
            <a:r>
              <a:rPr lang="el-GR" sz="2400" dirty="0" err="1"/>
              <a:t>Peters</a:t>
            </a:r>
            <a:r>
              <a:rPr lang="el-GR" sz="2400" dirty="0"/>
              <a:t> 1997). </a:t>
            </a:r>
            <a:endParaRPr lang="el-GR" sz="2400" dirty="0" smtClean="0"/>
          </a:p>
          <a:p>
            <a:pPr marL="0" indent="0">
              <a:buNone/>
            </a:pPr>
            <a:r>
              <a:rPr lang="el-GR" sz="2400" dirty="0" smtClean="0"/>
              <a:t>Οι </a:t>
            </a:r>
            <a:r>
              <a:rPr lang="el-GR" sz="2400" dirty="0"/>
              <a:t>γονείς αντιλαμβάνονται, συνήθως νωρίς, ότι το παιδί δεν εκδηλώνει ενδιαφέρον για κοινωνική αλληλεπίδραση και υστερεί στην αυθόρμητη κοινωνική ανταπόκριση, όπως στη φωνή τους ή στο κάλεσμα του ονόματος του. </a:t>
            </a:r>
            <a:endParaRPr lang="el-GR" sz="2400" dirty="0" smtClean="0"/>
          </a:p>
          <a:p>
            <a:pPr marL="0" indent="0">
              <a:buNone/>
            </a:pPr>
            <a:endParaRPr lang="el-GR" sz="2400" dirty="0"/>
          </a:p>
        </p:txBody>
      </p:sp>
    </p:spTree>
    <p:extLst>
      <p:ext uri="{BB962C8B-B14F-4D97-AF65-F5344CB8AC3E}">
        <p14:creationId xmlns:p14="http://schemas.microsoft.com/office/powerpoint/2010/main" val="24897019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ΣΥΝΕΧΕΙΑ</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dirty="0" smtClean="0"/>
              <a:t>Κατά την προσχολική ηλικία τα παιδιά με αυτιστική διαταραχή διακρίνονται από εκείνα με νοητική υστέρηση ή καθυστέρηση λόγου από </a:t>
            </a:r>
            <a:r>
              <a:rPr lang="en-US" dirty="0" smtClean="0"/>
              <a:t>:</a:t>
            </a:r>
            <a:endParaRPr lang="el-GR" dirty="0" smtClean="0"/>
          </a:p>
          <a:p>
            <a:pPr marL="0" indent="0">
              <a:buNone/>
            </a:pPr>
            <a:r>
              <a:rPr lang="el-GR" dirty="0" smtClean="0"/>
              <a:t>1.Την έλλειψη ενδιαφέροντος για τους συνομηλίκους. 2.Την αποκλίνουσα </a:t>
            </a:r>
            <a:r>
              <a:rPr lang="el-GR" dirty="0" err="1" smtClean="0"/>
              <a:t>βλεμματική</a:t>
            </a:r>
            <a:r>
              <a:rPr lang="el-GR" dirty="0" smtClean="0"/>
              <a:t> επαφή και τις περιορισμένες εκφράσεις προσώπου.</a:t>
            </a:r>
          </a:p>
          <a:p>
            <a:pPr marL="0" indent="0">
              <a:buNone/>
            </a:pPr>
            <a:r>
              <a:rPr lang="el-GR" dirty="0" smtClean="0"/>
              <a:t>3. Συνήθως δεν μοιράζονται την ικανοποίηση και τα ενδιαφέροντα τους με τους άλλους και δεν προσφέρουν ανακούφιση. Μερικά παιδιά εκδηλώνουν ενδιαφέρον για τους συνομηλίκους και επιθυμία για φιλικές σχέσεις, αλλά δεν ξέρουν πώς να τους προσεγγίσουν (</a:t>
            </a:r>
            <a:r>
              <a:rPr lang="el-GR" dirty="0" err="1" smtClean="0"/>
              <a:t>Wing</a:t>
            </a:r>
            <a:r>
              <a:rPr lang="el-GR" dirty="0" smtClean="0"/>
              <a:t> 1996).</a:t>
            </a:r>
          </a:p>
          <a:p>
            <a:endParaRPr lang="el-GR" dirty="0" smtClean="0"/>
          </a:p>
          <a:p>
            <a:endParaRPr lang="el-GR" sz="3000" dirty="0"/>
          </a:p>
        </p:txBody>
      </p:sp>
    </p:spTree>
    <p:extLst>
      <p:ext uri="{BB962C8B-B14F-4D97-AF65-F5344CB8AC3E}">
        <p14:creationId xmlns:p14="http://schemas.microsoft.com/office/powerpoint/2010/main" val="9171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ΣΥΝΕΧΕΙΑ</a:t>
            </a:r>
            <a:endParaRPr lang="el-GR" dirty="0"/>
          </a:p>
        </p:txBody>
      </p:sp>
      <p:sp>
        <p:nvSpPr>
          <p:cNvPr id="3" name="Θέση περιεχομένου 2"/>
          <p:cNvSpPr>
            <a:spLocks noGrp="1"/>
          </p:cNvSpPr>
          <p:nvPr>
            <p:ph idx="1"/>
          </p:nvPr>
        </p:nvSpPr>
        <p:spPr/>
        <p:txBody>
          <a:bodyPr>
            <a:normAutofit fontScale="92500" lnSpcReduction="20000"/>
          </a:bodyPr>
          <a:lstStyle/>
          <a:p>
            <a:pPr marL="0" indent="0">
              <a:buNone/>
            </a:pPr>
            <a:r>
              <a:rPr lang="el-GR" dirty="0"/>
              <a:t>Οι δυσκολίες στην κοινωνική αλληλεπίδραση χαρακτηρίζουν όλα τα άτομα με αυτιστική διαταραχή, από τα πιο ικανά έως εκείνα με διαφορετικού βαθμού νοητική υστέρηση, αλλά το πρότυπο των διαταραχών διαφέρει από άτομο σε άτομο. Τα πιο ικανά αναπτύσσουν την ικανότητα να μάθουν μηχανισμούς αποδεκτής συμπεριφοράς και να αναπληρώσουν τη δυσκολία αυτή, ως ένα βαθμό. Ωστόσο, μαθαίνουν από μνήμης, χωρίς να κατανοούν απόλυτα, αξιοποιώντας μόνο τις γνωστικές τους δεξιότητες (</a:t>
            </a:r>
            <a:r>
              <a:rPr lang="el-GR" dirty="0" err="1"/>
              <a:t>Jordan</a:t>
            </a:r>
            <a:r>
              <a:rPr lang="el-GR" dirty="0"/>
              <a:t> &amp; </a:t>
            </a:r>
            <a:r>
              <a:rPr lang="el-GR" dirty="0" err="1"/>
              <a:t>Powell</a:t>
            </a:r>
            <a:r>
              <a:rPr lang="el-GR" dirty="0"/>
              <a:t> 1995).</a:t>
            </a:r>
          </a:p>
          <a:p>
            <a:endParaRPr lang="el-GR" dirty="0"/>
          </a:p>
        </p:txBody>
      </p:sp>
    </p:spTree>
    <p:extLst>
      <p:ext uri="{BB962C8B-B14F-4D97-AF65-F5344CB8AC3E}">
        <p14:creationId xmlns:p14="http://schemas.microsoft.com/office/powerpoint/2010/main" val="1192413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Σύμφωνα με τη </a:t>
            </a:r>
            <a:r>
              <a:rPr lang="el-GR" dirty="0" err="1"/>
              <a:t>Wing</a:t>
            </a:r>
            <a:r>
              <a:rPr lang="el-GR" dirty="0"/>
              <a:t> </a:t>
            </a:r>
            <a:r>
              <a:rPr lang="el-GR" dirty="0" smtClean="0"/>
              <a:t>διακρίνονται </a:t>
            </a:r>
            <a:r>
              <a:rPr lang="el-GR" dirty="0"/>
              <a:t>τέσσερις τύποι διαταραχής κοινωνικότητας, σε όλο το φάσμα των ηλικιών</a:t>
            </a:r>
            <a:r>
              <a:rPr lang="el-GR" dirty="0" smtClean="0"/>
              <a:t>:</a:t>
            </a:r>
          </a:p>
          <a:p>
            <a:pPr marL="0" indent="0">
              <a:buNone/>
            </a:pPr>
            <a:endParaRPr lang="el-GR" dirty="0"/>
          </a:p>
          <a:p>
            <a:pPr marL="0" indent="0">
              <a:buNone/>
            </a:pPr>
            <a:r>
              <a:rPr lang="el-GR" dirty="0"/>
              <a:t>•	</a:t>
            </a:r>
            <a:r>
              <a:rPr lang="el-GR" dirty="0">
                <a:solidFill>
                  <a:srgbClr val="FF0000"/>
                </a:solidFill>
              </a:rPr>
              <a:t>Αδιάφορος, απομονωμένος, α-κοινωνικός</a:t>
            </a:r>
            <a:r>
              <a:rPr lang="el-GR" dirty="0"/>
              <a:t>: Το άτομο αποφεύγει την επαφή με οποιοδήποτε τρόπο. Μπορεί να μην έχει αναπτύξει καθόλου λόγο ή να έχει στοιχειώδη λόγο και εντυπωσιάζεται από αισθητηριακές εμπειρίες. Ο τύπος αυτός αντιστοιχεί στην πιο σοβαρή μορφή αυτισμού, όπως περιγράφηκε από τον </a:t>
            </a:r>
            <a:r>
              <a:rPr lang="el-GR" dirty="0" err="1"/>
              <a:t>Kanner</a:t>
            </a:r>
            <a:r>
              <a:rPr lang="el-GR" dirty="0"/>
              <a:t> (1943).</a:t>
            </a:r>
          </a:p>
          <a:p>
            <a:pPr marL="0" indent="0">
              <a:buNone/>
            </a:pPr>
            <a:r>
              <a:rPr lang="el-GR" dirty="0"/>
              <a:t>	</a:t>
            </a:r>
          </a:p>
        </p:txBody>
      </p:sp>
    </p:spTree>
    <p:extLst>
      <p:ext uri="{BB962C8B-B14F-4D97-AF65-F5344CB8AC3E}">
        <p14:creationId xmlns:p14="http://schemas.microsoft.com/office/powerpoint/2010/main" val="326986040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5278</TotalTime>
  <Words>2655</Words>
  <Application>Microsoft Office PowerPoint</Application>
  <PresentationFormat>Προβολή στην οθόνη (4:3)</PresentationFormat>
  <Paragraphs>102</Paragraphs>
  <Slides>30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30</vt:i4>
      </vt:variant>
    </vt:vector>
  </HeadingPairs>
  <TitlesOfParts>
    <vt:vector size="31" baseType="lpstr">
      <vt:lpstr>Θέμα του Office</vt:lpstr>
      <vt:lpstr>ΔΙΑΤΑΡΑΧΗ ΑΥΤΙΣΤΙΚΟΥ ΦΑΣΜΑΤΟΣ</vt:lpstr>
      <vt:lpstr>ΔΙΑΤΑΡΑΧΗ ΑΥΤΙΣΤΙΚΟΥ ΦΑΣΜΑΤΟΣ </vt:lpstr>
      <vt:lpstr>ΣΥΜΠΕΡΙΦΟΡΙΚΑ ΧΑΡΑΚΤΗΡΙΣΤΙΚΑ</vt:lpstr>
      <vt:lpstr>ΣΥΝΕΧΕΙΑ</vt:lpstr>
      <vt:lpstr>ΣΥΝΕΧΕΙΑ</vt:lpstr>
      <vt:lpstr>Διαταραχή Κοινωνικότητας </vt:lpstr>
      <vt:lpstr>ΣΥΝΕΧΕΙΑ</vt:lpstr>
      <vt:lpstr>ΣΥΝΕΧΕΙΑ</vt:lpstr>
      <vt:lpstr>Παρουσίαση του PowerPoint</vt:lpstr>
      <vt:lpstr>Παρουσίαση του PowerPoint</vt:lpstr>
      <vt:lpstr>Παρουσίαση του PowerPoint</vt:lpstr>
      <vt:lpstr>Παρουσίαση του PowerPoint</vt:lpstr>
      <vt:lpstr>ΔΙΑΤΑΡΑΧΗ ΕΠΙΚΟΙΝΩΝΙΑΣ</vt:lpstr>
      <vt:lpstr>ΕΠΙΚΟΙΝΩΝΙΑ ΣΥΝΕΧΕΙΑ</vt:lpstr>
      <vt:lpstr>ΕΠΙΚΟΙΝΩΝΙΑ ΣΥΝΕΧΕΙΑ</vt:lpstr>
      <vt:lpstr>Στερεοτυπικές Συμπεριφορές, Άκαμπτη Σκέψη-Φαντασία, Περιορισμένο Παιχνίδι </vt:lpstr>
      <vt:lpstr>Παρουσίαση του PowerPoint</vt:lpstr>
      <vt:lpstr>Παρουσίαση του PowerPoint</vt:lpstr>
      <vt:lpstr>Παρουσίαση του PowerPoint</vt:lpstr>
      <vt:lpstr>Παρουσίαση του PowerPoint</vt:lpstr>
      <vt:lpstr>Πορεία — Πρόγνωση </vt:lpstr>
      <vt:lpstr>Παρουσίαση του PowerPoint</vt:lpstr>
      <vt:lpstr>Παρουσίαση του PowerPoint</vt:lpstr>
      <vt:lpstr>Αιτιολογία </vt:lpstr>
      <vt:lpstr>Παρουσίαση του PowerPoint</vt:lpstr>
      <vt:lpstr>Αντιμετώπιση </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ΔΙΑΤΑΡΑΧΗ ΑΥΤΙΣΤΙΚΟΥ ΦΑΣΜΑΤΟΣ</dc:title>
  <dc:creator>Dora</dc:creator>
  <cp:lastModifiedBy>Dora</cp:lastModifiedBy>
  <cp:revision>38</cp:revision>
  <dcterms:created xsi:type="dcterms:W3CDTF">2019-11-28T07:10:28Z</dcterms:created>
  <dcterms:modified xsi:type="dcterms:W3CDTF">2019-12-12T10:39:19Z</dcterms:modified>
</cp:coreProperties>
</file>