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11/11/2022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11/11/2022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smtClean="0"/>
              <a:t>Στυλ κύριου τίτλου</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11/11/2022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11/11/2022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11/11/2022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el.wikipedia.org/wiki/%CE%98%CF%8E%CF%81%CE%B1%CE%BA%CE%B1%CF%8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915128" y="849085"/>
            <a:ext cx="8361229" cy="3396343"/>
          </a:xfrm>
        </p:spPr>
        <p:txBody>
          <a:bodyPr/>
          <a:lstStyle/>
          <a:p>
            <a:r>
              <a:rPr lang="el-GR" sz="4400" b="1" dirty="0" smtClean="0"/>
              <a:t>Πρώτες βοήθειές </a:t>
            </a:r>
            <a:r>
              <a:rPr lang="el-GR" sz="4400" dirty="0" smtClean="0"/>
              <a:t>- </a:t>
            </a:r>
            <a:r>
              <a:rPr lang="el-GR" sz="4400" b="1" dirty="0"/>
              <a:t>Καρδιοπνευμονική Αναζωογόνηση (ΚΑΡΠΑ)</a:t>
            </a:r>
            <a:r>
              <a:rPr lang="el-GR" dirty="0"/>
              <a:t/>
            </a:r>
            <a:br>
              <a:rPr lang="el-GR" dirty="0"/>
            </a:br>
            <a:r>
              <a:rPr lang="el-GR" dirty="0" smtClean="0"/>
              <a:t> </a:t>
            </a:r>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5429" y="3722914"/>
            <a:ext cx="3213462" cy="2704011"/>
          </a:xfrm>
          <a:prstGeom prst="rect">
            <a:avLst/>
          </a:prstGeom>
        </p:spPr>
      </p:pic>
    </p:spTree>
    <p:extLst>
      <p:ext uri="{BB962C8B-B14F-4D97-AF65-F5344CB8AC3E}">
        <p14:creationId xmlns:p14="http://schemas.microsoft.com/office/powerpoint/2010/main" val="120207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6600" b="1" dirty="0" smtClean="0"/>
              <a:t>ΚΑΡΠΑ</a:t>
            </a:r>
            <a:endParaRPr lang="el-GR" sz="6600" b="1" dirty="0"/>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528354"/>
            <a:ext cx="9144000" cy="5329646"/>
          </a:xfrm>
          <a:prstGeom prst="rect">
            <a:avLst/>
          </a:prstGeom>
        </p:spPr>
      </p:pic>
    </p:spTree>
    <p:extLst>
      <p:ext uri="{BB962C8B-B14F-4D97-AF65-F5344CB8AC3E}">
        <p14:creationId xmlns:p14="http://schemas.microsoft.com/office/powerpoint/2010/main" val="4072551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Σταυρός 1"/>
          <p:cNvSpPr/>
          <p:nvPr/>
        </p:nvSpPr>
        <p:spPr>
          <a:xfrm>
            <a:off x="1188720" y="287383"/>
            <a:ext cx="2325189" cy="1724297"/>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t>ΑΝΑΚΑΙΦΑΛΑΊΩΣΗ</a:t>
            </a:r>
            <a:endParaRPr lang="el-GR" sz="2000" b="1" dirty="0"/>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4171" y="0"/>
            <a:ext cx="8207829" cy="6858000"/>
          </a:xfrm>
          <a:prstGeom prst="rect">
            <a:avLst/>
          </a:prstGeom>
        </p:spPr>
      </p:pic>
    </p:spTree>
    <p:extLst>
      <p:ext uri="{BB962C8B-B14F-4D97-AF65-F5344CB8AC3E}">
        <p14:creationId xmlns:p14="http://schemas.microsoft.com/office/powerpoint/2010/main" val="371543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7360" y="571500"/>
            <a:ext cx="8660674" cy="5715000"/>
          </a:xfrm>
          <a:prstGeom prst="rect">
            <a:avLst/>
          </a:prstGeom>
        </p:spPr>
      </p:pic>
    </p:spTree>
    <p:extLst>
      <p:ext uri="{BB962C8B-B14F-4D97-AF65-F5344CB8AC3E}">
        <p14:creationId xmlns:p14="http://schemas.microsoft.com/office/powerpoint/2010/main" val="2341515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Τι είναι η καρδιοαναπνευστική αναζωογόνηση</a:t>
            </a:r>
            <a:r>
              <a:rPr lang="en-US" dirty="0" smtClean="0"/>
              <a:t>;</a:t>
            </a:r>
            <a:endParaRPr lang="el-GR" dirty="0"/>
          </a:p>
        </p:txBody>
      </p:sp>
      <p:sp>
        <p:nvSpPr>
          <p:cNvPr id="3" name="Θέση περιεχομένου 2"/>
          <p:cNvSpPr>
            <a:spLocks noGrp="1"/>
          </p:cNvSpPr>
          <p:nvPr>
            <p:ph idx="1"/>
          </p:nvPr>
        </p:nvSpPr>
        <p:spPr/>
        <p:txBody>
          <a:bodyPr>
            <a:normAutofit lnSpcReduction="10000"/>
          </a:bodyPr>
          <a:lstStyle/>
          <a:p>
            <a:r>
              <a:rPr lang="el-GR" sz="4000" b="1" dirty="0" smtClean="0"/>
              <a:t>Είναι ο όρος </a:t>
            </a:r>
            <a:r>
              <a:rPr lang="el-GR" sz="4000" b="1" dirty="0" smtClean="0">
                <a:solidFill>
                  <a:srgbClr val="FF0000"/>
                </a:solidFill>
              </a:rPr>
              <a:t>βασική υποστήριξη ζωής</a:t>
            </a:r>
            <a:r>
              <a:rPr lang="el-GR" sz="4000" b="1" dirty="0" smtClean="0"/>
              <a:t>.</a:t>
            </a:r>
          </a:p>
          <a:p>
            <a:r>
              <a:rPr lang="el-GR" sz="4000" b="1" dirty="0" smtClean="0"/>
              <a:t>Εννοείται </a:t>
            </a:r>
            <a:r>
              <a:rPr lang="el-GR" sz="4000" b="1" dirty="0"/>
              <a:t>η χορήγηση </a:t>
            </a:r>
            <a:r>
              <a:rPr lang="el-GR" sz="4000" b="1" dirty="0">
                <a:solidFill>
                  <a:srgbClr val="FF0000"/>
                </a:solidFill>
                <a:hlinkClick r:id="rId2" tooltip="Θώρακας"/>
              </a:rPr>
              <a:t>θωρακικών</a:t>
            </a:r>
            <a:r>
              <a:rPr lang="el-GR" sz="4000" b="1" dirty="0"/>
              <a:t> συμπιέσεων και αναπνευστικών εμφυσήσεων σε θύμα που έχει καταρρεύσει και δεν αναπνέει, δηλαδή έχει υποστεί καρδιακή ανακοπή. </a:t>
            </a:r>
          </a:p>
        </p:txBody>
      </p:sp>
    </p:spTree>
    <p:extLst>
      <p:ext uri="{BB962C8B-B14F-4D97-AF65-F5344CB8AC3E}">
        <p14:creationId xmlns:p14="http://schemas.microsoft.com/office/powerpoint/2010/main" val="3377098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Πότε εφαρμόζουμε ΚΑΡΠΑ</a:t>
            </a:r>
            <a:r>
              <a:rPr lang="en-US" b="1" dirty="0" smtClean="0"/>
              <a:t>;</a:t>
            </a:r>
            <a:endParaRPr lang="el-GR" b="1" dirty="0"/>
          </a:p>
        </p:txBody>
      </p:sp>
      <p:sp>
        <p:nvSpPr>
          <p:cNvPr id="3" name="Θέση περιεχομένου 2"/>
          <p:cNvSpPr>
            <a:spLocks noGrp="1"/>
          </p:cNvSpPr>
          <p:nvPr>
            <p:ph idx="1"/>
          </p:nvPr>
        </p:nvSpPr>
        <p:spPr/>
        <p:txBody>
          <a:bodyPr>
            <a:normAutofit fontScale="92500" lnSpcReduction="10000"/>
          </a:bodyPr>
          <a:lstStyle/>
          <a:p>
            <a:pPr marL="0" indent="0" fontAlgn="base">
              <a:buNone/>
            </a:pPr>
            <a:r>
              <a:rPr lang="el-GR" sz="3200" b="1" dirty="0" smtClean="0"/>
              <a:t>Σε καταστάσεις όπως</a:t>
            </a:r>
            <a:r>
              <a:rPr lang="en-US" sz="3200" b="1" dirty="0" smtClean="0"/>
              <a:t>:</a:t>
            </a:r>
            <a:r>
              <a:rPr lang="el-GR" sz="3200" b="1" dirty="0" smtClean="0"/>
              <a:t> </a:t>
            </a:r>
            <a:r>
              <a:rPr lang="el-GR" sz="3200" b="1" dirty="0"/>
              <a:t>μια απειλητική καρδιακή προσβολή</a:t>
            </a:r>
            <a:r>
              <a:rPr lang="el-GR" sz="3200" b="1" dirty="0" smtClean="0"/>
              <a:t>,</a:t>
            </a:r>
          </a:p>
          <a:p>
            <a:pPr marL="0" indent="0" fontAlgn="base">
              <a:buNone/>
            </a:pPr>
            <a:r>
              <a:rPr lang="el-GR" sz="3200" b="1" dirty="0" smtClean="0"/>
              <a:t> </a:t>
            </a:r>
            <a:r>
              <a:rPr lang="el-GR" sz="3200" b="1" dirty="0"/>
              <a:t>αιφνίδια κατάρρευση</a:t>
            </a:r>
            <a:r>
              <a:rPr lang="el-GR" sz="3200" b="1" dirty="0" smtClean="0"/>
              <a:t>,</a:t>
            </a:r>
          </a:p>
          <a:p>
            <a:pPr marL="0" indent="0" fontAlgn="base">
              <a:buNone/>
            </a:pPr>
            <a:r>
              <a:rPr lang="el-GR" sz="3200" b="1" dirty="0" smtClean="0"/>
              <a:t> </a:t>
            </a:r>
            <a:r>
              <a:rPr lang="el-GR" sz="3200" b="1" dirty="0"/>
              <a:t>σοβαρή αιμορραγία </a:t>
            </a:r>
            <a:endParaRPr lang="el-GR" sz="3200" b="1" dirty="0" smtClean="0"/>
          </a:p>
          <a:p>
            <a:pPr marL="0" indent="0" fontAlgn="base">
              <a:buNone/>
            </a:pPr>
            <a:r>
              <a:rPr lang="el-GR" sz="3200" b="1" dirty="0" smtClean="0"/>
              <a:t>και </a:t>
            </a:r>
            <a:r>
              <a:rPr lang="el-GR" sz="3200" b="1" dirty="0"/>
              <a:t>πνιγμονή (</a:t>
            </a:r>
            <a:r>
              <a:rPr lang="el-GR" sz="3200" b="1" i="1" dirty="0"/>
              <a:t>σταμάτημα της αναπνοής από ξένο σώμα, που αποφράζει τη δίοδο του αέρα προς τους πνεύμονες</a:t>
            </a:r>
            <a:r>
              <a:rPr lang="el-GR" sz="3200" b="1" dirty="0" smtClean="0"/>
              <a:t>). Κ.α. </a:t>
            </a:r>
            <a:endParaRPr lang="el-GR" sz="3200" b="1" dirty="0"/>
          </a:p>
          <a:p>
            <a:pPr marL="0" indent="0">
              <a:buNone/>
            </a:pPr>
            <a:r>
              <a:rPr lang="el-GR" dirty="0"/>
              <a:t/>
            </a:r>
            <a:br>
              <a:rPr lang="el-GR" dirty="0"/>
            </a:br>
            <a:endParaRPr lang="el-GR" dirty="0"/>
          </a:p>
        </p:txBody>
      </p:sp>
    </p:spTree>
    <p:extLst>
      <p:ext uri="{BB962C8B-B14F-4D97-AF65-F5344CB8AC3E}">
        <p14:creationId xmlns:p14="http://schemas.microsoft.com/office/powerpoint/2010/main" val="1983770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5400" b="1" dirty="0" smtClean="0"/>
              <a:t>Βήματα σε καρδιοαναπνευστική αναζωογόνηση </a:t>
            </a:r>
            <a:r>
              <a:rPr lang="en-US" sz="5400" b="1" dirty="0" smtClean="0"/>
              <a:t>:</a:t>
            </a:r>
            <a:endParaRPr lang="el-GR" sz="5400" b="1" dirty="0"/>
          </a:p>
        </p:txBody>
      </p:sp>
      <p:sp>
        <p:nvSpPr>
          <p:cNvPr id="3" name="Θέση περιεχομένου 2"/>
          <p:cNvSpPr>
            <a:spLocks noGrp="1"/>
          </p:cNvSpPr>
          <p:nvPr>
            <p:ph idx="1"/>
          </p:nvPr>
        </p:nvSpPr>
        <p:spPr/>
        <p:txBody>
          <a:bodyPr>
            <a:normAutofit/>
          </a:bodyPr>
          <a:lstStyle/>
          <a:p>
            <a:r>
              <a:rPr lang="el-GR" sz="3600" b="1" dirty="0"/>
              <a:t>1. ΕΚΤΙΜΗΣΗ </a:t>
            </a:r>
            <a:r>
              <a:rPr lang="el-GR" sz="3600" b="1" dirty="0" smtClean="0"/>
              <a:t>ΤΗΣ </a:t>
            </a:r>
            <a:r>
              <a:rPr lang="el-GR" sz="3600" b="1" dirty="0"/>
              <a:t>ΑΝΤΙΔΡΑΣΗΣ ΤΟΥ </a:t>
            </a:r>
            <a:r>
              <a:rPr lang="el-GR" sz="3600" b="1" dirty="0" smtClean="0"/>
              <a:t>ΑΡΡΩΣΤΟΥ</a:t>
            </a:r>
            <a:endParaRPr lang="en-US" sz="3600" b="1" dirty="0" smtClean="0"/>
          </a:p>
          <a:p>
            <a:r>
              <a:rPr lang="el-GR" sz="3600" b="1" dirty="0"/>
              <a:t>2. ΚΑΛΕΣΤΕ </a:t>
            </a:r>
            <a:r>
              <a:rPr lang="el-GR" sz="3600" b="1" dirty="0" smtClean="0"/>
              <a:t>ΒΟΗΘΕΙΑ</a:t>
            </a:r>
            <a:endParaRPr lang="en-US" sz="3600" b="1" dirty="0" smtClean="0"/>
          </a:p>
          <a:p>
            <a:r>
              <a:rPr lang="el-GR" sz="3600" b="1" dirty="0"/>
              <a:t>3. </a:t>
            </a:r>
            <a:r>
              <a:rPr lang="el-GR" sz="3600" b="1" dirty="0" smtClean="0"/>
              <a:t>ΑΕΡΑΓΩΓΟΣ</a:t>
            </a:r>
          </a:p>
          <a:p>
            <a:r>
              <a:rPr lang="el-GR" sz="3600" b="1" dirty="0" smtClean="0"/>
              <a:t>4 </a:t>
            </a:r>
            <a:r>
              <a:rPr lang="el-GR" sz="3600" b="1" dirty="0" smtClean="0"/>
              <a:t>ΘΩΡΑΚΙΚΕΣ </a:t>
            </a:r>
            <a:r>
              <a:rPr lang="el-GR" sz="3600" b="1" dirty="0" smtClean="0"/>
              <a:t>ΣΥΜΠΙΈΣΕΙΣ</a:t>
            </a:r>
            <a:endParaRPr lang="en-US" sz="3600" b="1" dirty="0" smtClean="0"/>
          </a:p>
          <a:p>
            <a:r>
              <a:rPr lang="el-GR" sz="3600" b="1" dirty="0"/>
              <a:t>5</a:t>
            </a:r>
            <a:r>
              <a:rPr lang="el-GR" sz="3600" b="1" dirty="0" smtClean="0"/>
              <a:t>. </a:t>
            </a:r>
            <a:r>
              <a:rPr lang="el-GR" sz="3600" b="1" dirty="0"/>
              <a:t>ΑΝΑΠΝΟΗ</a:t>
            </a:r>
            <a:endParaRPr lang="el-GR" sz="3600" dirty="0"/>
          </a:p>
        </p:txBody>
      </p:sp>
    </p:spTree>
    <p:extLst>
      <p:ext uri="{BB962C8B-B14F-4D97-AF65-F5344CB8AC3E}">
        <p14:creationId xmlns:p14="http://schemas.microsoft.com/office/powerpoint/2010/main" val="3148521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Εκτίμηση της αντίδρασης.</a:t>
            </a:r>
            <a:endParaRPr lang="el-GR" b="1" dirty="0"/>
          </a:p>
        </p:txBody>
      </p:sp>
      <p:sp>
        <p:nvSpPr>
          <p:cNvPr id="3" name="Θέση περιεχομένου 2"/>
          <p:cNvSpPr>
            <a:spLocks noGrp="1"/>
          </p:cNvSpPr>
          <p:nvPr>
            <p:ph idx="1"/>
          </p:nvPr>
        </p:nvSpPr>
        <p:spPr/>
        <p:txBody>
          <a:bodyPr>
            <a:normAutofit/>
          </a:bodyPr>
          <a:lstStyle/>
          <a:p>
            <a:r>
              <a:rPr lang="el-GR" sz="2800" b="1" dirty="0" smtClean="0"/>
              <a:t>Είστε καλά</a:t>
            </a:r>
            <a:r>
              <a:rPr lang="en-US" sz="2800" b="1" dirty="0" smtClean="0"/>
              <a:t>;;;; </a:t>
            </a:r>
            <a:r>
              <a:rPr lang="el-GR" sz="2800" b="1" dirty="0" smtClean="0"/>
              <a:t>Είστε καλά</a:t>
            </a:r>
            <a:r>
              <a:rPr lang="en-US" sz="2800" b="1" dirty="0" smtClean="0"/>
              <a:t>;;;;;;</a:t>
            </a:r>
          </a:p>
          <a:p>
            <a:pPr fontAlgn="base"/>
            <a:r>
              <a:rPr lang="el-GR" sz="2800" b="1" dirty="0">
                <a:solidFill>
                  <a:srgbClr val="FF0000"/>
                </a:solidFill>
              </a:rPr>
              <a:t>Εκτιμήστε αν το θύμα είναι ή όχι αναίσθητο.</a:t>
            </a:r>
            <a:endParaRPr lang="el-GR" sz="2800" dirty="0">
              <a:solidFill>
                <a:srgbClr val="FF0000"/>
              </a:solidFill>
            </a:endParaRPr>
          </a:p>
          <a:p>
            <a:pPr fontAlgn="base"/>
            <a:r>
              <a:rPr lang="el-GR" sz="2800" b="1" dirty="0"/>
              <a:t>Με προσοχή κουνήστε τους ώμους και ρωτήστε δυνατά: “Είστε καλά;” ή “Τι συμβαίνει;” ή δώστε μια εντολή όπως “άνοιξε τα μάτια σου”. Εάν το θύμα δεν έχει τις αισθήσεις του δεν θα ανταποκριθεί.</a:t>
            </a:r>
          </a:p>
          <a:p>
            <a:endParaRPr lang="el-GR" sz="2800" b="1"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8081" y="433386"/>
            <a:ext cx="4349930" cy="2518819"/>
          </a:xfrm>
          <a:prstGeom prst="rect">
            <a:avLst/>
          </a:prstGeom>
        </p:spPr>
      </p:pic>
    </p:spTree>
    <p:extLst>
      <p:ext uri="{BB962C8B-B14F-4D97-AF65-F5344CB8AC3E}">
        <p14:creationId xmlns:p14="http://schemas.microsoft.com/office/powerpoint/2010/main" val="21804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Καλέστε βοήθεια.</a:t>
            </a:r>
            <a:endParaRPr lang="el-GR" b="1" dirty="0"/>
          </a:p>
        </p:txBody>
      </p:sp>
      <p:sp>
        <p:nvSpPr>
          <p:cNvPr id="3" name="Θέση περιεχομένου 2"/>
          <p:cNvSpPr>
            <a:spLocks noGrp="1"/>
          </p:cNvSpPr>
          <p:nvPr>
            <p:ph idx="1"/>
          </p:nvPr>
        </p:nvSpPr>
        <p:spPr>
          <a:xfrm>
            <a:off x="1371600" y="2286000"/>
            <a:ext cx="9601200" cy="4114800"/>
          </a:xfrm>
        </p:spPr>
        <p:txBody>
          <a:bodyPr>
            <a:noAutofit/>
          </a:bodyPr>
          <a:lstStyle/>
          <a:p>
            <a:pPr fontAlgn="base"/>
            <a:r>
              <a:rPr lang="el-GR" sz="3600" b="1" dirty="0"/>
              <a:t>Εάν βρίσκεται κοντά κάποιος άλλος, ζητήστε του να παραμείνει μήπως Χρειαστείτε τη βοήθεια του. Εάν είστε μόνος, φωνάξτε δυνατά, προσπαθώντας να προσελκύσετε την προσοχή των άλλων, αλλά μην εγκαταλείψετε το θύμα</a:t>
            </a:r>
            <a:r>
              <a:rPr lang="el-GR" sz="3600" b="1" dirty="0" smtClean="0"/>
              <a:t>.</a:t>
            </a:r>
          </a:p>
          <a:p>
            <a:pPr fontAlgn="base"/>
            <a:r>
              <a:rPr lang="el-GR" sz="3600" b="1" dirty="0" smtClean="0"/>
              <a:t>Αν το θύμα δεν αναπνέει καλούμε ασθενοφόρο.</a:t>
            </a:r>
            <a:endParaRPr lang="el-GR" sz="3600" b="1"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1611" y="0"/>
            <a:ext cx="4885509" cy="2286000"/>
          </a:xfrm>
          <a:prstGeom prst="rect">
            <a:avLst/>
          </a:prstGeom>
        </p:spPr>
      </p:pic>
    </p:spTree>
    <p:extLst>
      <p:ext uri="{BB962C8B-B14F-4D97-AF65-F5344CB8AC3E}">
        <p14:creationId xmlns:p14="http://schemas.microsoft.com/office/powerpoint/2010/main" val="1093422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Αεραγωγός.</a:t>
            </a:r>
            <a:endParaRPr lang="el-GR" dirty="0"/>
          </a:p>
        </p:txBody>
      </p:sp>
      <p:sp>
        <p:nvSpPr>
          <p:cNvPr id="3" name="Θέση περιεχομένου 2"/>
          <p:cNvSpPr>
            <a:spLocks noGrp="1"/>
          </p:cNvSpPr>
          <p:nvPr>
            <p:ph idx="1"/>
          </p:nvPr>
        </p:nvSpPr>
        <p:spPr/>
        <p:txBody>
          <a:bodyPr>
            <a:normAutofit/>
          </a:bodyPr>
          <a:lstStyle/>
          <a:p>
            <a:pPr fontAlgn="base"/>
            <a:r>
              <a:rPr lang="el-GR" sz="3200" b="1" dirty="0"/>
              <a:t>Σε έναν αναίσθητο άνθρωπο η γλώσσα μπορεί να πέσει προς τα πίσω και να αποφράξει την οδό από όπου περνάει ο αέρας.</a:t>
            </a:r>
          </a:p>
          <a:p>
            <a:pPr fontAlgn="base"/>
            <a:r>
              <a:rPr lang="el-GR" sz="3200" b="1" dirty="0"/>
              <a:t>Εκτείνοντας το κεφάλι προς τα πίσω και ανασηκώνοντας το πηγούνι προς τα πάνω, η γλώσσα απομακρύνεται από το πίσω μέρος του λαιμού διευκολύνοντας έτσι τη δίοδο του αέρα</a:t>
            </a:r>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75565" y="0"/>
            <a:ext cx="2769327" cy="2400300"/>
          </a:xfrm>
          <a:prstGeom prst="rect">
            <a:avLst/>
          </a:prstGeom>
        </p:spPr>
      </p:pic>
    </p:spTree>
    <p:extLst>
      <p:ext uri="{BB962C8B-B14F-4D97-AF65-F5344CB8AC3E}">
        <p14:creationId xmlns:p14="http://schemas.microsoft.com/office/powerpoint/2010/main" val="1050914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Θωρακικές συμπιέσεις – Αναπνοή. </a:t>
            </a:r>
            <a:endParaRPr lang="el-GR" b="1" dirty="0"/>
          </a:p>
        </p:txBody>
      </p:sp>
      <p:sp>
        <p:nvSpPr>
          <p:cNvPr id="3" name="Θέση περιεχομένου 2"/>
          <p:cNvSpPr>
            <a:spLocks noGrp="1"/>
          </p:cNvSpPr>
          <p:nvPr>
            <p:ph idx="1"/>
          </p:nvPr>
        </p:nvSpPr>
        <p:spPr>
          <a:xfrm>
            <a:off x="1371600" y="2285999"/>
            <a:ext cx="9601200" cy="4193177"/>
          </a:xfrm>
        </p:spPr>
        <p:txBody>
          <a:bodyPr>
            <a:noAutofit/>
          </a:bodyPr>
          <a:lstStyle/>
          <a:p>
            <a:r>
              <a:rPr lang="el-GR" sz="3600" b="1" dirty="0"/>
              <a:t>Με τους αγκώνες σας σε ευθεία και κάθετα στο στέρνο, φέρτε τους ώμους σας έτσι έως ότου βρεθούν πάνω από το κέντρο του θώρακα του θύματος </a:t>
            </a:r>
            <a:endParaRPr lang="el-GR" sz="3600" b="1" dirty="0" smtClean="0"/>
          </a:p>
          <a:p>
            <a:r>
              <a:rPr lang="el-GR" sz="3600" b="1" dirty="0"/>
              <a:t>Θα σας φανεί χρήσιμο αν μετράτε δυνατά “ένα και δύο και τρία … και τριάντα</a:t>
            </a:r>
            <a:r>
              <a:rPr lang="el-GR" sz="3600" b="1" dirty="0" smtClean="0"/>
              <a:t>“.</a:t>
            </a:r>
          </a:p>
          <a:p>
            <a:r>
              <a:rPr lang="el-GR" sz="3600" b="1" dirty="0" smtClean="0"/>
              <a:t>Συνεχίζουμε ΚΑΡΠΑ 30</a:t>
            </a:r>
            <a:r>
              <a:rPr lang="en-US" sz="3600" b="1" dirty="0" smtClean="0"/>
              <a:t>:2</a:t>
            </a:r>
            <a:endParaRPr lang="el-GR" sz="3600" b="1" dirty="0"/>
          </a:p>
        </p:txBody>
      </p:sp>
    </p:spTree>
    <p:extLst>
      <p:ext uri="{BB962C8B-B14F-4D97-AF65-F5344CB8AC3E}">
        <p14:creationId xmlns:p14="http://schemas.microsoft.com/office/powerpoint/2010/main" val="419949399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TM10001105[[fn=Περικοπή]]</Template>
  <TotalTime>84</TotalTime>
  <Words>334</Words>
  <Application>Microsoft Office PowerPoint</Application>
  <PresentationFormat>Ευρεία οθόνη</PresentationFormat>
  <Paragraphs>32</Paragraphs>
  <Slides>11</Slides>
  <Notes>0</Notes>
  <HiddenSlides>0</HiddenSlides>
  <MMClips>0</MMClips>
  <ScaleCrop>false</ScaleCrop>
  <HeadingPairs>
    <vt:vector size="6" baseType="variant">
      <vt:variant>
        <vt:lpstr>Γραμματοσειρές που χρησιμοποιούνται</vt:lpstr>
      </vt:variant>
      <vt:variant>
        <vt:i4>1</vt:i4>
      </vt:variant>
      <vt:variant>
        <vt:lpstr>Θέμα</vt:lpstr>
      </vt:variant>
      <vt:variant>
        <vt:i4>1</vt:i4>
      </vt:variant>
      <vt:variant>
        <vt:lpstr>Τίτλοι διαφανειών</vt:lpstr>
      </vt:variant>
      <vt:variant>
        <vt:i4>11</vt:i4>
      </vt:variant>
    </vt:vector>
  </HeadingPairs>
  <TitlesOfParts>
    <vt:vector size="13" baseType="lpstr">
      <vt:lpstr>Franklin Gothic Book</vt:lpstr>
      <vt:lpstr>Crop</vt:lpstr>
      <vt:lpstr>Πρώτες βοήθειές - Καρδιοπνευμονική Αναζωογόνηση (ΚΑΡΠΑ)  </vt:lpstr>
      <vt:lpstr>Παρουσίαση του PowerPoint</vt:lpstr>
      <vt:lpstr>Τι είναι η καρδιοαναπνευστική αναζωογόνηση;</vt:lpstr>
      <vt:lpstr>Πότε εφαρμόζουμε ΚΑΡΠΑ;</vt:lpstr>
      <vt:lpstr>Βήματα σε καρδιοαναπνευστική αναζωογόνηση :</vt:lpstr>
      <vt:lpstr>Εκτίμηση της αντίδρασης.</vt:lpstr>
      <vt:lpstr>Καλέστε βοήθεια.</vt:lpstr>
      <vt:lpstr>Αεραγωγός.</vt:lpstr>
      <vt:lpstr>Θωρακικές συμπιέσεις – Αναπνοή. </vt:lpstr>
      <vt:lpstr>ΚΑΡΠΑ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Πρώτες βοήθειές - Καρδιοπνευμονική Αναζωογόνηση (ΚΑΡΠΑ)</dc:title>
  <dc:creator>User</dc:creator>
  <cp:lastModifiedBy>User</cp:lastModifiedBy>
  <cp:revision>11</cp:revision>
  <dcterms:created xsi:type="dcterms:W3CDTF">2021-11-13T18:03:37Z</dcterms:created>
  <dcterms:modified xsi:type="dcterms:W3CDTF">2022-11-11T08:30:49Z</dcterms:modified>
</cp:coreProperties>
</file>