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l-GR" smtClean="0"/>
              <a:t>Στυλ κύριου τίτλου</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11/13/2022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11/13/2022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257300" y="2909102"/>
            <a:ext cx="4800600" cy="299639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6633864" y="2909102"/>
            <a:ext cx="4800600" cy="299639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l-GR" smtClean="0"/>
              <a:t>Στυλ κύριου τίτλου</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11/13/2022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11/13/2022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11/13/2022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Πρώτες βοήθειες</a:t>
            </a:r>
            <a:endParaRPr lang="el-GR" dirty="0"/>
          </a:p>
        </p:txBody>
      </p:sp>
    </p:spTree>
    <p:extLst>
      <p:ext uri="{BB962C8B-B14F-4D97-AF65-F5344CB8AC3E}">
        <p14:creationId xmlns:p14="http://schemas.microsoft.com/office/powerpoint/2010/main" val="1844481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091" y="692331"/>
            <a:ext cx="10058400" cy="5657850"/>
          </a:xfrm>
          <a:prstGeom prst="rect">
            <a:avLst/>
          </a:prstGeom>
        </p:spPr>
      </p:pic>
    </p:spTree>
    <p:extLst>
      <p:ext uri="{BB962C8B-B14F-4D97-AF65-F5344CB8AC3E}">
        <p14:creationId xmlns:p14="http://schemas.microsoft.com/office/powerpoint/2010/main" val="2480060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Καθαρισμός του τραύματος</a:t>
            </a:r>
            <a:br>
              <a:rPr lang="el-GR" dirty="0" smtClean="0"/>
            </a:br>
            <a:endParaRPr lang="el-GR" dirty="0"/>
          </a:p>
        </p:txBody>
      </p:sp>
      <p:sp>
        <p:nvSpPr>
          <p:cNvPr id="3" name="Θέση περιεχομένου 2"/>
          <p:cNvSpPr>
            <a:spLocks noGrp="1"/>
          </p:cNvSpPr>
          <p:nvPr>
            <p:ph idx="1"/>
          </p:nvPr>
        </p:nvSpPr>
        <p:spPr>
          <a:xfrm>
            <a:off x="1251678" y="1332411"/>
            <a:ext cx="10178322" cy="5185955"/>
          </a:xfrm>
        </p:spPr>
        <p:txBody>
          <a:bodyPr>
            <a:noAutofit/>
          </a:bodyPr>
          <a:lstStyle/>
          <a:p>
            <a:r>
              <a:rPr lang="el-GR" sz="3200" b="1" dirty="0" smtClean="0">
                <a:solidFill>
                  <a:schemeClr val="tx1"/>
                </a:solidFill>
              </a:rPr>
              <a:t>Κάθε τραύμα θα πρέπει να καθαριστεί για να αποφευχθεί ο κίνδυνος πιθανής μόλυνσης. Αν το τραύμα βέβαια είναι μεγάλο και αφού έχετε σταματήσει την αιμορραγία με τον τρόπο που προαναφέρθηκε, μην ασχοληθείτε με τον καθαρισμό του διότι η αιμορραγία θα ξαναρχίσει. Αφήστε να γίνει αυτό από τους ειδικούς στο νοσοκομείο οπού θα μεταφερθεί το άτομο. </a:t>
            </a:r>
            <a:endParaRPr lang="el-GR" sz="3200" b="1" dirty="0">
              <a:solidFill>
                <a:schemeClr val="tx1"/>
              </a:solidFill>
            </a:endParaRPr>
          </a:p>
        </p:txBody>
      </p:sp>
    </p:spTree>
    <p:extLst>
      <p:ext uri="{BB962C8B-B14F-4D97-AF65-F5344CB8AC3E}">
        <p14:creationId xmlns:p14="http://schemas.microsoft.com/office/powerpoint/2010/main" val="672079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προσοχή</a:t>
            </a:r>
            <a:endParaRPr lang="el-GR" dirty="0"/>
          </a:p>
        </p:txBody>
      </p:sp>
      <p:sp>
        <p:nvSpPr>
          <p:cNvPr id="3" name="Θέση περιεχομένου 2"/>
          <p:cNvSpPr>
            <a:spLocks noGrp="1"/>
          </p:cNvSpPr>
          <p:nvPr>
            <p:ph idx="1"/>
          </p:nvPr>
        </p:nvSpPr>
        <p:spPr/>
        <p:txBody>
          <a:bodyPr/>
          <a:lstStyle/>
          <a:p>
            <a:r>
              <a:rPr lang="el-GR" b="1" u="sng" dirty="0" smtClean="0">
                <a:solidFill>
                  <a:schemeClr val="tx1"/>
                </a:solidFill>
              </a:rPr>
              <a:t>Ενσφηνωμένα αντικείμενα</a:t>
            </a:r>
          </a:p>
          <a:p>
            <a:r>
              <a:rPr lang="el-GR" b="1" dirty="0" smtClean="0">
                <a:solidFill>
                  <a:schemeClr val="tx1"/>
                </a:solidFill>
              </a:rPr>
              <a:t>Σταθεροποιήστε επιθέματα εκατέρωθεν του αντικειμένου χωρίς να πιέζετε το ενσφηνωμένο αντικείμενο.</a:t>
            </a:r>
            <a:endParaRPr lang="el-GR" b="1" dirty="0">
              <a:solidFill>
                <a:schemeClr val="tx1"/>
              </a:solidFill>
            </a:endParaRPr>
          </a:p>
        </p:txBody>
      </p:sp>
      <p:sp>
        <p:nvSpPr>
          <p:cNvPr id="4" name="Θέση κειμένου 3"/>
          <p:cNvSpPr>
            <a:spLocks noGrp="1"/>
          </p:cNvSpPr>
          <p:nvPr>
            <p:ph type="body" sz="half" idx="2"/>
          </p:nvPr>
        </p:nvSpPr>
        <p:spPr/>
        <p:txBody>
          <a:bodyPr>
            <a:normAutofit/>
          </a:bodyPr>
          <a:lstStyle/>
          <a:p>
            <a:r>
              <a:rPr lang="el-GR" sz="2800" dirty="0" smtClean="0"/>
              <a:t>Σε περίπτωση που ένα αντικείμενο ενσφηνωθεί στο σώμα του τραυματία μην επιχειρήσετε να το αφαιρέσετε.</a:t>
            </a:r>
            <a:endParaRPr lang="el-GR" sz="2800" dirty="0"/>
          </a:p>
        </p:txBody>
      </p:sp>
    </p:spTree>
    <p:extLst>
      <p:ext uri="{BB962C8B-B14F-4D97-AF65-F5344CB8AC3E}">
        <p14:creationId xmlns:p14="http://schemas.microsoft.com/office/powerpoint/2010/main" val="2084206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ίσχαιμη περίδεση </a:t>
            </a:r>
            <a:br>
              <a:rPr lang="el-GR" dirty="0" smtClean="0"/>
            </a:b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7989" y="1578458"/>
            <a:ext cx="8331408" cy="4665588"/>
          </a:xfrm>
        </p:spPr>
      </p:pic>
    </p:spTree>
    <p:extLst>
      <p:ext uri="{BB962C8B-B14F-4D97-AF65-F5344CB8AC3E}">
        <p14:creationId xmlns:p14="http://schemas.microsoft.com/office/powerpoint/2010/main" val="372542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Ίσχαιμη περίδεση </a:t>
            </a:r>
            <a:br>
              <a:rPr lang="el-GR" dirty="0" smtClean="0"/>
            </a:br>
            <a:endParaRPr lang="el-GR" dirty="0"/>
          </a:p>
        </p:txBody>
      </p:sp>
      <p:sp>
        <p:nvSpPr>
          <p:cNvPr id="3" name="Θέση περιεχομένου 2"/>
          <p:cNvSpPr>
            <a:spLocks noGrp="1"/>
          </p:cNvSpPr>
          <p:nvPr>
            <p:ph idx="1"/>
          </p:nvPr>
        </p:nvSpPr>
        <p:spPr/>
        <p:txBody>
          <a:bodyPr>
            <a:normAutofit/>
          </a:bodyPr>
          <a:lstStyle/>
          <a:p>
            <a:r>
              <a:rPr lang="el-GR" sz="3200" b="1" dirty="0" smtClean="0">
                <a:solidFill>
                  <a:schemeClr val="tx1"/>
                </a:solidFill>
              </a:rPr>
              <a:t>Αν έχετε να αντιμετωπίσετε μια εξωτερική αιμορραγία σε ένα άκρο που δεν μπορείτε να την ελέγξετε με άμεση πίεση, όπως για παράδειγμα σε έναν ακρωτηριασμό η εφαρμογή ίσχαιμης περίδεσης αποτελεί το επόμενο βήμα που θα κάνετε.</a:t>
            </a:r>
            <a:endParaRPr lang="el-GR" sz="3200" b="1" dirty="0">
              <a:solidFill>
                <a:schemeClr val="tx1"/>
              </a:solidFill>
            </a:endParaRPr>
          </a:p>
        </p:txBody>
      </p:sp>
    </p:spTree>
    <p:extLst>
      <p:ext uri="{BB962C8B-B14F-4D97-AF65-F5344CB8AC3E}">
        <p14:creationId xmlns:p14="http://schemas.microsoft.com/office/powerpoint/2010/main" val="2852135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Σύστημα ίσχαιμης περίδεσης</a:t>
            </a:r>
            <a:endParaRPr lang="el-GR" dirty="0"/>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7625" y="1634762"/>
            <a:ext cx="6715125" cy="4476750"/>
          </a:xfrm>
          <a:prstGeom prst="rect">
            <a:avLst/>
          </a:prstGeom>
        </p:spPr>
      </p:pic>
    </p:spTree>
    <p:extLst>
      <p:ext uri="{BB962C8B-B14F-4D97-AF65-F5344CB8AC3E}">
        <p14:creationId xmlns:p14="http://schemas.microsoft.com/office/powerpoint/2010/main" val="1285691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Ακρωτηριασμός </a:t>
            </a:r>
            <a:br>
              <a:rPr lang="el-GR" dirty="0" smtClean="0"/>
            </a:br>
            <a:endParaRPr lang="el-GR" dirty="0"/>
          </a:p>
        </p:txBody>
      </p:sp>
    </p:spTree>
    <p:extLst>
      <p:ext uri="{BB962C8B-B14F-4D97-AF65-F5344CB8AC3E}">
        <p14:creationId xmlns:p14="http://schemas.microsoft.com/office/powerpoint/2010/main" val="3071260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Ακρωτηριασμός</a:t>
            </a:r>
            <a:br>
              <a:rPr lang="el-GR" dirty="0" smtClean="0"/>
            </a:br>
            <a:endParaRPr lang="el-GR" dirty="0"/>
          </a:p>
        </p:txBody>
      </p:sp>
      <p:sp>
        <p:nvSpPr>
          <p:cNvPr id="3" name="Θέση περιεχομένου 2"/>
          <p:cNvSpPr>
            <a:spLocks noGrp="1"/>
          </p:cNvSpPr>
          <p:nvPr>
            <p:ph idx="1"/>
          </p:nvPr>
        </p:nvSpPr>
        <p:spPr/>
        <p:txBody>
          <a:bodyPr>
            <a:normAutofit/>
          </a:bodyPr>
          <a:lstStyle/>
          <a:p>
            <a:r>
              <a:rPr lang="el-GR" sz="2800" b="1" dirty="0" smtClean="0"/>
              <a:t>Οι ακρωτηριασμοί χωρίζονται σε δύο κατηγορίες </a:t>
            </a:r>
            <a:r>
              <a:rPr lang="en-US" sz="2800" b="1" dirty="0" smtClean="0"/>
              <a:t>:  </a:t>
            </a:r>
            <a:r>
              <a:rPr lang="el-GR" sz="2800" b="1" dirty="0" smtClean="0"/>
              <a:t>στους </a:t>
            </a:r>
            <a:r>
              <a:rPr lang="el-GR" sz="2800" b="1" dirty="0" smtClean="0">
                <a:solidFill>
                  <a:srgbClr val="FF0000"/>
                </a:solidFill>
              </a:rPr>
              <a:t>πλήρεις</a:t>
            </a:r>
            <a:r>
              <a:rPr lang="el-GR" sz="2800" b="1" dirty="0" smtClean="0"/>
              <a:t> όπου ένα μέλος αποκόπτεται τελείως από το υπόλοιπο σώμα και στους </a:t>
            </a:r>
            <a:r>
              <a:rPr lang="el-GR" sz="2800" b="1" dirty="0" smtClean="0">
                <a:solidFill>
                  <a:srgbClr val="FF0000"/>
                </a:solidFill>
              </a:rPr>
              <a:t>ατελείς</a:t>
            </a:r>
            <a:r>
              <a:rPr lang="el-GR" sz="2800" b="1" dirty="0" smtClean="0"/>
              <a:t> οπού έχουν αποκοπεί μαλακά μόρια, αγγεία και νευρά αλλά διατηρείται κάποια σύνδεση με το υπόλοιπο σώμα.</a:t>
            </a:r>
            <a:endParaRPr lang="el-GR" sz="2800" b="1" dirty="0"/>
          </a:p>
        </p:txBody>
      </p:sp>
    </p:spTree>
    <p:extLst>
      <p:ext uri="{BB962C8B-B14F-4D97-AF65-F5344CB8AC3E}">
        <p14:creationId xmlns:p14="http://schemas.microsoft.com/office/powerpoint/2010/main" val="60867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Φροντίδα ακρωτηριασμένου μέλους</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1678" y="2015469"/>
            <a:ext cx="7500435" cy="4814293"/>
          </a:xfrm>
        </p:spPr>
      </p:pic>
    </p:spTree>
    <p:extLst>
      <p:ext uri="{BB962C8B-B14F-4D97-AF65-F5344CB8AC3E}">
        <p14:creationId xmlns:p14="http://schemas.microsoft.com/office/powerpoint/2010/main" val="4025532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ρινορραγία</a:t>
            </a:r>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359" y="4300870"/>
            <a:ext cx="3718695" cy="2101871"/>
          </a:xfrm>
          <a:prstGeom prst="rect">
            <a:avLst/>
          </a:prstGeom>
        </p:spPr>
      </p:pic>
    </p:spTree>
    <p:extLst>
      <p:ext uri="{BB962C8B-B14F-4D97-AF65-F5344CB8AC3E}">
        <p14:creationId xmlns:p14="http://schemas.microsoft.com/office/powerpoint/2010/main" val="2577556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2085" y="993592"/>
            <a:ext cx="7749268" cy="4649561"/>
          </a:xfrm>
          <a:prstGeom prst="rect">
            <a:avLst/>
          </a:prstGeom>
        </p:spPr>
      </p:pic>
    </p:spTree>
    <p:extLst>
      <p:ext uri="{BB962C8B-B14F-4D97-AF65-F5344CB8AC3E}">
        <p14:creationId xmlns:p14="http://schemas.microsoft.com/office/powerpoint/2010/main" val="3900761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Αιτίες ρινορραγίας</a:t>
            </a:r>
            <a:endParaRPr lang="el-GR" dirty="0"/>
          </a:p>
        </p:txBody>
      </p:sp>
      <p:sp>
        <p:nvSpPr>
          <p:cNvPr id="3" name="Θέση περιεχομένου 2"/>
          <p:cNvSpPr>
            <a:spLocks noGrp="1"/>
          </p:cNvSpPr>
          <p:nvPr>
            <p:ph idx="1"/>
          </p:nvPr>
        </p:nvSpPr>
        <p:spPr/>
        <p:txBody>
          <a:bodyPr>
            <a:normAutofit/>
          </a:bodyPr>
          <a:lstStyle/>
          <a:p>
            <a:r>
              <a:rPr lang="el-GR" sz="2800" b="1" dirty="0" smtClean="0">
                <a:solidFill>
                  <a:schemeClr val="tx1"/>
                </a:solidFill>
              </a:rPr>
              <a:t>Αλλεργίες λοιμώξεις ή ξηρότητα της μύτης </a:t>
            </a:r>
          </a:p>
          <a:p>
            <a:r>
              <a:rPr lang="el-GR" sz="2800" b="1" dirty="0" smtClean="0">
                <a:solidFill>
                  <a:schemeClr val="tx1"/>
                </a:solidFill>
              </a:rPr>
              <a:t>Πολύ δυνατό φύσημα ή σκάλισμα της μύτης </a:t>
            </a:r>
          </a:p>
          <a:p>
            <a:r>
              <a:rPr lang="el-GR" sz="2800" b="1" dirty="0" smtClean="0">
                <a:solidFill>
                  <a:schemeClr val="tx1"/>
                </a:solidFill>
              </a:rPr>
              <a:t>Διαταραχές της πήξης του αίματος, κληρονομικές ή από φάρμακα</a:t>
            </a:r>
          </a:p>
          <a:p>
            <a:r>
              <a:rPr lang="el-GR" sz="2800" b="1" dirty="0" smtClean="0">
                <a:solidFill>
                  <a:schemeClr val="tx1"/>
                </a:solidFill>
              </a:rPr>
              <a:t>Τραυματισμοί στο κεφάλι ή στο πρόσωπο</a:t>
            </a:r>
          </a:p>
          <a:p>
            <a:r>
              <a:rPr lang="el-GR" sz="2800" b="1" dirty="0" smtClean="0">
                <a:solidFill>
                  <a:schemeClr val="tx1"/>
                </a:solidFill>
              </a:rPr>
              <a:t>Όγκοι στην μύτη</a:t>
            </a:r>
          </a:p>
        </p:txBody>
      </p:sp>
    </p:spTree>
    <p:extLst>
      <p:ext uri="{BB962C8B-B14F-4D97-AF65-F5344CB8AC3E}">
        <p14:creationId xmlns:p14="http://schemas.microsoft.com/office/powerpoint/2010/main" val="2279052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Πρώτες βοήθειες σε ρινορραγία </a:t>
            </a:r>
            <a:endParaRPr lang="el-GR" dirty="0"/>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3691" y="2462211"/>
            <a:ext cx="5917474" cy="4030028"/>
          </a:xfrm>
        </p:spPr>
      </p:pic>
      <p:pic>
        <p:nvPicPr>
          <p:cNvPr id="6" name="Θέση περιεχομένου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78632" y="2462211"/>
            <a:ext cx="5373371" cy="4030028"/>
          </a:xfrm>
        </p:spPr>
      </p:pic>
    </p:spTree>
    <p:extLst>
      <p:ext uri="{BB962C8B-B14F-4D97-AF65-F5344CB8AC3E}">
        <p14:creationId xmlns:p14="http://schemas.microsoft.com/office/powerpoint/2010/main" val="3744727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6884" y="1525496"/>
            <a:ext cx="6501817" cy="4326664"/>
          </a:xfrm>
          <a:prstGeom prst="rect">
            <a:avLst/>
          </a:prstGeom>
        </p:spPr>
      </p:pic>
    </p:spTree>
    <p:extLst>
      <p:ext uri="{BB962C8B-B14F-4D97-AF65-F5344CB8AC3E}">
        <p14:creationId xmlns:p14="http://schemas.microsoft.com/office/powerpoint/2010/main" val="3215013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Ευχαριστώ πολύ</a:t>
            </a:r>
            <a:endParaRPr lang="el-GR" dirty="0"/>
          </a:p>
        </p:txBody>
      </p:sp>
      <p:sp>
        <p:nvSpPr>
          <p:cNvPr id="3" name="Υπότιτλος 2"/>
          <p:cNvSpPr>
            <a:spLocks noGrp="1"/>
          </p:cNvSpPr>
          <p:nvPr>
            <p:ph type="subTitle" idx="1"/>
          </p:nvPr>
        </p:nvSpPr>
        <p:spPr/>
        <p:txBody>
          <a:bodyPr/>
          <a:lstStyle/>
          <a:p>
            <a:r>
              <a:rPr lang="el-GR" dirty="0" smtClean="0"/>
              <a:t>Εξάρχου Τραϊανή</a:t>
            </a:r>
            <a:endParaRPr lang="el-GR" dirty="0"/>
          </a:p>
        </p:txBody>
      </p:sp>
    </p:spTree>
    <p:extLst>
      <p:ext uri="{BB962C8B-B14F-4D97-AF65-F5344CB8AC3E}">
        <p14:creationId xmlns:p14="http://schemas.microsoft.com/office/powerpoint/2010/main" val="3190075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Αιμορραγία </a:t>
            </a:r>
            <a:endParaRPr lang="el-GR" dirty="0"/>
          </a:p>
        </p:txBody>
      </p:sp>
      <p:sp>
        <p:nvSpPr>
          <p:cNvPr id="3" name="Θέση περιεχομένου 2"/>
          <p:cNvSpPr>
            <a:spLocks noGrp="1"/>
          </p:cNvSpPr>
          <p:nvPr>
            <p:ph idx="1"/>
          </p:nvPr>
        </p:nvSpPr>
        <p:spPr>
          <a:xfrm>
            <a:off x="1251678" y="1371601"/>
            <a:ext cx="10178322" cy="5865222"/>
          </a:xfrm>
        </p:spPr>
        <p:txBody>
          <a:bodyPr>
            <a:normAutofit/>
          </a:bodyPr>
          <a:lstStyle/>
          <a:p>
            <a:r>
              <a:rPr lang="el-GR" sz="2400" b="1" dirty="0" smtClean="0">
                <a:solidFill>
                  <a:srgbClr val="FF0000"/>
                </a:solidFill>
              </a:rPr>
              <a:t>Αιμορραγία είναι η απώλεια αίματος από το σώμα</a:t>
            </a:r>
            <a:r>
              <a:rPr lang="el-GR" sz="2400" b="1" dirty="0" smtClean="0">
                <a:solidFill>
                  <a:schemeClr val="tx1"/>
                </a:solidFill>
              </a:rPr>
              <a:t>. </a:t>
            </a:r>
          </a:p>
          <a:p>
            <a:r>
              <a:rPr lang="el-GR" sz="2400" b="1" dirty="0" smtClean="0">
                <a:solidFill>
                  <a:schemeClr val="tx1"/>
                </a:solidFill>
              </a:rPr>
              <a:t>Σε περίπτωση που η απώλεια αύτη είναι εμφανής έχουμε </a:t>
            </a:r>
            <a:r>
              <a:rPr lang="el-GR" sz="2400" b="1" u="sng" dirty="0" smtClean="0">
                <a:solidFill>
                  <a:srgbClr val="FF0000"/>
                </a:solidFill>
              </a:rPr>
              <a:t>εξωτερική</a:t>
            </a:r>
            <a:r>
              <a:rPr lang="el-GR" sz="2400" b="1" dirty="0" smtClean="0">
                <a:solidFill>
                  <a:schemeClr val="tx1"/>
                </a:solidFill>
              </a:rPr>
              <a:t> αιμορραγία όπως για παράδειγμα η ρινορραγία ή σε αιμορραγία σε ανοιχτό τραύμα.</a:t>
            </a:r>
          </a:p>
          <a:p>
            <a:pPr marL="0" indent="0">
              <a:buNone/>
            </a:pPr>
            <a:endParaRPr lang="el-GR" sz="2400" b="1" dirty="0" smtClean="0">
              <a:solidFill>
                <a:schemeClr val="tx1"/>
              </a:solidFill>
            </a:endParaRPr>
          </a:p>
          <a:p>
            <a:r>
              <a:rPr lang="el-GR" sz="2400" b="1" dirty="0" smtClean="0">
                <a:solidFill>
                  <a:schemeClr val="tx1"/>
                </a:solidFill>
              </a:rPr>
              <a:t>Αντίθετα όταν το αίμα που χάνεται δεν φαίνεται, έχουμε </a:t>
            </a:r>
            <a:r>
              <a:rPr lang="el-GR" sz="2400" b="1" u="sng" dirty="0" smtClean="0">
                <a:solidFill>
                  <a:srgbClr val="FF0000"/>
                </a:solidFill>
              </a:rPr>
              <a:t>εσωτερική </a:t>
            </a:r>
            <a:r>
              <a:rPr lang="el-GR" sz="2400" b="1" dirty="0" smtClean="0">
                <a:solidFill>
                  <a:schemeClr val="tx1"/>
                </a:solidFill>
              </a:rPr>
              <a:t>αιμορραγία.</a:t>
            </a:r>
          </a:p>
          <a:p>
            <a:r>
              <a:rPr lang="el-GR" sz="2400" b="1" dirty="0" smtClean="0">
                <a:solidFill>
                  <a:schemeClr val="tx1"/>
                </a:solidFill>
              </a:rPr>
              <a:t>Τέτοιο παράδειγμα μπορεί να είναι μια αιμορραγία από κάποιο χτύπημα, είτε να οφείλεται σε παθολογικά αίτια.</a:t>
            </a:r>
          </a:p>
          <a:p>
            <a:endParaRPr lang="el-GR" dirty="0"/>
          </a:p>
        </p:txBody>
      </p:sp>
    </p:spTree>
    <p:extLst>
      <p:ext uri="{BB962C8B-B14F-4D97-AF65-F5344CB8AC3E}">
        <p14:creationId xmlns:p14="http://schemas.microsoft.com/office/powerpoint/2010/main" val="4082259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Αιμορραγία </a:t>
            </a:r>
            <a:endParaRPr lang="el-GR" dirty="0"/>
          </a:p>
        </p:txBody>
      </p:sp>
      <p:sp>
        <p:nvSpPr>
          <p:cNvPr id="3" name="Θέση περιεχομένου 2"/>
          <p:cNvSpPr>
            <a:spLocks noGrp="1"/>
          </p:cNvSpPr>
          <p:nvPr>
            <p:ph sz="half" idx="1"/>
          </p:nvPr>
        </p:nvSpPr>
        <p:spPr/>
        <p:txBody>
          <a:bodyPr/>
          <a:lstStyle/>
          <a:p>
            <a:r>
              <a:rPr lang="el-GR" b="1" dirty="0" smtClean="0">
                <a:solidFill>
                  <a:schemeClr val="tx1"/>
                </a:solidFill>
              </a:rPr>
              <a:t>Εξωτερική</a:t>
            </a:r>
            <a:r>
              <a:rPr lang="el-GR" dirty="0" smtClean="0"/>
              <a:t> </a:t>
            </a:r>
            <a:endParaRPr lang="el-GR" dirty="0"/>
          </a:p>
        </p:txBody>
      </p:sp>
      <p:sp>
        <p:nvSpPr>
          <p:cNvPr id="4" name="Θέση περιεχομένου 3"/>
          <p:cNvSpPr>
            <a:spLocks noGrp="1"/>
          </p:cNvSpPr>
          <p:nvPr>
            <p:ph sz="half" idx="2"/>
          </p:nvPr>
        </p:nvSpPr>
        <p:spPr/>
        <p:txBody>
          <a:bodyPr/>
          <a:lstStyle/>
          <a:p>
            <a:r>
              <a:rPr lang="el-GR" b="1" dirty="0" smtClean="0">
                <a:solidFill>
                  <a:schemeClr val="tx1"/>
                </a:solidFill>
              </a:rPr>
              <a:t>Εσωτερική</a:t>
            </a:r>
            <a:r>
              <a:rPr lang="el-GR" dirty="0" smtClean="0"/>
              <a:t> </a:t>
            </a:r>
            <a:endParaRPr lang="el-GR" dirty="0"/>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1678" y="2963771"/>
            <a:ext cx="2847975" cy="2535692"/>
          </a:xfrm>
          <a:prstGeom prst="rect">
            <a:avLst/>
          </a:prstGeom>
        </p:spPr>
      </p:pic>
      <p:pic>
        <p:nvPicPr>
          <p:cNvPr id="6" name="Εικόνα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0839" y="2953566"/>
            <a:ext cx="3208110" cy="2545897"/>
          </a:xfrm>
          <a:prstGeom prst="rect">
            <a:avLst/>
          </a:prstGeom>
        </p:spPr>
      </p:pic>
    </p:spTree>
    <p:extLst>
      <p:ext uri="{BB962C8B-B14F-4D97-AF65-F5344CB8AC3E}">
        <p14:creationId xmlns:p14="http://schemas.microsoft.com/office/powerpoint/2010/main" val="1146486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Επίσης οι αιμορραγίες διακρίνονται και σε…</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1678" y="2011678"/>
            <a:ext cx="9002665" cy="4601125"/>
          </a:xfrm>
        </p:spPr>
      </p:pic>
    </p:spTree>
    <p:extLst>
      <p:ext uri="{BB962C8B-B14F-4D97-AF65-F5344CB8AC3E}">
        <p14:creationId xmlns:p14="http://schemas.microsoft.com/office/powerpoint/2010/main" val="2470801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3200" dirty="0" smtClean="0"/>
              <a:t>Ποια</a:t>
            </a:r>
            <a:r>
              <a:rPr lang="el-GR" dirty="0" smtClean="0"/>
              <a:t> </a:t>
            </a:r>
            <a:r>
              <a:rPr lang="el-GR" sz="3200" dirty="0" smtClean="0"/>
              <a:t>συμπτώματα σας έρχονται στο μυαλό από δικιές σας εμπειρίες????</a:t>
            </a:r>
            <a:endParaRPr lang="el-GR" sz="3200"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0421" y="5012191"/>
            <a:ext cx="2705100" cy="1666875"/>
          </a:xfrm>
          <a:prstGeom prst="rect">
            <a:avLst/>
          </a:prstGeom>
        </p:spPr>
      </p:pic>
    </p:spTree>
    <p:extLst>
      <p:ext uri="{BB962C8B-B14F-4D97-AF65-F5344CB8AC3E}">
        <p14:creationId xmlns:p14="http://schemas.microsoft.com/office/powerpoint/2010/main" val="2120982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Συμπτώματα και σημεία της αιμορραγίας</a:t>
            </a:r>
            <a:r>
              <a:rPr lang="en-US" dirty="0" smtClean="0"/>
              <a:t>: </a:t>
            </a:r>
            <a:endParaRPr lang="el-GR" dirty="0"/>
          </a:p>
        </p:txBody>
      </p:sp>
      <p:sp>
        <p:nvSpPr>
          <p:cNvPr id="3" name="Θέση περιεχομένου 2"/>
          <p:cNvSpPr>
            <a:spLocks noGrp="1"/>
          </p:cNvSpPr>
          <p:nvPr>
            <p:ph idx="1"/>
          </p:nvPr>
        </p:nvSpPr>
        <p:spPr>
          <a:xfrm>
            <a:off x="1251678" y="2011681"/>
            <a:ext cx="10178322" cy="5003074"/>
          </a:xfrm>
        </p:spPr>
        <p:txBody>
          <a:bodyPr>
            <a:normAutofit/>
          </a:bodyPr>
          <a:lstStyle/>
          <a:p>
            <a:r>
              <a:rPr lang="el-GR" b="1" dirty="0" smtClean="0">
                <a:solidFill>
                  <a:schemeClr val="tx1"/>
                </a:solidFill>
              </a:rPr>
              <a:t>Ηπία</a:t>
            </a:r>
            <a:r>
              <a:rPr lang="el-GR" dirty="0" smtClean="0"/>
              <a:t>  </a:t>
            </a:r>
            <a:r>
              <a:rPr lang="el-GR" b="1" dirty="0" smtClean="0">
                <a:solidFill>
                  <a:schemeClr val="tx1"/>
                </a:solidFill>
              </a:rPr>
              <a:t>ανησυχία που μπορεί να μετατραπεί σε σύγχυση </a:t>
            </a:r>
          </a:p>
          <a:p>
            <a:r>
              <a:rPr lang="el-GR" b="1" dirty="0" smtClean="0">
                <a:solidFill>
                  <a:schemeClr val="tx1"/>
                </a:solidFill>
              </a:rPr>
              <a:t>Ταχυκαρδία </a:t>
            </a:r>
          </a:p>
          <a:p>
            <a:r>
              <a:rPr lang="el-GR" b="1" dirty="0" smtClean="0">
                <a:solidFill>
                  <a:schemeClr val="tx1"/>
                </a:solidFill>
              </a:rPr>
              <a:t>Ταχύπνοια</a:t>
            </a:r>
          </a:p>
          <a:p>
            <a:r>
              <a:rPr lang="el-GR" b="1" dirty="0" smtClean="0">
                <a:solidFill>
                  <a:schemeClr val="tx1"/>
                </a:solidFill>
              </a:rPr>
              <a:t>Δέρμα υγρό ψυχρό ή και κολλώδες </a:t>
            </a:r>
          </a:p>
          <a:p>
            <a:r>
              <a:rPr lang="el-GR" b="1" dirty="0" smtClean="0">
                <a:solidFill>
                  <a:schemeClr val="tx1"/>
                </a:solidFill>
              </a:rPr>
              <a:t>Ωχρό ή κυανωτικό δέρμα</a:t>
            </a:r>
          </a:p>
          <a:p>
            <a:r>
              <a:rPr lang="el-GR" b="1" dirty="0" smtClean="0">
                <a:solidFill>
                  <a:schemeClr val="tx1"/>
                </a:solidFill>
              </a:rPr>
              <a:t>Απώλεια του σφυγμού στα άκρα</a:t>
            </a:r>
          </a:p>
          <a:p>
            <a:r>
              <a:rPr lang="el-GR" b="1" dirty="0" smtClean="0">
                <a:solidFill>
                  <a:schemeClr val="tx1"/>
                </a:solidFill>
              </a:rPr>
              <a:t>Έντονη δίψα</a:t>
            </a:r>
          </a:p>
          <a:p>
            <a:r>
              <a:rPr lang="el-GR" b="1" dirty="0" smtClean="0">
                <a:solidFill>
                  <a:schemeClr val="tx1"/>
                </a:solidFill>
              </a:rPr>
              <a:t>Υποθερμία </a:t>
            </a:r>
          </a:p>
          <a:p>
            <a:r>
              <a:rPr lang="el-GR" b="1" dirty="0" smtClean="0">
                <a:solidFill>
                  <a:schemeClr val="tx1"/>
                </a:solidFill>
              </a:rPr>
              <a:t>Απώλεια αισθήσεων</a:t>
            </a:r>
          </a:p>
          <a:p>
            <a:r>
              <a:rPr lang="el-GR" b="1" dirty="0" smtClean="0">
                <a:solidFill>
                  <a:schemeClr val="tx1"/>
                </a:solidFill>
              </a:rPr>
              <a:t>Πόνος </a:t>
            </a:r>
          </a:p>
          <a:p>
            <a:r>
              <a:rPr lang="el-GR" b="1" dirty="0" smtClean="0">
                <a:solidFill>
                  <a:schemeClr val="tx1"/>
                </a:solidFill>
              </a:rPr>
              <a:t>Ακόμα και θάνατος </a:t>
            </a:r>
          </a:p>
        </p:txBody>
      </p:sp>
    </p:spTree>
    <p:extLst>
      <p:ext uri="{BB962C8B-B14F-4D97-AF65-F5344CB8AC3E}">
        <p14:creationId xmlns:p14="http://schemas.microsoft.com/office/powerpoint/2010/main" val="272377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Προσοχή!!!</a:t>
            </a:r>
            <a:endParaRPr lang="el-GR" dirty="0"/>
          </a:p>
        </p:txBody>
      </p:sp>
      <p:sp>
        <p:nvSpPr>
          <p:cNvPr id="3" name="Θέση περιεχομένου 2"/>
          <p:cNvSpPr>
            <a:spLocks noGrp="1"/>
          </p:cNvSpPr>
          <p:nvPr>
            <p:ph idx="1"/>
          </p:nvPr>
        </p:nvSpPr>
        <p:spPr/>
        <p:txBody>
          <a:bodyPr>
            <a:normAutofit/>
          </a:bodyPr>
          <a:lstStyle/>
          <a:p>
            <a:r>
              <a:rPr lang="el-GR" sz="3200" b="1" dirty="0" smtClean="0">
                <a:solidFill>
                  <a:schemeClr val="tx1"/>
                </a:solidFill>
              </a:rPr>
              <a:t>Σε μια εσωτερική αιμορραγία μπορεί να εμφανιστούν και συμπτώματα από την πίεση που ασκεί το συσσωρευμένο αίμα σε γειτονικά όργανα, όπως για παράδειγμα σε περίπτωση εγκεφαλικής αιμορραγίας,  παράλυση στη μια πλευρά του σώματος, διαταραχές στην ομιλία.</a:t>
            </a:r>
            <a:endParaRPr lang="el-GR" sz="3200" b="1" dirty="0">
              <a:solidFill>
                <a:schemeClr val="tx1"/>
              </a:solidFill>
            </a:endParaRPr>
          </a:p>
        </p:txBody>
      </p:sp>
    </p:spTree>
    <p:extLst>
      <p:ext uri="{BB962C8B-B14F-4D97-AF65-F5344CB8AC3E}">
        <p14:creationId xmlns:p14="http://schemas.microsoft.com/office/powerpoint/2010/main" val="1092493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Πρώτες βοήθειες σε αιμορραγία </a:t>
            </a:r>
            <a:r>
              <a:rPr lang="en-US" dirty="0" smtClean="0"/>
              <a:t>:</a:t>
            </a:r>
            <a:endParaRPr lang="el-GR" dirty="0"/>
          </a:p>
        </p:txBody>
      </p:sp>
      <p:sp>
        <p:nvSpPr>
          <p:cNvPr id="3" name="Θέση περιεχομένου 2"/>
          <p:cNvSpPr>
            <a:spLocks noGrp="1"/>
          </p:cNvSpPr>
          <p:nvPr>
            <p:ph idx="1"/>
          </p:nvPr>
        </p:nvSpPr>
        <p:spPr/>
        <p:txBody>
          <a:bodyPr>
            <a:normAutofit/>
          </a:bodyPr>
          <a:lstStyle/>
          <a:p>
            <a:r>
              <a:rPr lang="el-GR" sz="3200" b="1" dirty="0" smtClean="0">
                <a:solidFill>
                  <a:schemeClr val="tx1"/>
                </a:solidFill>
              </a:rPr>
              <a:t>Φορέστε γάντια</a:t>
            </a:r>
          </a:p>
          <a:p>
            <a:r>
              <a:rPr lang="el-GR" sz="3200" b="1" dirty="0" smtClean="0">
                <a:solidFill>
                  <a:schemeClr val="tx1"/>
                </a:solidFill>
              </a:rPr>
              <a:t>Ανυψώστε το τραυματισμένο μέλος</a:t>
            </a:r>
          </a:p>
          <a:p>
            <a:r>
              <a:rPr lang="el-GR" sz="3200" b="1" dirty="0" smtClean="0">
                <a:solidFill>
                  <a:schemeClr val="tx1"/>
                </a:solidFill>
              </a:rPr>
              <a:t>Εφαρμόστε άμεση πίεση </a:t>
            </a:r>
          </a:p>
          <a:p>
            <a:r>
              <a:rPr lang="el-GR" sz="3200" b="1" dirty="0" smtClean="0">
                <a:solidFill>
                  <a:schemeClr val="tx1"/>
                </a:solidFill>
              </a:rPr>
              <a:t>Επίδεση</a:t>
            </a:r>
          </a:p>
          <a:p>
            <a:r>
              <a:rPr lang="el-GR" sz="3200" b="1" dirty="0" smtClean="0">
                <a:solidFill>
                  <a:schemeClr val="tx1"/>
                </a:solidFill>
              </a:rPr>
              <a:t>Αναζητήστε ιατρική βοήθεια</a:t>
            </a:r>
          </a:p>
          <a:p>
            <a:pPr marL="0" indent="0">
              <a:buNone/>
            </a:pPr>
            <a:endParaRPr lang="el-GR" dirty="0" smtClean="0"/>
          </a:p>
          <a:p>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4693" y="1285206"/>
            <a:ext cx="3565752" cy="4928579"/>
          </a:xfrm>
          <a:prstGeom prst="rect">
            <a:avLst/>
          </a:prstGeom>
        </p:spPr>
      </p:pic>
    </p:spTree>
    <p:extLst>
      <p:ext uri="{BB962C8B-B14F-4D97-AF65-F5344CB8AC3E}">
        <p14:creationId xmlns:p14="http://schemas.microsoft.com/office/powerpoint/2010/main" val="298551282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Κάρτα</Template>
  <TotalTime>96</TotalTime>
  <Words>417</Words>
  <Application>Microsoft Office PowerPoint</Application>
  <PresentationFormat>Ευρεία οθόνη</PresentationFormat>
  <Paragraphs>56</Paragraphs>
  <Slides>23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Corbel</vt:lpstr>
      <vt:lpstr>Gill Sans MT</vt:lpstr>
      <vt:lpstr>Impact</vt:lpstr>
      <vt:lpstr>Badge</vt:lpstr>
      <vt:lpstr>Πρώτες βοήθειες</vt:lpstr>
      <vt:lpstr>Παρουσίαση του PowerPoint</vt:lpstr>
      <vt:lpstr>Αιμορραγία </vt:lpstr>
      <vt:lpstr>Αιμορραγία </vt:lpstr>
      <vt:lpstr>Επίσης οι αιμορραγίες διακρίνονται και σε…</vt:lpstr>
      <vt:lpstr>Ποια συμπτώματα σας έρχονται στο μυαλό από δικιές σας εμπειρίες????</vt:lpstr>
      <vt:lpstr>Συμπτώματα και σημεία της αιμορραγίας: </vt:lpstr>
      <vt:lpstr>Προσοχή!!!</vt:lpstr>
      <vt:lpstr>Πρώτες βοήθειες σε αιμορραγία :</vt:lpstr>
      <vt:lpstr>Παρουσίαση του PowerPoint</vt:lpstr>
      <vt:lpstr>Καθαρισμός του τραύματος </vt:lpstr>
      <vt:lpstr>προσοχή</vt:lpstr>
      <vt:lpstr>ίσχαιμη περίδεση  </vt:lpstr>
      <vt:lpstr>Ίσχαιμη περίδεση  </vt:lpstr>
      <vt:lpstr>Σύστημα ίσχαιμης περίδεσης</vt:lpstr>
      <vt:lpstr>Ακρωτηριασμός  </vt:lpstr>
      <vt:lpstr>Ακρωτηριασμός </vt:lpstr>
      <vt:lpstr>Φροντίδα ακρωτηριασμένου μέλους</vt:lpstr>
      <vt:lpstr>ρινορραγία</vt:lpstr>
      <vt:lpstr>Αιτίες ρινορραγίας</vt:lpstr>
      <vt:lpstr>Πρώτες βοήθειες σε ρινορραγία </vt:lpstr>
      <vt:lpstr>Παρουσίαση του PowerPoint</vt:lpstr>
      <vt:lpstr>Ευχαριστώ πολύ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Πρώτες βοήθειες</dc:title>
  <dc:creator>User</dc:creator>
  <cp:lastModifiedBy>User</cp:lastModifiedBy>
  <cp:revision>14</cp:revision>
  <dcterms:created xsi:type="dcterms:W3CDTF">2022-11-13T17:11:25Z</dcterms:created>
  <dcterms:modified xsi:type="dcterms:W3CDTF">2022-11-13T18:48:15Z</dcterms:modified>
</cp:coreProperties>
</file>