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ΔΗΛΗΤΗΡΙΑΣΗ</a:t>
            </a:r>
            <a:endParaRPr lang="el-GR" dirty="0"/>
          </a:p>
        </p:txBody>
      </p:sp>
      <p:sp>
        <p:nvSpPr>
          <p:cNvPr id="3" name="Content Placeholder 2"/>
          <p:cNvSpPr>
            <a:spLocks noGrp="1"/>
          </p:cNvSpPr>
          <p:nvPr>
            <p:ph idx="1"/>
          </p:nvPr>
        </p:nvSpPr>
        <p:spPr/>
        <p:txBody>
          <a:bodyPr/>
          <a:lstStyle/>
          <a:p>
            <a:r>
              <a:rPr lang="el-GR" sz="2000" dirty="0" smtClean="0"/>
              <a:t>Οι τροφικές δηλητηριάσεις αποτελούν τις πιο κοινές παθολογικές καταστάσεις σε ολόκληρο τον κόσμο. Όμως, στη χώρα μας μας απειλούν ιδιαίτερα τους θερινούς μήνες, λόγω των υψηλών θερμοκρασιών</a:t>
            </a:r>
            <a:r>
              <a:rPr lang="el-GR" dirty="0" smtClean="0"/>
              <a:t/>
            </a:r>
            <a:br>
              <a:rPr lang="el-GR" dirty="0" smtClean="0"/>
            </a:b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l-GR" sz="1800" b="1"/>
              <a:t>Αναφυλακτική καταπληξία</a:t>
            </a:r>
          </a:p>
        </p:txBody>
      </p:sp>
      <p:sp>
        <p:nvSpPr>
          <p:cNvPr id="4099" name="Rectangle 3"/>
          <p:cNvSpPr>
            <a:spLocks noGrp="1" noChangeArrowheads="1"/>
          </p:cNvSpPr>
          <p:nvPr>
            <p:ph type="body" idx="1"/>
          </p:nvPr>
        </p:nvSpPr>
        <p:spPr/>
        <p:txBody>
          <a:bodyPr/>
          <a:lstStyle/>
          <a:p>
            <a:pPr>
              <a:lnSpc>
                <a:spcPct val="150000"/>
              </a:lnSpc>
            </a:pPr>
            <a:r>
              <a:rPr lang="el-GR" sz="1600"/>
              <a:t>Οι κυριότερες εκδηλώσεις είναι η δύσπνοια, λόγω οιδήματος του λάρυγγα, η υπόταση και η καταπληξία, λόγω της αγγειοπαράλυσης, το ερύθημα, ο κνησμός και το οίδημα του δέρματος, η ναυτία, οι εμετοί και οι διάρροιες και διαταραχές του επιπέδου της συνείδησης. </a:t>
            </a:r>
          </a:p>
          <a:p>
            <a:pPr>
              <a:lnSpc>
                <a:spcPct val="150000"/>
              </a:lnSpc>
            </a:pPr>
            <a:endParaRPr lang="el-GR"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sz="1800" b="1"/>
              <a:t>Αναφυλακτική καταπληξία</a:t>
            </a:r>
          </a:p>
        </p:txBody>
      </p:sp>
      <p:sp>
        <p:nvSpPr>
          <p:cNvPr id="5123" name="Rectangle 3"/>
          <p:cNvSpPr>
            <a:spLocks noGrp="1" noChangeArrowheads="1"/>
          </p:cNvSpPr>
          <p:nvPr>
            <p:ph type="body" idx="1"/>
          </p:nvPr>
        </p:nvSpPr>
        <p:spPr/>
        <p:txBody>
          <a:bodyPr/>
          <a:lstStyle/>
          <a:p>
            <a:pPr>
              <a:lnSpc>
                <a:spcPct val="150000"/>
              </a:lnSpc>
            </a:pPr>
            <a:r>
              <a:rPr lang="el-GR" sz="1600"/>
              <a:t>Η προφύλαξη είναι πολύ σημαντική και αποτελεί το θεμέλιο λίθο για την αποφυγή της αναφυλαξίας. </a:t>
            </a:r>
            <a:endParaRPr lang="en-US" sz="1600"/>
          </a:p>
          <a:p>
            <a:pPr>
              <a:lnSpc>
                <a:spcPct val="150000"/>
              </a:lnSpc>
              <a:buFont typeface="Wingdings" pitchFamily="2" charset="2"/>
              <a:buNone/>
            </a:pPr>
            <a:endParaRPr lang="el-GR" sz="1600"/>
          </a:p>
          <a:p>
            <a:pPr>
              <a:lnSpc>
                <a:spcPct val="150000"/>
              </a:lnSpc>
            </a:pPr>
            <a:r>
              <a:rPr lang="el-GR" sz="1600"/>
              <a:t>Η αντιμετώπιση γίνεται με την άμεση χορήγηση 0,2-0,5 ml αδρεναλίνης (1/1000) ενδομυϊκά στο δελτοειδή μυ, τη διατήρηση της αναπνευστικής λειτουργίας και την αντιμετώπιση της καταπληξίας. </a:t>
            </a:r>
          </a:p>
          <a:p>
            <a:endParaRPr lang="el-GR" sz="1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solidFill>
                  <a:prstClr val="black"/>
                </a:solidFill>
              </a:rPr>
              <a:t>ΔΗΛΗΤΗΡΙΑΣΗ</a:t>
            </a:r>
            <a:endParaRPr lang="el-GR" dirty="0"/>
          </a:p>
        </p:txBody>
      </p:sp>
      <p:sp>
        <p:nvSpPr>
          <p:cNvPr id="3" name="Content Placeholder 2"/>
          <p:cNvSpPr>
            <a:spLocks noGrp="1"/>
          </p:cNvSpPr>
          <p:nvPr>
            <p:ph idx="1"/>
          </p:nvPr>
        </p:nvSpPr>
        <p:spPr/>
        <p:txBody>
          <a:bodyPr>
            <a:normAutofit fontScale="77500" lnSpcReduction="20000"/>
          </a:bodyPr>
          <a:lstStyle/>
          <a:p>
            <a:r>
              <a:rPr lang="el-GR" sz="2900" dirty="0" smtClean="0"/>
              <a:t>Το χαλασμένο φαγητό είναι η πιο συχνή αιτία τροφικής δηλητηρίασης, ωστόσο δεν είναι η μόνη. Συγκεκριμένα, οι τροφικές δηλητηριάσεις προκαλούνται από την κατανάλωση μολυσμένων τροφών ή ποτών και οφείλονται σε βακτήρια, ιούς ή παράσιτα, τα οποία είτε αναπτύχθηκαν πάνω σε μη καλοσυντηρημένα τρόφιμα είτε επιμόλυναν τα τρόφιμα εξαιτίας κακών συνθηκών υγιεινής. Τέτοιοι μικροοργανισμοί είναι τα κολοβακτηρίδια, η σαλμονέλα, ο σταφυλόκοκκος, η λιστέρια, η σιγκέλα και διάφορα άλλα που μπορούν να μολύνουν μια μεγάλη ποικιλία τροφίμων. Σοβαρές και άκρως επικίνδυνες για τη ζωή μας τροφικές δηλητηριάσεις μπορεί να πάθουμε και από την κατανάλωση τροφών που από τη φύση τους έχουν δηλητηριώδεις ουσίες, όπως για παράδειγμα ορισμένα είδη μανιταριώ</a:t>
            </a:r>
            <a:br>
              <a:rPr lang="el-GR" sz="2900" dirty="0" smtClean="0"/>
            </a:br>
            <a:r>
              <a:rPr lang="el-GR" dirty="0" smtClean="0"/>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solidFill>
                  <a:prstClr val="black"/>
                </a:solidFill>
              </a:rPr>
              <a:t>ΔΗΛΗΤΗΡΙΑΣΗ</a:t>
            </a:r>
            <a:endParaRPr lang="el-GR" dirty="0"/>
          </a:p>
        </p:txBody>
      </p:sp>
      <p:sp>
        <p:nvSpPr>
          <p:cNvPr id="3" name="Content Placeholder 2"/>
          <p:cNvSpPr>
            <a:spLocks noGrp="1"/>
          </p:cNvSpPr>
          <p:nvPr>
            <p:ph idx="1"/>
          </p:nvPr>
        </p:nvSpPr>
        <p:spPr/>
        <p:txBody>
          <a:bodyPr>
            <a:normAutofit fontScale="40000" lnSpcReduction="20000"/>
          </a:bodyPr>
          <a:lstStyle/>
          <a:p>
            <a:pPr>
              <a:buNone/>
            </a:pPr>
            <a:r>
              <a:rPr lang="el-GR" dirty="0" smtClean="0"/>
              <a:t>Τα συμπτώματα μιας τροφικής δηλητηρίασης ποικίλλουν γιατί εξαρτώνται συνήθως από το μικρόβιο που την προκάλεσε.</a:t>
            </a:r>
          </a:p>
          <a:p>
            <a:r>
              <a:rPr lang="el-GR" dirty="0" smtClean="0"/>
              <a:t>Τα πιο συνηθισμένα συμπτώματα είναι</a:t>
            </a:r>
          </a:p>
          <a:p>
            <a:r>
              <a:rPr lang="el-GR" dirty="0" smtClean="0"/>
              <a:t>η ναυτία,</a:t>
            </a:r>
          </a:p>
          <a:p>
            <a:r>
              <a:rPr lang="el-GR" dirty="0" smtClean="0"/>
              <a:t>ο εμετός,</a:t>
            </a:r>
          </a:p>
          <a:p>
            <a:r>
              <a:rPr lang="el-GR" dirty="0" smtClean="0"/>
              <a:t>η διάρροια,</a:t>
            </a:r>
          </a:p>
          <a:p>
            <a:r>
              <a:rPr lang="el-GR" dirty="0" smtClean="0"/>
              <a:t>ο πόνος στην κοιλιά,</a:t>
            </a:r>
          </a:p>
          <a:p>
            <a:r>
              <a:rPr lang="el-GR" dirty="0" smtClean="0"/>
              <a:t>η ατονία.</a:t>
            </a:r>
          </a:p>
          <a:p>
            <a:r>
              <a:rPr lang="el-GR" dirty="0" smtClean="0"/>
              <a:t/>
            </a:r>
            <a:br>
              <a:rPr lang="el-GR" dirty="0" smtClean="0"/>
            </a:br>
            <a:r>
              <a:rPr lang="el-GR" dirty="0" smtClean="0"/>
              <a:t>Σε πιο σοβαρές τροφικές δηλητηριάσεις μπορεί να εμφανιστούν</a:t>
            </a:r>
          </a:p>
          <a:p>
            <a:r>
              <a:rPr lang="el-GR" dirty="0" smtClean="0"/>
              <a:t>αιμορραγικές προσμείξεις στις διαρροϊκές κενώσεις,</a:t>
            </a:r>
          </a:p>
          <a:p>
            <a:r>
              <a:rPr lang="el-GR" dirty="0" smtClean="0"/>
              <a:t>πονοκέφαλος,</a:t>
            </a:r>
          </a:p>
          <a:p>
            <a:r>
              <a:rPr lang="el-GR" dirty="0" smtClean="0"/>
              <a:t>πυρετός,</a:t>
            </a:r>
          </a:p>
          <a:p>
            <a:r>
              <a:rPr lang="el-GR" dirty="0" smtClean="0"/>
              <a:t>αίσθημα αδυναμίας και</a:t>
            </a:r>
          </a:p>
          <a:p>
            <a:r>
              <a:rPr lang="el-GR" dirty="0" smtClean="0"/>
              <a:t>αρθραλγίες.</a:t>
            </a:r>
            <a:endParaRPr lang="en-US" dirty="0" smtClean="0"/>
          </a:p>
          <a:p>
            <a:endParaRPr lang="el-GR" dirty="0" smtClean="0"/>
          </a:p>
          <a:p>
            <a:pPr>
              <a:buNone/>
            </a:pPr>
            <a:r>
              <a:rPr lang="el-GR" dirty="0" smtClean="0"/>
              <a:t>Η ένταση επίσης των συμπτωμάτων θα εξαρτηθεί από τη φυσική σας κατάσταση και από την ποσότητα του μικροβίου ή της τοξίνης που θα πάρετε. Όσο, δηλαδή, μεγαλύτερη ποσότητα μολυσμένης τροφής καταναλώσετε, τόσο πιο σοβαρή θα είναι και η δηλητηρίαση που θα πάθετε.</a:t>
            </a:r>
            <a:br>
              <a:rPr lang="el-GR" dirty="0" smtClean="0"/>
            </a:br>
            <a:r>
              <a:rPr lang="el-GR" dirty="0" smtClean="0"/>
              <a:t/>
            </a:r>
            <a:br>
              <a:rPr lang="el-GR" dirty="0" smtClean="0"/>
            </a:b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solidFill>
                  <a:prstClr val="black"/>
                </a:solidFill>
              </a:rPr>
              <a:t>ΔΗΛΗΤΗΡΙΑΣΗ</a:t>
            </a:r>
            <a:endParaRPr lang="el-GR" dirty="0"/>
          </a:p>
        </p:txBody>
      </p:sp>
      <p:sp>
        <p:nvSpPr>
          <p:cNvPr id="3" name="Content Placeholder 2"/>
          <p:cNvSpPr>
            <a:spLocks noGrp="1"/>
          </p:cNvSpPr>
          <p:nvPr>
            <p:ph idx="1"/>
          </p:nvPr>
        </p:nvSpPr>
        <p:spPr/>
        <p:txBody>
          <a:bodyPr>
            <a:normAutofit fontScale="92500" lnSpcReduction="20000"/>
          </a:bodyPr>
          <a:lstStyle/>
          <a:p>
            <a:pPr>
              <a:buNone/>
            </a:pPr>
            <a:r>
              <a:rPr lang="el-GR" sz="2800" dirty="0" smtClean="0"/>
              <a:t>Τα συμπτώματα της δηλητηρίασης δεν εμφανίζονται αμέσως μετά τη λήψη της μολυσμένης τροφής. Ο χρόνος εκδήλωσης ποικίλλει ανάλογα και πάλι με το μικρόβιο που την έχει προκαλέσει. Μπορεί, λοιπόν, να εκδηλωθούν 30 λεπτά μετά, αλλά και έπειτα από μία ή δύο μέρες ή και περισσότερες. Αυτό σημαίνει ότι κάποιες φορές χρειάζεται να αναζητήσετε τα αίτια σε τροφές που καταναλώσατε λίγες μέρες πριν. Οι ενοχλήσεις, πάντως, διαρκούν μία ή δύο μέρες, αλλά σε σοβαρές περιπτώσεις μπορεί να φτάσουν και τις δέκα</a:t>
            </a:r>
            <a:r>
              <a:rPr lang="el-GR" dirty="0" smtClean="0"/>
              <a:t>.</a:t>
            </a:r>
            <a:br>
              <a:rPr lang="el-GR" dirty="0" smtClean="0"/>
            </a:br>
            <a:r>
              <a:rPr lang="el-GR" dirty="0" smtClean="0"/>
              <a:t/>
            </a:r>
            <a:br>
              <a:rPr lang="el-GR" dirty="0" smtClean="0"/>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solidFill>
                  <a:prstClr val="black"/>
                </a:solidFill>
              </a:rPr>
              <a:t>ΔΗΛΗΤΗΡΙΑΣΗ</a:t>
            </a:r>
            <a:endParaRPr lang="el-GR" dirty="0"/>
          </a:p>
        </p:txBody>
      </p:sp>
      <p:sp>
        <p:nvSpPr>
          <p:cNvPr id="3" name="Content Placeholder 2"/>
          <p:cNvSpPr>
            <a:spLocks noGrp="1"/>
          </p:cNvSpPr>
          <p:nvPr>
            <p:ph idx="1"/>
          </p:nvPr>
        </p:nvSpPr>
        <p:spPr/>
        <p:txBody>
          <a:bodyPr>
            <a:normAutofit/>
          </a:bodyPr>
          <a:lstStyle/>
          <a:p>
            <a:r>
              <a:rPr lang="el-GR" sz="2400" dirty="0" smtClean="0"/>
              <a:t>Τις περισσότερες φορές η τροφική δηλητηρίαση περνάει χωρίς να απαιτείται ιατρική υποστήριξη. Αρκεί να πίνετε νερό για να αντικαταστήσετε τα υγρά που χάθηκαν με τους εμετούς και τις διάρροιες και να ακολουθήσετε μια ελαφριά δίαιτα με περιορισμένα λιπαρά και φυτικές ίνες, που επιβαρύνουν το έντερο.</a:t>
            </a:r>
          </a:p>
          <a:p>
            <a:pPr>
              <a:buNone/>
            </a:pPr>
            <a:r>
              <a:rPr lang="el-GR" sz="2400" dirty="0" smtClean="0"/>
              <a:t/>
            </a:r>
            <a:br>
              <a:rPr lang="el-GR" sz="2400" dirty="0" smtClean="0"/>
            </a:b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800" dirty="0" smtClean="0">
                <a:solidFill>
                  <a:prstClr val="black"/>
                </a:solidFill>
              </a:rPr>
              <a:t>ΔΗΛΗΤΗΡΙΑΣΗ</a:t>
            </a:r>
            <a:endParaRPr lang="el-GR" dirty="0"/>
          </a:p>
        </p:txBody>
      </p:sp>
      <p:sp>
        <p:nvSpPr>
          <p:cNvPr id="3" name="Content Placeholder 2"/>
          <p:cNvSpPr>
            <a:spLocks noGrp="1"/>
          </p:cNvSpPr>
          <p:nvPr>
            <p:ph idx="1"/>
          </p:nvPr>
        </p:nvSpPr>
        <p:spPr/>
        <p:txBody>
          <a:bodyPr>
            <a:normAutofit fontScale="70000" lnSpcReduction="20000"/>
          </a:bodyPr>
          <a:lstStyle/>
          <a:p>
            <a:r>
              <a:rPr lang="el-GR" b="1" u="sng" dirty="0" smtClean="0"/>
              <a:t>Τι πρέπει να κάνετε:</a:t>
            </a:r>
            <a:endParaRPr lang="el-GR" dirty="0" smtClean="0"/>
          </a:p>
          <a:p>
            <a:r>
              <a:rPr lang="el-GR" dirty="0" smtClean="0"/>
              <a:t>-Αποφύγετε την κατανάλωση φυτικών ινών (φρούτα, λαχανικά, δημητριακά), καθώς αυξάνουν την κινητικότητα του εντέρου. Για τον ίδιο λόγο καλό είναι να αποφύγετε το γάλα και τα γαλακτοκομικά προϊόντα.</a:t>
            </a:r>
          </a:p>
          <a:p>
            <a:r>
              <a:rPr lang="el-GR" dirty="0" smtClean="0"/>
              <a:t>-Καταναλώνετε στερεές τροφές, όπως ρύζι, λευκό κρέας, κοτόπουλο και πατάτες βραστές.</a:t>
            </a:r>
          </a:p>
          <a:p>
            <a:r>
              <a:rPr lang="el-GR" dirty="0" smtClean="0"/>
              <a:t>-Πίνετε πολλά υγρά, καθώς ο εμετός και η διάρροια μπορεί να προκαλέσουν απώλεια ηλεκτρολυτών και αφυδάτωση.</a:t>
            </a:r>
          </a:p>
          <a:p>
            <a:r>
              <a:rPr lang="el-GR" dirty="0" smtClean="0"/>
              <a:t>-Αλατίζετε ελαφρά τις τροφές σας, καθώς το αλάτι περιέχει κάλιο και νάτριο που βοηθούν στην αναπλήρωση των ηλεκτρολυτών.</a:t>
            </a:r>
          </a:p>
          <a:p>
            <a:pPr>
              <a:buNone/>
            </a:pPr>
            <a:r>
              <a:rPr lang="el-GR" dirty="0" smtClean="0"/>
              <a:t/>
            </a:r>
            <a:br>
              <a:rPr lang="el-GR" dirty="0" smtClean="0"/>
            </a:b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ΔΗΛΗΤΗΡΙΑΣΗ</a:t>
            </a:r>
            <a:endParaRPr lang="el-GR" sz="2800" dirty="0"/>
          </a:p>
        </p:txBody>
      </p:sp>
      <p:sp>
        <p:nvSpPr>
          <p:cNvPr id="3" name="Content Placeholder 2"/>
          <p:cNvSpPr>
            <a:spLocks noGrp="1"/>
          </p:cNvSpPr>
          <p:nvPr>
            <p:ph idx="1"/>
          </p:nvPr>
        </p:nvSpPr>
        <p:spPr/>
        <p:txBody>
          <a:bodyPr>
            <a:normAutofit fontScale="70000" lnSpcReduction="20000"/>
          </a:bodyPr>
          <a:lstStyle/>
          <a:p>
            <a:r>
              <a:rPr lang="el-GR" b="1" dirty="0" smtClean="0"/>
              <a:t>ΠΟΤΕ ΝΑ ΖΗΤΗΣΕΤΕ ΙΑΤΡΙΚΗ ΒΟΗΘΕΙΑ</a:t>
            </a:r>
            <a:endParaRPr lang="el-GR" dirty="0" smtClean="0"/>
          </a:p>
          <a:p>
            <a:r>
              <a:rPr lang="el-GR" dirty="0" smtClean="0"/>
              <a:t>- Η διάρροια και οι εμετοί διαρκούν πάνω από 2-3 μέρες.</a:t>
            </a:r>
          </a:p>
          <a:p>
            <a:r>
              <a:rPr lang="el-GR" dirty="0" smtClean="0"/>
              <a:t>- Η διάρροια και οι εμετοί συνοδεύονται από υψηλό πυρετό, πόνο στην κοιλιά, ζάλη ή αίμα στα κόπρανα.</a:t>
            </a:r>
          </a:p>
          <a:p>
            <a:r>
              <a:rPr lang="el-GR" dirty="0" smtClean="0"/>
              <a:t>- Έχετε επίμονους εμετούς ή νιώθετε αφυδατωμένοι.</a:t>
            </a:r>
          </a:p>
          <a:p>
            <a:r>
              <a:rPr lang="el-GR" dirty="0" smtClean="0"/>
              <a:t>- Εμφανίσετε υπόταση και σύγχυση, η προσφυγή σας στο γιατρό ή στο νοσοκομείο θα πρέπει να είναι άμεση.</a:t>
            </a:r>
          </a:p>
          <a:p>
            <a:r>
              <a:rPr lang="el-GR" dirty="0" smtClean="0"/>
              <a:t>- Ανήκετε σε ευπαθείς ομάδες (ηλικιωμένα άτομα, βρέφη και μικρά παιδιά, διαβητικοί, καρκινοπαθείς, άτομα που έχουν υποβληθεί σε εγχειρίσεις στο στομάχι κλπ)</a:t>
            </a:r>
            <a:br>
              <a:rPr lang="el-GR" dirty="0" smtClean="0"/>
            </a:br>
            <a:endParaRPr lang="el-GR" dirty="0" smtClean="0"/>
          </a:p>
          <a:p>
            <a:pPr>
              <a:buNone/>
            </a:pPr>
            <a:r>
              <a:rPr lang="el-GR" dirty="0" smtClean="0"/>
              <a:t/>
            </a:r>
            <a:br>
              <a:rPr lang="el-GR" dirty="0" smtClean="0"/>
            </a:br>
            <a:r>
              <a:rPr lang="el-GR" dirty="0" smtClean="0"/>
              <a:t/>
            </a:r>
            <a:br>
              <a:rPr lang="el-GR"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000" dirty="0" smtClean="0">
                <a:solidFill>
                  <a:prstClr val="black"/>
                </a:solidFill>
              </a:rPr>
              <a:t>ΦΑΡΜΑΚΕΥΤΙΚΗ ΔΗΛΗΤΗΡΙΑΣΗ</a:t>
            </a:r>
            <a:endParaRPr lang="el-GR" sz="2000" dirty="0"/>
          </a:p>
        </p:txBody>
      </p:sp>
      <p:sp>
        <p:nvSpPr>
          <p:cNvPr id="3" name="Content Placeholder 2"/>
          <p:cNvSpPr>
            <a:spLocks noGrp="1"/>
          </p:cNvSpPr>
          <p:nvPr>
            <p:ph idx="1"/>
          </p:nvPr>
        </p:nvSpPr>
        <p:spPr/>
        <p:txBody>
          <a:bodyPr>
            <a:normAutofit fontScale="40000" lnSpcReduction="20000"/>
          </a:bodyPr>
          <a:lstStyle/>
          <a:p>
            <a:r>
              <a:rPr lang="el-GR" dirty="0" smtClean="0"/>
              <a:t>Ελέγξτε αν το θύμα αναπνέει.</a:t>
            </a:r>
          </a:p>
          <a:p>
            <a:r>
              <a:rPr lang="el-GR" dirty="0" smtClean="0"/>
              <a:t>Αν δεν έχει αναπνοή, αρχίστε ΚΑΡΠΑ (μην το κάνετε μόνο αν το θύμα έχει πάρει φυτοφάρμακο από το στόμα).</a:t>
            </a:r>
          </a:p>
          <a:p>
            <a:r>
              <a:rPr lang="el-GR" dirty="0" smtClean="0"/>
              <a:t>Αν έχει αναπνοή τοποθετείστε το σε θέση ανάνηψης και ελέγχετε τον τακτικά.</a:t>
            </a:r>
          </a:p>
          <a:p>
            <a:r>
              <a:rPr lang="el-GR" dirty="0" smtClean="0"/>
              <a:t>Ειδοποιείστε ασθενοφόρο.</a:t>
            </a:r>
          </a:p>
          <a:p>
            <a:r>
              <a:rPr lang="el-GR" dirty="0" smtClean="0"/>
              <a:t>Αν το θύμα μπορεί να μιλήσει, είναι πολύ σημαντικό να πάρετε </a:t>
            </a:r>
            <a:r>
              <a:rPr lang="el-GR" b="1" dirty="0" smtClean="0"/>
              <a:t>πληροφορίες για το είδος και την ποσότητα της ουσίας που προκαλεί τη δηλητηρίαση.</a:t>
            </a:r>
            <a:r>
              <a:rPr lang="el-GR" dirty="0" smtClean="0"/>
              <a:t> Αν δεν μπορεί να μιλήσει ψάξτε για χάπια ή το δοχείο της ουσίας και φέρτε το μαζί του στο Νοσοκομείο. Η γνώση του είδους του δηλητηρίου είναι πολύτιμη</a:t>
            </a:r>
          </a:p>
          <a:p>
            <a:r>
              <a:rPr lang="el-GR" dirty="0" smtClean="0"/>
              <a:t>Μην προκαλέσετε εμετό παρά μόνο αν το γράφει το δοχείο της ουσίας ή σας δοθεί εντολή από το κέντρο δηλητηριάσεων ή γιατρό. Ο εμετός προκαλείται μόνο στον πάσχοντα που έχει τις αισθήσεις του. Τον προκαλούμε δίνοντας του να πιεί 2 ποτήρια αλατόνερο και στη συνέχεια ερεθίζοντας με τα δάκτυλα μας το φάρυγγα του.</a:t>
            </a:r>
          </a:p>
          <a:p>
            <a:r>
              <a:rPr lang="el-GR" dirty="0" smtClean="0"/>
              <a:t>Αν η δηλητηρίαση οφείλεται σε εισπνοή τοξικών ουσιών, μπείτε στο χώρο μόνο αν είστε ασφαλείς και απομακρύνετε το θύμα πριν αρχίσετε να του προσφέρετε οποιαδήποτε βοήθεια.</a:t>
            </a:r>
          </a:p>
          <a:p>
            <a:r>
              <a:rPr lang="el-GR" dirty="0" smtClean="0"/>
              <a:t>Αν η υπάρχει υποψία δηλητηρίασης μετά από γεωργική χρήση κάποιου φυτοφάρμακου, επειδή αυτό συνήθως απορροφάται από το δέρμα, επείγει να γίνει αφαίρεση των ρούχων και των παπουτσιών του πάσχοντα και πλύσιμο του με άφθονο τρεχούμενο νερό.</a:t>
            </a:r>
          </a:p>
          <a:p>
            <a:r>
              <a:rPr lang="el-GR" dirty="0" smtClean="0"/>
              <a:t>Αν δεν υπάρχει η άμεση δυνατότητα μεταφοράς του με ασθενοφόρο, επειδή ο χρόνος είναι πολύτιμος, μεταφέρετε τον πάσχοντα με δικό σας μέσο. Στη μεταφορά είναι προτιμότερη η θέση ανάνηψης και φυσικά ο τακτικός έλεγχος </a:t>
            </a:r>
            <a:r>
              <a:rPr lang="el-GR" smtClean="0"/>
              <a:t>της αναπνοής. </a:t>
            </a:r>
            <a:r>
              <a:rPr lang="el-GR" dirty="0" smtClean="0"/>
              <a:t>Φέρτε μαζί σας ότι τεκμήριο έχετε για το είδος της ουσίας που προκάλεσε τη δηλητηρίαση.</a:t>
            </a:r>
          </a:p>
          <a:p>
            <a:r>
              <a:rPr lang="el-GR" dirty="0" smtClean="0"/>
              <a:t>Πληροφορίες για Α' Βοήθειες μπορούν να σας δώσουν από το</a:t>
            </a:r>
            <a:r>
              <a:rPr lang="el-GR" b="1" dirty="0" smtClean="0"/>
              <a:t> Κέντρο Δηλητηριάσεων</a:t>
            </a:r>
            <a:r>
              <a:rPr lang="el-GR" dirty="0" smtClean="0"/>
              <a:t> στο τηλέφωνο </a:t>
            </a:r>
            <a:r>
              <a:rPr lang="el-GR" b="1" dirty="0" smtClean="0"/>
              <a:t>210 77 93 777.</a:t>
            </a:r>
            <a:r>
              <a:rPr lang="el-GR" dirty="0" smtClean="0"/>
              <a:t> Το τηλέφωνο αυτό το γράφει κάθε ιατρικό φάρμακο και κάθε φυτοφάρμακο.</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l-GR" sz="1800" b="1"/>
              <a:t>Αναφυλακτική καταπληξία</a:t>
            </a:r>
          </a:p>
        </p:txBody>
      </p:sp>
      <p:sp>
        <p:nvSpPr>
          <p:cNvPr id="3075" name="Rectangle 3"/>
          <p:cNvSpPr>
            <a:spLocks noGrp="1" noChangeArrowheads="1"/>
          </p:cNvSpPr>
          <p:nvPr>
            <p:ph type="body" idx="1"/>
          </p:nvPr>
        </p:nvSpPr>
        <p:spPr/>
        <p:txBody>
          <a:bodyPr/>
          <a:lstStyle/>
          <a:p>
            <a:endParaRPr lang="el-GR" sz="2800" b="1"/>
          </a:p>
          <a:p>
            <a:pPr>
              <a:lnSpc>
                <a:spcPct val="150000"/>
              </a:lnSpc>
            </a:pPr>
            <a:r>
              <a:rPr lang="el-GR" sz="1600"/>
              <a:t>Η αναφυλακτική καταπληξία είναι μια βαριά αλλεργική αντίδραση του οργανισμού, η οποία είναι δυνατό να εμφανισθεί μέσα σε λίγα λεπτά ή δευτερόλεπτα της ώρας μετά από κάθε δηλητηρίαση με κάποια ουσία, στην οποία το άτομο είναι ευαίσθητο. </a:t>
            </a:r>
            <a:endParaRPr lang="en-US" sz="1600"/>
          </a:p>
          <a:p>
            <a:pPr>
              <a:lnSpc>
                <a:spcPct val="150000"/>
              </a:lnSpc>
              <a:buFont typeface="Wingdings" pitchFamily="2" charset="2"/>
              <a:buNone/>
            </a:pPr>
            <a:endParaRPr lang="el-GR" sz="1600"/>
          </a:p>
          <a:p>
            <a:pPr>
              <a:lnSpc>
                <a:spcPct val="150000"/>
              </a:lnSpc>
            </a:pPr>
            <a:r>
              <a:rPr lang="el-GR" sz="1600"/>
              <a:t>Τα συμπτώματα και τα σημεία της αναφυλακτικής καταπληξίας είναι γενικά και αφορούν κυρίως το αναπνευστικό και το κυκλοφορικό σύστημα, καθώς το 70% των θανάτων οφείλονται σε διαταραχή του αναπνευστικού και το 24% σε διαταραχή του καρδιαγγειακού συστήματος, ενώ εμφανίζονται και εκδηλώσεις από το δέρμα, το πεπτικό και το κεντρικό νευρικό σύστημα.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712</Words>
  <Application>Microsoft Office PowerPoint</Application>
  <PresentationFormat>Προβολή στην οθόνη (4:3)</PresentationFormat>
  <Paragraphs>62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Office Theme</vt:lpstr>
      <vt:lpstr>ΔΗΛΗΤΗΡΙΑΣΗ</vt:lpstr>
      <vt:lpstr>ΔΗΛΗΤΗΡΙΑΣΗ</vt:lpstr>
      <vt:lpstr>ΔΗΛΗΤΗΡΙΑΣΗ</vt:lpstr>
      <vt:lpstr>ΔΗΛΗΤΗΡΙΑΣΗ</vt:lpstr>
      <vt:lpstr>ΔΗΛΗΤΗΡΙΑΣΗ</vt:lpstr>
      <vt:lpstr>ΔΗΛΗΤΗΡΙΑΣΗ</vt:lpstr>
      <vt:lpstr>ΔΗΛΗΤΗΡΙΑΣΗ</vt:lpstr>
      <vt:lpstr>ΦΑΡΜΑΚΕΥΤΙΚΗ ΔΗΛΗΤΗΡΙΑΣΗ</vt:lpstr>
      <vt:lpstr>Αναφυλακτική καταπληξία</vt:lpstr>
      <vt:lpstr>Αναφυλακτική καταπληξία</vt:lpstr>
      <vt:lpstr>Αναφυλακτική καταπληξία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Fanoula</dc:creator>
  <cp:lastModifiedBy>FANOYLA</cp:lastModifiedBy>
  <cp:revision>3</cp:revision>
  <dcterms:created xsi:type="dcterms:W3CDTF">2006-08-16T00:00:00Z</dcterms:created>
  <dcterms:modified xsi:type="dcterms:W3CDTF">2021-05-17T17:19:19Z</dcterms:modified>
</cp:coreProperties>
</file>