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256" r:id="rId3"/>
    <p:sldId id="289" r:id="rId4"/>
    <p:sldId id="257" r:id="rId5"/>
    <p:sldId id="258" r:id="rId6"/>
    <p:sldId id="259" r:id="rId7"/>
    <p:sldId id="260" r:id="rId8"/>
    <p:sldId id="261" r:id="rId9"/>
    <p:sldId id="262" r:id="rId10"/>
    <p:sldId id="290" r:id="rId11"/>
    <p:sldId id="280" r:id="rId12"/>
    <p:sldId id="288" r:id="rId13"/>
    <p:sldId id="263" r:id="rId14"/>
    <p:sldId id="264" r:id="rId15"/>
    <p:sldId id="266" r:id="rId16"/>
    <p:sldId id="267" r:id="rId17"/>
    <p:sldId id="293" r:id="rId18"/>
    <p:sldId id="296" r:id="rId19"/>
    <p:sldId id="268" r:id="rId20"/>
    <p:sldId id="284" r:id="rId21"/>
    <p:sldId id="291" r:id="rId22"/>
    <p:sldId id="278" r:id="rId23"/>
    <p:sldId id="279" r:id="rId24"/>
    <p:sldId id="270" r:id="rId25"/>
    <p:sldId id="271" r:id="rId26"/>
    <p:sldId id="272" r:id="rId27"/>
    <p:sldId id="273" r:id="rId28"/>
    <p:sldId id="274" r:id="rId29"/>
    <p:sldId id="281" r:id="rId30"/>
    <p:sldId id="275" r:id="rId31"/>
    <p:sldId id="277" r:id="rId32"/>
    <p:sldId id="305" r:id="rId33"/>
    <p:sldId id="297" r:id="rId34"/>
    <p:sldId id="294" r:id="rId35"/>
    <p:sldId id="306" r:id="rId36"/>
    <p:sldId id="276" r:id="rId37"/>
    <p:sldId id="307" r:id="rId38"/>
    <p:sldId id="308" r:id="rId39"/>
    <p:sldId id="310" r:id="rId40"/>
    <p:sldId id="299" r:id="rId41"/>
    <p:sldId id="300" r:id="rId42"/>
    <p:sldId id="302" r:id="rId43"/>
    <p:sldId id="303" r:id="rId44"/>
    <p:sldId id="304" r:id="rId45"/>
    <p:sldId id="311" r:id="rId46"/>
    <p:sldId id="312" r:id="rId47"/>
    <p:sldId id="313" r:id="rId48"/>
    <p:sldId id="314" r:id="rId49"/>
    <p:sldId id="315" r:id="rId50"/>
    <p:sldId id="316" r:id="rId51"/>
    <p:sldId id="317" r:id="rId52"/>
    <p:sldId id="318" r:id="rId53"/>
    <p:sldId id="319" r:id="rId54"/>
    <p:sldId id="321" r:id="rId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A7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4" name="6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8 - Τίτλος"/>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6" name="29 - Θέση ημερομηνίας"/>
          <p:cNvSpPr>
            <a:spLocks noGrp="1"/>
          </p:cNvSpPr>
          <p:nvPr>
            <p:ph type="dt" sz="half" idx="10"/>
          </p:nvPr>
        </p:nvSpPr>
        <p:spPr/>
        <p:txBody>
          <a:bodyPr/>
          <a:lstStyle>
            <a:lvl1pPr>
              <a:defRPr/>
            </a:lvl1pPr>
          </a:lstStyle>
          <a:p>
            <a:pPr>
              <a:defRPr/>
            </a:pPr>
            <a:fld id="{B6344050-033B-4C3B-A076-3BE690AE7864}" type="datetimeFigureOut">
              <a:rPr lang="el-GR"/>
              <a:pPr>
                <a:defRPr/>
              </a:pPr>
              <a:t>17/1/2018</a:t>
            </a:fld>
            <a:endParaRPr lang="el-GR"/>
          </a:p>
        </p:txBody>
      </p:sp>
      <p:sp>
        <p:nvSpPr>
          <p:cNvPr id="7" name="18 - Θέση υποσέλιδου"/>
          <p:cNvSpPr>
            <a:spLocks noGrp="1"/>
          </p:cNvSpPr>
          <p:nvPr>
            <p:ph type="ftr" sz="quarter" idx="11"/>
          </p:nvPr>
        </p:nvSpPr>
        <p:spPr/>
        <p:txBody>
          <a:bodyPr/>
          <a:lstStyle>
            <a:lvl1pPr>
              <a:defRPr/>
            </a:lvl1pPr>
          </a:lstStyle>
          <a:p>
            <a:pPr>
              <a:defRPr/>
            </a:pPr>
            <a:endParaRPr lang="el-GR"/>
          </a:p>
        </p:txBody>
      </p:sp>
      <p:sp>
        <p:nvSpPr>
          <p:cNvPr id="8" name="26 - Θέση αριθμού διαφάνειας"/>
          <p:cNvSpPr>
            <a:spLocks noGrp="1"/>
          </p:cNvSpPr>
          <p:nvPr>
            <p:ph type="sldNum" sz="quarter" idx="12"/>
          </p:nvPr>
        </p:nvSpPr>
        <p:spPr/>
        <p:txBody>
          <a:bodyPr/>
          <a:lstStyle>
            <a:lvl1pPr>
              <a:defRPr/>
            </a:lvl1pPr>
          </a:lstStyle>
          <a:p>
            <a:pPr>
              <a:defRPr/>
            </a:pPr>
            <a:fld id="{D03B1D72-76AB-423A-8979-2119416072F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E5EA82F7-432A-4284-AE2C-0CF231B13ACD}" type="datetimeFigureOut">
              <a:rPr lang="el-GR"/>
              <a:pPr>
                <a:defRPr/>
              </a:pPr>
              <a:t>17/1/2018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DC0CC2EC-DF0C-4E17-ABB3-50B3CDC7C0D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54B835-F5EB-48E3-AAD1-C51E344C8520}" type="datetimeFigureOut">
              <a:rPr lang="el-GR"/>
              <a:pPr>
                <a:defRPr/>
              </a:pPr>
              <a:t>17/1/2018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973D972-8C98-4135-862F-B136E873309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3292578B-A8D7-45CF-BB08-4162CD5CE2F7}" type="datetimeFigureOut">
              <a:rPr lang="el-GR"/>
              <a:pPr>
                <a:defRPr/>
              </a:pPr>
              <a:t>17/1/2018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51547BA-4FE5-4130-AC20-CCE1C34E377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4" name="6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lstStyle>
          <a:p>
            <a:pPr>
              <a:defRPr/>
            </a:pPr>
            <a:fld id="{ECC6A0CF-BA11-4247-A67F-4AB1F247B553}" type="datetimeFigureOut">
              <a:rPr lang="el-GR"/>
              <a:pPr>
                <a:defRPr/>
              </a:pPr>
              <a:t>17/1/2018</a:t>
            </a:fld>
            <a:endParaRPr lang="el-GR"/>
          </a:p>
        </p:txBody>
      </p:sp>
      <p:sp>
        <p:nvSpPr>
          <p:cNvPr id="7" name="4 - Θέση υποσέλιδου"/>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p:cNvSpPr>
            <a:spLocks noGrp="1"/>
          </p:cNvSpPr>
          <p:nvPr>
            <p:ph type="sldNum" sz="quarter" idx="12"/>
          </p:nvPr>
        </p:nvSpPr>
        <p:spPr/>
        <p:txBody>
          <a:bodyPr/>
          <a:lstStyle>
            <a:lvl1pPr>
              <a:defRPr/>
            </a:lvl1pPr>
          </a:lstStyle>
          <a:p>
            <a:pPr>
              <a:defRPr/>
            </a:pPr>
            <a:fld id="{4B01BA70-724D-4096-9276-5084CA6A7F68}"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71B7E05-8D70-4148-8B5B-F750AFE5E8EB}" type="datetimeFigureOut">
              <a:rPr lang="el-GR"/>
              <a:pPr>
                <a:defRPr/>
              </a:pPr>
              <a:t>17/1/2018</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97AB4676-B678-4CE0-AB14-AAD5F7DC6C4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lstStyle>
          <a:p>
            <a:pPr>
              <a:defRPr/>
            </a:pPr>
            <a:fld id="{BD4A736F-C190-4ED2-B5E5-05506CC2A747}" type="datetimeFigureOut">
              <a:rPr lang="el-GR"/>
              <a:pPr>
                <a:defRPr/>
              </a:pPr>
              <a:t>17/1/2018</a:t>
            </a:fld>
            <a:endParaRPr lang="el-GR"/>
          </a:p>
        </p:txBody>
      </p:sp>
      <p:sp>
        <p:nvSpPr>
          <p:cNvPr id="8" name="7 - Θέση υποσέλιδου"/>
          <p:cNvSpPr>
            <a:spLocks noGrp="1"/>
          </p:cNvSpPr>
          <p:nvPr>
            <p:ph type="ftr" sz="quarter" idx="11"/>
          </p:nvPr>
        </p:nvSpPr>
        <p:spPr/>
        <p:txBody>
          <a:bodyPr/>
          <a:lstStyle>
            <a:lvl1pPr>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a:defRPr/>
            </a:lvl1pPr>
          </a:lstStyle>
          <a:p>
            <a:pPr>
              <a:defRPr/>
            </a:pPr>
            <a:fld id="{0479E329-578C-48FE-A9E2-2A559204E82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lstStyle>
            <a:lvl1pPr algn="l">
              <a:defRPr sz="4600"/>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1207BA62-6844-4339-83E9-B9BCED79DE4F}" type="datetimeFigureOut">
              <a:rPr lang="el-GR"/>
              <a:pPr>
                <a:defRPr/>
              </a:pPr>
              <a:t>17/1/2018</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D38EC52C-2B95-49D1-B231-46D37A6DF23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E1562E90-7274-4573-B88F-B37E63B3ACFF}" type="datetimeFigureOut">
              <a:rPr lang="el-GR"/>
              <a:pPr>
                <a:defRPr/>
              </a:pPr>
              <a:t>17/1/2018</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E460F974-3DD7-487D-8931-8C899F5AFA7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pPr>
              <a:defRPr/>
            </a:pPr>
            <a:fld id="{B7705378-D16D-4AF9-A165-E40BF9470EEC}" type="datetimeFigureOut">
              <a:rPr lang="el-GR"/>
              <a:pPr>
                <a:defRPr/>
              </a:pPr>
              <a:t>17/1/2018</a:t>
            </a:fld>
            <a:endParaRPr lang="el-GR"/>
          </a:p>
        </p:txBody>
      </p:sp>
      <p:sp>
        <p:nvSpPr>
          <p:cNvPr id="6" name="5 - Θέση υποσέλιδου"/>
          <p:cNvSpPr>
            <a:spLocks noGrp="1"/>
          </p:cNvSpPr>
          <p:nvPr>
            <p:ph type="ftr" sz="quarter" idx="11"/>
          </p:nvPr>
        </p:nvSpPr>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156575" y="6421438"/>
            <a:ext cx="762000" cy="365125"/>
          </a:xfrm>
        </p:spPr>
        <p:txBody>
          <a:bodyPr/>
          <a:lstStyle>
            <a:lvl1pPr>
              <a:defRPr/>
            </a:lvl1pPr>
          </a:lstStyle>
          <a:p>
            <a:pPr>
              <a:defRPr/>
            </a:pPr>
            <a:fld id="{5D45BFB8-4957-4B4E-AAA1-040EF2FF8F8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pPr>
              <a:defRPr/>
            </a:pPr>
            <a:fld id="{752B655C-23A4-46AC-9C75-42DDC3C02F0E}" type="datetimeFigureOut">
              <a:rPr lang="el-GR"/>
              <a:pPr>
                <a:defRPr/>
              </a:pPr>
              <a:t>17/1/2018</a:t>
            </a:fld>
            <a:endParaRPr lang="el-GR"/>
          </a:p>
        </p:txBody>
      </p:sp>
      <p:sp>
        <p:nvSpPr>
          <p:cNvPr id="6" name="5 - Θέση υποσέλιδου"/>
          <p:cNvSpPr>
            <a:spLocks noGrp="1"/>
          </p:cNvSpPr>
          <p:nvPr>
            <p:ph type="ftr" sz="quarter" idx="11"/>
          </p:nvPr>
        </p:nvSpPr>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lstStyle>
          <a:p>
            <a:pPr>
              <a:defRPr/>
            </a:pPr>
            <a:fld id="{26ED69C3-E59A-4F6D-8A12-C2A5CF6D170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B4E5D62D-B332-4DBC-B9EC-4E2EB5F36FFA}" type="datetimeFigureOut">
              <a:rPr lang="el-GR"/>
              <a:pPr>
                <a:defRPr/>
              </a:pPr>
              <a:t>17/1/2018</a:t>
            </a:fld>
            <a:endParaRPr lang="el-GR"/>
          </a:p>
        </p:txBody>
      </p:sp>
      <p:sp>
        <p:nvSpPr>
          <p:cNvPr id="22" name="21 - Θέση υποσέλιδου"/>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ACE2329D-B60D-42F9-A9A2-1EAABF26ABC8}"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a:defRPr>
      </a:lvl2pPr>
      <a:lvl3pPr algn="l" rtl="0" eaLnBrk="0" fontAlgn="base" hangingPunct="0">
        <a:spcBef>
          <a:spcPct val="0"/>
        </a:spcBef>
        <a:spcAft>
          <a:spcPct val="0"/>
        </a:spcAft>
        <a:defRPr sz="4600">
          <a:solidFill>
            <a:schemeClr val="tx1"/>
          </a:solidFill>
          <a:latin typeface="Franklin Gothic Book"/>
        </a:defRPr>
      </a:lvl3pPr>
      <a:lvl4pPr algn="l" rtl="0" eaLnBrk="0" fontAlgn="base" hangingPunct="0">
        <a:spcBef>
          <a:spcPct val="0"/>
        </a:spcBef>
        <a:spcAft>
          <a:spcPct val="0"/>
        </a:spcAft>
        <a:defRPr sz="4600">
          <a:solidFill>
            <a:schemeClr val="tx1"/>
          </a:solidFill>
          <a:latin typeface="Franklin Gothic Book"/>
        </a:defRPr>
      </a:lvl4pPr>
      <a:lvl5pPr algn="l" rtl="0" eaLnBrk="0" fontAlgn="base" hangingPunct="0">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556792"/>
            <a:ext cx="7467600" cy="4569371"/>
          </a:xfrm>
        </p:spPr>
        <p:txBody>
          <a:bodyPr/>
          <a:lstStyle/>
          <a:p>
            <a:r>
              <a:rPr lang="el-GR" sz="3600" b="1" u="sng" dirty="0" smtClean="0">
                <a:solidFill>
                  <a:srgbClr val="4FA7FF"/>
                </a:solidFill>
              </a:rPr>
              <a:t>ΕΓΚΑΥΜΑΤΑ</a:t>
            </a:r>
          </a:p>
          <a:p>
            <a:r>
              <a:rPr lang="el-GR" sz="3600" b="1" u="sng" dirty="0" smtClean="0">
                <a:solidFill>
                  <a:srgbClr val="4FA7FF"/>
                </a:solidFill>
              </a:rPr>
              <a:t>ΚΡΥΟΠΑΓΗΜΑΤΑ</a:t>
            </a:r>
          </a:p>
          <a:p>
            <a:r>
              <a:rPr lang="el-GR" sz="3600" b="1" u="sng" dirty="0" smtClean="0">
                <a:solidFill>
                  <a:srgbClr val="4FA7FF"/>
                </a:solidFill>
              </a:rPr>
              <a:t>ΘΕΡΜΙΚΗ ΕΞΑΝΤΛΗΣΗ</a:t>
            </a:r>
          </a:p>
          <a:p>
            <a:r>
              <a:rPr lang="el-GR" sz="3600" b="1" u="sng" dirty="0" smtClean="0">
                <a:solidFill>
                  <a:srgbClr val="4FA7FF"/>
                </a:solidFill>
              </a:rPr>
              <a:t>ΘΕΡΜΟΠΛΗΞΙΑ</a:t>
            </a:r>
            <a:endParaRPr lang="el-GR" sz="3600" b="1" u="sng" dirty="0">
              <a:solidFill>
                <a:srgbClr val="4FA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pPr eaLnBrk="1" fontAlgn="auto" hangingPunct="1">
              <a:spcAft>
                <a:spcPts val="0"/>
              </a:spcAft>
              <a:defRPr/>
            </a:pPr>
            <a:r>
              <a:rPr lang="el-GR" sz="4400" b="1" u="sng" dirty="0" smtClean="0">
                <a:solidFill>
                  <a:srgbClr val="FF0000"/>
                </a:solidFill>
                <a:latin typeface="Arial"/>
              </a:rPr>
              <a:t>ΤΑΞΙΝΟΜΗΣΗ ΕΓΚΑΥΜΑΤΩΝ </a:t>
            </a:r>
            <a:endParaRPr lang="el-GR" dirty="0"/>
          </a:p>
        </p:txBody>
      </p:sp>
      <p:sp>
        <p:nvSpPr>
          <p:cNvPr id="6" name="5 - Θέση περιεχομένου"/>
          <p:cNvSpPr>
            <a:spLocks noGrp="1"/>
          </p:cNvSpPr>
          <p:nvPr>
            <p:ph idx="1"/>
          </p:nvPr>
        </p:nvSpPr>
        <p:spPr>
          <a:xfrm>
            <a:off x="0" y="1341438"/>
            <a:ext cx="9144000" cy="5516562"/>
          </a:xfrm>
        </p:spPr>
        <p:txBody>
          <a:bodyPr>
            <a:noAutofit/>
          </a:bodyPr>
          <a:lstStyle/>
          <a:p>
            <a:pPr marL="0" indent="0" eaLnBrk="1" fontAlgn="auto" hangingPunct="1">
              <a:spcAft>
                <a:spcPts val="0"/>
              </a:spcAft>
              <a:buClr>
                <a:srgbClr val="6EA0B0"/>
              </a:buClr>
              <a:buFont typeface="Wingdings 2"/>
              <a:buNone/>
              <a:defRPr/>
            </a:pPr>
            <a:r>
              <a:rPr lang="el-GR" sz="2800" b="1" u="sng" dirty="0" smtClean="0">
                <a:solidFill>
                  <a:srgbClr val="00B0F0"/>
                </a:solidFill>
              </a:rPr>
              <a:t>Γ. Χημικά εγκαύματα </a:t>
            </a:r>
            <a:endParaRPr lang="el-GR" sz="1900" dirty="0" smtClean="0"/>
          </a:p>
          <a:p>
            <a:pPr marL="420624" indent="-384048" eaLnBrk="1" fontAlgn="auto" hangingPunct="1">
              <a:spcAft>
                <a:spcPts val="0"/>
              </a:spcAft>
              <a:buClr>
                <a:srgbClr val="FF0000"/>
              </a:buClr>
              <a:buFont typeface="Wingdings" pitchFamily="2" charset="2"/>
              <a:buChar char="§"/>
              <a:defRPr/>
            </a:pPr>
            <a:r>
              <a:rPr lang="el-GR" sz="1900" dirty="0" smtClean="0"/>
              <a:t>Η έκταση και η βαρύτητα της βλάβης που προκαλείται τόσο από τα οξέα όσο και από τα </a:t>
            </a:r>
            <a:r>
              <a:rPr lang="el-GR" sz="1900" dirty="0" err="1" smtClean="0"/>
              <a:t>αλκάλεα</a:t>
            </a:r>
            <a:r>
              <a:rPr lang="el-GR" sz="1900" dirty="0" smtClean="0"/>
              <a:t> εξαρτάται: </a:t>
            </a:r>
          </a:p>
          <a:p>
            <a:pPr marL="722376" lvl="1" indent="-274320" eaLnBrk="1" fontAlgn="auto" hangingPunct="1">
              <a:spcAft>
                <a:spcPts val="0"/>
              </a:spcAft>
              <a:buClr>
                <a:srgbClr val="00B050"/>
              </a:buClr>
              <a:buFont typeface="Wingdings" pitchFamily="2" charset="2"/>
              <a:buChar char="§"/>
              <a:defRPr/>
            </a:pPr>
            <a:r>
              <a:rPr lang="el-GR" sz="1900" dirty="0" smtClean="0"/>
              <a:t>από το </a:t>
            </a:r>
            <a:r>
              <a:rPr lang="en-US" sz="1900" dirty="0" smtClean="0"/>
              <a:t>pH</a:t>
            </a:r>
            <a:r>
              <a:rPr lang="el-GR" sz="1900" dirty="0" smtClean="0"/>
              <a:t> του διαλύματος</a:t>
            </a:r>
          </a:p>
          <a:p>
            <a:pPr marL="722376" lvl="1" indent="-274320" eaLnBrk="1" fontAlgn="auto" hangingPunct="1">
              <a:spcAft>
                <a:spcPts val="0"/>
              </a:spcAft>
              <a:buClr>
                <a:srgbClr val="00B050"/>
              </a:buClr>
              <a:buFont typeface="Wingdings" pitchFamily="2" charset="2"/>
              <a:buChar char="§"/>
              <a:defRPr/>
            </a:pPr>
            <a:r>
              <a:rPr lang="el-GR" sz="1900" dirty="0" smtClean="0"/>
              <a:t>τη συγκέντρωση του διαλύματος </a:t>
            </a:r>
          </a:p>
          <a:p>
            <a:pPr marL="722376" lvl="1" indent="-274320" eaLnBrk="1" fontAlgn="auto" hangingPunct="1">
              <a:spcAft>
                <a:spcPts val="0"/>
              </a:spcAft>
              <a:buClr>
                <a:srgbClr val="00B050"/>
              </a:buClr>
              <a:buFont typeface="Wingdings" pitchFamily="2" charset="2"/>
              <a:buChar char="§"/>
              <a:defRPr/>
            </a:pPr>
            <a:r>
              <a:rPr lang="el-GR" sz="1900" dirty="0" smtClean="0"/>
              <a:t>από την ποσότητα</a:t>
            </a:r>
          </a:p>
          <a:p>
            <a:pPr marL="722376" lvl="1" indent="-274320" eaLnBrk="1" fontAlgn="auto" hangingPunct="1">
              <a:spcAft>
                <a:spcPts val="0"/>
              </a:spcAft>
              <a:buClr>
                <a:srgbClr val="00B050"/>
              </a:buClr>
              <a:buFont typeface="Wingdings" pitchFamily="2" charset="2"/>
              <a:buChar char="§"/>
              <a:defRPr/>
            </a:pPr>
            <a:r>
              <a:rPr lang="el-GR" sz="1900" dirty="0" smtClean="0"/>
              <a:t>από το χρόνο δράσης</a:t>
            </a:r>
          </a:p>
          <a:p>
            <a:pPr marL="722376" lvl="1" indent="-274320" eaLnBrk="1" fontAlgn="auto" hangingPunct="1">
              <a:spcAft>
                <a:spcPts val="0"/>
              </a:spcAft>
              <a:buClr>
                <a:srgbClr val="00B050"/>
              </a:buClr>
              <a:buFont typeface="Wingdings" pitchFamily="2" charset="2"/>
              <a:buChar char="§"/>
              <a:defRPr/>
            </a:pPr>
            <a:r>
              <a:rPr lang="el-GR" sz="1900" dirty="0" smtClean="0"/>
              <a:t>από τον τρόπο που επενεργεί στην επιφάνεια του σώματος (πχ. διαπότιση ρούχων)</a:t>
            </a:r>
          </a:p>
          <a:p>
            <a:pPr marL="722376" lvl="1" indent="-274320" eaLnBrk="1" fontAlgn="auto" hangingPunct="1">
              <a:spcAft>
                <a:spcPts val="0"/>
              </a:spcAft>
              <a:buClr>
                <a:srgbClr val="00B050"/>
              </a:buClr>
              <a:buFont typeface="Wingdings" pitchFamily="2" charset="2"/>
              <a:buChar char="§"/>
              <a:defRPr/>
            </a:pPr>
            <a:r>
              <a:rPr lang="el-GR" sz="1900" dirty="0" smtClean="0"/>
              <a:t>από την περιοχή του σώματος όπου δρα</a:t>
            </a:r>
          </a:p>
          <a:p>
            <a:pPr marL="420624" indent="-384048" eaLnBrk="1" fontAlgn="auto" hangingPunct="1">
              <a:spcAft>
                <a:spcPts val="0"/>
              </a:spcAft>
              <a:buClr>
                <a:srgbClr val="FF0000"/>
              </a:buClr>
              <a:buFont typeface="Wingdings" pitchFamily="2" charset="2"/>
              <a:buChar char="§"/>
              <a:defRPr/>
            </a:pPr>
            <a:r>
              <a:rPr lang="el-GR" sz="1900" dirty="0" smtClean="0"/>
              <a:t>Τα συνηθέστερα οξέα είναι το υδροχλωρικό (οικιακή χρήση), το νιτρικό και το θειικό οξύ (βιομηχανική χρήση)</a:t>
            </a:r>
          </a:p>
          <a:p>
            <a:pPr marL="420624" indent="-384048" eaLnBrk="1" fontAlgn="auto" hangingPunct="1">
              <a:spcAft>
                <a:spcPts val="0"/>
              </a:spcAft>
              <a:buClr>
                <a:srgbClr val="FF0000"/>
              </a:buClr>
              <a:buFont typeface="Wingdings" pitchFamily="2" charset="2"/>
              <a:buChar char="§"/>
              <a:defRPr/>
            </a:pPr>
            <a:r>
              <a:rPr lang="el-GR" sz="1900" dirty="0" smtClean="0"/>
              <a:t>Τα κυριότερα </a:t>
            </a:r>
            <a:r>
              <a:rPr lang="el-GR" sz="1900" dirty="0" err="1" smtClean="0"/>
              <a:t>αλκάλεα</a:t>
            </a:r>
            <a:r>
              <a:rPr lang="el-GR" sz="1900" dirty="0" smtClean="0"/>
              <a:t> είναι το καυστικό Νάτριο και το καυστικό Κάλιο</a:t>
            </a:r>
          </a:p>
          <a:p>
            <a:pPr marL="420624" indent="-384048" eaLnBrk="1" fontAlgn="auto" hangingPunct="1">
              <a:spcAft>
                <a:spcPts val="0"/>
              </a:spcAft>
              <a:buClr>
                <a:srgbClr val="FF0000"/>
              </a:buClr>
              <a:buFont typeface="Wingdings" pitchFamily="2" charset="2"/>
              <a:buChar char="§"/>
              <a:defRPr/>
            </a:pPr>
            <a:r>
              <a:rPr lang="el-GR" sz="1900" dirty="0" smtClean="0"/>
              <a:t>Η </a:t>
            </a:r>
            <a:r>
              <a:rPr lang="el-GR" sz="1900" dirty="0" err="1" smtClean="0"/>
              <a:t>ρευστοποιός</a:t>
            </a:r>
            <a:r>
              <a:rPr lang="el-GR" sz="1900" dirty="0" smtClean="0"/>
              <a:t> δράση στα </a:t>
            </a:r>
            <a:r>
              <a:rPr lang="el-GR" sz="1900" dirty="0" err="1" smtClean="0"/>
              <a:t>αλκάλεα</a:t>
            </a:r>
            <a:r>
              <a:rPr lang="el-GR" sz="1900" dirty="0" smtClean="0"/>
              <a:t> διαρκεί 12 ώρες χωρίς μηχανική απομάκρυνση ή χημική εξουδετέρωση, ενώ στα οξέα 2 ώρες</a:t>
            </a:r>
            <a:endParaRPr lang="el-GR"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ΤΑΞΙΝΟΜΗΣΗ ΕΓΚΑΥΜΑΤΩΝ </a:t>
            </a:r>
            <a:endParaRPr lang="el-GR" sz="4000" b="1" dirty="0">
              <a:latin typeface="+mn-lt"/>
            </a:endParaRPr>
          </a:p>
        </p:txBody>
      </p:sp>
      <p:sp>
        <p:nvSpPr>
          <p:cNvPr id="3" name="2 - Θέση περιεχομένου"/>
          <p:cNvSpPr>
            <a:spLocks noGrp="1"/>
          </p:cNvSpPr>
          <p:nvPr>
            <p:ph sz="half" idx="1"/>
          </p:nvPr>
        </p:nvSpPr>
        <p:spPr>
          <a:xfrm>
            <a:off x="457200" y="1412875"/>
            <a:ext cx="5194300" cy="5445125"/>
          </a:xfrm>
        </p:spPr>
        <p:txBody>
          <a:bodyPr>
            <a:normAutofit fontScale="77500" lnSpcReduction="20000"/>
          </a:bodyPr>
          <a:lstStyle/>
          <a:p>
            <a:pPr marL="420624" indent="-384048" eaLnBrk="1" fontAlgn="auto" hangingPunct="1">
              <a:spcAft>
                <a:spcPts val="0"/>
              </a:spcAft>
              <a:buFont typeface="Wingdings 2"/>
              <a:buNone/>
              <a:defRPr/>
            </a:pPr>
            <a:r>
              <a:rPr lang="el-GR" sz="4000" b="1" u="sng" dirty="0" smtClean="0">
                <a:solidFill>
                  <a:srgbClr val="4FA7FF"/>
                </a:solidFill>
              </a:rPr>
              <a:t>Δ. Από Ακτινοβολία:</a:t>
            </a:r>
          </a:p>
          <a:p>
            <a:pPr marL="420624" indent="-384048" eaLnBrk="1" fontAlgn="auto" hangingPunct="1">
              <a:spcAft>
                <a:spcPts val="0"/>
              </a:spcAft>
              <a:buClr>
                <a:srgbClr val="FF0000"/>
              </a:buClr>
              <a:buFont typeface="Wingdings" pitchFamily="2" charset="2"/>
              <a:buChar char="§"/>
              <a:defRPr/>
            </a:pPr>
            <a:r>
              <a:rPr lang="el-GR" dirty="0" smtClean="0"/>
              <a:t>Υπεριώδης (ηλιακή ,θάλαμοι μαυρίσματος)</a:t>
            </a:r>
          </a:p>
          <a:p>
            <a:pPr marL="420624" indent="-384048" eaLnBrk="1" fontAlgn="auto" hangingPunct="1">
              <a:spcAft>
                <a:spcPts val="0"/>
              </a:spcAft>
              <a:buClr>
                <a:srgbClr val="FF0000"/>
              </a:buClr>
              <a:buFont typeface="Wingdings" pitchFamily="2" charset="2"/>
              <a:buChar char="§"/>
              <a:defRPr/>
            </a:pPr>
            <a:r>
              <a:rPr lang="el-GR" dirty="0" err="1" smtClean="0"/>
              <a:t>Ιοντίζουσας</a:t>
            </a:r>
            <a:r>
              <a:rPr lang="el-GR" dirty="0" smtClean="0"/>
              <a:t> (Θεραπεία με ακτινοβολίες)</a:t>
            </a:r>
          </a:p>
          <a:p>
            <a:pPr marL="420624" indent="-384048" eaLnBrk="1" fontAlgn="auto" hangingPunct="1">
              <a:spcAft>
                <a:spcPts val="0"/>
              </a:spcAft>
              <a:buClr>
                <a:srgbClr val="FF0000"/>
              </a:buClr>
              <a:buFont typeface="Wingdings" pitchFamily="2" charset="2"/>
              <a:buChar char="§"/>
              <a:defRPr/>
            </a:pPr>
            <a:r>
              <a:rPr lang="el-GR" dirty="0" smtClean="0"/>
              <a:t>Τα Ακτινικά Εγκαύματα είναι συνήθως εντοπισμένα σε μια περιοχή του σώματος, η οποία εκτέθηκε σε μεγάλες δόσεις ακτινοβολίας</a:t>
            </a:r>
          </a:p>
          <a:p>
            <a:pPr marL="420624" indent="-384048" eaLnBrk="1" fontAlgn="auto" hangingPunct="1">
              <a:spcAft>
                <a:spcPts val="0"/>
              </a:spcAft>
              <a:buClr>
                <a:srgbClr val="FF0000"/>
              </a:buClr>
              <a:buFont typeface="Wingdings" pitchFamily="2" charset="2"/>
              <a:buChar char="§"/>
              <a:defRPr/>
            </a:pPr>
            <a:r>
              <a:rPr lang="el-GR" dirty="0" smtClean="0"/>
              <a:t>Σε κλινική εικόνα προσομοιάζουν με τα Θερμικά εγκαύματα, αλλά διαφέρουν από αυτά </a:t>
            </a:r>
            <a:r>
              <a:rPr lang="el-GR" b="1" u="sng" dirty="0" smtClean="0"/>
              <a:t>στο χρονικό διάστημα </a:t>
            </a:r>
            <a:r>
              <a:rPr lang="el-GR" dirty="0" smtClean="0"/>
              <a:t>που μεσολαβεί από το χρόνο έκθεσης στον βλαπτικό παράγοντα μέχρι την εμφάνιση της κλινικής εικόνας</a:t>
            </a:r>
          </a:p>
          <a:p>
            <a:pPr marL="420624" indent="-384048" eaLnBrk="1" fontAlgn="auto" hangingPunct="1">
              <a:spcAft>
                <a:spcPts val="0"/>
              </a:spcAft>
              <a:buClr>
                <a:srgbClr val="FF0000"/>
              </a:buClr>
              <a:buFont typeface="Wingdings" pitchFamily="2" charset="2"/>
              <a:buChar char="§"/>
              <a:defRPr/>
            </a:pPr>
            <a:r>
              <a:rPr lang="el-GR" dirty="0" smtClean="0"/>
              <a:t>Αυτός ο χρόνος είναι μεγαλύτερος στα Ακτινικά εγκαύματα και κυμαίνεται από μερικές ημέρες έως εβδομάδες, ανάλογα με την δόση της ακτινοβολίας που δέχθηκε η περιοχή</a:t>
            </a:r>
          </a:p>
          <a:p>
            <a:pPr marL="420624" indent="-384048" eaLnBrk="1" fontAlgn="auto" hangingPunct="1">
              <a:spcAft>
                <a:spcPts val="0"/>
              </a:spcAft>
              <a:buClr>
                <a:srgbClr val="FF0000"/>
              </a:buClr>
              <a:buFont typeface="Wingdings" pitchFamily="2" charset="2"/>
              <a:buChar char="§"/>
              <a:defRPr/>
            </a:pPr>
            <a:endParaRPr lang="el-GR" dirty="0"/>
          </a:p>
        </p:txBody>
      </p:sp>
      <p:pic>
        <p:nvPicPr>
          <p:cNvPr id="22531" name="3 - Εικόνα" descr="ηλιακα εγκαυματα images.jpg"/>
          <p:cNvPicPr>
            <a:picLocks noChangeAspect="1"/>
          </p:cNvPicPr>
          <p:nvPr/>
        </p:nvPicPr>
        <p:blipFill>
          <a:blip r:embed="rId2" cstate="print"/>
          <a:srcRect/>
          <a:stretch>
            <a:fillRect/>
          </a:stretch>
        </p:blipFill>
        <p:spPr bwMode="auto">
          <a:xfrm>
            <a:off x="5724525" y="4221163"/>
            <a:ext cx="3419475" cy="2636837"/>
          </a:xfrm>
          <a:prstGeom prst="rect">
            <a:avLst/>
          </a:prstGeom>
          <a:noFill/>
          <a:ln w="9525">
            <a:noFill/>
            <a:miter lim="800000"/>
            <a:headEnd/>
            <a:tailEnd/>
          </a:ln>
        </p:spPr>
      </p:pic>
      <p:pic>
        <p:nvPicPr>
          <p:cNvPr id="22532" name="Picture 2" descr="Τι είναι το ηλιακό έγκαυμα, ποια τα συμπτώματά του και πώς μπορούμε να το αντιμετωπίσουμε; - Φωτογραφία 1"/>
          <p:cNvPicPr>
            <a:picLocks noChangeAspect="1" noChangeArrowheads="1"/>
          </p:cNvPicPr>
          <p:nvPr/>
        </p:nvPicPr>
        <p:blipFill>
          <a:blip r:embed="rId3" cstate="print"/>
          <a:srcRect/>
          <a:stretch>
            <a:fillRect/>
          </a:stretch>
        </p:blipFill>
        <p:spPr bwMode="auto">
          <a:xfrm>
            <a:off x="5724525" y="1628775"/>
            <a:ext cx="3419475" cy="2565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p:txBody>
          <a:bodyPr/>
          <a:lstStyle/>
          <a:p>
            <a:pPr algn="ctr" eaLnBrk="1" hangingPunct="1"/>
            <a:r>
              <a:rPr lang="el-GR" sz="4000" b="1" u="sng" smtClean="0">
                <a:solidFill>
                  <a:srgbClr val="FF0000"/>
                </a:solidFill>
                <a:latin typeface="Arial" charset="0"/>
              </a:rPr>
              <a:t>ΤΑΞΙΝΟΜΗΣΗ ΕΓΚΑΥΜΑΤΩΝ </a:t>
            </a:r>
            <a:endParaRPr lang="el-GR" smtClean="0"/>
          </a:p>
        </p:txBody>
      </p:sp>
      <p:sp>
        <p:nvSpPr>
          <p:cNvPr id="23554" name="2 - Θέση περιεχομένου"/>
          <p:cNvSpPr>
            <a:spLocks noGrp="1"/>
          </p:cNvSpPr>
          <p:nvPr>
            <p:ph sz="half" idx="1"/>
          </p:nvPr>
        </p:nvSpPr>
        <p:spPr>
          <a:xfrm>
            <a:off x="395288" y="1628775"/>
            <a:ext cx="5195887" cy="4968875"/>
          </a:xfrm>
        </p:spPr>
        <p:txBody>
          <a:bodyPr/>
          <a:lstStyle/>
          <a:p>
            <a:pPr eaLnBrk="1" hangingPunct="1">
              <a:lnSpc>
                <a:spcPct val="80000"/>
              </a:lnSpc>
              <a:buFont typeface="Wingdings 2" pitchFamily="18" charset="2"/>
              <a:buNone/>
            </a:pPr>
            <a:r>
              <a:rPr lang="el-GR" sz="3100" b="1" u="sng" smtClean="0">
                <a:solidFill>
                  <a:srgbClr val="4FA7FF"/>
                </a:solidFill>
              </a:rPr>
              <a:t>Ε. Μηχανικά-Εγκαύματα εκ Τριβής</a:t>
            </a:r>
          </a:p>
          <a:p>
            <a:pPr eaLnBrk="1" hangingPunct="1">
              <a:lnSpc>
                <a:spcPct val="80000"/>
              </a:lnSpc>
              <a:buClr>
                <a:srgbClr val="FF0000"/>
              </a:buClr>
              <a:buFont typeface="Wingdings" pitchFamily="2" charset="2"/>
              <a:buChar char="§"/>
            </a:pPr>
            <a:r>
              <a:rPr lang="el-GR" sz="2400" smtClean="0"/>
              <a:t>Ιδιαίτερη κατηγορία εγκαυμάτων που είναι συνδυασμός θερμότητας και μηχανικής τριβής</a:t>
            </a:r>
          </a:p>
          <a:p>
            <a:pPr eaLnBrk="1" hangingPunct="1">
              <a:lnSpc>
                <a:spcPct val="80000"/>
              </a:lnSpc>
              <a:buClr>
                <a:srgbClr val="FF0000"/>
              </a:buClr>
              <a:buFont typeface="Wingdings" pitchFamily="2" charset="2"/>
              <a:buChar char="§"/>
            </a:pPr>
            <a:r>
              <a:rPr lang="el-GR" sz="2400" smtClean="0"/>
              <a:t>Συνήθως παρατηρούνται σε πτώσεις ατόμων από δίκυκλα στην άσφαλτο</a:t>
            </a:r>
          </a:p>
          <a:p>
            <a:pPr eaLnBrk="1" hangingPunct="1">
              <a:lnSpc>
                <a:spcPct val="80000"/>
              </a:lnSpc>
              <a:buClr>
                <a:srgbClr val="FF0000"/>
              </a:buClr>
              <a:buFont typeface="Wingdings" pitchFamily="2" charset="2"/>
              <a:buChar char="§"/>
            </a:pPr>
            <a:r>
              <a:rPr lang="el-GR" sz="2400" smtClean="0"/>
              <a:t>Συνηθέστερα περιοχές εντόπισης είναι η ράχη, τα άνω και κάτω άκρα</a:t>
            </a:r>
          </a:p>
          <a:p>
            <a:pPr eaLnBrk="1" hangingPunct="1">
              <a:lnSpc>
                <a:spcPct val="80000"/>
              </a:lnSpc>
              <a:buClr>
                <a:srgbClr val="FF0000"/>
              </a:buClr>
              <a:buFont typeface="Wingdings" pitchFamily="2" charset="2"/>
              <a:buChar char="§"/>
            </a:pPr>
            <a:r>
              <a:rPr lang="el-GR" sz="2400" smtClean="0"/>
              <a:t>Συνδυάζονται πολλές φορές και με άλλες κακώσεις ή και ανοιχτά τραύματα στις σύστοιχες περιοχές</a:t>
            </a:r>
          </a:p>
          <a:p>
            <a:pPr eaLnBrk="1" hangingPunct="1">
              <a:lnSpc>
                <a:spcPct val="80000"/>
              </a:lnSpc>
              <a:buClr>
                <a:srgbClr val="FF0000"/>
              </a:buClr>
              <a:buFont typeface="Wingdings" pitchFamily="2" charset="2"/>
              <a:buChar char="§"/>
            </a:pPr>
            <a:endParaRPr lang="el-GR" sz="2400" smtClean="0"/>
          </a:p>
        </p:txBody>
      </p:sp>
      <p:pic>
        <p:nvPicPr>
          <p:cNvPr id="23555" name="4 - Θέση περιεχομένου" descr="Jason-McVicar-salt-addiction-11.jpg"/>
          <p:cNvPicPr>
            <a:picLocks noGrp="1" noChangeAspect="1"/>
          </p:cNvPicPr>
          <p:nvPr>
            <p:ph sz="half" idx="2"/>
          </p:nvPr>
        </p:nvPicPr>
        <p:blipFill>
          <a:blip r:embed="rId2" cstate="print"/>
          <a:srcRect/>
          <a:stretch>
            <a:fillRect/>
          </a:stretch>
        </p:blipFill>
        <p:spPr>
          <a:xfrm>
            <a:off x="6084888" y="1817688"/>
            <a:ext cx="3059112" cy="50403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ΤΑΞΙΝΟΜΗΣΗ ΕΓΚΑΥΜΑΤΩΝ </a:t>
            </a:r>
            <a:endParaRPr lang="el-GR" sz="4000" b="1" dirty="0">
              <a:latin typeface="+mn-lt"/>
            </a:endParaRPr>
          </a:p>
        </p:txBody>
      </p:sp>
      <p:sp>
        <p:nvSpPr>
          <p:cNvPr id="8" name="7 - Θέση περιεχομένου"/>
          <p:cNvSpPr>
            <a:spLocks noGrp="1"/>
          </p:cNvSpPr>
          <p:nvPr>
            <p:ph sz="half" idx="1"/>
          </p:nvPr>
        </p:nvSpPr>
        <p:spPr>
          <a:xfrm>
            <a:off x="457200" y="1600200"/>
            <a:ext cx="7931150" cy="5257800"/>
          </a:xfrm>
        </p:spPr>
        <p:txBody>
          <a:bodyPr>
            <a:normAutofit fontScale="85000" lnSpcReduction="20000"/>
          </a:bodyPr>
          <a:lstStyle/>
          <a:p>
            <a:pPr marL="420624" indent="-384048" eaLnBrk="1" fontAlgn="auto" hangingPunct="1">
              <a:spcAft>
                <a:spcPts val="0"/>
              </a:spcAft>
              <a:buClr>
                <a:srgbClr val="FF0000"/>
              </a:buClr>
              <a:buFont typeface="Wingdings" pitchFamily="2" charset="2"/>
              <a:buChar char="Ø"/>
              <a:defRPr/>
            </a:pPr>
            <a:r>
              <a:rPr lang="el-GR" sz="2800" dirty="0" smtClean="0"/>
              <a:t>Ανάλογα με το βάθος των εγκαυμάτων στα ανατομικά στοιχεία του δέρματος:</a:t>
            </a:r>
          </a:p>
          <a:p>
            <a:pPr marL="0" indent="0" eaLnBrk="1" fontAlgn="auto" hangingPunct="1">
              <a:spcAft>
                <a:spcPts val="0"/>
              </a:spcAft>
              <a:buFont typeface="Wingdings 2"/>
              <a:buNone/>
              <a:defRPr/>
            </a:pPr>
            <a:r>
              <a:rPr lang="el-GR" sz="3200" b="1" u="sng" dirty="0" smtClean="0">
                <a:solidFill>
                  <a:srgbClr val="4FA7FF"/>
                </a:solidFill>
              </a:rPr>
              <a:t>Α. Εγκαύματα πρώτου βαθμού</a:t>
            </a:r>
          </a:p>
          <a:p>
            <a:pPr marL="360363" indent="-360363" eaLnBrk="1" fontAlgn="auto" hangingPunct="1">
              <a:spcAft>
                <a:spcPts val="0"/>
              </a:spcAft>
              <a:buClr>
                <a:srgbClr val="FF0000"/>
              </a:buClr>
              <a:buFont typeface="Wingdings" pitchFamily="2" charset="2"/>
              <a:buChar char="§"/>
              <a:defRPr/>
            </a:pPr>
            <a:r>
              <a:rPr lang="el-GR" sz="2800" dirty="0" smtClean="0"/>
              <a:t>Η βλάβη εντοπίζεται μόνο στην επιδερμίδα</a:t>
            </a:r>
          </a:p>
          <a:p>
            <a:pPr marL="360363" indent="-360363" eaLnBrk="1" fontAlgn="auto" hangingPunct="1">
              <a:spcAft>
                <a:spcPts val="0"/>
              </a:spcAft>
              <a:buClr>
                <a:srgbClr val="FF0000"/>
              </a:buClr>
              <a:buFont typeface="Wingdings" pitchFamily="2" charset="2"/>
              <a:buChar char="§"/>
              <a:defRPr/>
            </a:pPr>
            <a:r>
              <a:rPr lang="el-GR" sz="2800" dirty="0" smtClean="0"/>
              <a:t>Δέρμα:</a:t>
            </a:r>
          </a:p>
          <a:p>
            <a:pPr marL="719138" indent="-358775" eaLnBrk="1" fontAlgn="auto" hangingPunct="1">
              <a:spcAft>
                <a:spcPts val="0"/>
              </a:spcAft>
              <a:buClr>
                <a:srgbClr val="00CC00"/>
              </a:buClr>
              <a:buFont typeface="Arial" pitchFamily="34" charset="0"/>
              <a:buChar char="•"/>
              <a:defRPr/>
            </a:pPr>
            <a:r>
              <a:rPr lang="el-GR" sz="2800" dirty="0" smtClean="0"/>
              <a:t>Ερυθρό(</a:t>
            </a:r>
            <a:r>
              <a:rPr lang="el-GR" sz="2800" dirty="0" err="1" smtClean="0"/>
              <a:t>επιπολής</a:t>
            </a:r>
            <a:r>
              <a:rPr lang="el-GR" sz="2800" dirty="0" smtClean="0"/>
              <a:t> βλάβη)</a:t>
            </a:r>
          </a:p>
          <a:p>
            <a:pPr marL="719138" indent="-358775" eaLnBrk="1" fontAlgn="auto" hangingPunct="1">
              <a:spcAft>
                <a:spcPts val="0"/>
              </a:spcAft>
              <a:buClr>
                <a:srgbClr val="00CC00"/>
              </a:buClr>
              <a:buFont typeface="Arial" pitchFamily="34" charset="0"/>
              <a:buChar char="•"/>
              <a:defRPr/>
            </a:pPr>
            <a:r>
              <a:rPr lang="el-GR" sz="2800" dirty="0" smtClean="0"/>
              <a:t>ξηρό</a:t>
            </a:r>
          </a:p>
          <a:p>
            <a:pPr marL="719138" indent="-358775" eaLnBrk="1" fontAlgn="auto" hangingPunct="1">
              <a:spcAft>
                <a:spcPts val="0"/>
              </a:spcAft>
              <a:buClr>
                <a:srgbClr val="00CC00"/>
              </a:buClr>
              <a:buFont typeface="Arial" pitchFamily="34" charset="0"/>
              <a:buChar char="•"/>
              <a:defRPr/>
            </a:pPr>
            <a:r>
              <a:rPr lang="el-GR" sz="2800" dirty="0" smtClean="0"/>
              <a:t>Θερμό και επώδυνο </a:t>
            </a:r>
          </a:p>
          <a:p>
            <a:pPr marL="719138" indent="-358775" eaLnBrk="1" fontAlgn="auto" hangingPunct="1">
              <a:spcAft>
                <a:spcPts val="0"/>
              </a:spcAft>
              <a:buClr>
                <a:srgbClr val="00CC00"/>
              </a:buClr>
              <a:buFont typeface="Arial" pitchFamily="34" charset="0"/>
              <a:buChar char="•"/>
              <a:defRPr/>
            </a:pPr>
            <a:r>
              <a:rPr lang="el-GR" sz="2800" dirty="0" smtClean="0"/>
              <a:t>Οίδημα</a:t>
            </a:r>
          </a:p>
          <a:p>
            <a:pPr marL="719138" indent="-358775" eaLnBrk="1" fontAlgn="auto" hangingPunct="1">
              <a:spcAft>
                <a:spcPts val="0"/>
              </a:spcAft>
              <a:buClr>
                <a:srgbClr val="00CC00"/>
              </a:buClr>
              <a:buFont typeface="Arial" pitchFamily="34" charset="0"/>
              <a:buChar char="•"/>
              <a:defRPr/>
            </a:pPr>
            <a:r>
              <a:rPr lang="el-GR" sz="2800" dirty="0" smtClean="0"/>
              <a:t>Λεύκανση κατά τη πίεση</a:t>
            </a:r>
          </a:p>
          <a:p>
            <a:pPr marL="719138" indent="-358775" eaLnBrk="1" fontAlgn="auto" hangingPunct="1">
              <a:spcAft>
                <a:spcPts val="0"/>
              </a:spcAft>
              <a:buClr>
                <a:srgbClr val="00CC00"/>
              </a:buClr>
              <a:buFont typeface="Wingdings 2"/>
              <a:buNone/>
              <a:defRPr/>
            </a:pPr>
            <a:r>
              <a:rPr lang="el-GR" sz="2800" dirty="0" smtClean="0"/>
              <a:t> (τριχοειδή χορίου </a:t>
            </a:r>
          </a:p>
          <a:p>
            <a:pPr marL="719138" indent="-358775" eaLnBrk="1" fontAlgn="auto" hangingPunct="1">
              <a:spcAft>
                <a:spcPts val="0"/>
              </a:spcAft>
              <a:buClr>
                <a:srgbClr val="00CC00"/>
              </a:buClr>
              <a:buFont typeface="Wingdings 2"/>
              <a:buNone/>
              <a:defRPr/>
            </a:pPr>
            <a:r>
              <a:rPr lang="el-GR" sz="2800" dirty="0" smtClean="0"/>
              <a:t>άθικτα)</a:t>
            </a:r>
          </a:p>
          <a:p>
            <a:pPr marL="719138" indent="-358775" eaLnBrk="1" fontAlgn="auto" hangingPunct="1">
              <a:spcAft>
                <a:spcPts val="0"/>
              </a:spcAft>
              <a:buClr>
                <a:srgbClr val="00CC00"/>
              </a:buClr>
              <a:buFont typeface="Arial" pitchFamily="34" charset="0"/>
              <a:buChar char="•"/>
              <a:defRPr/>
            </a:pPr>
            <a:r>
              <a:rPr lang="el-GR" sz="2800" dirty="0" smtClean="0"/>
              <a:t>Χρόνος επούλωσης 3-7 </a:t>
            </a:r>
          </a:p>
          <a:p>
            <a:pPr marL="719138" indent="-358775" eaLnBrk="1" fontAlgn="auto" hangingPunct="1">
              <a:spcAft>
                <a:spcPts val="0"/>
              </a:spcAft>
              <a:buClr>
                <a:srgbClr val="00CC00"/>
              </a:buClr>
              <a:buFont typeface="Wingdings 2"/>
              <a:buNone/>
              <a:defRPr/>
            </a:pPr>
            <a:r>
              <a:rPr lang="el-GR" sz="2800" dirty="0" smtClean="0"/>
              <a:t>ημέρες</a:t>
            </a:r>
          </a:p>
          <a:p>
            <a:pPr marL="719138" indent="-358775" eaLnBrk="1" fontAlgn="auto" hangingPunct="1">
              <a:spcAft>
                <a:spcPts val="0"/>
              </a:spcAft>
              <a:buClr>
                <a:srgbClr val="00CC00"/>
              </a:buClr>
              <a:buFont typeface="Arial" pitchFamily="34" charset="0"/>
              <a:buChar char="•"/>
              <a:defRPr/>
            </a:pPr>
            <a:endParaRPr lang="el-GR" sz="2800" dirty="0" smtClean="0"/>
          </a:p>
          <a:p>
            <a:pPr marL="420624" indent="-384048" eaLnBrk="1" fontAlgn="auto" hangingPunct="1">
              <a:spcAft>
                <a:spcPts val="0"/>
              </a:spcAft>
              <a:buClr>
                <a:srgbClr val="FF0000"/>
              </a:buClr>
              <a:buFont typeface="Wingdings" pitchFamily="2" charset="2"/>
              <a:buChar char="Ø"/>
              <a:defRPr/>
            </a:pPr>
            <a:endParaRPr lang="el-GR" sz="2800" dirty="0"/>
          </a:p>
        </p:txBody>
      </p:sp>
      <p:pic>
        <p:nvPicPr>
          <p:cNvPr id="24579" name="11 - Θέση περιεχομένου" descr="afp20001101p2015-f1.jpg"/>
          <p:cNvPicPr>
            <a:picLocks noGrp="1" noChangeAspect="1"/>
          </p:cNvPicPr>
          <p:nvPr>
            <p:ph sz="half" idx="2"/>
          </p:nvPr>
        </p:nvPicPr>
        <p:blipFill>
          <a:blip r:embed="rId2" cstate="print"/>
          <a:srcRect/>
          <a:stretch>
            <a:fillRect/>
          </a:stretch>
        </p:blipFill>
        <p:spPr>
          <a:xfrm>
            <a:off x="5003800" y="3168650"/>
            <a:ext cx="4140200" cy="32845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5888"/>
            <a:ext cx="7467600" cy="865187"/>
          </a:xfrm>
        </p:spPr>
        <p:txBody>
          <a:bodyPr>
            <a:normAutofit fontScale="90000"/>
          </a:bodyPr>
          <a:lstStyle/>
          <a:p>
            <a:pPr algn="ctr" eaLnBrk="1" fontAlgn="auto" hangingPunct="1">
              <a:spcAft>
                <a:spcPts val="0"/>
              </a:spcAft>
              <a:defRPr/>
            </a:pPr>
            <a:r>
              <a:rPr lang="el-GR" sz="4400" b="1" u="sng" dirty="0" smtClean="0">
                <a:solidFill>
                  <a:srgbClr val="FF0000"/>
                </a:solidFill>
                <a:latin typeface="+mn-lt"/>
              </a:rPr>
              <a:t>ΤΑΞΙΝΟΜΗΣΗ ΕΓΚΑΥΜΑΤΩΝ </a:t>
            </a:r>
            <a:endParaRPr lang="el-GR" b="1" dirty="0">
              <a:latin typeface="+mn-lt"/>
            </a:endParaRPr>
          </a:p>
        </p:txBody>
      </p:sp>
      <p:sp>
        <p:nvSpPr>
          <p:cNvPr id="6" name="5 - Θέση περιεχομένου"/>
          <p:cNvSpPr>
            <a:spLocks noGrp="1"/>
          </p:cNvSpPr>
          <p:nvPr>
            <p:ph sz="half" idx="1"/>
          </p:nvPr>
        </p:nvSpPr>
        <p:spPr>
          <a:xfrm>
            <a:off x="0" y="981075"/>
            <a:ext cx="5724525" cy="5876925"/>
          </a:xfrm>
        </p:spPr>
        <p:txBody>
          <a:bodyPr>
            <a:normAutofit fontScale="70000" lnSpcReduction="20000"/>
          </a:bodyPr>
          <a:lstStyle/>
          <a:p>
            <a:pPr marL="0" indent="0" eaLnBrk="1" fontAlgn="auto" hangingPunct="1">
              <a:spcAft>
                <a:spcPts val="0"/>
              </a:spcAft>
              <a:buFont typeface="Wingdings 2"/>
              <a:buNone/>
              <a:defRPr/>
            </a:pPr>
            <a:r>
              <a:rPr lang="el-GR" sz="4000" b="1" u="sng" dirty="0" smtClean="0">
                <a:solidFill>
                  <a:srgbClr val="4FA7FF"/>
                </a:solidFill>
              </a:rPr>
              <a:t>Β. Εγκαύματα δευτέρου βαθμού</a:t>
            </a:r>
          </a:p>
          <a:p>
            <a:pPr marL="0" indent="0" eaLnBrk="1" fontAlgn="auto" hangingPunct="1">
              <a:spcAft>
                <a:spcPts val="0"/>
              </a:spcAft>
              <a:buFont typeface="Wingdings 2"/>
              <a:buNone/>
              <a:defRPr/>
            </a:pPr>
            <a:r>
              <a:rPr lang="el-GR" sz="3000" dirty="0" smtClean="0"/>
              <a:t>Διακρίνονται:</a:t>
            </a:r>
          </a:p>
          <a:p>
            <a:pPr marL="0" indent="0" eaLnBrk="1" fontAlgn="auto" hangingPunct="1">
              <a:spcAft>
                <a:spcPts val="0"/>
              </a:spcAft>
              <a:buFont typeface="Wingdings 2"/>
              <a:buNone/>
              <a:defRPr/>
            </a:pPr>
            <a:r>
              <a:rPr lang="el-GR" sz="3000" b="1" dirty="0" smtClean="0"/>
              <a:t>α) </a:t>
            </a:r>
            <a:r>
              <a:rPr lang="el-GR" sz="3000" dirty="0" smtClean="0"/>
              <a:t>Σε επιφανειακά μερικού πάχους:</a:t>
            </a:r>
          </a:p>
          <a:p>
            <a:pPr marL="719138" indent="-360363" eaLnBrk="1" fontAlgn="auto" hangingPunct="1">
              <a:spcAft>
                <a:spcPts val="0"/>
              </a:spcAft>
              <a:buClr>
                <a:srgbClr val="FF0000"/>
              </a:buClr>
              <a:buFont typeface="Wingdings" pitchFamily="2" charset="2"/>
              <a:buChar char="§"/>
              <a:defRPr/>
            </a:pPr>
            <a:r>
              <a:rPr lang="el-GR" sz="3000" dirty="0" smtClean="0"/>
              <a:t>Εκτείνονται στην επιδερμίδα αλλά όχι σε όλη την επιφάνεια του χορίου</a:t>
            </a:r>
          </a:p>
          <a:p>
            <a:pPr marL="0" indent="0" eaLnBrk="1" fontAlgn="auto" hangingPunct="1">
              <a:spcAft>
                <a:spcPts val="0"/>
              </a:spcAft>
              <a:buFont typeface="Wingdings 2"/>
              <a:buNone/>
              <a:defRPr/>
            </a:pPr>
            <a:endParaRPr lang="el-GR" sz="3000" b="1" dirty="0" smtClean="0"/>
          </a:p>
          <a:p>
            <a:pPr marL="0" indent="0" eaLnBrk="1" fontAlgn="auto" hangingPunct="1">
              <a:spcAft>
                <a:spcPts val="0"/>
              </a:spcAft>
              <a:buFont typeface="Wingdings 2"/>
              <a:buNone/>
              <a:defRPr/>
            </a:pPr>
            <a:r>
              <a:rPr lang="el-GR" sz="3000" b="1" dirty="0" smtClean="0"/>
              <a:t>β) </a:t>
            </a:r>
            <a:r>
              <a:rPr lang="el-GR" sz="3000" dirty="0" smtClean="0"/>
              <a:t>Σε βαθιά μερικού πάχους:</a:t>
            </a:r>
          </a:p>
          <a:p>
            <a:pPr marL="719138" indent="-360363" eaLnBrk="1" fontAlgn="auto" hangingPunct="1">
              <a:spcAft>
                <a:spcPts val="0"/>
              </a:spcAft>
              <a:buClr>
                <a:srgbClr val="FF0000"/>
              </a:buClr>
              <a:buFont typeface="Wingdings" pitchFamily="2" charset="2"/>
              <a:buChar char="§"/>
              <a:defRPr/>
            </a:pPr>
            <a:r>
              <a:rPr lang="el-GR" sz="3000" dirty="0" smtClean="0"/>
              <a:t>Η κάκωση επεκτείνεται στο χόριο.</a:t>
            </a:r>
          </a:p>
          <a:p>
            <a:pPr marL="719138" indent="-360363" eaLnBrk="1" fontAlgn="auto" hangingPunct="1">
              <a:spcAft>
                <a:spcPts val="0"/>
              </a:spcAft>
              <a:buClr>
                <a:srgbClr val="FF0000"/>
              </a:buClr>
              <a:buFont typeface="Wingdings" pitchFamily="2" charset="2"/>
              <a:buChar char="§"/>
              <a:defRPr/>
            </a:pPr>
            <a:r>
              <a:rPr lang="el-GR" sz="3000" dirty="0" smtClean="0"/>
              <a:t>Δέρμα:</a:t>
            </a:r>
          </a:p>
          <a:p>
            <a:pPr marL="1079500" indent="-358775" eaLnBrk="1" fontAlgn="auto" hangingPunct="1">
              <a:spcAft>
                <a:spcPts val="0"/>
              </a:spcAft>
              <a:buClr>
                <a:srgbClr val="00CC00"/>
              </a:buClr>
              <a:buFont typeface="Arial" pitchFamily="34" charset="0"/>
              <a:buChar char="•"/>
              <a:defRPr/>
            </a:pPr>
            <a:r>
              <a:rPr lang="el-GR" sz="3000" dirty="0" smtClean="0"/>
              <a:t>ροζ ή κόκκινο με κηλίδες (στα επιφανειακά)</a:t>
            </a:r>
          </a:p>
          <a:p>
            <a:pPr marL="1079500" indent="-358775" eaLnBrk="1" fontAlgn="auto" hangingPunct="1">
              <a:spcAft>
                <a:spcPts val="0"/>
              </a:spcAft>
              <a:buClr>
                <a:srgbClr val="00CC00"/>
              </a:buClr>
              <a:buFont typeface="Arial" pitchFamily="34" charset="0"/>
              <a:buChar char="•"/>
              <a:defRPr/>
            </a:pPr>
            <a:r>
              <a:rPr lang="el-GR" sz="3000" dirty="0" smtClean="0"/>
              <a:t>Ωχρό-Λευκό υποδηλώνει βαθύτερη βλάβη</a:t>
            </a:r>
          </a:p>
          <a:p>
            <a:pPr marL="1079500" indent="-358775" eaLnBrk="1" fontAlgn="auto" hangingPunct="1">
              <a:spcAft>
                <a:spcPts val="0"/>
              </a:spcAft>
              <a:buClr>
                <a:srgbClr val="00CC00"/>
              </a:buClr>
              <a:buFont typeface="Arial" pitchFamily="34" charset="0"/>
              <a:buChar char="•"/>
              <a:defRPr/>
            </a:pPr>
            <a:r>
              <a:rPr lang="el-GR" sz="3000" dirty="0" smtClean="0"/>
              <a:t>Οίδημα</a:t>
            </a:r>
          </a:p>
          <a:p>
            <a:pPr marL="1079500" indent="-358775" eaLnBrk="1" fontAlgn="auto" hangingPunct="1">
              <a:spcAft>
                <a:spcPts val="0"/>
              </a:spcAft>
              <a:buClr>
                <a:srgbClr val="00CC00"/>
              </a:buClr>
              <a:buFont typeface="Arial" pitchFamily="34" charset="0"/>
              <a:buChar char="•"/>
              <a:defRPr/>
            </a:pPr>
            <a:r>
              <a:rPr lang="el-GR" sz="3000" dirty="0" smtClean="0"/>
              <a:t>Φυσαλίδες</a:t>
            </a:r>
          </a:p>
          <a:p>
            <a:pPr marL="1079500" indent="-358775" eaLnBrk="1" fontAlgn="auto" hangingPunct="1">
              <a:spcAft>
                <a:spcPts val="0"/>
              </a:spcAft>
              <a:buClr>
                <a:srgbClr val="00CC00"/>
              </a:buClr>
              <a:buFont typeface="Arial" pitchFamily="34" charset="0"/>
              <a:buChar char="•"/>
              <a:defRPr/>
            </a:pPr>
            <a:r>
              <a:rPr lang="el-GR" sz="3000" dirty="0" err="1" smtClean="0"/>
              <a:t>Ορο</a:t>
            </a:r>
            <a:r>
              <a:rPr lang="el-GR" sz="3000" dirty="0" smtClean="0"/>
              <a:t>-αιματηρό εξίδρωμα</a:t>
            </a:r>
          </a:p>
          <a:p>
            <a:pPr marL="1079500" indent="-358775" eaLnBrk="1" fontAlgn="auto" hangingPunct="1">
              <a:spcAft>
                <a:spcPts val="0"/>
              </a:spcAft>
              <a:buClr>
                <a:srgbClr val="00CC00"/>
              </a:buClr>
              <a:buFont typeface="Arial" pitchFamily="34" charset="0"/>
              <a:buChar char="•"/>
              <a:defRPr/>
            </a:pPr>
            <a:r>
              <a:rPr lang="el-GR" sz="3000" dirty="0" smtClean="0"/>
              <a:t>Εξαιρετικά επώδυνο</a:t>
            </a:r>
          </a:p>
          <a:p>
            <a:pPr marL="1079500" indent="-358775" eaLnBrk="1" fontAlgn="auto" hangingPunct="1">
              <a:spcAft>
                <a:spcPts val="0"/>
              </a:spcAft>
              <a:buClr>
                <a:srgbClr val="00CC00"/>
              </a:buClr>
              <a:buFont typeface="Arial" pitchFamily="34" charset="0"/>
              <a:buChar char="•"/>
              <a:defRPr/>
            </a:pPr>
            <a:r>
              <a:rPr lang="el-GR" sz="3000" dirty="0" smtClean="0"/>
              <a:t>Χρόνος επούλωσης 14-21 ημέρες</a:t>
            </a:r>
          </a:p>
          <a:p>
            <a:pPr marL="1079500" indent="-358775" eaLnBrk="1" fontAlgn="auto" hangingPunct="1">
              <a:spcAft>
                <a:spcPts val="0"/>
              </a:spcAft>
              <a:buClr>
                <a:srgbClr val="00CC00"/>
              </a:buClr>
              <a:buFont typeface="Arial" pitchFamily="34" charset="0"/>
              <a:buChar char="•"/>
              <a:defRPr/>
            </a:pPr>
            <a:endParaRPr lang="el-GR" sz="2400" dirty="0" smtClean="0"/>
          </a:p>
          <a:p>
            <a:pPr marL="1079500" indent="-358775" eaLnBrk="1" fontAlgn="auto" hangingPunct="1">
              <a:spcAft>
                <a:spcPts val="0"/>
              </a:spcAft>
              <a:buClr>
                <a:srgbClr val="00CC00"/>
              </a:buClr>
              <a:buFont typeface="Arial" pitchFamily="34" charset="0"/>
              <a:buChar char="•"/>
              <a:defRPr/>
            </a:pPr>
            <a:endParaRPr lang="el-GR" sz="2400" dirty="0"/>
          </a:p>
        </p:txBody>
      </p:sp>
      <p:pic>
        <p:nvPicPr>
          <p:cNvPr id="25603" name="3 - Εικόνα" descr="afp20001101p2015-f2.jpg"/>
          <p:cNvPicPr>
            <a:picLocks noChangeAspect="1"/>
          </p:cNvPicPr>
          <p:nvPr/>
        </p:nvPicPr>
        <p:blipFill>
          <a:blip r:embed="rId2" cstate="print"/>
          <a:srcRect/>
          <a:stretch>
            <a:fillRect/>
          </a:stretch>
        </p:blipFill>
        <p:spPr bwMode="auto">
          <a:xfrm>
            <a:off x="5651500" y="1125538"/>
            <a:ext cx="3492500" cy="2852737"/>
          </a:xfrm>
          <a:prstGeom prst="rect">
            <a:avLst/>
          </a:prstGeom>
          <a:noFill/>
          <a:ln w="9525">
            <a:noFill/>
            <a:miter lim="800000"/>
            <a:headEnd/>
            <a:tailEnd/>
          </a:ln>
        </p:spPr>
      </p:pic>
      <p:pic>
        <p:nvPicPr>
          <p:cNvPr id="25604" name="7 - Εικόνα" descr="bb2_21.jpg"/>
          <p:cNvPicPr>
            <a:picLocks noChangeAspect="1"/>
          </p:cNvPicPr>
          <p:nvPr/>
        </p:nvPicPr>
        <p:blipFill>
          <a:blip r:embed="rId3" cstate="print"/>
          <a:srcRect/>
          <a:stretch>
            <a:fillRect/>
          </a:stretch>
        </p:blipFill>
        <p:spPr bwMode="auto">
          <a:xfrm>
            <a:off x="5651500" y="3990975"/>
            <a:ext cx="3492500" cy="28670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467600" cy="1196975"/>
          </a:xfrm>
        </p:spPr>
        <p:txBody>
          <a:bodyPr>
            <a:normAutofit/>
          </a:bodyPr>
          <a:lstStyle/>
          <a:p>
            <a:pPr algn="ctr" eaLnBrk="1" fontAlgn="auto" hangingPunct="1">
              <a:spcAft>
                <a:spcPts val="0"/>
              </a:spcAft>
              <a:defRPr/>
            </a:pPr>
            <a:r>
              <a:rPr lang="el-GR" sz="4000" b="1" u="sng" dirty="0" smtClean="0">
                <a:solidFill>
                  <a:srgbClr val="FF0000"/>
                </a:solidFill>
                <a:latin typeface="+mn-lt"/>
              </a:rPr>
              <a:t>ΤΑΞΙΝΟΜΗΣΗ ΕΓΚΑΥΜΑΤΩΝ </a:t>
            </a:r>
            <a:endParaRPr lang="el-GR" sz="4000" b="1" dirty="0">
              <a:latin typeface="+mn-lt"/>
            </a:endParaRPr>
          </a:p>
        </p:txBody>
      </p:sp>
      <p:sp>
        <p:nvSpPr>
          <p:cNvPr id="3" name="2 - Θέση περιεχομένου"/>
          <p:cNvSpPr>
            <a:spLocks noGrp="1"/>
          </p:cNvSpPr>
          <p:nvPr>
            <p:ph idx="1"/>
          </p:nvPr>
        </p:nvSpPr>
        <p:spPr>
          <a:xfrm>
            <a:off x="0" y="1341438"/>
            <a:ext cx="6084888" cy="5327650"/>
          </a:xfrm>
        </p:spPr>
        <p:txBody>
          <a:bodyPr>
            <a:normAutofit fontScale="92500" lnSpcReduction="10000"/>
          </a:bodyPr>
          <a:lstStyle/>
          <a:p>
            <a:pPr marL="0" indent="0" eaLnBrk="1" fontAlgn="auto" hangingPunct="1">
              <a:spcAft>
                <a:spcPts val="0"/>
              </a:spcAft>
              <a:buFont typeface="Wingdings 2"/>
              <a:buNone/>
              <a:defRPr/>
            </a:pPr>
            <a:r>
              <a:rPr lang="el-GR" b="1" u="sng" dirty="0" smtClean="0">
                <a:solidFill>
                  <a:srgbClr val="4FA7FF"/>
                </a:solidFill>
              </a:rPr>
              <a:t>Γ. Εγκαύματα τρίτου βαθμού</a:t>
            </a:r>
          </a:p>
          <a:p>
            <a:pPr marL="269875" indent="-269875" eaLnBrk="1" fontAlgn="auto" hangingPunct="1">
              <a:lnSpc>
                <a:spcPct val="90000"/>
              </a:lnSpc>
              <a:spcBef>
                <a:spcPts val="1200"/>
              </a:spcBef>
              <a:spcAft>
                <a:spcPts val="0"/>
              </a:spcAft>
              <a:buClr>
                <a:srgbClr val="FF0000"/>
              </a:buClr>
              <a:buFont typeface="Wingdings" pitchFamily="2" charset="2"/>
              <a:buChar char="§"/>
              <a:defRPr/>
            </a:pPr>
            <a:r>
              <a:rPr lang="el-GR" sz="2600" dirty="0" smtClean="0"/>
              <a:t>Εκτείνονται σε όλο το πάχος της επιδερμίδας, του χορίου και του υποδόριου ιστού</a:t>
            </a:r>
          </a:p>
          <a:p>
            <a:pPr marL="269875" indent="-269875" eaLnBrk="1" fontAlgn="auto" hangingPunct="1">
              <a:lnSpc>
                <a:spcPct val="90000"/>
              </a:lnSpc>
              <a:spcAft>
                <a:spcPts val="0"/>
              </a:spcAft>
              <a:buClr>
                <a:srgbClr val="FF0000"/>
              </a:buClr>
              <a:buFont typeface="Wingdings" pitchFamily="2" charset="2"/>
              <a:buChar char="§"/>
              <a:defRPr/>
            </a:pPr>
            <a:r>
              <a:rPr lang="el-GR" sz="2600" dirty="0" err="1" smtClean="0"/>
              <a:t>Δερμα</a:t>
            </a:r>
            <a:r>
              <a:rPr lang="el-GR" sz="2600" dirty="0" smtClean="0"/>
              <a:t> :</a:t>
            </a:r>
          </a:p>
          <a:p>
            <a:pPr marL="1079500" indent="-358775" eaLnBrk="1" fontAlgn="auto" hangingPunct="1">
              <a:spcAft>
                <a:spcPts val="0"/>
              </a:spcAft>
              <a:buClr>
                <a:srgbClr val="00CC00"/>
              </a:buClr>
              <a:buFont typeface="Arial" pitchFamily="34" charset="0"/>
              <a:buChar char="•"/>
              <a:defRPr/>
            </a:pPr>
            <a:r>
              <a:rPr lang="el-GR" sz="2600" dirty="0" err="1" smtClean="0"/>
              <a:t>Κερώδες</a:t>
            </a:r>
            <a:r>
              <a:rPr lang="el-GR" sz="2600" dirty="0" smtClean="0"/>
              <a:t> έως μαύρο</a:t>
            </a:r>
          </a:p>
          <a:p>
            <a:pPr marL="1079500" indent="-358775" eaLnBrk="1" fontAlgn="auto" hangingPunct="1">
              <a:spcAft>
                <a:spcPts val="0"/>
              </a:spcAft>
              <a:buClr>
                <a:srgbClr val="00CC00"/>
              </a:buClr>
              <a:buFont typeface="Arial" pitchFamily="34" charset="0"/>
              <a:buChar char="•"/>
              <a:defRPr/>
            </a:pPr>
            <a:r>
              <a:rPr lang="el-GR" sz="2600" dirty="0" smtClean="0"/>
              <a:t>Ξερό και σκληρό</a:t>
            </a:r>
          </a:p>
          <a:p>
            <a:pPr marL="1079500" indent="-358775" eaLnBrk="1" fontAlgn="auto" hangingPunct="1">
              <a:spcAft>
                <a:spcPts val="0"/>
              </a:spcAft>
              <a:buClr>
                <a:srgbClr val="00CC00"/>
              </a:buClr>
              <a:buFont typeface="Arial" pitchFamily="34" charset="0"/>
              <a:buChar char="•"/>
              <a:defRPr/>
            </a:pPr>
            <a:r>
              <a:rPr lang="el-GR" sz="2600" dirty="0" smtClean="0"/>
              <a:t>Θρόμβωση αγγείων</a:t>
            </a:r>
          </a:p>
          <a:p>
            <a:pPr marL="1079500" indent="-358775" eaLnBrk="1" fontAlgn="auto" hangingPunct="1">
              <a:spcAft>
                <a:spcPts val="0"/>
              </a:spcAft>
              <a:buClr>
                <a:srgbClr val="00CC00"/>
              </a:buClr>
              <a:buFont typeface="Arial" pitchFamily="34" charset="0"/>
              <a:buChar char="•"/>
              <a:defRPr/>
            </a:pPr>
            <a:r>
              <a:rPr lang="el-GR" sz="2600" dirty="0" smtClean="0"/>
              <a:t>Οίδημα γύρω από έγκαυμα</a:t>
            </a:r>
          </a:p>
          <a:p>
            <a:pPr marL="1079500" indent="-358775" eaLnBrk="1" fontAlgn="auto" hangingPunct="1">
              <a:spcAft>
                <a:spcPts val="0"/>
              </a:spcAft>
              <a:buClr>
                <a:srgbClr val="00CC00"/>
              </a:buClr>
              <a:buFont typeface="Arial" pitchFamily="34" charset="0"/>
              <a:buChar char="•"/>
              <a:defRPr/>
            </a:pPr>
            <a:r>
              <a:rPr lang="el-GR" sz="2600" dirty="0" err="1" smtClean="0"/>
              <a:t>Ορο</a:t>
            </a:r>
            <a:r>
              <a:rPr lang="el-GR" sz="2600" dirty="0" smtClean="0"/>
              <a:t>-αιματηρό εξίδρωμα</a:t>
            </a:r>
          </a:p>
          <a:p>
            <a:pPr marL="1079500" indent="-358775" eaLnBrk="1" fontAlgn="auto" hangingPunct="1">
              <a:spcAft>
                <a:spcPts val="0"/>
              </a:spcAft>
              <a:buClr>
                <a:srgbClr val="00CC00"/>
              </a:buClr>
              <a:buFont typeface="Arial" pitchFamily="34" charset="0"/>
              <a:buChar char="•"/>
              <a:defRPr/>
            </a:pPr>
            <a:r>
              <a:rPr lang="el-GR" sz="2600" dirty="0" smtClean="0"/>
              <a:t>Ανώδυνο :καταστροφή αισθητικών νευρικών απολήξεων</a:t>
            </a:r>
          </a:p>
          <a:p>
            <a:pPr marL="1079500" indent="-358775" eaLnBrk="1" fontAlgn="auto" hangingPunct="1">
              <a:spcAft>
                <a:spcPts val="0"/>
              </a:spcAft>
              <a:buClr>
                <a:srgbClr val="00CC00"/>
              </a:buClr>
              <a:buFont typeface="Arial" pitchFamily="34" charset="0"/>
              <a:buChar char="•"/>
              <a:defRPr/>
            </a:pPr>
            <a:r>
              <a:rPr lang="el-GR" sz="2600" dirty="0" smtClean="0"/>
              <a:t>απαιτείται μεταμόσχευση</a:t>
            </a:r>
          </a:p>
          <a:p>
            <a:pPr marL="420624" indent="-384048" eaLnBrk="1" fontAlgn="auto" hangingPunct="1">
              <a:spcAft>
                <a:spcPts val="0"/>
              </a:spcAft>
              <a:buFont typeface="Wingdings 2"/>
              <a:buChar char=""/>
              <a:defRPr/>
            </a:pPr>
            <a:endParaRPr lang="el-GR" dirty="0"/>
          </a:p>
        </p:txBody>
      </p:sp>
      <p:pic>
        <p:nvPicPr>
          <p:cNvPr id="26627" name="3 - Εικόνα" descr="afp20001101p2015-f4.jpg"/>
          <p:cNvPicPr>
            <a:picLocks noChangeAspect="1"/>
          </p:cNvPicPr>
          <p:nvPr/>
        </p:nvPicPr>
        <p:blipFill>
          <a:blip r:embed="rId2" cstate="print"/>
          <a:srcRect/>
          <a:stretch>
            <a:fillRect/>
          </a:stretch>
        </p:blipFill>
        <p:spPr bwMode="auto">
          <a:xfrm>
            <a:off x="5614988" y="1268413"/>
            <a:ext cx="3529012" cy="2665412"/>
          </a:xfrm>
          <a:prstGeom prst="rect">
            <a:avLst/>
          </a:prstGeom>
          <a:noFill/>
          <a:ln w="9525">
            <a:noFill/>
            <a:miter lim="800000"/>
            <a:headEnd/>
            <a:tailEnd/>
          </a:ln>
        </p:spPr>
      </p:pic>
      <p:pic>
        <p:nvPicPr>
          <p:cNvPr id="26628" name="4 - Εικόνα" descr="531d312236f2539cac2d07c3b84338cb.jpg"/>
          <p:cNvPicPr>
            <a:picLocks noChangeAspect="1"/>
          </p:cNvPicPr>
          <p:nvPr/>
        </p:nvPicPr>
        <p:blipFill>
          <a:blip r:embed="rId3" cstate="print"/>
          <a:srcRect/>
          <a:stretch>
            <a:fillRect/>
          </a:stretch>
        </p:blipFill>
        <p:spPr bwMode="auto">
          <a:xfrm>
            <a:off x="5651500" y="3933825"/>
            <a:ext cx="3492500" cy="29241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p:txBody>
          <a:bodyPr/>
          <a:lstStyle/>
          <a:p>
            <a:pPr algn="ctr" eaLnBrk="1" hangingPunct="1"/>
            <a:r>
              <a:rPr lang="el-GR" sz="4000" b="1" u="sng" smtClean="0">
                <a:solidFill>
                  <a:srgbClr val="FF0000"/>
                </a:solidFill>
                <a:latin typeface="Arial" charset="0"/>
              </a:rPr>
              <a:t>ΤΑΞΙΝΟΜΗΣΗ ΕΓΚΑΥΜΑΤΩΝ </a:t>
            </a:r>
            <a:endParaRPr lang="el-GR" b="1" smtClean="0"/>
          </a:p>
        </p:txBody>
      </p:sp>
      <p:sp>
        <p:nvSpPr>
          <p:cNvPr id="3" name="2 - Θέση περιεχομένου"/>
          <p:cNvSpPr>
            <a:spLocks noGrp="1"/>
          </p:cNvSpPr>
          <p:nvPr>
            <p:ph sz="half" idx="1"/>
          </p:nvPr>
        </p:nvSpPr>
        <p:spPr>
          <a:xfrm>
            <a:off x="0" y="1484313"/>
            <a:ext cx="5003800" cy="4641850"/>
          </a:xfrm>
        </p:spPr>
        <p:txBody>
          <a:bodyPr>
            <a:normAutofit/>
          </a:bodyPr>
          <a:lstStyle/>
          <a:p>
            <a:pPr marL="0" indent="0" eaLnBrk="1" fontAlgn="auto" hangingPunct="1">
              <a:spcAft>
                <a:spcPts val="0"/>
              </a:spcAft>
              <a:buFont typeface="Wingdings 2"/>
              <a:buNone/>
              <a:defRPr/>
            </a:pPr>
            <a:r>
              <a:rPr lang="el-GR" sz="2800" b="1" u="sng" dirty="0" smtClean="0">
                <a:solidFill>
                  <a:srgbClr val="4FA7FF"/>
                </a:solidFill>
              </a:rPr>
              <a:t>Δ. Εγκαύματα τετάρτου βαθμού </a:t>
            </a:r>
          </a:p>
          <a:p>
            <a:pPr marL="269875" indent="-269875" eaLnBrk="1" fontAlgn="auto" hangingPunct="1">
              <a:lnSpc>
                <a:spcPct val="90000"/>
              </a:lnSpc>
              <a:spcAft>
                <a:spcPts val="0"/>
              </a:spcAft>
              <a:buClr>
                <a:srgbClr val="FF0000"/>
              </a:buClr>
              <a:buFont typeface="Wingdings" pitchFamily="2" charset="2"/>
              <a:buChar char="§"/>
              <a:defRPr/>
            </a:pPr>
            <a:endParaRPr lang="el-GR" dirty="0" smtClean="0"/>
          </a:p>
          <a:p>
            <a:pPr marL="269875" indent="-269875" eaLnBrk="1" fontAlgn="auto" hangingPunct="1">
              <a:lnSpc>
                <a:spcPct val="90000"/>
              </a:lnSpc>
              <a:spcAft>
                <a:spcPts val="0"/>
              </a:spcAft>
              <a:buClr>
                <a:srgbClr val="FF0000"/>
              </a:buClr>
              <a:buFont typeface="Wingdings" pitchFamily="2" charset="2"/>
              <a:buChar char="§"/>
              <a:defRPr/>
            </a:pPr>
            <a:r>
              <a:rPr lang="el-GR" dirty="0" smtClean="0"/>
              <a:t>Η καταστροφή των ιστών εκτείνεται κάτω από το δέρμα, στους μυς ακόμα στα οστά. </a:t>
            </a:r>
          </a:p>
          <a:p>
            <a:pPr marL="269875" indent="-269875" eaLnBrk="1" fontAlgn="auto" hangingPunct="1">
              <a:lnSpc>
                <a:spcPct val="90000"/>
              </a:lnSpc>
              <a:spcAft>
                <a:spcPts val="0"/>
              </a:spcAft>
              <a:buClr>
                <a:srgbClr val="FF0000"/>
              </a:buClr>
              <a:buFont typeface="Wingdings" pitchFamily="2" charset="2"/>
              <a:buChar char="§"/>
              <a:defRPr/>
            </a:pPr>
            <a:r>
              <a:rPr lang="el-GR" dirty="0" smtClean="0"/>
              <a:t>Τραύμα ανώδυνο σκληρό μαύρο</a:t>
            </a:r>
          </a:p>
          <a:p>
            <a:pPr marL="269875" indent="-269875" eaLnBrk="1" fontAlgn="auto" hangingPunct="1">
              <a:lnSpc>
                <a:spcPct val="90000"/>
              </a:lnSpc>
              <a:spcAft>
                <a:spcPts val="0"/>
              </a:spcAft>
              <a:buClr>
                <a:srgbClr val="FF0000"/>
              </a:buClr>
              <a:buFont typeface="Wingdings" pitchFamily="2" charset="2"/>
              <a:buChar char="§"/>
              <a:defRPr/>
            </a:pPr>
            <a:r>
              <a:rPr lang="el-GR" dirty="0" smtClean="0"/>
              <a:t>Απαιτείται μεταμόσχευση η </a:t>
            </a:r>
            <a:r>
              <a:rPr lang="el-GR" dirty="0" err="1" smtClean="0"/>
              <a:t>ακρωτηριασμος</a:t>
            </a:r>
            <a:r>
              <a:rPr lang="el-GR" dirty="0" smtClean="0"/>
              <a:t> </a:t>
            </a:r>
          </a:p>
        </p:txBody>
      </p:sp>
      <p:pic>
        <p:nvPicPr>
          <p:cNvPr id="27651" name="3 - Εικόνα" descr="Ожог_кисть.jpg"/>
          <p:cNvPicPr>
            <a:picLocks noChangeAspect="1"/>
          </p:cNvPicPr>
          <p:nvPr/>
        </p:nvPicPr>
        <p:blipFill>
          <a:blip r:embed="rId2" cstate="print"/>
          <a:srcRect/>
          <a:stretch>
            <a:fillRect/>
          </a:stretch>
        </p:blipFill>
        <p:spPr bwMode="auto">
          <a:xfrm>
            <a:off x="4643438" y="1484313"/>
            <a:ext cx="4500562" cy="27098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362950" cy="1225550"/>
          </a:xfrm>
        </p:spPr>
        <p:txBody>
          <a:bodyPr>
            <a:normAutofit fontScale="90000"/>
          </a:bodyPr>
          <a:lstStyle/>
          <a:p>
            <a:pPr algn="ctr" eaLnBrk="1" fontAlgn="auto" hangingPunct="1">
              <a:spcAft>
                <a:spcPts val="0"/>
              </a:spcAft>
              <a:defRPr/>
            </a:pPr>
            <a:r>
              <a:rPr lang="el-GR" b="1" u="sng" dirty="0" smtClean="0">
                <a:solidFill>
                  <a:srgbClr val="FF0000"/>
                </a:solidFill>
              </a:rPr>
              <a:t>Δ/Δ ΒΑΘΟΥΣ  ΕΓΚΑΥΜΑΤΟΣ</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908050"/>
            <a:ext cx="8075613" cy="5949950"/>
          </a:xfrm>
        </p:spPr>
        <p:txBody>
          <a:bodyPr>
            <a:normAutofit fontScale="62500" lnSpcReduction="20000"/>
          </a:bodyPr>
          <a:lstStyle/>
          <a:p>
            <a:pPr marL="420624" indent="-384048" eaLnBrk="1" fontAlgn="auto" hangingPunct="1">
              <a:spcAft>
                <a:spcPts val="0"/>
              </a:spcAft>
              <a:buClr>
                <a:srgbClr val="FF0000"/>
              </a:buClr>
              <a:buFont typeface="Wingdings" pitchFamily="2" charset="2"/>
              <a:buChar char="Ø"/>
              <a:defRPr/>
            </a:pPr>
            <a:r>
              <a:rPr lang="el-GR" sz="4500" b="1" i="1" u="sng" dirty="0" smtClean="0">
                <a:solidFill>
                  <a:srgbClr val="4FA7FF"/>
                </a:solidFill>
              </a:rPr>
              <a:t>Αισθητικότητα</a:t>
            </a:r>
            <a:r>
              <a:rPr lang="el-GR" sz="4500" b="1" u="sng" dirty="0" smtClean="0">
                <a:solidFill>
                  <a:srgbClr val="4FA7FF"/>
                </a:solidFill>
              </a:rPr>
              <a:t> :</a:t>
            </a:r>
            <a:r>
              <a:rPr lang="el-GR" dirty="0" smtClean="0"/>
              <a:t>  </a:t>
            </a:r>
            <a:r>
              <a:rPr lang="el-GR" sz="3200" dirty="0" smtClean="0"/>
              <a:t>Ελέγχεται η αίσθηση της αφής, του πόνου, του θερμού και ψυχρού στην </a:t>
            </a:r>
            <a:r>
              <a:rPr lang="el-GR" sz="3200" dirty="0" err="1" smtClean="0"/>
              <a:t>εγκαυματική</a:t>
            </a:r>
            <a:r>
              <a:rPr lang="el-GR" sz="3200" dirty="0" smtClean="0"/>
              <a:t> επιφάνεια. Η πρακτικότερη και ευκολότερη από τις προαναφερθείσες μεθόδους είναι αυτή της αξιολόγησης της αίσθησης του πόνου μέσω ελαφρών νυγμών με τη χρήση βελόνης. Απαραίτητη είναι η σωστή συνεργασία του ασθενούς</a:t>
            </a:r>
            <a:r>
              <a:rPr lang="el-GR" dirty="0" smtClean="0"/>
              <a:t>.</a:t>
            </a:r>
          </a:p>
          <a:p>
            <a:pPr marL="420624" indent="-384048" eaLnBrk="1" fontAlgn="auto" hangingPunct="1">
              <a:spcAft>
                <a:spcPts val="0"/>
              </a:spcAft>
              <a:buClr>
                <a:srgbClr val="FF0000"/>
              </a:buClr>
              <a:buFont typeface="Wingdings" pitchFamily="2" charset="2"/>
              <a:buChar char="Ø"/>
              <a:defRPr/>
            </a:pPr>
            <a:r>
              <a:rPr lang="el-GR" sz="4200" b="1" u="sng" dirty="0" smtClean="0">
                <a:solidFill>
                  <a:srgbClr val="4FA7FF"/>
                </a:solidFill>
              </a:rPr>
              <a:t>Φυσαλίδες :</a:t>
            </a:r>
            <a:r>
              <a:rPr lang="el-GR" sz="4200" dirty="0" smtClean="0">
                <a:solidFill>
                  <a:srgbClr val="4FA7FF"/>
                </a:solidFill>
              </a:rPr>
              <a:t> </a:t>
            </a:r>
            <a:r>
              <a:rPr lang="el-GR" sz="3200" dirty="0" smtClean="0"/>
              <a:t>Φυσαλίδες μπορεί να υπάρχουν τόσο εγκαύματα μερικού, όσο και ολικού πάχους. Αν οι φυσαλίδες έχουν παχύ τοίχωμα και πολύ περιεχόμενο τότε υποδηλώνουν έγκαυμα μερικού πάχους. Αντίθετα φυσαλίδες με λεπτό τοίχωμα, μικρό μέγεθος και λίγο περιεχόμενο υποδηλώνουν έγκαυμα ολικού πάχους.</a:t>
            </a:r>
          </a:p>
          <a:p>
            <a:pPr marL="420624" indent="-384048" eaLnBrk="1" fontAlgn="auto" hangingPunct="1">
              <a:spcAft>
                <a:spcPts val="0"/>
              </a:spcAft>
              <a:buClr>
                <a:srgbClr val="FF0000"/>
              </a:buClr>
              <a:buFont typeface="Wingdings" pitchFamily="2" charset="2"/>
              <a:buChar char="Ø"/>
              <a:defRPr/>
            </a:pPr>
            <a:r>
              <a:rPr lang="el-GR" sz="3800" b="1" u="sng" dirty="0" smtClean="0">
                <a:solidFill>
                  <a:srgbClr val="4FA7FF"/>
                </a:solidFill>
              </a:rPr>
              <a:t>Χροιά: </a:t>
            </a:r>
            <a:r>
              <a:rPr lang="el-GR" sz="3200" dirty="0" smtClean="0"/>
              <a:t>Εφόσον η </a:t>
            </a:r>
            <a:r>
              <a:rPr lang="el-GR" sz="3200" dirty="0" err="1" smtClean="0"/>
              <a:t>εγκαυματική</a:t>
            </a:r>
            <a:r>
              <a:rPr lang="el-GR" sz="3200" dirty="0" smtClean="0"/>
              <a:t> επιφάνεια είναι κόκκινη και ασπρίζει στην πίεση πρόκειται για έγκαυμα μερικού πάχους. Αντίθετα, αν η </a:t>
            </a:r>
            <a:r>
              <a:rPr lang="el-GR" sz="3200" dirty="0" err="1" smtClean="0"/>
              <a:t>εγκαυματική</a:t>
            </a:r>
            <a:r>
              <a:rPr lang="el-GR" sz="3200" dirty="0" smtClean="0"/>
              <a:t> επιφάνεια μαύρη, γκρίζα ή κόκκινη και χωρίς αιματική επαναφορά, τότε το έγκαυμα είναι ολικού πάχους.</a:t>
            </a:r>
          </a:p>
          <a:p>
            <a:pPr marL="420624" indent="-384048" eaLnBrk="1" fontAlgn="auto" hangingPunct="1">
              <a:spcAft>
                <a:spcPts val="0"/>
              </a:spcAft>
              <a:buClr>
                <a:srgbClr val="FF0000"/>
              </a:buClr>
              <a:buFont typeface="Wingdings" pitchFamily="2" charset="2"/>
              <a:buChar char="Ø"/>
              <a:defRPr/>
            </a:pPr>
            <a:r>
              <a:rPr lang="el-GR" sz="3800" b="1" u="sng" dirty="0" smtClean="0">
                <a:solidFill>
                  <a:srgbClr val="4FA7FF"/>
                </a:solidFill>
              </a:rPr>
              <a:t>Υφή:</a:t>
            </a:r>
            <a:r>
              <a:rPr lang="en-GB" sz="3200" dirty="0" err="1" smtClean="0"/>
              <a:t>Εφόσον</a:t>
            </a:r>
            <a:r>
              <a:rPr lang="en-GB" sz="3200" dirty="0" smtClean="0"/>
              <a:t> </a:t>
            </a:r>
            <a:r>
              <a:rPr lang="en-GB" sz="3200" dirty="0" err="1" smtClean="0"/>
              <a:t>το</a:t>
            </a:r>
            <a:r>
              <a:rPr lang="en-GB" sz="3200" dirty="0" smtClean="0"/>
              <a:t> </a:t>
            </a:r>
            <a:r>
              <a:rPr lang="en-GB" sz="3200" dirty="0" err="1" smtClean="0"/>
              <a:t>δέρμα</a:t>
            </a:r>
            <a:r>
              <a:rPr lang="en-GB" sz="3200" dirty="0" smtClean="0"/>
              <a:t> </a:t>
            </a:r>
            <a:r>
              <a:rPr lang="en-GB" sz="3200" dirty="0" err="1" smtClean="0"/>
              <a:t>διατηρεί</a:t>
            </a:r>
            <a:r>
              <a:rPr lang="en-GB" sz="3200" dirty="0" smtClean="0"/>
              <a:t> </a:t>
            </a:r>
            <a:r>
              <a:rPr lang="en-GB" sz="3200" dirty="0" err="1" smtClean="0"/>
              <a:t>ικανού</a:t>
            </a:r>
            <a:r>
              <a:rPr lang="en-GB" sz="3200" dirty="0" smtClean="0"/>
              <a:t> </a:t>
            </a:r>
            <a:r>
              <a:rPr lang="en-GB" sz="3200" dirty="0" err="1" smtClean="0"/>
              <a:t>βαθμού</a:t>
            </a:r>
            <a:r>
              <a:rPr lang="en-GB" sz="3200" dirty="0" smtClean="0"/>
              <a:t> </a:t>
            </a:r>
            <a:r>
              <a:rPr lang="en-GB" sz="3200" dirty="0" err="1" smtClean="0"/>
              <a:t>ελαστικότητα</a:t>
            </a:r>
            <a:r>
              <a:rPr lang="en-GB" sz="3200" dirty="0" smtClean="0"/>
              <a:t>, </a:t>
            </a:r>
            <a:r>
              <a:rPr lang="en-GB" sz="3200" dirty="0" err="1" smtClean="0"/>
              <a:t>τότε</a:t>
            </a:r>
            <a:r>
              <a:rPr lang="en-GB" sz="3200" dirty="0" smtClean="0"/>
              <a:t> </a:t>
            </a:r>
            <a:r>
              <a:rPr lang="en-GB" sz="3200" dirty="0" err="1" smtClean="0"/>
              <a:t>το</a:t>
            </a:r>
            <a:r>
              <a:rPr lang="en-GB" sz="3200" dirty="0" smtClean="0"/>
              <a:t> </a:t>
            </a:r>
            <a:r>
              <a:rPr lang="en-GB" sz="3200" dirty="0" err="1" smtClean="0"/>
              <a:t>έγκαυμα</a:t>
            </a:r>
            <a:r>
              <a:rPr lang="en-GB" sz="3200" dirty="0" smtClean="0"/>
              <a:t> </a:t>
            </a:r>
            <a:r>
              <a:rPr lang="en-GB" sz="3200" dirty="0" err="1" smtClean="0"/>
              <a:t>είναι</a:t>
            </a:r>
            <a:r>
              <a:rPr lang="en-GB" sz="3200" dirty="0" smtClean="0"/>
              <a:t> </a:t>
            </a:r>
            <a:r>
              <a:rPr lang="en-GB" sz="3200" dirty="0" err="1" smtClean="0"/>
              <a:t>μερικού</a:t>
            </a:r>
            <a:r>
              <a:rPr lang="en-GB" sz="3200" dirty="0" smtClean="0"/>
              <a:t> </a:t>
            </a:r>
            <a:r>
              <a:rPr lang="en-GB" sz="3200" dirty="0" err="1" smtClean="0"/>
              <a:t>πάχους</a:t>
            </a:r>
            <a:r>
              <a:rPr lang="en-GB" sz="3200" dirty="0" smtClean="0"/>
              <a:t>. </a:t>
            </a:r>
            <a:r>
              <a:rPr lang="en-GB" sz="3200" dirty="0" err="1" smtClean="0"/>
              <a:t>Αντίθετα</a:t>
            </a:r>
            <a:r>
              <a:rPr lang="en-GB" sz="3200" dirty="0" smtClean="0"/>
              <a:t>, </a:t>
            </a:r>
            <a:r>
              <a:rPr lang="en-GB" sz="3200" dirty="0" err="1" smtClean="0"/>
              <a:t>εφόσον</a:t>
            </a:r>
            <a:r>
              <a:rPr lang="en-GB" sz="3200" dirty="0" smtClean="0"/>
              <a:t> η </a:t>
            </a:r>
            <a:r>
              <a:rPr lang="en-GB" sz="3200" dirty="0" err="1" smtClean="0"/>
              <a:t>σύστασή</a:t>
            </a:r>
            <a:r>
              <a:rPr lang="en-GB" sz="3200" dirty="0" smtClean="0"/>
              <a:t> </a:t>
            </a:r>
            <a:r>
              <a:rPr lang="en-GB" sz="3200" dirty="0" err="1" smtClean="0"/>
              <a:t>του</a:t>
            </a:r>
            <a:r>
              <a:rPr lang="en-GB" sz="3200" dirty="0" smtClean="0"/>
              <a:t> </a:t>
            </a:r>
            <a:r>
              <a:rPr lang="en-GB" sz="3200" dirty="0" err="1" smtClean="0"/>
              <a:t>είναι</a:t>
            </a:r>
            <a:r>
              <a:rPr lang="en-GB" sz="3200" dirty="0" smtClean="0"/>
              <a:t> </a:t>
            </a:r>
            <a:r>
              <a:rPr lang="en-GB" sz="3200" dirty="0" err="1" smtClean="0"/>
              <a:t>σκληρή</a:t>
            </a:r>
            <a:r>
              <a:rPr lang="en-GB" sz="3200" dirty="0" smtClean="0"/>
              <a:t> </a:t>
            </a:r>
            <a:r>
              <a:rPr lang="en-GB" sz="3200" dirty="0" err="1" smtClean="0"/>
              <a:t>και</a:t>
            </a:r>
            <a:r>
              <a:rPr lang="en-GB" sz="3200" dirty="0" smtClean="0"/>
              <a:t> </a:t>
            </a:r>
            <a:r>
              <a:rPr lang="en-GB" sz="3200" dirty="0" err="1" smtClean="0"/>
              <a:t>περγαμηνοειδής</a:t>
            </a:r>
            <a:r>
              <a:rPr lang="en-GB" sz="3200" dirty="0" smtClean="0"/>
              <a:t>, </a:t>
            </a:r>
            <a:r>
              <a:rPr lang="en-GB" sz="3200" dirty="0" err="1" smtClean="0"/>
              <a:t>τότε</a:t>
            </a:r>
            <a:r>
              <a:rPr lang="en-GB" sz="3200" dirty="0" smtClean="0"/>
              <a:t> </a:t>
            </a:r>
            <a:r>
              <a:rPr lang="en-GB" sz="3200" dirty="0" err="1" smtClean="0"/>
              <a:t>πρόκειται</a:t>
            </a:r>
            <a:r>
              <a:rPr lang="en-GB" sz="3200" dirty="0" smtClean="0"/>
              <a:t> </a:t>
            </a:r>
            <a:r>
              <a:rPr lang="en-GB" sz="3200" dirty="0" err="1" smtClean="0"/>
              <a:t>για</a:t>
            </a:r>
            <a:r>
              <a:rPr lang="en-GB" sz="3200" dirty="0" smtClean="0"/>
              <a:t> </a:t>
            </a:r>
            <a:r>
              <a:rPr lang="en-GB" sz="3200" dirty="0" err="1" smtClean="0"/>
              <a:t>έγκαυμα</a:t>
            </a:r>
            <a:r>
              <a:rPr lang="en-GB" sz="3200" dirty="0" smtClean="0"/>
              <a:t> </a:t>
            </a:r>
            <a:r>
              <a:rPr lang="en-GB" sz="3200" dirty="0" err="1" smtClean="0"/>
              <a:t>ολικού</a:t>
            </a:r>
            <a:r>
              <a:rPr lang="en-GB" sz="3200" dirty="0" smtClean="0"/>
              <a:t> </a:t>
            </a:r>
            <a:r>
              <a:rPr lang="en-GB" sz="3200" dirty="0" err="1" smtClean="0"/>
              <a:t>πάχους</a:t>
            </a:r>
            <a:endParaRPr lang="el-GR"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7"/>
          <p:cNvSpPr>
            <a:spLocks noGrp="1"/>
          </p:cNvSpPr>
          <p:nvPr>
            <p:ph type="title"/>
          </p:nvPr>
        </p:nvSpPr>
        <p:spPr>
          <a:xfrm>
            <a:off x="1042988" y="260350"/>
            <a:ext cx="7467600" cy="1143000"/>
          </a:xfrm>
        </p:spPr>
        <p:txBody>
          <a:bodyPr/>
          <a:lstStyle/>
          <a:p>
            <a:pPr algn="ctr" eaLnBrk="1" hangingPunct="1"/>
            <a:r>
              <a:rPr lang="el-GR" sz="4000" b="1" u="sng" smtClean="0">
                <a:solidFill>
                  <a:srgbClr val="FF0000"/>
                </a:solidFill>
                <a:latin typeface="Arial" charset="0"/>
              </a:rPr>
              <a:t>Δ/Δ ΒΑΘΟΥΣ  ΕΓΚΑΥΜΑΤΟΣ</a:t>
            </a:r>
            <a:r>
              <a:rPr lang="el-GR" sz="3700" smtClean="0"/>
              <a:t/>
            </a:r>
            <a:br>
              <a:rPr lang="el-GR" sz="3700" smtClean="0"/>
            </a:br>
            <a:endParaRPr lang="en-US" sz="3700" smtClean="0"/>
          </a:p>
        </p:txBody>
      </p:sp>
      <p:graphicFrame>
        <p:nvGraphicFramePr>
          <p:cNvPr id="52313" name="Group 89"/>
          <p:cNvGraphicFramePr>
            <a:graphicFrameLocks noGrp="1"/>
          </p:cNvGraphicFramePr>
          <p:nvPr>
            <p:ph sz="half" idx="1"/>
          </p:nvPr>
        </p:nvGraphicFramePr>
        <p:xfrm>
          <a:off x="971550" y="2420938"/>
          <a:ext cx="7704138" cy="3875088"/>
        </p:xfrm>
        <a:graphic>
          <a:graphicData uri="http://schemas.openxmlformats.org/drawingml/2006/table">
            <a:tbl>
              <a:tblPr/>
              <a:tblGrid>
                <a:gridCol w="2374900"/>
                <a:gridCol w="2273300"/>
                <a:gridCol w="3055938"/>
              </a:tblGrid>
              <a:tr h="936625">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Αισθητικότητα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Φυσιολογική μέχρι αυξη-</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μένη αισθητικότητα στον</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πόνο και τη θερμοκρασία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WarnockPro-Regular" charset="-128"/>
                        </a:rPr>
                        <a:t>Αναίσθητο στον πόνο και</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WarnockPro-Regular" charset="-128"/>
                        </a:rPr>
                        <a:t>στη θερμοκρασία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Φυσαλίδες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Μεγάλες με παχύ τοίχω-</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μα που συνήθως μεγα-</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λώνουν σε διαστάσεις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Καμία ή εάν υπάρχουν, εί-</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ναι με λεπτό τοίχωμα και</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δεν μεγαλώνουν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Χροιά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Ερυθρή επιφάνεια που α-</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σπρίζει στην πίεση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Λευκή, φαιά ή μαύρη και ε-</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ξέρυθρη που δεν ασπρίζει</a:t>
                      </a:r>
                    </a:p>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στην πίεση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Υφή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Φυσιολογική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400" b="0" i="0" u="none" strike="noStrike" cap="none" normalizeH="0" baseline="0" smtClean="0">
                          <a:ln>
                            <a:noFill/>
                          </a:ln>
                          <a:solidFill>
                            <a:schemeClr val="tx1"/>
                          </a:solidFill>
                          <a:effectLst/>
                          <a:latin typeface="Arial" charset="0"/>
                        </a:rPr>
                        <a:t>Περγαμηνοειδής, </a:t>
                      </a:r>
                      <a:r>
                        <a:rPr kumimoji="0" lang="el-GR" sz="1400" b="0" i="0" u="none" strike="noStrike" cap="none" normalizeH="0" baseline="0" smtClean="0">
                          <a:ln>
                            <a:noFill/>
                          </a:ln>
                          <a:solidFill>
                            <a:schemeClr val="tx1"/>
                          </a:solidFill>
                          <a:effectLst/>
                          <a:latin typeface="Arial" charset="0"/>
                        </a:rPr>
                        <a:t>Σκληρη</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315" name="Group 91"/>
          <p:cNvGraphicFramePr>
            <a:graphicFrameLocks noGrp="1"/>
          </p:cNvGraphicFramePr>
          <p:nvPr>
            <p:ph sz="half" idx="2"/>
          </p:nvPr>
        </p:nvGraphicFramePr>
        <p:xfrm>
          <a:off x="971550" y="1557338"/>
          <a:ext cx="7704138" cy="822960"/>
        </p:xfrm>
        <a:graphic>
          <a:graphicData uri="http://schemas.openxmlformats.org/drawingml/2006/table">
            <a:tbl>
              <a:tblPr/>
              <a:tblGrid>
                <a:gridCol w="2376488"/>
                <a:gridCol w="2303462"/>
                <a:gridCol w="3024188"/>
              </a:tblGrid>
              <a:tr h="792163">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Μερικού πάχους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Ολικού πάχους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eaLnBrk="1" fontAlgn="auto" hangingPunct="1">
              <a:spcAft>
                <a:spcPts val="0"/>
              </a:spcAft>
              <a:defRPr/>
            </a:pPr>
            <a:r>
              <a:rPr lang="el-GR" sz="4000" b="1" u="sng" dirty="0" smtClean="0">
                <a:solidFill>
                  <a:srgbClr val="FF0000"/>
                </a:solidFill>
                <a:latin typeface="+mn-lt"/>
              </a:rPr>
              <a:t>ΠΟΣΟΤΙΚΗ ΕΚΤΙΜΗΣΗ ΕΓΚΑΥΜΑΤΙΚΗΣ ΕΠΙΦΑΝΕΙΑΣ</a:t>
            </a:r>
            <a:endParaRPr lang="el-GR" sz="4000" b="1" u="sng" dirty="0">
              <a:solidFill>
                <a:srgbClr val="FF0000"/>
              </a:solidFill>
              <a:latin typeface="+mn-lt"/>
            </a:endParaRPr>
          </a:p>
        </p:txBody>
      </p:sp>
      <p:sp>
        <p:nvSpPr>
          <p:cNvPr id="3" name="2 - Θέση περιεχομένου"/>
          <p:cNvSpPr>
            <a:spLocks noGrp="1"/>
          </p:cNvSpPr>
          <p:nvPr>
            <p:ph idx="1"/>
          </p:nvPr>
        </p:nvSpPr>
        <p:spPr>
          <a:xfrm>
            <a:off x="0" y="1600200"/>
            <a:ext cx="4932363" cy="5257800"/>
          </a:xfrm>
        </p:spPr>
        <p:txBody>
          <a:bodyPr>
            <a:normAutofit/>
          </a:bodyPr>
          <a:lstStyle/>
          <a:p>
            <a:pPr marL="0" indent="0" algn="just" eaLnBrk="1" fontAlgn="auto" hangingPunct="1">
              <a:spcAft>
                <a:spcPts val="0"/>
              </a:spcAft>
              <a:buFont typeface="Wingdings 2"/>
              <a:buNone/>
              <a:tabLst>
                <a:tab pos="7974013" algn="l"/>
              </a:tabLst>
              <a:defRPr/>
            </a:pPr>
            <a:r>
              <a:rPr lang="el-GR" sz="2800" b="1" u="sng" dirty="0" smtClean="0">
                <a:solidFill>
                  <a:srgbClr val="4FA7FF"/>
                </a:solidFill>
              </a:rPr>
              <a:t>Α.Ο κανόνας του  </a:t>
            </a:r>
            <a:r>
              <a:rPr lang="en-US" sz="2800" b="1" u="sng" dirty="0" smtClean="0">
                <a:solidFill>
                  <a:srgbClr val="4FA7FF"/>
                </a:solidFill>
              </a:rPr>
              <a:t>Wallace</a:t>
            </a:r>
            <a:r>
              <a:rPr lang="el-GR" sz="2800" b="1" u="sng" dirty="0" smtClean="0">
                <a:solidFill>
                  <a:srgbClr val="4FA7FF"/>
                </a:solidFill>
              </a:rPr>
              <a:t> ή </a:t>
            </a:r>
          </a:p>
          <a:p>
            <a:pPr marL="0" indent="0" algn="just" eaLnBrk="1" fontAlgn="auto" hangingPunct="1">
              <a:spcAft>
                <a:spcPts val="0"/>
              </a:spcAft>
              <a:buFont typeface="Wingdings 2"/>
              <a:buNone/>
              <a:tabLst>
                <a:tab pos="7974013" algn="l"/>
              </a:tabLst>
              <a:defRPr/>
            </a:pPr>
            <a:r>
              <a:rPr lang="el-GR" sz="2800" b="1" u="sng" dirty="0" smtClean="0">
                <a:solidFill>
                  <a:srgbClr val="4FA7FF"/>
                </a:solidFill>
              </a:rPr>
              <a:t>«κανόνας των 9»</a:t>
            </a:r>
          </a:p>
          <a:p>
            <a:pPr marL="0" indent="0" eaLnBrk="1" fontAlgn="auto" hangingPunct="1">
              <a:spcAft>
                <a:spcPts val="0"/>
              </a:spcAft>
              <a:buClr>
                <a:srgbClr val="FF0000"/>
              </a:buClr>
              <a:buFont typeface="Wingdings" pitchFamily="2" charset="2"/>
              <a:buChar char="§"/>
              <a:defRPr/>
            </a:pPr>
            <a:r>
              <a:rPr lang="el-GR" sz="2400" b="1" dirty="0" smtClean="0"/>
              <a:t>Κεφαλή και Τράχηλος 9% </a:t>
            </a:r>
          </a:p>
          <a:p>
            <a:pPr marL="0" indent="0" eaLnBrk="1" fontAlgn="auto" hangingPunct="1">
              <a:spcAft>
                <a:spcPts val="0"/>
              </a:spcAft>
              <a:buClr>
                <a:srgbClr val="FF0000"/>
              </a:buClr>
              <a:buFont typeface="Wingdings" pitchFamily="2" charset="2"/>
              <a:buChar char="§"/>
              <a:defRPr/>
            </a:pPr>
            <a:r>
              <a:rPr lang="el-GR" sz="2400" b="1" dirty="0" smtClean="0"/>
              <a:t>Κάθε άνω άκρο 9% </a:t>
            </a:r>
          </a:p>
          <a:p>
            <a:pPr marL="0" indent="0" eaLnBrk="1" fontAlgn="auto" hangingPunct="1">
              <a:spcAft>
                <a:spcPts val="0"/>
              </a:spcAft>
              <a:buClr>
                <a:srgbClr val="FF0000"/>
              </a:buClr>
              <a:buFont typeface="Wingdings" pitchFamily="2" charset="2"/>
              <a:buChar char="§"/>
              <a:defRPr/>
            </a:pPr>
            <a:r>
              <a:rPr lang="el-GR" sz="2400" b="1" dirty="0" smtClean="0"/>
              <a:t>Κάθε κάτω άκρο 18% </a:t>
            </a:r>
          </a:p>
          <a:p>
            <a:pPr marL="0" indent="0" eaLnBrk="1" fontAlgn="auto" hangingPunct="1">
              <a:spcAft>
                <a:spcPts val="0"/>
              </a:spcAft>
              <a:buClr>
                <a:srgbClr val="FF0000"/>
              </a:buClr>
              <a:buFont typeface="Wingdings" pitchFamily="2" charset="2"/>
              <a:buChar char="§"/>
              <a:defRPr/>
            </a:pPr>
            <a:r>
              <a:rPr lang="el-GR" sz="2400" b="1" dirty="0" smtClean="0"/>
              <a:t>Πρόσθια επιφάνεια κορμού 18% </a:t>
            </a:r>
          </a:p>
          <a:p>
            <a:pPr marL="0" indent="0" eaLnBrk="1" fontAlgn="auto" hangingPunct="1">
              <a:spcAft>
                <a:spcPts val="0"/>
              </a:spcAft>
              <a:buClr>
                <a:srgbClr val="FF0000"/>
              </a:buClr>
              <a:buFont typeface="Wingdings" pitchFamily="2" charset="2"/>
              <a:buChar char="§"/>
              <a:defRPr/>
            </a:pPr>
            <a:r>
              <a:rPr lang="el-GR" sz="2400" b="1" dirty="0" smtClean="0"/>
              <a:t>Οπίσθια επιφάνεια κορμού 18% </a:t>
            </a:r>
          </a:p>
          <a:p>
            <a:pPr marL="0" indent="0" eaLnBrk="1" fontAlgn="auto" hangingPunct="1">
              <a:spcAft>
                <a:spcPts val="0"/>
              </a:spcAft>
              <a:buClr>
                <a:srgbClr val="FF0000"/>
              </a:buClr>
              <a:buFont typeface="Wingdings" pitchFamily="2" charset="2"/>
              <a:buChar char="§"/>
              <a:defRPr/>
            </a:pPr>
            <a:r>
              <a:rPr lang="el-GR" sz="2400" b="1" dirty="0" smtClean="0"/>
              <a:t>Περιοχή Γεννητικών οργάνων 1%</a:t>
            </a:r>
          </a:p>
          <a:p>
            <a:pPr marL="420624" indent="-384048" eaLnBrk="1" fontAlgn="auto" hangingPunct="1">
              <a:spcAft>
                <a:spcPts val="0"/>
              </a:spcAft>
              <a:buFont typeface="Wingdings 2"/>
              <a:buChar char=""/>
              <a:defRPr/>
            </a:pPr>
            <a:endParaRPr lang="el-GR" dirty="0"/>
          </a:p>
        </p:txBody>
      </p:sp>
      <p:pic>
        <p:nvPicPr>
          <p:cNvPr id="30723" name="4 - Εικόνα" descr="rule-of-nines.png"/>
          <p:cNvPicPr>
            <a:picLocks noChangeAspect="1"/>
          </p:cNvPicPr>
          <p:nvPr/>
        </p:nvPicPr>
        <p:blipFill>
          <a:blip r:embed="rId2" cstate="print"/>
          <a:srcRect/>
          <a:stretch>
            <a:fillRect/>
          </a:stretch>
        </p:blipFill>
        <p:spPr bwMode="auto">
          <a:xfrm>
            <a:off x="4787900" y="1700213"/>
            <a:ext cx="4356100" cy="51577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eaLnBrk="1" fontAlgn="auto" hangingPunct="1">
              <a:spcAft>
                <a:spcPts val="0"/>
              </a:spcAft>
              <a:defRPr/>
            </a:pPr>
            <a:r>
              <a:rPr lang="el-GR" sz="4000" b="1" u="sng" dirty="0" smtClean="0">
                <a:solidFill>
                  <a:srgbClr val="FF0000"/>
                </a:solidFill>
                <a:latin typeface="+mn-lt"/>
              </a:rPr>
              <a:t>ΟΡΙΣΜΟΣ:  ΕΓΚΑΥΜΑΤΟΣ </a:t>
            </a:r>
            <a:br>
              <a:rPr lang="el-GR" sz="4000" b="1" u="sng" dirty="0" smtClean="0">
                <a:solidFill>
                  <a:srgbClr val="FF0000"/>
                </a:solidFill>
                <a:latin typeface="+mn-lt"/>
              </a:rPr>
            </a:br>
            <a:r>
              <a:rPr lang="el-GR" sz="4000" b="1" u="sng" dirty="0" smtClean="0">
                <a:solidFill>
                  <a:srgbClr val="FF0000"/>
                </a:solidFill>
                <a:latin typeface="+mn-lt"/>
              </a:rPr>
              <a:t>–  ΕΓΚΑΥΜΑΤΙΚΗΣ  ΝΟΣΟΥ</a:t>
            </a:r>
            <a:endParaRPr lang="el-GR" sz="4000" b="1" u="sng" dirty="0">
              <a:solidFill>
                <a:srgbClr val="FF0000"/>
              </a:solidFill>
              <a:latin typeface="+mn-lt"/>
            </a:endParaRPr>
          </a:p>
        </p:txBody>
      </p:sp>
      <p:sp>
        <p:nvSpPr>
          <p:cNvPr id="3" name="2 - Υπότιτλος"/>
          <p:cNvSpPr>
            <a:spLocks noGrp="1"/>
          </p:cNvSpPr>
          <p:nvPr>
            <p:ph idx="1"/>
          </p:nvPr>
        </p:nvSpPr>
        <p:spPr/>
        <p:txBody>
          <a:bodyPr>
            <a:normAutofit lnSpcReduction="10000"/>
          </a:bodyPr>
          <a:lstStyle/>
          <a:p>
            <a:pPr marL="420624" indent="-384048" algn="just" eaLnBrk="1" fontAlgn="auto" hangingPunct="1">
              <a:spcBef>
                <a:spcPts val="1800"/>
              </a:spcBef>
              <a:spcAft>
                <a:spcPts val="0"/>
              </a:spcAft>
              <a:buClr>
                <a:srgbClr val="FF0000"/>
              </a:buClr>
              <a:buFont typeface="Wingdings" pitchFamily="2" charset="2"/>
              <a:buChar char="Ø"/>
              <a:defRPr/>
            </a:pPr>
            <a:r>
              <a:rPr lang="el-GR" sz="2800" b="1" u="sng" dirty="0" smtClean="0">
                <a:solidFill>
                  <a:srgbClr val="4FA7FF"/>
                </a:solidFill>
              </a:rPr>
              <a:t>Έγκαυμα</a:t>
            </a:r>
            <a:r>
              <a:rPr lang="el-GR" sz="2800" b="1" dirty="0" smtClean="0"/>
              <a:t> </a:t>
            </a:r>
            <a:r>
              <a:rPr lang="el-GR" sz="2800" dirty="0" smtClean="0"/>
              <a:t>είναι η τοπική βλάβη των ιστών που προκαλείται από την άμεση επίδραση της θερμότητας, του ψύχους, διαφόρων χημικών ουσιών, του ηλεκτρικού ρεύματος και της ακτινοβολίας.</a:t>
            </a:r>
          </a:p>
          <a:p>
            <a:pPr marL="420624" indent="-384048" eaLnBrk="1" fontAlgn="auto" hangingPunct="1">
              <a:spcAft>
                <a:spcPts val="0"/>
              </a:spcAft>
              <a:buClr>
                <a:srgbClr val="FF0000"/>
              </a:buClr>
              <a:buFont typeface="Wingdings" pitchFamily="2" charset="2"/>
              <a:buChar char="Ø"/>
              <a:defRPr/>
            </a:pPr>
            <a:r>
              <a:rPr lang="el-GR" sz="2800" dirty="0" smtClean="0"/>
              <a:t>η επίδραση του </a:t>
            </a:r>
            <a:r>
              <a:rPr lang="el-GR" sz="2800" dirty="0" err="1" smtClean="0"/>
              <a:t>εγκαυματικού</a:t>
            </a:r>
            <a:r>
              <a:rPr lang="el-GR" sz="2800" dirty="0" smtClean="0"/>
              <a:t> αιτίου στην επιφάνεια του σώματος δεν προκαλεί τοπικές μόνο αλλοιώσεις, αλλά μία γενικευμένη, συστηματική νόσο, που σήμερα διεθνώς ονομάζεται </a:t>
            </a:r>
            <a:r>
              <a:rPr lang="el-GR" sz="2800" b="1" dirty="0" smtClean="0">
                <a:solidFill>
                  <a:srgbClr val="4FA7FF"/>
                </a:solidFill>
              </a:rPr>
              <a:t>«</a:t>
            </a:r>
            <a:r>
              <a:rPr lang="el-GR" sz="2800" b="1" dirty="0" err="1" smtClean="0">
                <a:solidFill>
                  <a:srgbClr val="4FA7FF"/>
                </a:solidFill>
              </a:rPr>
              <a:t>εγκαυματική</a:t>
            </a:r>
            <a:r>
              <a:rPr lang="el-GR" sz="2800" b="1" dirty="0" smtClean="0">
                <a:solidFill>
                  <a:srgbClr val="4FA7FF"/>
                </a:solidFill>
              </a:rPr>
              <a:t> νόσος»</a:t>
            </a:r>
          </a:p>
          <a:p>
            <a:pPr marL="420624" indent="-384048" eaLnBrk="1" fontAlgn="auto" hangingPunct="1">
              <a:spcAft>
                <a:spcPts val="0"/>
              </a:spcAft>
              <a:buFont typeface="Wingdings 2"/>
              <a:buChar char=""/>
              <a:defRPr/>
            </a:pPr>
            <a:endParaRPr lang="el-G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274638"/>
            <a:ext cx="8002588" cy="1143000"/>
          </a:xfrm>
        </p:spPr>
        <p:txBody>
          <a:bodyPr>
            <a:normAutofit fontScale="90000"/>
          </a:bodyPr>
          <a:lstStyle/>
          <a:p>
            <a:pPr algn="ctr" eaLnBrk="1" fontAlgn="auto" hangingPunct="1">
              <a:spcAft>
                <a:spcPts val="0"/>
              </a:spcAft>
              <a:defRPr/>
            </a:pPr>
            <a:r>
              <a:rPr lang="el-GR" sz="4000" b="1" u="sng" dirty="0" smtClean="0">
                <a:solidFill>
                  <a:srgbClr val="FF0000"/>
                </a:solidFill>
                <a:latin typeface="Arial"/>
              </a:rPr>
              <a:t>ΠΟΣΟΤΙΚΗ ΕΚΤΙΜΗΣΗ ΕΓΚΑΥΜΑΤΙΚΗΣ ΕΠΙΦΑΝΕΙΑΣ</a:t>
            </a:r>
            <a:endParaRPr lang="el-GR" dirty="0"/>
          </a:p>
        </p:txBody>
      </p:sp>
      <p:sp>
        <p:nvSpPr>
          <p:cNvPr id="31746" name="2 - Θέση περιεχομένου"/>
          <p:cNvSpPr>
            <a:spLocks noGrp="1"/>
          </p:cNvSpPr>
          <p:nvPr>
            <p:ph sz="half" idx="1"/>
          </p:nvPr>
        </p:nvSpPr>
        <p:spPr>
          <a:xfrm>
            <a:off x="107950" y="1600200"/>
            <a:ext cx="5111750" cy="4525963"/>
          </a:xfrm>
        </p:spPr>
        <p:txBody>
          <a:bodyPr/>
          <a:lstStyle/>
          <a:p>
            <a:pPr eaLnBrk="1" hangingPunct="1">
              <a:buClr>
                <a:srgbClr val="FF0000"/>
              </a:buClr>
              <a:buFont typeface="Wingdings 2" pitchFamily="18" charset="2"/>
              <a:buNone/>
            </a:pPr>
            <a:r>
              <a:rPr lang="el-GR" sz="2800" b="1" u="sng" smtClean="0">
                <a:solidFill>
                  <a:srgbClr val="4FA7FF"/>
                </a:solidFill>
              </a:rPr>
              <a:t>Β. Η μέθοδος της «παλάμης» </a:t>
            </a:r>
          </a:p>
          <a:p>
            <a:pPr eaLnBrk="1" hangingPunct="1">
              <a:buClr>
                <a:srgbClr val="FF0000"/>
              </a:buClr>
              <a:buFont typeface="Arial" charset="0"/>
              <a:buChar char="•"/>
            </a:pPr>
            <a:endParaRPr lang="el-GR" smtClean="0"/>
          </a:p>
          <a:p>
            <a:pPr eaLnBrk="1" hangingPunct="1">
              <a:buClr>
                <a:srgbClr val="FF0000"/>
              </a:buClr>
              <a:buFont typeface="Arial" charset="0"/>
              <a:buChar char="•"/>
            </a:pPr>
            <a:r>
              <a:rPr lang="el-GR" smtClean="0"/>
              <a:t>Η έκταση των εγκαυμάτων υπολογίζεται μετρώντας τα με την παλάμη του ασθενούς, που θεωρείται ότι αποτελεί το 1% της ΟΕΣ.</a:t>
            </a:r>
          </a:p>
          <a:p>
            <a:pPr eaLnBrk="1" hangingPunct="1">
              <a:buClr>
                <a:srgbClr val="FF0000"/>
              </a:buClr>
              <a:buFont typeface="Arial" charset="0"/>
              <a:buChar char="•"/>
            </a:pPr>
            <a:endParaRPr lang="el-GR" b="1" smtClean="0"/>
          </a:p>
          <a:p>
            <a:pPr eaLnBrk="1" hangingPunct="1"/>
            <a:endParaRPr lang="el-GR" smtClean="0"/>
          </a:p>
        </p:txBody>
      </p:sp>
      <p:pic>
        <p:nvPicPr>
          <p:cNvPr id="31747" name="Picture 4"/>
          <p:cNvPicPr>
            <a:picLocks noGrp="1" noChangeAspect="1" noChangeArrowheads="1"/>
          </p:cNvPicPr>
          <p:nvPr>
            <p:ph sz="half" idx="2"/>
          </p:nvPr>
        </p:nvPicPr>
        <p:blipFill>
          <a:blip r:embed="rId2" cstate="print"/>
          <a:srcRect/>
          <a:stretch>
            <a:fillRect/>
          </a:stretch>
        </p:blipFill>
        <p:spPr>
          <a:xfrm>
            <a:off x="5292725" y="1773238"/>
            <a:ext cx="3959225" cy="25923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fontAlgn="auto" hangingPunct="1">
              <a:spcAft>
                <a:spcPts val="0"/>
              </a:spcAft>
              <a:defRPr/>
            </a:pPr>
            <a:r>
              <a:rPr lang="el-GR" sz="4000" b="1" u="sng" dirty="0" smtClean="0">
                <a:solidFill>
                  <a:srgbClr val="FF0000"/>
                </a:solidFill>
                <a:latin typeface="Arial"/>
              </a:rPr>
              <a:t>ΠΟΣΟΤΙΚΗ ΕΚΤΙΜΗΣΗ ΕΓΚΑΥΜΑΤΙΚΗΣ ΕΠΙΦΑΝΕΙΑΣ</a:t>
            </a:r>
            <a:endParaRPr lang="el-GR" dirty="0"/>
          </a:p>
        </p:txBody>
      </p:sp>
      <p:sp>
        <p:nvSpPr>
          <p:cNvPr id="3" name="2 - Θέση περιεχομένου"/>
          <p:cNvSpPr>
            <a:spLocks noGrp="1"/>
          </p:cNvSpPr>
          <p:nvPr>
            <p:ph sz="half" idx="1"/>
          </p:nvPr>
        </p:nvSpPr>
        <p:spPr>
          <a:xfrm>
            <a:off x="0" y="1600200"/>
            <a:ext cx="4787900" cy="5257800"/>
          </a:xfrm>
        </p:spPr>
        <p:txBody>
          <a:bodyPr>
            <a:normAutofit fontScale="92500" lnSpcReduction="10000"/>
          </a:bodyPr>
          <a:lstStyle/>
          <a:p>
            <a:pPr marL="420624" indent="-384048" eaLnBrk="1" fontAlgn="auto" hangingPunct="1">
              <a:spcAft>
                <a:spcPts val="0"/>
              </a:spcAft>
              <a:buFont typeface="Wingdings 2"/>
              <a:buNone/>
              <a:defRPr/>
            </a:pPr>
            <a:r>
              <a:rPr lang="el-GR" sz="2800" b="1" u="sng" dirty="0" smtClean="0">
                <a:solidFill>
                  <a:srgbClr val="4FA7FF"/>
                </a:solidFill>
              </a:rPr>
              <a:t>Γ. Διάγραμμα των </a:t>
            </a:r>
            <a:r>
              <a:rPr lang="el-GR" sz="2800" b="1" u="sng" dirty="0" err="1" smtClean="0">
                <a:solidFill>
                  <a:srgbClr val="4FA7FF"/>
                </a:solidFill>
              </a:rPr>
              <a:t>Lund</a:t>
            </a:r>
            <a:r>
              <a:rPr lang="el-GR" sz="2800" b="1" u="sng" dirty="0" smtClean="0">
                <a:solidFill>
                  <a:srgbClr val="4FA7FF"/>
                </a:solidFill>
              </a:rPr>
              <a:t> &amp; </a:t>
            </a:r>
            <a:r>
              <a:rPr lang="el-GR" sz="2800" b="1" u="sng" dirty="0" err="1" smtClean="0">
                <a:solidFill>
                  <a:srgbClr val="4FA7FF"/>
                </a:solidFill>
              </a:rPr>
              <a:t>Browder</a:t>
            </a:r>
            <a:r>
              <a:rPr lang="el-GR" sz="2800" b="1" u="sng" dirty="0" smtClean="0">
                <a:solidFill>
                  <a:srgbClr val="4FA7FF"/>
                </a:solidFill>
              </a:rPr>
              <a:t> </a:t>
            </a:r>
          </a:p>
          <a:p>
            <a:pPr marL="420624" indent="-384048" eaLnBrk="1" fontAlgn="auto" hangingPunct="1">
              <a:spcAft>
                <a:spcPts val="0"/>
              </a:spcAft>
              <a:buClr>
                <a:srgbClr val="FF0000"/>
              </a:buClr>
              <a:buFont typeface="Arial" pitchFamily="34" charset="0"/>
              <a:buChar char="•"/>
              <a:defRPr/>
            </a:pPr>
            <a:r>
              <a:rPr lang="en-GB" dirty="0" err="1" smtClean="0"/>
              <a:t>Πρόκειται</a:t>
            </a:r>
            <a:r>
              <a:rPr lang="en-GB" dirty="0" smtClean="0"/>
              <a:t> </a:t>
            </a:r>
            <a:r>
              <a:rPr lang="en-GB" dirty="0" err="1" smtClean="0"/>
              <a:t>για</a:t>
            </a:r>
            <a:r>
              <a:rPr lang="en-GB" dirty="0" smtClean="0"/>
              <a:t> </a:t>
            </a:r>
            <a:r>
              <a:rPr lang="en-GB" dirty="0" err="1" smtClean="0"/>
              <a:t>διάγραμμα</a:t>
            </a:r>
            <a:r>
              <a:rPr lang="en-GB" dirty="0" smtClean="0"/>
              <a:t> </a:t>
            </a:r>
            <a:r>
              <a:rPr lang="en-GB" dirty="0" err="1" smtClean="0"/>
              <a:t>που</a:t>
            </a:r>
            <a:r>
              <a:rPr lang="en-GB" dirty="0" smtClean="0"/>
              <a:t> </a:t>
            </a:r>
            <a:r>
              <a:rPr lang="en-GB" dirty="0" err="1" smtClean="0"/>
              <a:t>απεικονίζει</a:t>
            </a:r>
            <a:r>
              <a:rPr lang="en-GB" dirty="0" smtClean="0"/>
              <a:t> </a:t>
            </a:r>
            <a:r>
              <a:rPr lang="en-GB" dirty="0" err="1" smtClean="0"/>
              <a:t>το</a:t>
            </a:r>
            <a:r>
              <a:rPr lang="en-GB" dirty="0" smtClean="0"/>
              <a:t> </a:t>
            </a:r>
            <a:r>
              <a:rPr lang="en-GB" dirty="0" err="1" smtClean="0"/>
              <a:t>ανθρώπινο</a:t>
            </a:r>
            <a:r>
              <a:rPr lang="en-GB" dirty="0" smtClean="0"/>
              <a:t> </a:t>
            </a:r>
            <a:r>
              <a:rPr lang="en-GB" dirty="0" err="1" smtClean="0"/>
              <a:t>σώμα</a:t>
            </a:r>
            <a:r>
              <a:rPr lang="en-GB" dirty="0" smtClean="0"/>
              <a:t> </a:t>
            </a:r>
            <a:r>
              <a:rPr lang="en-GB" dirty="0" err="1" smtClean="0"/>
              <a:t>χωρισμένο</a:t>
            </a:r>
            <a:r>
              <a:rPr lang="en-GB" dirty="0" smtClean="0"/>
              <a:t> </a:t>
            </a:r>
            <a:r>
              <a:rPr lang="en-GB" dirty="0" err="1" smtClean="0"/>
              <a:t>σε</a:t>
            </a:r>
            <a:r>
              <a:rPr lang="en-GB" dirty="0" smtClean="0"/>
              <a:t> </a:t>
            </a:r>
            <a:r>
              <a:rPr lang="en-GB" dirty="0" err="1" smtClean="0"/>
              <a:t>τμήματα</a:t>
            </a:r>
            <a:r>
              <a:rPr lang="en-GB" dirty="0" smtClean="0"/>
              <a:t>, </a:t>
            </a:r>
            <a:r>
              <a:rPr lang="en-GB" dirty="0" err="1" smtClean="0"/>
              <a:t>τα</a:t>
            </a:r>
            <a:r>
              <a:rPr lang="en-GB" dirty="0" smtClean="0"/>
              <a:t> </a:t>
            </a:r>
            <a:r>
              <a:rPr lang="en-GB" dirty="0" err="1" smtClean="0"/>
              <a:t>οποία</a:t>
            </a:r>
            <a:r>
              <a:rPr lang="en-GB" dirty="0" smtClean="0"/>
              <a:t> </a:t>
            </a:r>
            <a:r>
              <a:rPr lang="en-GB" dirty="0" err="1" smtClean="0"/>
              <a:t>αντιπροσωπεύουν</a:t>
            </a:r>
            <a:r>
              <a:rPr lang="en-GB" dirty="0" smtClean="0"/>
              <a:t> </a:t>
            </a:r>
            <a:r>
              <a:rPr lang="en-GB" dirty="0" err="1" smtClean="0"/>
              <a:t>ανάλογα</a:t>
            </a:r>
            <a:r>
              <a:rPr lang="en-GB" dirty="0" smtClean="0"/>
              <a:t> </a:t>
            </a:r>
            <a:r>
              <a:rPr lang="en-GB" dirty="0" err="1" smtClean="0"/>
              <a:t>με</a:t>
            </a:r>
            <a:r>
              <a:rPr lang="en-GB" dirty="0" smtClean="0"/>
              <a:t> </a:t>
            </a:r>
            <a:r>
              <a:rPr lang="en-GB" dirty="0" err="1" smtClean="0"/>
              <a:t>την</a:t>
            </a:r>
            <a:r>
              <a:rPr lang="en-GB" dirty="0" smtClean="0"/>
              <a:t> </a:t>
            </a:r>
            <a:r>
              <a:rPr lang="en-GB" dirty="0" err="1" smtClean="0"/>
              <a:t>ηλικία</a:t>
            </a:r>
            <a:r>
              <a:rPr lang="en-GB" dirty="0" smtClean="0"/>
              <a:t> </a:t>
            </a:r>
            <a:r>
              <a:rPr lang="en-GB" dirty="0" err="1" smtClean="0"/>
              <a:t>συγκεκριμένο</a:t>
            </a:r>
            <a:r>
              <a:rPr lang="en-GB" dirty="0" smtClean="0"/>
              <a:t> </a:t>
            </a:r>
            <a:r>
              <a:rPr lang="en-GB" dirty="0" err="1" smtClean="0"/>
              <a:t>ποσοστό</a:t>
            </a:r>
            <a:r>
              <a:rPr lang="en-GB" dirty="0" smtClean="0"/>
              <a:t> </a:t>
            </a:r>
            <a:r>
              <a:rPr lang="en-GB" dirty="0" err="1" smtClean="0"/>
              <a:t>της</a:t>
            </a:r>
            <a:r>
              <a:rPr lang="en-GB" dirty="0" smtClean="0"/>
              <a:t> Ο.Ε.Σ.. </a:t>
            </a:r>
            <a:r>
              <a:rPr lang="en-GB" dirty="0" err="1" smtClean="0"/>
              <a:t>Αποτελεί</a:t>
            </a:r>
            <a:r>
              <a:rPr lang="en-GB" dirty="0" smtClean="0"/>
              <a:t> </a:t>
            </a:r>
            <a:r>
              <a:rPr lang="en-GB" dirty="0" err="1" smtClean="0"/>
              <a:t>την</a:t>
            </a:r>
            <a:r>
              <a:rPr lang="en-GB" dirty="0" smtClean="0"/>
              <a:t> </a:t>
            </a:r>
            <a:r>
              <a:rPr lang="en-GB" dirty="0" err="1" smtClean="0"/>
              <a:t>πλέον</a:t>
            </a:r>
            <a:r>
              <a:rPr lang="en-GB" dirty="0" smtClean="0"/>
              <a:t> </a:t>
            </a:r>
            <a:r>
              <a:rPr lang="en-GB" dirty="0" err="1" smtClean="0"/>
              <a:t>αξιόπιστη</a:t>
            </a:r>
            <a:r>
              <a:rPr lang="en-GB" dirty="0" smtClean="0"/>
              <a:t> </a:t>
            </a:r>
            <a:r>
              <a:rPr lang="en-GB" dirty="0" err="1" smtClean="0"/>
              <a:t>και</a:t>
            </a:r>
            <a:r>
              <a:rPr lang="en-GB" dirty="0" smtClean="0"/>
              <a:t> </a:t>
            </a:r>
            <a:r>
              <a:rPr lang="en-GB" dirty="0" err="1" smtClean="0"/>
              <a:t>λεπτομερειακή</a:t>
            </a:r>
            <a:r>
              <a:rPr lang="en-GB" dirty="0" smtClean="0"/>
              <a:t> </a:t>
            </a:r>
            <a:r>
              <a:rPr lang="en-GB" dirty="0" err="1" smtClean="0"/>
              <a:t>μέθοδο</a:t>
            </a:r>
            <a:r>
              <a:rPr lang="en-GB" dirty="0" smtClean="0"/>
              <a:t> </a:t>
            </a:r>
            <a:r>
              <a:rPr lang="en-GB" dirty="0" err="1" smtClean="0"/>
              <a:t>εκτίμησης</a:t>
            </a:r>
            <a:r>
              <a:rPr lang="en-GB" dirty="0" smtClean="0"/>
              <a:t> </a:t>
            </a:r>
            <a:r>
              <a:rPr lang="en-GB" dirty="0" err="1" smtClean="0"/>
              <a:t>της</a:t>
            </a:r>
            <a:r>
              <a:rPr lang="en-GB" dirty="0" smtClean="0"/>
              <a:t> </a:t>
            </a:r>
            <a:r>
              <a:rPr lang="en-GB" dirty="0" err="1" smtClean="0"/>
              <a:t>έκτασης</a:t>
            </a:r>
            <a:r>
              <a:rPr lang="en-GB" dirty="0" smtClean="0"/>
              <a:t> </a:t>
            </a:r>
            <a:r>
              <a:rPr lang="en-GB" dirty="0" err="1" smtClean="0"/>
              <a:t>ενός</a:t>
            </a:r>
            <a:r>
              <a:rPr lang="en-GB" dirty="0" smtClean="0"/>
              <a:t> </a:t>
            </a:r>
            <a:r>
              <a:rPr lang="en-GB" dirty="0" err="1" smtClean="0"/>
              <a:t>εγκαύματος</a:t>
            </a:r>
            <a:r>
              <a:rPr lang="en-GB" dirty="0" smtClean="0"/>
              <a:t> </a:t>
            </a:r>
            <a:r>
              <a:rPr lang="en-GB" dirty="0" err="1" smtClean="0"/>
              <a:t>και</a:t>
            </a:r>
            <a:r>
              <a:rPr lang="en-GB" dirty="0" smtClean="0"/>
              <a:t> </a:t>
            </a:r>
            <a:r>
              <a:rPr lang="en-GB" dirty="0" err="1" smtClean="0"/>
              <a:t>είναι</a:t>
            </a:r>
            <a:r>
              <a:rPr lang="en-GB" dirty="0" smtClean="0"/>
              <a:t> </a:t>
            </a:r>
            <a:r>
              <a:rPr lang="en-GB" dirty="0" err="1" smtClean="0"/>
              <a:t>αυτή</a:t>
            </a:r>
            <a:r>
              <a:rPr lang="en-GB" dirty="0" smtClean="0"/>
              <a:t> </a:t>
            </a:r>
            <a:r>
              <a:rPr lang="en-GB" dirty="0" err="1" smtClean="0"/>
              <a:t>που</a:t>
            </a:r>
            <a:r>
              <a:rPr lang="en-GB" dirty="0" smtClean="0"/>
              <a:t> </a:t>
            </a:r>
            <a:r>
              <a:rPr lang="en-GB" dirty="0" err="1" smtClean="0"/>
              <a:t>διεθνώς</a:t>
            </a:r>
            <a:r>
              <a:rPr lang="en-GB" dirty="0" smtClean="0"/>
              <a:t> </a:t>
            </a:r>
            <a:r>
              <a:rPr lang="en-GB" dirty="0" err="1" smtClean="0"/>
              <a:t>πλέον</a:t>
            </a:r>
            <a:r>
              <a:rPr lang="en-GB" dirty="0" smtClean="0"/>
              <a:t> </a:t>
            </a:r>
            <a:r>
              <a:rPr lang="en-GB" dirty="0" err="1" smtClean="0"/>
              <a:t>χρησιμοποιείται</a:t>
            </a:r>
            <a:r>
              <a:rPr lang="en-GB" dirty="0" smtClean="0"/>
              <a:t> </a:t>
            </a:r>
            <a:r>
              <a:rPr lang="en-GB" dirty="0" err="1" smtClean="0"/>
              <a:t>στις</a:t>
            </a:r>
            <a:r>
              <a:rPr lang="en-GB" dirty="0" smtClean="0"/>
              <a:t> </a:t>
            </a:r>
            <a:r>
              <a:rPr lang="en-GB" dirty="0" err="1" smtClean="0"/>
              <a:t>Μονάδες</a:t>
            </a:r>
            <a:r>
              <a:rPr lang="en-GB" dirty="0" smtClean="0"/>
              <a:t> </a:t>
            </a:r>
            <a:r>
              <a:rPr lang="en-GB" dirty="0" err="1" smtClean="0"/>
              <a:t>Εγκαυμάτων</a:t>
            </a:r>
            <a:endParaRPr lang="el-GR" dirty="0"/>
          </a:p>
        </p:txBody>
      </p:sp>
      <p:pic>
        <p:nvPicPr>
          <p:cNvPr id="32771" name="3 - Θέση περιεχομένου" descr="X2604-L-32.png"/>
          <p:cNvPicPr>
            <a:picLocks noChangeAspect="1"/>
          </p:cNvPicPr>
          <p:nvPr/>
        </p:nvPicPr>
        <p:blipFill>
          <a:blip r:embed="rId2" cstate="print"/>
          <a:srcRect/>
          <a:stretch>
            <a:fillRect/>
          </a:stretch>
        </p:blipFill>
        <p:spPr bwMode="auto">
          <a:xfrm>
            <a:off x="4716463" y="1628775"/>
            <a:ext cx="4427537" cy="5229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ΣΟΒΑΡΟΤΗΤΑ ΕΓΚΑΥΜΑΤΟΣ</a:t>
            </a:r>
            <a:endParaRPr lang="el-GR" sz="4000" b="1" u="sng" dirty="0">
              <a:solidFill>
                <a:srgbClr val="FF0000"/>
              </a:solidFill>
              <a:latin typeface="+mn-lt"/>
            </a:endParaRPr>
          </a:p>
        </p:txBody>
      </p:sp>
      <p:sp>
        <p:nvSpPr>
          <p:cNvPr id="33794" name="2 - Θέση περιεχομένου"/>
          <p:cNvSpPr>
            <a:spLocks noGrp="1"/>
          </p:cNvSpPr>
          <p:nvPr>
            <p:ph idx="1"/>
          </p:nvPr>
        </p:nvSpPr>
        <p:spPr>
          <a:xfrm>
            <a:off x="457200" y="1412875"/>
            <a:ext cx="8218488" cy="5256213"/>
          </a:xfrm>
        </p:spPr>
        <p:txBody>
          <a:bodyPr/>
          <a:lstStyle/>
          <a:p>
            <a:pPr eaLnBrk="1" hangingPunct="1">
              <a:buClr>
                <a:srgbClr val="FF0000"/>
              </a:buClr>
              <a:buFont typeface="Wingdings" pitchFamily="2" charset="2"/>
              <a:buChar char="Ø"/>
            </a:pPr>
            <a:r>
              <a:rPr lang="el-GR" sz="2400" smtClean="0"/>
              <a:t>Προκειμένου να προσδιοριστεί η </a:t>
            </a:r>
            <a:r>
              <a:rPr lang="el-GR" sz="2400" u="sng" smtClean="0"/>
              <a:t>ανάγκη για παραπομπή</a:t>
            </a:r>
            <a:r>
              <a:rPr lang="el-GR" sz="2400" smtClean="0"/>
              <a:t> σε εξειδικευμένη μονάδα εγκαυμάτων, η Αμερικανική Ένωση Εγκαυμάτων επινόησε ένα σύστημα ταξινόμησης. Σύμφωνα με αυτό το σύστημα, τα εγκαύματα μπορούν να ταξινομηθούν ως μεγάλα, μέτρια και μικρά. Το μέγεθος αξιολογείται βάσει ενός αριθμού παραγόντων, συμπεριλαμβανομένης της συνολικής επιφάνειας του σώματος που επηρεάζεται, της εμπλοκής συγκεκριμένων ανατομικών ζωνών, της ηλικίας του ατόμου και των σχετικών τραυματισμών.Τα μικρά εγκαύματα μπορούν τυπικά να αντιμετωπιστούν στο σπίτι, τα μέτρια εγκαύματα συχνά αντιμετωπίζονται στο νοσοκομείο και τα μεγάλα εγκαύματα αντιμετωπίζονται σε κέντρο εγκαυμάτων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pPr eaLnBrk="1" hangingPunct="1"/>
            <a:endParaRPr lang="en-US" smtClean="0"/>
          </a:p>
        </p:txBody>
      </p:sp>
      <p:sp>
        <p:nvSpPr>
          <p:cNvPr id="34818" name="2 - Θέση περιεχομένου"/>
          <p:cNvSpPr>
            <a:spLocks noGrp="1"/>
          </p:cNvSpPr>
          <p:nvPr>
            <p:ph idx="1"/>
          </p:nvPr>
        </p:nvSpPr>
        <p:spPr/>
        <p:txBody>
          <a:bodyPr/>
          <a:lstStyle/>
          <a:p>
            <a:pPr eaLnBrk="1" hangingPunct="1"/>
            <a:endParaRPr lang="en-US" smtClean="0"/>
          </a:p>
        </p:txBody>
      </p:sp>
      <p:pic>
        <p:nvPicPr>
          <p:cNvPr id="34819" name="Picture 2" descr="C:\Users\mika\Downloads\Studio_20151121_135825.png"/>
          <p:cNvPicPr>
            <a:picLocks noChangeAspect="1" noChangeArrowheads="1"/>
          </p:cNvPicPr>
          <p:nvPr/>
        </p:nvPicPr>
        <p:blipFill>
          <a:blip r:embed="rId2" cstate="print"/>
          <a:srcRect/>
          <a:stretch>
            <a:fillRect/>
          </a:stretch>
        </p:blipFill>
        <p:spPr bwMode="auto">
          <a:xfrm>
            <a:off x="0" y="0"/>
            <a:ext cx="9144000" cy="68754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Πρόγνωση εγκαυμάτων </a:t>
            </a:r>
            <a:endParaRPr lang="el-GR" sz="4000" b="1" u="sng" dirty="0">
              <a:solidFill>
                <a:srgbClr val="FF0000"/>
              </a:solidFill>
              <a:latin typeface="+mn-lt"/>
            </a:endParaRPr>
          </a:p>
        </p:txBody>
      </p:sp>
      <p:sp>
        <p:nvSpPr>
          <p:cNvPr id="3" name="2 - Θέση περιεχομένου"/>
          <p:cNvSpPr>
            <a:spLocks noGrp="1"/>
          </p:cNvSpPr>
          <p:nvPr>
            <p:ph idx="1"/>
          </p:nvPr>
        </p:nvSpPr>
        <p:spPr/>
        <p:txBody>
          <a:bodyPr>
            <a:normAutofit fontScale="70000" lnSpcReduction="20000"/>
          </a:bodyPr>
          <a:lstStyle/>
          <a:p>
            <a:pPr marL="420624" indent="-384048" eaLnBrk="1" fontAlgn="auto" hangingPunct="1">
              <a:spcAft>
                <a:spcPts val="0"/>
              </a:spcAft>
              <a:buFont typeface="Wingdings 2"/>
              <a:buNone/>
              <a:defRPr/>
            </a:pPr>
            <a:r>
              <a:rPr lang="el-GR" sz="2800" b="1" u="sng" dirty="0" smtClean="0">
                <a:solidFill>
                  <a:srgbClr val="4FA7FF"/>
                </a:solidFill>
              </a:rPr>
              <a:t>Εξαρτάται από:</a:t>
            </a:r>
          </a:p>
          <a:p>
            <a:pPr marL="630238" indent="-630238" eaLnBrk="1" fontAlgn="auto" hangingPunct="1">
              <a:spcBef>
                <a:spcPts val="1800"/>
              </a:spcBef>
              <a:spcAft>
                <a:spcPts val="0"/>
              </a:spcAft>
              <a:buClr>
                <a:srgbClr val="FF0000"/>
              </a:buClr>
              <a:buFont typeface="Wingdings" pitchFamily="2" charset="2"/>
              <a:buChar char="Ø"/>
              <a:defRPr/>
            </a:pPr>
            <a:r>
              <a:rPr lang="el-GR" sz="2800" dirty="0" smtClean="0"/>
              <a:t>την έκταση του εγκαύματος,</a:t>
            </a:r>
          </a:p>
          <a:p>
            <a:pPr marL="630238" indent="-630238" eaLnBrk="1" fontAlgn="auto" hangingPunct="1">
              <a:spcBef>
                <a:spcPts val="1800"/>
              </a:spcBef>
              <a:spcAft>
                <a:spcPts val="0"/>
              </a:spcAft>
              <a:buClr>
                <a:srgbClr val="FF0000"/>
              </a:buClr>
              <a:buFont typeface="Wingdings" pitchFamily="2" charset="2"/>
              <a:buChar char="Ø"/>
              <a:defRPr/>
            </a:pPr>
            <a:r>
              <a:rPr lang="el-GR" sz="2800" dirty="0" smtClean="0"/>
              <a:t>το βάθος του εγκαύματος,</a:t>
            </a:r>
          </a:p>
          <a:p>
            <a:pPr marL="630238" indent="-630238" eaLnBrk="1" fontAlgn="auto" hangingPunct="1">
              <a:spcBef>
                <a:spcPts val="1800"/>
              </a:spcBef>
              <a:spcAft>
                <a:spcPts val="0"/>
              </a:spcAft>
              <a:buClr>
                <a:srgbClr val="FF0000"/>
              </a:buClr>
              <a:buFont typeface="Wingdings" pitchFamily="2" charset="2"/>
              <a:buChar char="Ø"/>
              <a:defRPr/>
            </a:pPr>
            <a:r>
              <a:rPr lang="el-GR" sz="2800" dirty="0" smtClean="0"/>
              <a:t>την ηλικία του αρρώστου,</a:t>
            </a:r>
          </a:p>
          <a:p>
            <a:pPr marL="630238" indent="-630238" eaLnBrk="1" fontAlgn="auto" hangingPunct="1">
              <a:spcBef>
                <a:spcPts val="1800"/>
              </a:spcBef>
              <a:spcAft>
                <a:spcPts val="0"/>
              </a:spcAft>
              <a:buClr>
                <a:srgbClr val="FF0000"/>
              </a:buClr>
              <a:buFont typeface="Wingdings" pitchFamily="2" charset="2"/>
              <a:buChar char="Ø"/>
              <a:defRPr/>
            </a:pPr>
            <a:r>
              <a:rPr lang="el-GR" sz="2800" dirty="0" smtClean="0"/>
              <a:t>Σύνοδες παθήσεις ασθενούς</a:t>
            </a:r>
          </a:p>
          <a:p>
            <a:pPr marL="630238" indent="-630238" eaLnBrk="1" fontAlgn="auto" hangingPunct="1">
              <a:spcBef>
                <a:spcPts val="1800"/>
              </a:spcBef>
              <a:spcAft>
                <a:spcPts val="0"/>
              </a:spcAft>
              <a:buClr>
                <a:srgbClr val="FF0000"/>
              </a:buClr>
              <a:buFont typeface="Wingdings" pitchFamily="2" charset="2"/>
              <a:buChar char="Ø"/>
              <a:defRPr/>
            </a:pPr>
            <a:r>
              <a:rPr lang="el-GR" sz="2800" dirty="0" smtClean="0"/>
              <a:t>τις συνθήκες-ευκολίες του νοσοκομείου για περίθαλψη </a:t>
            </a:r>
            <a:r>
              <a:rPr lang="el-GR" sz="2800" dirty="0" err="1" smtClean="0"/>
              <a:t>εγκαυματιών</a:t>
            </a:r>
            <a:r>
              <a:rPr lang="el-GR" sz="2800" dirty="0" smtClean="0"/>
              <a:t>, τις γνώσεις, την εμπειρία και την φροντίδα των γιατρών και του νοσηλευτικού προσωπικού που παρέχουν την περίθαλψη.</a:t>
            </a:r>
          </a:p>
          <a:p>
            <a:pPr marL="420624" indent="-384048" eaLnBrk="1" fontAlgn="auto" hangingPunct="1">
              <a:spcAft>
                <a:spcPts val="0"/>
              </a:spcAft>
              <a:buClr>
                <a:srgbClr val="FF0000"/>
              </a:buClr>
              <a:buFont typeface="Wingdings" pitchFamily="2" charset="2"/>
              <a:buChar char="Ø"/>
              <a:defRPr/>
            </a:pPr>
            <a:endParaRPr lang="el-GR" sz="2800" dirty="0" smtClean="0"/>
          </a:p>
          <a:p>
            <a:pPr marL="420624" indent="-384048" eaLnBrk="1" fontAlgn="auto" hangingPunct="1">
              <a:spcAft>
                <a:spcPts val="0"/>
              </a:spcAft>
              <a:buClr>
                <a:srgbClr val="FF0000"/>
              </a:buClr>
              <a:buFont typeface="Wingdings" pitchFamily="2" charset="2"/>
              <a:buChar char="Ø"/>
              <a:defRPr/>
            </a:pPr>
            <a:r>
              <a:rPr lang="el-GR" sz="2800" dirty="0" smtClean="0"/>
              <a:t>Ύπαρξη η όχι βλάβης αναπνευστικού :</a:t>
            </a:r>
            <a:r>
              <a:rPr lang="el-GR" dirty="0" smtClean="0">
                <a:solidFill>
                  <a:prstClr val="white"/>
                </a:solidFill>
              </a:rPr>
              <a:t>Το </a:t>
            </a:r>
            <a:r>
              <a:rPr lang="en-US" dirty="0" smtClean="0">
                <a:solidFill>
                  <a:prstClr val="white"/>
                </a:solidFill>
              </a:rPr>
              <a:t>CO </a:t>
            </a:r>
            <a:r>
              <a:rPr lang="el-GR" dirty="0" smtClean="0">
                <a:solidFill>
                  <a:prstClr val="white"/>
                </a:solidFill>
              </a:rPr>
              <a:t>αποτελεί την κύρια αιτία θανάτου στο 75% των θυμάτων πυρκαγιάς</a:t>
            </a:r>
          </a:p>
          <a:p>
            <a:pPr marL="630238" indent="-630238" eaLnBrk="1" fontAlgn="auto" hangingPunct="1">
              <a:spcBef>
                <a:spcPts val="1800"/>
              </a:spcBef>
              <a:spcAft>
                <a:spcPts val="0"/>
              </a:spcAft>
              <a:buClr>
                <a:srgbClr val="FF0000"/>
              </a:buClr>
              <a:buFont typeface="Wingdings" pitchFamily="2" charset="2"/>
              <a:buChar char="v"/>
              <a:defRPr/>
            </a:pPr>
            <a:endParaRPr lang="el-GR" sz="2800" dirty="0" smtClean="0"/>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ΕΓΚΑΥΜΑΤΙΚΗ ΝΟΣΟΣ</a:t>
            </a:r>
            <a:endParaRPr lang="el-GR" sz="4000" b="1" u="sng" dirty="0">
              <a:solidFill>
                <a:srgbClr val="FF0000"/>
              </a:solidFill>
              <a:latin typeface="+mn-lt"/>
            </a:endParaRPr>
          </a:p>
        </p:txBody>
      </p:sp>
      <p:sp>
        <p:nvSpPr>
          <p:cNvPr id="36866" name="2 - Θέση περιεχομένου"/>
          <p:cNvSpPr>
            <a:spLocks noGrp="1"/>
          </p:cNvSpPr>
          <p:nvPr>
            <p:ph idx="1"/>
          </p:nvPr>
        </p:nvSpPr>
        <p:spPr>
          <a:xfrm>
            <a:off x="457200" y="1484313"/>
            <a:ext cx="7467600" cy="5184775"/>
          </a:xfrm>
        </p:spPr>
        <p:txBody>
          <a:bodyPr/>
          <a:lstStyle/>
          <a:p>
            <a:pPr marL="360363" indent="-360363" eaLnBrk="1" hangingPunct="1">
              <a:lnSpc>
                <a:spcPct val="80000"/>
              </a:lnSpc>
              <a:spcBef>
                <a:spcPts val="300"/>
              </a:spcBef>
              <a:buFont typeface="Wingdings 2" pitchFamily="18" charset="2"/>
              <a:buNone/>
            </a:pPr>
            <a:r>
              <a:rPr lang="el-GR" sz="2500" b="1" smtClean="0">
                <a:solidFill>
                  <a:srgbClr val="0000FF"/>
                </a:solidFill>
              </a:rPr>
              <a:t> </a:t>
            </a:r>
            <a:r>
              <a:rPr lang="el-GR" sz="2600" b="1" u="sng" smtClean="0">
                <a:solidFill>
                  <a:srgbClr val="4FA7FF"/>
                </a:solidFill>
              </a:rPr>
              <a:t>1.Διαταραχή μεταβολισμού</a:t>
            </a:r>
          </a:p>
          <a:p>
            <a:pPr marL="360363" indent="-360363" eaLnBrk="1" hangingPunct="1">
              <a:lnSpc>
                <a:spcPct val="80000"/>
              </a:lnSpc>
              <a:spcBef>
                <a:spcPts val="300"/>
              </a:spcBef>
              <a:buClr>
                <a:srgbClr val="FF0000"/>
              </a:buClr>
              <a:buFont typeface="Wingdings 3" pitchFamily="18" charset="2"/>
              <a:buChar char=""/>
            </a:pPr>
            <a:r>
              <a:rPr lang="el-GR" sz="2500" smtClean="0"/>
              <a:t>Υπερμεταβολισμός</a:t>
            </a:r>
          </a:p>
          <a:p>
            <a:pPr marL="360363" indent="-360363" eaLnBrk="1" hangingPunct="1">
              <a:lnSpc>
                <a:spcPct val="80000"/>
              </a:lnSpc>
              <a:spcBef>
                <a:spcPts val="300"/>
              </a:spcBef>
              <a:buFont typeface="Wingdings 2" pitchFamily="18" charset="2"/>
              <a:buNone/>
            </a:pPr>
            <a:r>
              <a:rPr lang="el-GR" sz="2500" smtClean="0"/>
              <a:t>Αιτίες:   α) η υπερέκκριση κατεχολαμινών </a:t>
            </a:r>
          </a:p>
          <a:p>
            <a:pPr marL="360363" indent="-360363" eaLnBrk="1" hangingPunct="1">
              <a:lnSpc>
                <a:spcPct val="80000"/>
              </a:lnSpc>
              <a:spcBef>
                <a:spcPts val="300"/>
              </a:spcBef>
              <a:buFont typeface="Wingdings 2" pitchFamily="18" charset="2"/>
              <a:buNone/>
            </a:pPr>
            <a:r>
              <a:rPr lang="el-GR" sz="2500" smtClean="0"/>
              <a:t>	         β) η απώλεια θερμότητας </a:t>
            </a:r>
          </a:p>
          <a:p>
            <a:pPr marL="360363" indent="-360363" eaLnBrk="1" hangingPunct="1">
              <a:lnSpc>
                <a:spcPct val="80000"/>
              </a:lnSpc>
              <a:spcBef>
                <a:spcPts val="300"/>
              </a:spcBef>
              <a:buFont typeface="Wingdings 2" pitchFamily="18" charset="2"/>
              <a:buNone/>
            </a:pPr>
            <a:r>
              <a:rPr lang="el-GR" sz="2500" smtClean="0"/>
              <a:t>	         γ) η απορύθμιση του υποθαλαμικού</a:t>
            </a:r>
          </a:p>
          <a:p>
            <a:pPr marL="360363" indent="-360363" eaLnBrk="1" hangingPunct="1">
              <a:lnSpc>
                <a:spcPct val="80000"/>
              </a:lnSpc>
              <a:spcBef>
                <a:spcPts val="300"/>
              </a:spcBef>
              <a:buFont typeface="Wingdings 2" pitchFamily="18" charset="2"/>
              <a:buNone/>
            </a:pPr>
            <a:r>
              <a:rPr lang="el-GR" sz="2500" smtClean="0"/>
              <a:t>                 θερμορυθμιστικού κέντρου </a:t>
            </a:r>
          </a:p>
          <a:p>
            <a:pPr marL="360363" indent="-360363" eaLnBrk="1" hangingPunct="1">
              <a:lnSpc>
                <a:spcPct val="80000"/>
              </a:lnSpc>
              <a:spcBef>
                <a:spcPts val="300"/>
              </a:spcBef>
              <a:buFont typeface="Wingdings 2" pitchFamily="18" charset="2"/>
              <a:buNone/>
            </a:pPr>
            <a:r>
              <a:rPr lang="el-GR" sz="2600" b="1" u="sng" smtClean="0">
                <a:solidFill>
                  <a:srgbClr val="4FA7FF"/>
                </a:solidFill>
              </a:rPr>
              <a:t>2. Γαστρεντερικό σύστημα </a:t>
            </a:r>
          </a:p>
          <a:p>
            <a:pPr marL="360363" indent="-360363" eaLnBrk="1" hangingPunct="1">
              <a:lnSpc>
                <a:spcPct val="80000"/>
              </a:lnSpc>
              <a:spcBef>
                <a:spcPts val="300"/>
              </a:spcBef>
              <a:buClr>
                <a:srgbClr val="009900"/>
              </a:buClr>
              <a:buFont typeface="Arial" charset="0"/>
              <a:buChar char="•"/>
            </a:pPr>
            <a:r>
              <a:rPr lang="el-GR" sz="2500" smtClean="0"/>
              <a:t>Παραλυτικός ειλεός </a:t>
            </a:r>
          </a:p>
          <a:p>
            <a:pPr marL="360363" indent="-360363" eaLnBrk="1" hangingPunct="1">
              <a:lnSpc>
                <a:spcPct val="80000"/>
              </a:lnSpc>
              <a:spcBef>
                <a:spcPts val="300"/>
              </a:spcBef>
              <a:buClr>
                <a:srgbClr val="009900"/>
              </a:buClr>
              <a:buFont typeface="Arial" charset="0"/>
              <a:buChar char="•"/>
            </a:pPr>
            <a:r>
              <a:rPr lang="el-GR" sz="2500" smtClean="0"/>
              <a:t>Διάταση στομάχου </a:t>
            </a:r>
          </a:p>
          <a:p>
            <a:pPr marL="360363" indent="-360363" eaLnBrk="1" hangingPunct="1">
              <a:lnSpc>
                <a:spcPct val="80000"/>
              </a:lnSpc>
              <a:spcBef>
                <a:spcPts val="300"/>
              </a:spcBef>
              <a:buClr>
                <a:srgbClr val="009900"/>
              </a:buClr>
              <a:buFont typeface="Arial" charset="0"/>
              <a:buChar char="•"/>
            </a:pPr>
            <a:r>
              <a:rPr lang="el-GR" sz="2500" smtClean="0"/>
              <a:t>Έλκη </a:t>
            </a:r>
            <a:r>
              <a:rPr lang="en-US" sz="2500" smtClean="0"/>
              <a:t>Curling</a:t>
            </a:r>
            <a:r>
              <a:rPr lang="el-GR" sz="2500" smtClean="0"/>
              <a:t> </a:t>
            </a:r>
            <a:r>
              <a:rPr lang="el-GR" sz="2500" smtClean="0">
                <a:sym typeface="Wingdings 3" pitchFamily="18" charset="2"/>
              </a:rPr>
              <a:t></a:t>
            </a:r>
            <a:r>
              <a:rPr lang="el-GR" sz="2500" smtClean="0"/>
              <a:t> αιμορραγία </a:t>
            </a:r>
          </a:p>
          <a:p>
            <a:pPr marL="360363" indent="-360363" eaLnBrk="1" hangingPunct="1">
              <a:lnSpc>
                <a:spcPct val="80000"/>
              </a:lnSpc>
              <a:spcBef>
                <a:spcPts val="300"/>
              </a:spcBef>
              <a:buFont typeface="Wingdings 2" pitchFamily="18" charset="2"/>
              <a:buNone/>
            </a:pPr>
            <a:r>
              <a:rPr lang="el-GR" sz="2900" b="1" u="sng" smtClean="0">
                <a:solidFill>
                  <a:srgbClr val="4FA7FF"/>
                </a:solidFill>
              </a:rPr>
              <a:t> 3. Νεφρική λειτουργία </a:t>
            </a:r>
          </a:p>
          <a:p>
            <a:pPr marL="360363" indent="-360363" eaLnBrk="1" hangingPunct="1">
              <a:lnSpc>
                <a:spcPct val="80000"/>
              </a:lnSpc>
              <a:spcBef>
                <a:spcPts val="300"/>
              </a:spcBef>
              <a:buClr>
                <a:srgbClr val="009900"/>
              </a:buClr>
              <a:buFont typeface="Arial" charset="0"/>
              <a:buChar char="•"/>
            </a:pPr>
            <a:r>
              <a:rPr lang="el-GR" sz="2500" smtClean="0"/>
              <a:t>Νεφρική ανεπάρκεια </a:t>
            </a:r>
          </a:p>
          <a:p>
            <a:pPr marL="360363" indent="-360363" eaLnBrk="1" hangingPunct="1">
              <a:lnSpc>
                <a:spcPct val="80000"/>
              </a:lnSpc>
              <a:spcBef>
                <a:spcPts val="300"/>
              </a:spcBef>
              <a:buClr>
                <a:srgbClr val="009900"/>
              </a:buClr>
              <a:buFont typeface="Arial" charset="0"/>
              <a:buChar char="•"/>
            </a:pPr>
            <a:r>
              <a:rPr lang="el-GR" sz="2500" smtClean="0"/>
              <a:t>Αγγειοσύσπαση των νεφρικών αγγείων</a:t>
            </a:r>
            <a:endParaRPr lang="el-GR" sz="23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p:txBody>
          <a:bodyPr/>
          <a:lstStyle/>
          <a:p>
            <a:pPr algn="ctr" eaLnBrk="1" hangingPunct="1"/>
            <a:r>
              <a:rPr lang="el-GR" sz="4000" b="1" u="sng" smtClean="0">
                <a:solidFill>
                  <a:srgbClr val="FF0000"/>
                </a:solidFill>
                <a:latin typeface="Arial" charset="0"/>
              </a:rPr>
              <a:t>ΕΓΚΑΥΜΑΤΙΚΗ ΝΟΣΟΣ</a:t>
            </a:r>
            <a:endParaRPr lang="el-GR" smtClean="0"/>
          </a:p>
        </p:txBody>
      </p:sp>
      <p:sp>
        <p:nvSpPr>
          <p:cNvPr id="37890" name="2 - Θέση περιεχομένου"/>
          <p:cNvSpPr>
            <a:spLocks noGrp="1"/>
          </p:cNvSpPr>
          <p:nvPr>
            <p:ph idx="1"/>
          </p:nvPr>
        </p:nvSpPr>
        <p:spPr/>
        <p:txBody>
          <a:bodyPr/>
          <a:lstStyle/>
          <a:p>
            <a:pPr marL="360363" indent="-360363" eaLnBrk="1" hangingPunct="1">
              <a:lnSpc>
                <a:spcPct val="80000"/>
              </a:lnSpc>
              <a:spcBef>
                <a:spcPts val="300"/>
              </a:spcBef>
              <a:buFont typeface="Wingdings 2" pitchFamily="18" charset="2"/>
              <a:buNone/>
            </a:pPr>
            <a:r>
              <a:rPr lang="el-GR" sz="2600" u="sng" smtClean="0">
                <a:solidFill>
                  <a:srgbClr val="4FA7FF"/>
                </a:solidFill>
              </a:rPr>
              <a:t>4. </a:t>
            </a:r>
            <a:r>
              <a:rPr lang="el-GR" sz="2600" b="1" u="sng" smtClean="0">
                <a:solidFill>
                  <a:srgbClr val="4FA7FF"/>
                </a:solidFill>
              </a:rPr>
              <a:t>Κυκλοφορικό σύστημα</a:t>
            </a:r>
          </a:p>
          <a:p>
            <a:pPr marL="360363" indent="-360363" eaLnBrk="1" hangingPunct="1">
              <a:lnSpc>
                <a:spcPct val="80000"/>
              </a:lnSpc>
              <a:spcBef>
                <a:spcPts val="300"/>
              </a:spcBef>
              <a:buClr>
                <a:srgbClr val="FF0000"/>
              </a:buClr>
              <a:buFont typeface="Wingdings 3" pitchFamily="18" charset="2"/>
              <a:buChar char=""/>
            </a:pPr>
            <a:r>
              <a:rPr lang="en-US" sz="2000" smtClean="0"/>
              <a:t>Shock</a:t>
            </a:r>
            <a:r>
              <a:rPr lang="el-GR" sz="2000" smtClean="0"/>
              <a:t>:   -Νευρογενές </a:t>
            </a:r>
          </a:p>
          <a:p>
            <a:pPr marL="400050" lvl="1" indent="0" eaLnBrk="1" hangingPunct="1">
              <a:lnSpc>
                <a:spcPct val="80000"/>
              </a:lnSpc>
              <a:spcBef>
                <a:spcPts val="300"/>
              </a:spcBef>
              <a:buFont typeface="Wingdings 2" pitchFamily="18" charset="2"/>
              <a:buNone/>
            </a:pPr>
            <a:r>
              <a:rPr lang="el-GR" sz="2000" smtClean="0"/>
              <a:t>	      - Υπογκαιμικό ή </a:t>
            </a:r>
            <a:r>
              <a:rPr lang="en-US" sz="2000" smtClean="0"/>
              <a:t> </a:t>
            </a:r>
            <a:r>
              <a:rPr lang="el-GR" sz="2000" smtClean="0"/>
              <a:t>και μικτό</a:t>
            </a:r>
          </a:p>
          <a:p>
            <a:pPr marL="360363" indent="-360363" eaLnBrk="1" hangingPunct="1">
              <a:lnSpc>
                <a:spcPct val="80000"/>
              </a:lnSpc>
              <a:spcBef>
                <a:spcPts val="300"/>
              </a:spcBef>
              <a:buFont typeface="Wingdings 2" pitchFamily="18" charset="2"/>
              <a:buNone/>
            </a:pPr>
            <a:r>
              <a:rPr lang="el-GR" sz="2000" smtClean="0"/>
              <a:t>	</a:t>
            </a:r>
          </a:p>
          <a:p>
            <a:pPr marL="360363" indent="-360363" eaLnBrk="1" hangingPunct="1">
              <a:lnSpc>
                <a:spcPct val="80000"/>
              </a:lnSpc>
              <a:spcBef>
                <a:spcPts val="300"/>
              </a:spcBef>
              <a:buClr>
                <a:srgbClr val="FF0000"/>
              </a:buClr>
              <a:buFont typeface="Wingdings" pitchFamily="2" charset="2"/>
              <a:buChar char="§"/>
            </a:pPr>
            <a:r>
              <a:rPr lang="el-GR" sz="2000" smtClean="0"/>
              <a:t>Μειωμένη οξυγόνωση ιστών</a:t>
            </a:r>
          </a:p>
          <a:p>
            <a:pPr marL="360363" indent="-360363" eaLnBrk="1" hangingPunct="1">
              <a:lnSpc>
                <a:spcPct val="80000"/>
              </a:lnSpc>
              <a:spcBef>
                <a:spcPts val="300"/>
              </a:spcBef>
              <a:buClr>
                <a:srgbClr val="FF0000"/>
              </a:buClr>
              <a:buFont typeface="Wingdings" pitchFamily="2" charset="2"/>
              <a:buChar char="§"/>
            </a:pPr>
            <a:r>
              <a:rPr lang="el-GR" sz="2000" smtClean="0"/>
              <a:t>Αφυδάτωση(απωλεια υγρων)</a:t>
            </a:r>
          </a:p>
          <a:p>
            <a:pPr marL="360363" indent="-360363" eaLnBrk="1" hangingPunct="1">
              <a:lnSpc>
                <a:spcPct val="80000"/>
              </a:lnSpc>
              <a:spcBef>
                <a:spcPts val="300"/>
              </a:spcBef>
              <a:buClr>
                <a:srgbClr val="FF0000"/>
              </a:buClr>
              <a:buFont typeface="Wingdings" pitchFamily="2" charset="2"/>
              <a:buChar char="§"/>
            </a:pPr>
            <a:r>
              <a:rPr lang="el-GR" sz="2000" smtClean="0"/>
              <a:t>Υπονατριαιμία και μεταβολική οξέωση</a:t>
            </a:r>
          </a:p>
          <a:p>
            <a:pPr marL="360363" indent="-360363" eaLnBrk="1" hangingPunct="1">
              <a:lnSpc>
                <a:spcPct val="80000"/>
              </a:lnSpc>
              <a:spcBef>
                <a:spcPts val="300"/>
              </a:spcBef>
              <a:buClr>
                <a:srgbClr val="FF0000"/>
              </a:buClr>
              <a:buFont typeface="Wingdings" pitchFamily="2" charset="2"/>
              <a:buChar char="§"/>
            </a:pPr>
            <a:r>
              <a:rPr lang="el-GR" sz="2000" smtClean="0"/>
              <a:t>Υπερκαλιαιμια από καταστροφη ιστων</a:t>
            </a:r>
          </a:p>
          <a:p>
            <a:pPr marL="360363" indent="-360363" eaLnBrk="1" hangingPunct="1">
              <a:lnSpc>
                <a:spcPct val="80000"/>
              </a:lnSpc>
              <a:spcBef>
                <a:spcPts val="300"/>
              </a:spcBef>
              <a:buClr>
                <a:srgbClr val="FF0000"/>
              </a:buClr>
              <a:buFont typeface="Wingdings" pitchFamily="2" charset="2"/>
              <a:buChar char="§"/>
            </a:pPr>
            <a:r>
              <a:rPr lang="el-GR" sz="2000" smtClean="0"/>
              <a:t>Κατά συνέπεια: 	</a:t>
            </a:r>
            <a:r>
              <a:rPr lang="el-GR" sz="2000" b="1" smtClean="0">
                <a:sym typeface="Wingdings 3" pitchFamily="18" charset="2"/>
              </a:rPr>
              <a:t>  </a:t>
            </a:r>
            <a:r>
              <a:rPr lang="el-GR" sz="2000" smtClean="0"/>
              <a:t>καρδιακής συχνότητας</a:t>
            </a:r>
          </a:p>
          <a:p>
            <a:pPr marL="360363" indent="-360363" eaLnBrk="1" hangingPunct="1">
              <a:lnSpc>
                <a:spcPct val="80000"/>
              </a:lnSpc>
              <a:spcBef>
                <a:spcPts val="300"/>
              </a:spcBef>
              <a:buFont typeface="Wingdings 2" pitchFamily="18" charset="2"/>
              <a:buNone/>
            </a:pPr>
            <a:r>
              <a:rPr lang="el-GR" sz="2000" smtClean="0"/>
              <a:t>	                                  </a:t>
            </a:r>
            <a:r>
              <a:rPr lang="el-GR" sz="2000" b="1" smtClean="0">
                <a:sym typeface="Wingdings 3" pitchFamily="18" charset="2"/>
              </a:rPr>
              <a:t></a:t>
            </a:r>
            <a:r>
              <a:rPr lang="el-GR" sz="2000" smtClean="0">
                <a:sym typeface="Wingdings 3" pitchFamily="18" charset="2"/>
              </a:rPr>
              <a:t>  </a:t>
            </a:r>
            <a:r>
              <a:rPr lang="el-GR" sz="2000" smtClean="0"/>
              <a:t>ΚΛΟΑ</a:t>
            </a:r>
          </a:p>
          <a:p>
            <a:pPr marL="360363" indent="-360363" eaLnBrk="1" hangingPunct="1">
              <a:lnSpc>
                <a:spcPct val="80000"/>
              </a:lnSpc>
              <a:spcBef>
                <a:spcPts val="300"/>
              </a:spcBef>
              <a:buFont typeface="Wingdings 2" pitchFamily="18" charset="2"/>
              <a:buNone/>
            </a:pPr>
            <a:r>
              <a:rPr lang="el-GR" sz="2000" smtClean="0"/>
              <a:t>	                                  </a:t>
            </a:r>
            <a:r>
              <a:rPr lang="el-GR" sz="2000" b="1" smtClean="0">
                <a:sym typeface="Wingdings 3" pitchFamily="18" charset="2"/>
              </a:rPr>
              <a:t></a:t>
            </a:r>
            <a:r>
              <a:rPr lang="el-GR" sz="2000" smtClean="0">
                <a:sym typeface="Wingdings 3" pitchFamily="18" charset="2"/>
              </a:rPr>
              <a:t>  </a:t>
            </a:r>
            <a:r>
              <a:rPr lang="el-GR" sz="2000" smtClean="0"/>
              <a:t>Φλεβικής επανόδου</a:t>
            </a:r>
          </a:p>
          <a:p>
            <a:pPr marL="360363" indent="-360363" eaLnBrk="1" hangingPunct="1">
              <a:lnSpc>
                <a:spcPct val="80000"/>
              </a:lnSpc>
              <a:spcBef>
                <a:spcPts val="300"/>
              </a:spcBef>
              <a:buFont typeface="Wingdings 2" pitchFamily="18" charset="2"/>
              <a:buNone/>
            </a:pPr>
            <a:r>
              <a:rPr lang="el-GR" sz="2000" smtClean="0"/>
              <a:t>                                       </a:t>
            </a:r>
            <a:r>
              <a:rPr lang="el-GR" sz="2000" b="1" smtClean="0">
                <a:sym typeface="Wingdings 3" pitchFamily="18" charset="2"/>
              </a:rPr>
              <a:t></a:t>
            </a:r>
            <a:r>
              <a:rPr lang="el-GR" sz="2000" smtClean="0"/>
              <a:t> Αρτηριακής πίεσης  </a:t>
            </a:r>
          </a:p>
          <a:p>
            <a:pPr marL="360363" indent="-360363" eaLnBrk="1" hangingPunct="1">
              <a:lnSpc>
                <a:spcPct val="80000"/>
              </a:lnSpc>
              <a:buFont typeface="Wingdings 2" pitchFamily="18" charset="2"/>
              <a:buNone/>
            </a:pPr>
            <a:r>
              <a:rPr lang="el-GR" sz="2500" b="1" u="sng" smtClean="0">
                <a:solidFill>
                  <a:srgbClr val="4FA7FF"/>
                </a:solidFill>
              </a:rPr>
              <a:t>5. 	Έμορφα στοιχεία αίματος</a:t>
            </a:r>
          </a:p>
          <a:p>
            <a:pPr marL="360363" indent="-360363" eaLnBrk="1" hangingPunct="1">
              <a:lnSpc>
                <a:spcPct val="80000"/>
              </a:lnSpc>
              <a:spcBef>
                <a:spcPts val="300"/>
              </a:spcBef>
              <a:buClr>
                <a:srgbClr val="009900"/>
              </a:buClr>
              <a:buFont typeface="Arial" charset="0"/>
              <a:buChar char="•"/>
            </a:pPr>
            <a:r>
              <a:rPr lang="el-GR" sz="2200" smtClean="0"/>
              <a:t>Καταστροφή ερυθρών αιμοσφαιρίων</a:t>
            </a:r>
          </a:p>
          <a:p>
            <a:pPr marL="360363" indent="-360363" eaLnBrk="1" hangingPunct="1">
              <a:lnSpc>
                <a:spcPct val="80000"/>
              </a:lnSpc>
            </a:pPr>
            <a:endParaRPr lang="el-GR" sz="2300" smtClean="0"/>
          </a:p>
          <a:p>
            <a:pPr marL="360363" indent="-360363" eaLnBrk="1" hangingPunct="1">
              <a:lnSpc>
                <a:spcPct val="80000"/>
              </a:lnSpc>
            </a:pPr>
            <a:endParaRPr lang="el-GR" sz="23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a:xfrm>
            <a:off x="457200" y="274638"/>
            <a:ext cx="7467600" cy="993775"/>
          </a:xfrm>
        </p:spPr>
        <p:txBody>
          <a:bodyPr/>
          <a:lstStyle/>
          <a:p>
            <a:pPr algn="ctr" eaLnBrk="1" hangingPunct="1"/>
            <a:r>
              <a:rPr lang="el-GR" sz="4000" b="1" u="sng" smtClean="0">
                <a:solidFill>
                  <a:srgbClr val="FF0000"/>
                </a:solidFill>
                <a:latin typeface="Arial" charset="0"/>
              </a:rPr>
              <a:t>ΕΓΚΑΥΜΑΤΙΚΗ ΝΟΣΟΣ</a:t>
            </a:r>
            <a:endParaRPr lang="el-GR" smtClean="0"/>
          </a:p>
        </p:txBody>
      </p:sp>
      <p:sp>
        <p:nvSpPr>
          <p:cNvPr id="3" name="2 - Θέση περιεχομένου"/>
          <p:cNvSpPr>
            <a:spLocks noGrp="1"/>
          </p:cNvSpPr>
          <p:nvPr>
            <p:ph idx="1"/>
          </p:nvPr>
        </p:nvSpPr>
        <p:spPr>
          <a:xfrm>
            <a:off x="457200" y="1052513"/>
            <a:ext cx="8435975" cy="5616575"/>
          </a:xfrm>
        </p:spPr>
        <p:txBody>
          <a:bodyPr>
            <a:noAutofit/>
          </a:bodyPr>
          <a:lstStyle/>
          <a:p>
            <a:pPr marL="449263" indent="-449263" eaLnBrk="1" fontAlgn="auto" hangingPunct="1">
              <a:spcBef>
                <a:spcPts val="1200"/>
              </a:spcBef>
              <a:spcAft>
                <a:spcPts val="0"/>
              </a:spcAft>
              <a:buFont typeface="Wingdings 2"/>
              <a:buNone/>
              <a:defRPr/>
            </a:pPr>
            <a:r>
              <a:rPr lang="el-GR" sz="2400" b="1" u="sng" dirty="0" smtClean="0">
                <a:solidFill>
                  <a:srgbClr val="4FA7FF"/>
                </a:solidFill>
              </a:rPr>
              <a:t>6.	Μηχανισμός πήξεως</a:t>
            </a:r>
          </a:p>
          <a:p>
            <a:pPr marL="630238" indent="-360363" eaLnBrk="1" fontAlgn="auto" hangingPunct="1">
              <a:spcBef>
                <a:spcPts val="300"/>
              </a:spcBef>
              <a:spcAft>
                <a:spcPts val="0"/>
              </a:spcAft>
              <a:buClr>
                <a:srgbClr val="FF0000"/>
              </a:buClr>
              <a:buFont typeface="Arial" pitchFamily="34" charset="0"/>
              <a:buChar char="•"/>
              <a:defRPr/>
            </a:pPr>
            <a:r>
              <a:rPr lang="el-GR" sz="2200" b="1" dirty="0" smtClean="0">
                <a:sym typeface="Wingdings 3"/>
              </a:rPr>
              <a:t></a:t>
            </a:r>
            <a:r>
              <a:rPr lang="el-GR" sz="2200" dirty="0" smtClean="0">
                <a:sym typeface="Wingdings 3"/>
              </a:rPr>
              <a:t> </a:t>
            </a:r>
            <a:r>
              <a:rPr lang="el-GR" sz="2200" dirty="0" smtClean="0"/>
              <a:t>Αιμορραγική διάθεση λόγω καταστροφής των αιμοπεταλίων και του </a:t>
            </a:r>
            <a:r>
              <a:rPr lang="el-GR" sz="2200" dirty="0" err="1" smtClean="0"/>
              <a:t>ινωδογόνου</a:t>
            </a:r>
            <a:r>
              <a:rPr lang="el-GR" sz="2200" dirty="0" smtClean="0"/>
              <a:t> (αμέσως μετά το έγκαυμα)</a:t>
            </a:r>
          </a:p>
          <a:p>
            <a:pPr marL="630238" indent="-360363" eaLnBrk="1" fontAlgn="auto" hangingPunct="1">
              <a:spcBef>
                <a:spcPts val="300"/>
              </a:spcBef>
              <a:spcAft>
                <a:spcPts val="0"/>
              </a:spcAft>
              <a:buClr>
                <a:srgbClr val="FF0000"/>
              </a:buClr>
              <a:buFont typeface="Arial" pitchFamily="34" charset="0"/>
              <a:buChar char="•"/>
              <a:defRPr/>
            </a:pPr>
            <a:r>
              <a:rPr lang="el-GR" sz="2200" b="1" dirty="0" smtClean="0">
                <a:sym typeface="Wingdings 3"/>
              </a:rPr>
              <a:t></a:t>
            </a:r>
            <a:r>
              <a:rPr lang="el-GR" sz="2200" dirty="0" smtClean="0">
                <a:sym typeface="Wingdings 3"/>
              </a:rPr>
              <a:t> </a:t>
            </a:r>
            <a:r>
              <a:rPr lang="el-GR" sz="2200" dirty="0" smtClean="0"/>
              <a:t>Παραγόντων πηκτικότητας (μετά την ανάνηψη)</a:t>
            </a:r>
          </a:p>
          <a:p>
            <a:pPr marL="449263" indent="-449263" eaLnBrk="1" fontAlgn="auto" hangingPunct="1">
              <a:spcBef>
                <a:spcPts val="1200"/>
              </a:spcBef>
              <a:spcAft>
                <a:spcPts val="0"/>
              </a:spcAft>
              <a:buClr>
                <a:srgbClr val="FF0000"/>
              </a:buClr>
              <a:buFont typeface="Wingdings 2"/>
              <a:buNone/>
              <a:defRPr/>
            </a:pPr>
            <a:r>
              <a:rPr lang="el-GR" sz="2400" b="1" u="sng" dirty="0" smtClean="0">
                <a:solidFill>
                  <a:srgbClr val="4FA7FF"/>
                </a:solidFill>
              </a:rPr>
              <a:t>7. 	Αναπνευστική λειτουργία</a:t>
            </a:r>
          </a:p>
          <a:p>
            <a:pPr marL="630238" indent="-360363" eaLnBrk="1" fontAlgn="auto" hangingPunct="1">
              <a:spcBef>
                <a:spcPts val="300"/>
              </a:spcBef>
              <a:spcAft>
                <a:spcPts val="0"/>
              </a:spcAft>
              <a:buClr>
                <a:srgbClr val="FF0000"/>
              </a:buClr>
              <a:buFont typeface="Arial" pitchFamily="34" charset="0"/>
              <a:buChar char="•"/>
              <a:defRPr/>
            </a:pPr>
            <a:r>
              <a:rPr lang="el-GR" sz="2200" b="1" dirty="0" smtClean="0">
                <a:sym typeface="Wingdings 3"/>
              </a:rPr>
              <a:t></a:t>
            </a:r>
            <a:r>
              <a:rPr lang="el-GR" sz="2200" dirty="0" smtClean="0">
                <a:sym typeface="Wingdings 3"/>
              </a:rPr>
              <a:t> </a:t>
            </a:r>
            <a:r>
              <a:rPr lang="el-GR" sz="2200" dirty="0" smtClean="0"/>
              <a:t>Πνευμονικών αγγειακών αντιστάσεων</a:t>
            </a:r>
          </a:p>
          <a:p>
            <a:pPr marL="630238" indent="-360363" eaLnBrk="1" fontAlgn="auto" hangingPunct="1">
              <a:spcBef>
                <a:spcPts val="300"/>
              </a:spcBef>
              <a:spcAft>
                <a:spcPts val="0"/>
              </a:spcAft>
              <a:buClr>
                <a:srgbClr val="FF0000"/>
              </a:buClr>
              <a:buFont typeface="Arial" pitchFamily="34" charset="0"/>
              <a:buChar char="•"/>
              <a:defRPr/>
            </a:pPr>
            <a:r>
              <a:rPr lang="el-GR" sz="2200" dirty="0" smtClean="0"/>
              <a:t>Οίδημα βλεννογόνου βρόγχων</a:t>
            </a:r>
          </a:p>
          <a:p>
            <a:pPr marL="630238" indent="-360363" eaLnBrk="1" fontAlgn="auto" hangingPunct="1">
              <a:spcBef>
                <a:spcPts val="300"/>
              </a:spcBef>
              <a:spcAft>
                <a:spcPts val="0"/>
              </a:spcAft>
              <a:buClr>
                <a:srgbClr val="FF0000"/>
              </a:buClr>
              <a:buFont typeface="Arial" pitchFamily="34" charset="0"/>
              <a:buChar char="•"/>
              <a:defRPr/>
            </a:pPr>
            <a:r>
              <a:rPr lang="el-GR" sz="2200" dirty="0" smtClean="0"/>
              <a:t>Πνευμονίες</a:t>
            </a:r>
          </a:p>
          <a:p>
            <a:pPr marL="449263" indent="-449263" eaLnBrk="1" fontAlgn="auto" hangingPunct="1">
              <a:spcBef>
                <a:spcPts val="1200"/>
              </a:spcBef>
              <a:spcAft>
                <a:spcPts val="0"/>
              </a:spcAft>
              <a:buClr>
                <a:srgbClr val="FF0000"/>
              </a:buClr>
              <a:buFont typeface="Wingdings 2"/>
              <a:buNone/>
              <a:defRPr/>
            </a:pPr>
            <a:r>
              <a:rPr lang="el-GR" sz="2400" b="1" u="sng" dirty="0" smtClean="0">
                <a:solidFill>
                  <a:srgbClr val="4FA7FF"/>
                </a:solidFill>
              </a:rPr>
              <a:t>8. 	Ανοσολογικοί παράγοντες</a:t>
            </a:r>
          </a:p>
          <a:p>
            <a:pPr marL="630238" indent="-360363" eaLnBrk="1" fontAlgn="auto" hangingPunct="1">
              <a:spcBef>
                <a:spcPts val="300"/>
              </a:spcBef>
              <a:spcAft>
                <a:spcPts val="0"/>
              </a:spcAft>
              <a:buClr>
                <a:srgbClr val="FF0000"/>
              </a:buClr>
              <a:buFont typeface="Arial" pitchFamily="34" charset="0"/>
              <a:buChar char="•"/>
              <a:defRPr/>
            </a:pPr>
            <a:r>
              <a:rPr lang="el-GR" sz="2200" b="1" dirty="0" smtClean="0">
                <a:sym typeface="Wingdings 3"/>
              </a:rPr>
              <a:t> </a:t>
            </a:r>
            <a:r>
              <a:rPr lang="el-GR" sz="2200" dirty="0" err="1" smtClean="0"/>
              <a:t>Ανοσοσφαιρινών</a:t>
            </a:r>
            <a:r>
              <a:rPr lang="el-GR" sz="2200" dirty="0" smtClean="0"/>
              <a:t> (Α,Μ και </a:t>
            </a:r>
            <a:r>
              <a:rPr lang="en-US" sz="2200" dirty="0" smtClean="0"/>
              <a:t>G</a:t>
            </a:r>
            <a:r>
              <a:rPr lang="el-GR" sz="2200" dirty="0" smtClean="0"/>
              <a:t>) λόγω υπολειτουργίας των Β λεμφοκυττάρων</a:t>
            </a:r>
          </a:p>
          <a:p>
            <a:pPr marL="630238" indent="-360363" eaLnBrk="1" fontAlgn="auto" hangingPunct="1">
              <a:spcBef>
                <a:spcPts val="300"/>
              </a:spcBef>
              <a:spcAft>
                <a:spcPts val="0"/>
              </a:spcAft>
              <a:buClr>
                <a:srgbClr val="FF0000"/>
              </a:buClr>
              <a:buFont typeface="Arial" pitchFamily="34" charset="0"/>
              <a:buChar char="•"/>
              <a:defRPr/>
            </a:pPr>
            <a:r>
              <a:rPr lang="el-GR" sz="2200" b="1" dirty="0" smtClean="0">
                <a:sym typeface="Wingdings 3"/>
              </a:rPr>
              <a:t> </a:t>
            </a:r>
            <a:r>
              <a:rPr lang="el-GR" sz="2200" dirty="0" smtClean="0"/>
              <a:t>Λειτουργία Τ λεμφοκυττάρων</a:t>
            </a:r>
          </a:p>
          <a:p>
            <a:pPr marL="449263" indent="-449263" eaLnBrk="1" fontAlgn="auto" hangingPunct="1">
              <a:spcBef>
                <a:spcPts val="1200"/>
              </a:spcBef>
              <a:spcAft>
                <a:spcPts val="0"/>
              </a:spcAft>
              <a:buClr>
                <a:srgbClr val="FF0000"/>
              </a:buClr>
              <a:buFont typeface="Wingdings 2"/>
              <a:buNone/>
              <a:defRPr/>
            </a:pPr>
            <a:r>
              <a:rPr lang="el-GR" sz="2400" b="1" u="sng" dirty="0" smtClean="0">
                <a:solidFill>
                  <a:srgbClr val="4FA7FF"/>
                </a:solidFill>
              </a:rPr>
              <a:t>9. 	Κεντρικό νευρικό σύστημα</a:t>
            </a:r>
          </a:p>
          <a:p>
            <a:pPr marL="630238" indent="-360363" eaLnBrk="1" fontAlgn="auto" hangingPunct="1">
              <a:spcBef>
                <a:spcPts val="300"/>
              </a:spcBef>
              <a:spcAft>
                <a:spcPts val="0"/>
              </a:spcAft>
              <a:buClr>
                <a:srgbClr val="FF0000"/>
              </a:buClr>
              <a:buFont typeface="Arial" pitchFamily="34" charset="0"/>
              <a:buChar char="•"/>
              <a:defRPr/>
            </a:pPr>
            <a:r>
              <a:rPr lang="el-GR" sz="2200" dirty="0" smtClean="0"/>
              <a:t>Διέγερση ασθενών λόγω </a:t>
            </a:r>
            <a:r>
              <a:rPr lang="el-GR" sz="2200" dirty="0" err="1" smtClean="0"/>
              <a:t>υποξαιμίας</a:t>
            </a:r>
            <a:r>
              <a:rPr lang="el-GR" sz="2200" dirty="0" smtClean="0"/>
              <a:t> εγκεφάλου</a:t>
            </a:r>
            <a:r>
              <a:rPr lang="el-GR" sz="2400" dirty="0" smtClean="0"/>
              <a:t>.</a:t>
            </a:r>
          </a:p>
          <a:p>
            <a:pPr marL="420624" indent="-384048" eaLnBrk="1" fontAlgn="auto" hangingPunct="1">
              <a:spcAft>
                <a:spcPts val="0"/>
              </a:spcAft>
              <a:buFont typeface="Wingdings 2"/>
              <a:buChar char=""/>
              <a:defRPr/>
            </a:pPr>
            <a:endParaRPr lang="el-G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normAutofit/>
          </a:bodyPr>
          <a:lstStyle/>
          <a:p>
            <a:pPr algn="ctr" eaLnBrk="1" fontAlgn="auto" hangingPunct="1">
              <a:spcAft>
                <a:spcPts val="0"/>
              </a:spcAft>
              <a:defRPr/>
            </a:pPr>
            <a:r>
              <a:rPr lang="el-GR" sz="4000" b="1" u="sng" dirty="0" smtClean="0">
                <a:solidFill>
                  <a:srgbClr val="FF0000"/>
                </a:solidFill>
                <a:latin typeface="+mn-lt"/>
              </a:rPr>
              <a:t>ΕΠΙΠΛΟΚΕΣ</a:t>
            </a:r>
            <a:endParaRPr lang="el-GR" sz="4000" b="1" u="sng" dirty="0">
              <a:solidFill>
                <a:srgbClr val="FF0000"/>
              </a:solidFill>
              <a:latin typeface="+mn-lt"/>
            </a:endParaRPr>
          </a:p>
        </p:txBody>
      </p:sp>
      <p:sp>
        <p:nvSpPr>
          <p:cNvPr id="3" name="2 - Θέση περιεχομένου"/>
          <p:cNvSpPr>
            <a:spLocks noGrp="1"/>
          </p:cNvSpPr>
          <p:nvPr>
            <p:ph idx="1"/>
          </p:nvPr>
        </p:nvSpPr>
        <p:spPr>
          <a:xfrm>
            <a:off x="251520" y="980728"/>
            <a:ext cx="8640960" cy="5877272"/>
          </a:xfrm>
        </p:spPr>
        <p:txBody>
          <a:bodyPr>
            <a:normAutofit lnSpcReduction="10000"/>
          </a:bodyPr>
          <a:lstStyle/>
          <a:p>
            <a:pPr marL="514350" indent="-514350" eaLnBrk="1" fontAlgn="auto" hangingPunct="1">
              <a:lnSpc>
                <a:spcPct val="120000"/>
              </a:lnSpc>
              <a:spcBef>
                <a:spcPts val="600"/>
              </a:spcBef>
              <a:spcAft>
                <a:spcPts val="0"/>
              </a:spcAft>
              <a:buClr>
                <a:srgbClr val="C00000"/>
              </a:buClr>
              <a:buNone/>
              <a:defRPr/>
            </a:pPr>
            <a:r>
              <a:rPr lang="el-GR" sz="2800" b="1" u="sng" dirty="0" smtClean="0">
                <a:solidFill>
                  <a:srgbClr val="4FA7FF"/>
                </a:solidFill>
              </a:rPr>
              <a:t>1.Ασφυξία</a:t>
            </a:r>
            <a:r>
              <a:rPr lang="el-GR" sz="2800" b="1" dirty="0" smtClean="0"/>
              <a:t> </a:t>
            </a:r>
            <a:r>
              <a:rPr lang="el-GR" sz="2400" dirty="0" smtClean="0"/>
              <a:t>λόγω ερεθισμού και οιδήματος των πνευμόνων και των αναπνευστικών οδών.</a:t>
            </a:r>
          </a:p>
          <a:p>
            <a:pPr marL="514350" indent="-514350" eaLnBrk="1" fontAlgn="auto" hangingPunct="1">
              <a:lnSpc>
                <a:spcPct val="120000"/>
              </a:lnSpc>
              <a:spcBef>
                <a:spcPts val="600"/>
              </a:spcBef>
              <a:spcAft>
                <a:spcPts val="0"/>
              </a:spcAft>
              <a:buClr>
                <a:srgbClr val="C00000"/>
              </a:buClr>
              <a:buNone/>
              <a:defRPr/>
            </a:pPr>
            <a:r>
              <a:rPr lang="el-GR" sz="2800" b="1" u="sng" dirty="0" smtClean="0">
                <a:solidFill>
                  <a:srgbClr val="4FA7FF"/>
                </a:solidFill>
              </a:rPr>
              <a:t>2.Υπογκαιμικο </a:t>
            </a:r>
            <a:r>
              <a:rPr lang="en-US" sz="2800" b="1" u="sng" dirty="0" smtClean="0">
                <a:solidFill>
                  <a:srgbClr val="4FA7FF"/>
                </a:solidFill>
              </a:rPr>
              <a:t>Shock</a:t>
            </a:r>
            <a:r>
              <a:rPr lang="en-US" sz="2800" b="1" dirty="0" smtClean="0"/>
              <a:t> </a:t>
            </a:r>
            <a:r>
              <a:rPr lang="el-GR" sz="2400" dirty="0" smtClean="0"/>
              <a:t>λόγω μείωσης της νεφρικής λειτουργίας ,υπότασης, απώλειας υγρών</a:t>
            </a:r>
          </a:p>
          <a:p>
            <a:pPr marL="449263" indent="-449263" eaLnBrk="1" fontAlgn="auto" hangingPunct="1">
              <a:lnSpc>
                <a:spcPct val="120000"/>
              </a:lnSpc>
              <a:spcBef>
                <a:spcPts val="600"/>
              </a:spcBef>
              <a:spcAft>
                <a:spcPts val="0"/>
              </a:spcAft>
              <a:buClr>
                <a:srgbClr val="C00000"/>
              </a:buClr>
              <a:buFont typeface="Wingdings 2"/>
              <a:buNone/>
              <a:defRPr/>
            </a:pPr>
            <a:r>
              <a:rPr lang="el-GR" sz="2800" b="1" u="sng" dirty="0" smtClean="0">
                <a:solidFill>
                  <a:srgbClr val="4FA7FF"/>
                </a:solidFill>
              </a:rPr>
              <a:t>3) Μικροβιακή επιμόλυνση</a:t>
            </a:r>
          </a:p>
          <a:p>
            <a:pPr marL="449263" indent="-449263" eaLnBrk="1" fontAlgn="auto" hangingPunct="1">
              <a:lnSpc>
                <a:spcPct val="120000"/>
              </a:lnSpc>
              <a:spcBef>
                <a:spcPts val="600"/>
              </a:spcBef>
              <a:spcAft>
                <a:spcPts val="0"/>
              </a:spcAft>
              <a:buClr>
                <a:srgbClr val="C00000"/>
              </a:buClr>
              <a:buFont typeface="Wingdings 2"/>
              <a:buNone/>
              <a:defRPr/>
            </a:pPr>
            <a:r>
              <a:rPr lang="el-GR" sz="2800" b="1" u="sng" dirty="0" smtClean="0">
                <a:solidFill>
                  <a:srgbClr val="4FA7FF"/>
                </a:solidFill>
              </a:rPr>
              <a:t>4) Λοίμωξη- Σηπτικό </a:t>
            </a:r>
            <a:r>
              <a:rPr lang="en-US" sz="2800" b="1" u="sng" dirty="0" smtClean="0">
                <a:solidFill>
                  <a:srgbClr val="4FA7FF"/>
                </a:solidFill>
              </a:rPr>
              <a:t>Shock</a:t>
            </a:r>
            <a:endParaRPr lang="el-GR" sz="2800" b="1" u="sng" dirty="0" smtClean="0">
              <a:solidFill>
                <a:srgbClr val="4FA7FF"/>
              </a:solidFill>
            </a:endParaRPr>
          </a:p>
          <a:p>
            <a:pPr marL="449263" indent="-449263" eaLnBrk="1" fontAlgn="auto" hangingPunct="1">
              <a:lnSpc>
                <a:spcPct val="120000"/>
              </a:lnSpc>
              <a:spcBef>
                <a:spcPts val="600"/>
              </a:spcBef>
              <a:spcAft>
                <a:spcPts val="0"/>
              </a:spcAft>
              <a:buClr>
                <a:srgbClr val="C00000"/>
              </a:buClr>
              <a:buFont typeface="Wingdings 2"/>
              <a:buNone/>
              <a:defRPr/>
            </a:pPr>
            <a:r>
              <a:rPr lang="el-GR" sz="2800" b="1" u="sng" dirty="0" smtClean="0">
                <a:solidFill>
                  <a:srgbClr val="4FA7FF"/>
                </a:solidFill>
              </a:rPr>
              <a:t>5)</a:t>
            </a:r>
            <a:r>
              <a:rPr lang="en-US" sz="2800" b="1" u="sng" dirty="0" smtClean="0">
                <a:solidFill>
                  <a:srgbClr val="4FA7FF"/>
                </a:solidFill>
              </a:rPr>
              <a:t>    </a:t>
            </a:r>
            <a:r>
              <a:rPr lang="el-GR" sz="2800" b="1" u="sng" dirty="0" smtClean="0">
                <a:solidFill>
                  <a:srgbClr val="4FA7FF"/>
                </a:solidFill>
              </a:rPr>
              <a:t>Από το αναπνευστικό</a:t>
            </a:r>
            <a:r>
              <a:rPr lang="el-GR" sz="2800" b="1" dirty="0" smtClean="0">
                <a:solidFill>
                  <a:srgbClr val="4FA7FF"/>
                </a:solidFill>
              </a:rPr>
              <a:t>:</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Μικροβιακή πνευμονία</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Πνευμονική εμβολή</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Πνευμονικό οίδημα</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Απόφραξη ανώτερου αεραγωγού</a:t>
            </a:r>
          </a:p>
          <a:p>
            <a:pPr marL="449263" indent="-449263" eaLnBrk="1" fontAlgn="auto" hangingPunct="1">
              <a:lnSpc>
                <a:spcPct val="120000"/>
              </a:lnSpc>
              <a:spcBef>
                <a:spcPts val="600"/>
              </a:spcBef>
              <a:spcAft>
                <a:spcPts val="0"/>
              </a:spcAft>
              <a:buClr>
                <a:srgbClr val="C00000"/>
              </a:buClr>
              <a:buFont typeface="Wingdings 2"/>
              <a:buNone/>
              <a:defRPr/>
            </a:pPr>
            <a:endParaRPr lang="el-GR" sz="2800" b="1" u="sng" dirty="0" smtClean="0">
              <a:solidFill>
                <a:srgbClr val="4FA7FF"/>
              </a:solidFill>
            </a:endParaRPr>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a:xfrm>
            <a:off x="467544" y="0"/>
            <a:ext cx="7467600" cy="1143000"/>
          </a:xfrm>
        </p:spPr>
        <p:txBody>
          <a:bodyPr/>
          <a:lstStyle/>
          <a:p>
            <a:pPr algn="ctr" eaLnBrk="1" hangingPunct="1"/>
            <a:r>
              <a:rPr lang="el-GR" sz="4800" b="1" u="sng" dirty="0" smtClean="0">
                <a:solidFill>
                  <a:srgbClr val="FF0000"/>
                </a:solidFill>
              </a:rPr>
              <a:t>ΕΠΙΠΛΟΚΕΣ</a:t>
            </a:r>
            <a:endParaRPr lang="en-US" dirty="0" smtClean="0"/>
          </a:p>
        </p:txBody>
      </p:sp>
      <p:sp>
        <p:nvSpPr>
          <p:cNvPr id="3" name="2 - Θέση περιεχομένου"/>
          <p:cNvSpPr>
            <a:spLocks noGrp="1"/>
          </p:cNvSpPr>
          <p:nvPr>
            <p:ph idx="1"/>
          </p:nvPr>
        </p:nvSpPr>
        <p:spPr>
          <a:xfrm>
            <a:off x="457200" y="1052736"/>
            <a:ext cx="8147248" cy="5805264"/>
          </a:xfrm>
        </p:spPr>
        <p:txBody>
          <a:bodyPr>
            <a:normAutofit lnSpcReduction="10000"/>
          </a:bodyPr>
          <a:lstStyle/>
          <a:p>
            <a:pPr marL="449263" indent="-449263" eaLnBrk="1" fontAlgn="auto" hangingPunct="1">
              <a:lnSpc>
                <a:spcPct val="120000"/>
              </a:lnSpc>
              <a:spcBef>
                <a:spcPts val="600"/>
              </a:spcBef>
              <a:spcAft>
                <a:spcPts val="0"/>
              </a:spcAft>
              <a:buClr>
                <a:srgbClr val="FF0000"/>
              </a:buClr>
              <a:buNone/>
              <a:defRPr/>
            </a:pPr>
            <a:r>
              <a:rPr lang="el-GR" sz="2800" b="1" u="sng" dirty="0" smtClean="0">
                <a:solidFill>
                  <a:srgbClr val="4FA7FF"/>
                </a:solidFill>
              </a:rPr>
              <a:t>6) Από το γαστρεντερικό</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Έλκος</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Γαστρεντερική αιμορραγία</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Παραλυτικός ειλεός</a:t>
            </a:r>
          </a:p>
          <a:p>
            <a:pPr marL="809625" indent="-269875" eaLnBrk="1" fontAlgn="auto" hangingPunct="1">
              <a:lnSpc>
                <a:spcPct val="120000"/>
              </a:lnSpc>
              <a:spcAft>
                <a:spcPts val="0"/>
              </a:spcAft>
              <a:buClr>
                <a:srgbClr val="FF0000"/>
              </a:buClr>
              <a:buFont typeface="Arial" pitchFamily="34" charset="0"/>
              <a:buChar char="•"/>
              <a:defRPr/>
            </a:pPr>
            <a:r>
              <a:rPr lang="el-GR" sz="2400" dirty="0" smtClean="0"/>
              <a:t>Απόφραξη </a:t>
            </a:r>
            <a:r>
              <a:rPr lang="el-GR" sz="2400" dirty="0" err="1" smtClean="0"/>
              <a:t>παχέως</a:t>
            </a:r>
            <a:r>
              <a:rPr lang="el-GR" sz="2400" dirty="0" smtClean="0"/>
              <a:t> εντέρου</a:t>
            </a:r>
          </a:p>
          <a:p>
            <a:pPr marL="514350" indent="-514350" eaLnBrk="1" hangingPunct="1">
              <a:buClr>
                <a:srgbClr val="C00000"/>
              </a:buClr>
              <a:buNone/>
            </a:pPr>
            <a:r>
              <a:rPr lang="el-GR" sz="2800" b="1" u="sng" dirty="0" smtClean="0">
                <a:solidFill>
                  <a:srgbClr val="4FA7FF"/>
                </a:solidFill>
              </a:rPr>
              <a:t>7) Οφθαλμούς:  </a:t>
            </a:r>
            <a:r>
              <a:rPr lang="el-GR" sz="2800" dirty="0" smtClean="0"/>
              <a:t>απώλεια όρασης    </a:t>
            </a:r>
          </a:p>
          <a:p>
            <a:pPr marL="514350" indent="-514350" eaLnBrk="1" hangingPunct="1">
              <a:buClr>
                <a:srgbClr val="C00000"/>
              </a:buClr>
              <a:buNone/>
            </a:pPr>
            <a:r>
              <a:rPr lang="el-GR" sz="2800" b="1" u="sng" dirty="0" smtClean="0">
                <a:solidFill>
                  <a:srgbClr val="4FA7FF"/>
                </a:solidFill>
              </a:rPr>
              <a:t>8) Από το ΚΝΣ</a:t>
            </a:r>
          </a:p>
          <a:p>
            <a:pPr marL="1100138" lvl="2" indent="-514350" eaLnBrk="1" hangingPunct="1">
              <a:buClr>
                <a:srgbClr val="FF0000"/>
              </a:buClr>
              <a:buFont typeface="Arial" pitchFamily="34" charset="0"/>
              <a:buChar char="•"/>
            </a:pPr>
            <a:r>
              <a:rPr lang="el-GR" dirty="0" smtClean="0"/>
              <a:t>Ψευδαισθήσεις</a:t>
            </a:r>
          </a:p>
          <a:p>
            <a:pPr marL="1100138" lvl="2" indent="-514350" eaLnBrk="1" hangingPunct="1">
              <a:buClr>
                <a:srgbClr val="FF0000"/>
              </a:buClr>
              <a:buFont typeface="Arial" pitchFamily="34" charset="0"/>
              <a:buChar char="•"/>
            </a:pPr>
            <a:r>
              <a:rPr lang="el-GR" dirty="0" smtClean="0"/>
              <a:t>Μεταβολή προσωπικότητας Παραλήρημα</a:t>
            </a:r>
          </a:p>
          <a:p>
            <a:pPr marL="1100138" lvl="2" indent="-514350">
              <a:buClr>
                <a:srgbClr val="FF0000"/>
              </a:buClr>
              <a:buFont typeface="Arial" pitchFamily="34" charset="0"/>
              <a:buChar char="•"/>
            </a:pPr>
            <a:r>
              <a:rPr lang="el-GR" dirty="0" smtClean="0"/>
              <a:t>Σπασμοί </a:t>
            </a:r>
          </a:p>
          <a:p>
            <a:pPr marL="1100138" lvl="2" indent="-514350">
              <a:buClr>
                <a:srgbClr val="FF0000"/>
              </a:buClr>
              <a:buFont typeface="Arial" pitchFamily="34" charset="0"/>
              <a:buChar char="•"/>
            </a:pPr>
            <a:r>
              <a:rPr lang="el-GR" dirty="0" smtClean="0"/>
              <a:t>Κώμα</a:t>
            </a:r>
          </a:p>
          <a:p>
            <a:pPr marL="514350" indent="-514350" eaLnBrk="1" hangingPunct="1">
              <a:buClr>
                <a:srgbClr val="4FA7FF"/>
              </a:buClr>
              <a:buNone/>
            </a:pPr>
            <a:r>
              <a:rPr lang="el-GR" sz="2800" b="1" u="sng" dirty="0" smtClean="0">
                <a:solidFill>
                  <a:srgbClr val="4FA7FF"/>
                </a:solidFill>
              </a:rPr>
              <a:t>9)Θάνατος</a:t>
            </a:r>
          </a:p>
          <a:p>
            <a:pPr marL="809625" indent="-269875" eaLnBrk="1" fontAlgn="auto" hangingPunct="1">
              <a:lnSpc>
                <a:spcPct val="120000"/>
              </a:lnSpc>
              <a:spcAft>
                <a:spcPts val="0"/>
              </a:spcAft>
              <a:buClr>
                <a:srgbClr val="FF0000"/>
              </a:buClr>
              <a:buFont typeface="Arial" pitchFamily="34" charset="0"/>
              <a:buChar char="•"/>
              <a:defRPr/>
            </a:pPr>
            <a:endParaRPr lang="el-GR" sz="2400" dirty="0" smtClean="0"/>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p:nvPr>
        </p:nvSpPr>
        <p:spPr>
          <a:xfrm>
            <a:off x="457200" y="274638"/>
            <a:ext cx="8147050" cy="1282700"/>
          </a:xfrm>
        </p:spPr>
        <p:txBody>
          <a:bodyPr/>
          <a:lstStyle/>
          <a:p>
            <a:pPr eaLnBrk="1" hangingPunct="1"/>
            <a:r>
              <a:rPr lang="el-GR" sz="4000" b="1" u="sng" smtClean="0">
                <a:solidFill>
                  <a:srgbClr val="FF0000"/>
                </a:solidFill>
                <a:latin typeface="Arial" charset="0"/>
              </a:rPr>
              <a:t>ΣΤΑΤΙΣΤΙΚΑ ΚΑΙ ΕΠΙΔΗΜΙΟΛΟΓΙΚΑ ΔΕΔΟΜΕΝΑ</a:t>
            </a:r>
            <a:endParaRPr lang="el-GR" sz="4000" smtClean="0"/>
          </a:p>
        </p:txBody>
      </p:sp>
      <p:sp>
        <p:nvSpPr>
          <p:cNvPr id="14338" name="2 - Θέση περιεχομένου"/>
          <p:cNvSpPr>
            <a:spLocks noGrp="1"/>
          </p:cNvSpPr>
          <p:nvPr>
            <p:ph idx="1"/>
          </p:nvPr>
        </p:nvSpPr>
        <p:spPr>
          <a:xfrm>
            <a:off x="457200" y="1600200"/>
            <a:ext cx="7467600" cy="5068888"/>
          </a:xfrm>
        </p:spPr>
        <p:txBody>
          <a:bodyPr/>
          <a:lstStyle/>
          <a:p>
            <a:pPr eaLnBrk="1" hangingPunct="1">
              <a:buClr>
                <a:srgbClr val="FF0000"/>
              </a:buClr>
              <a:buFont typeface="Wingdings" pitchFamily="2" charset="2"/>
              <a:buChar char="Ø"/>
            </a:pPr>
            <a:r>
              <a:rPr lang="el-GR" sz="2400" smtClean="0"/>
              <a:t>Στη χώρα μας καταγράφονται περίπου 4000 εγκαύματα ετησίως. </a:t>
            </a:r>
          </a:p>
          <a:p>
            <a:pPr eaLnBrk="1" hangingPunct="1">
              <a:buClr>
                <a:srgbClr val="FF0000"/>
              </a:buClr>
              <a:buFont typeface="Wingdings" pitchFamily="2" charset="2"/>
              <a:buChar char="Ø"/>
            </a:pPr>
            <a:r>
              <a:rPr lang="el-GR" sz="2400" smtClean="0"/>
              <a:t>60% αφορούν επιφάνεια σώματος μικρότερη του 10%</a:t>
            </a:r>
          </a:p>
          <a:p>
            <a:pPr eaLnBrk="1" hangingPunct="1">
              <a:buClr>
                <a:srgbClr val="FF0000"/>
              </a:buClr>
              <a:buFont typeface="Wingdings" pitchFamily="2" charset="2"/>
              <a:buChar char="Ø"/>
            </a:pPr>
            <a:r>
              <a:rPr lang="el-GR" sz="2400" smtClean="0"/>
              <a:t>25% με έκταση 11–20% ΟΕΣ  </a:t>
            </a:r>
          </a:p>
          <a:p>
            <a:pPr eaLnBrk="1" hangingPunct="1">
              <a:buClr>
                <a:srgbClr val="FF0000"/>
              </a:buClr>
              <a:buFont typeface="Wingdings" pitchFamily="2" charset="2"/>
              <a:buChar char="Ø"/>
            </a:pPr>
            <a:r>
              <a:rPr lang="el-GR" sz="2400" smtClean="0"/>
              <a:t>15% με έκταση μεγαλύτερη του 20% ΟΕΣ </a:t>
            </a:r>
          </a:p>
          <a:p>
            <a:pPr eaLnBrk="1" hangingPunct="1">
              <a:buClr>
                <a:srgbClr val="FF0000"/>
              </a:buClr>
              <a:buFont typeface="Wingdings" pitchFamily="2" charset="2"/>
              <a:buChar char="Ø"/>
            </a:pPr>
            <a:r>
              <a:rPr lang="el-GR" sz="2400" smtClean="0"/>
              <a:t>Το 80% των εγκαυμάτων είναι θερμικά εγκαύματα, από τα οποία το 11% ηλιακά</a:t>
            </a:r>
          </a:p>
          <a:p>
            <a:pPr eaLnBrk="1" hangingPunct="1">
              <a:buClr>
                <a:srgbClr val="FF0000"/>
              </a:buClr>
              <a:buFont typeface="Wingdings" pitchFamily="2" charset="2"/>
              <a:buChar char="Ø"/>
            </a:pPr>
            <a:r>
              <a:rPr lang="el-GR" sz="2400" smtClean="0"/>
              <a:t>6,2% είναι χημικά εγκαύματα </a:t>
            </a:r>
          </a:p>
          <a:p>
            <a:pPr eaLnBrk="1" hangingPunct="1">
              <a:buClr>
                <a:srgbClr val="FF0000"/>
              </a:buClr>
              <a:buFont typeface="Wingdings" pitchFamily="2" charset="2"/>
              <a:buChar char="Ø"/>
            </a:pPr>
            <a:r>
              <a:rPr lang="el-GR" sz="2400" smtClean="0"/>
              <a:t>3–6% ηλεκτρικά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eaLnBrk="1" fontAlgn="auto" hangingPunct="1">
              <a:spcAft>
                <a:spcPts val="0"/>
              </a:spcAft>
              <a:defRPr/>
            </a:pPr>
            <a:r>
              <a:rPr lang="el-GR" sz="4000" b="1" u="sng" dirty="0" smtClean="0">
                <a:solidFill>
                  <a:srgbClr val="FF0000"/>
                </a:solidFill>
                <a:latin typeface="+mn-lt"/>
              </a:rPr>
              <a:t>ΑΜΕΣΗ ΑΝΤΙΜΕΤΩΠΙΣΗ ΕΓΚΑΥΜΑΤΙΑ</a:t>
            </a:r>
            <a:endParaRPr lang="el-GR" sz="4000" u="sng" dirty="0">
              <a:latin typeface="+mn-lt"/>
            </a:endParaRPr>
          </a:p>
        </p:txBody>
      </p:sp>
      <p:sp>
        <p:nvSpPr>
          <p:cNvPr id="43010" name="2 - Θέση περιεχομένου"/>
          <p:cNvSpPr>
            <a:spLocks noGrp="1"/>
          </p:cNvSpPr>
          <p:nvPr>
            <p:ph idx="1"/>
          </p:nvPr>
        </p:nvSpPr>
        <p:spPr/>
        <p:txBody>
          <a:bodyPr/>
          <a:lstStyle/>
          <a:p>
            <a:pPr marL="449263" indent="-449263" eaLnBrk="1" hangingPunct="1">
              <a:lnSpc>
                <a:spcPct val="80000"/>
              </a:lnSpc>
              <a:buFont typeface="Wingdings 2" pitchFamily="18" charset="2"/>
              <a:buNone/>
            </a:pPr>
            <a:r>
              <a:rPr lang="el-GR" sz="1900" b="1" u="sng" dirty="0" err="1" smtClean="0">
                <a:solidFill>
                  <a:srgbClr val="4FA7FF"/>
                </a:solidFill>
              </a:rPr>
              <a:t>Α.</a:t>
            </a:r>
            <a:r>
              <a:rPr lang="el-GR" sz="2300" b="1" u="sng" dirty="0" err="1" smtClean="0">
                <a:solidFill>
                  <a:srgbClr val="4FA7FF"/>
                </a:solidFill>
              </a:rPr>
              <a:t>Στον</a:t>
            </a:r>
            <a:r>
              <a:rPr lang="el-GR" sz="2300" b="1" u="sng" dirty="0" smtClean="0">
                <a:solidFill>
                  <a:srgbClr val="4FA7FF"/>
                </a:solidFill>
              </a:rPr>
              <a:t> τόπο του  ατυχήματος:</a:t>
            </a:r>
            <a:endParaRPr lang="en-US" sz="2300" b="1" u="sng" dirty="0" smtClean="0">
              <a:solidFill>
                <a:srgbClr val="4FA7FF"/>
              </a:solidFill>
            </a:endParaRPr>
          </a:p>
          <a:p>
            <a:pPr marL="449263" indent="-449263" eaLnBrk="1" hangingPunct="1">
              <a:lnSpc>
                <a:spcPct val="80000"/>
              </a:lnSpc>
              <a:buFont typeface="Wingdings 2" pitchFamily="18" charset="2"/>
              <a:buNone/>
            </a:pPr>
            <a:r>
              <a:rPr lang="en-US" sz="2300" b="1" u="sng" dirty="0" smtClean="0">
                <a:solidFill>
                  <a:srgbClr val="4FA7FF"/>
                </a:solidFill>
              </a:rPr>
              <a:t>     </a:t>
            </a:r>
            <a:endParaRPr lang="el-GR" sz="2300" b="1" u="sng" dirty="0" smtClean="0">
              <a:solidFill>
                <a:srgbClr val="4FA7FF"/>
              </a:solidFill>
            </a:endParaRPr>
          </a:p>
          <a:p>
            <a:pPr marL="449263" indent="-449263" eaLnBrk="1" hangingPunct="1">
              <a:lnSpc>
                <a:spcPct val="80000"/>
              </a:lnSpc>
              <a:buFont typeface="Wingdings 2" pitchFamily="18" charset="2"/>
              <a:buNone/>
            </a:pPr>
            <a:r>
              <a:rPr lang="el-GR" sz="2300" b="1" u="sng" dirty="0" smtClean="0">
                <a:solidFill>
                  <a:srgbClr val="FFC000"/>
                </a:solidFill>
              </a:rPr>
              <a:t>ΠΑΝΤΑ ΕΦΑΡΜΟΖΟΥΜΕ ΑΒ</a:t>
            </a:r>
            <a:r>
              <a:rPr lang="en-US" sz="2300" b="1" u="sng" dirty="0" smtClean="0">
                <a:solidFill>
                  <a:srgbClr val="FFC000"/>
                </a:solidFill>
              </a:rPr>
              <a:t>CD </a:t>
            </a:r>
            <a:endParaRPr lang="el-GR" sz="2300" b="1" u="sng" dirty="0" smtClean="0">
              <a:solidFill>
                <a:srgbClr val="FFC000"/>
              </a:solidFill>
            </a:endParaRPr>
          </a:p>
          <a:p>
            <a:pPr marL="449263" indent="-449263" eaLnBrk="1" hangingPunct="1">
              <a:lnSpc>
                <a:spcPct val="80000"/>
              </a:lnSpc>
              <a:spcBef>
                <a:spcPts val="1200"/>
              </a:spcBef>
              <a:buClr>
                <a:srgbClr val="FF0000"/>
              </a:buClr>
              <a:buFont typeface="Wingdings" pitchFamily="2" charset="2"/>
              <a:buChar char="Ø"/>
            </a:pPr>
            <a:r>
              <a:rPr lang="el-GR" sz="2400" dirty="0" smtClean="0"/>
              <a:t>Απομάκρυνση  θύματος από το </a:t>
            </a:r>
            <a:r>
              <a:rPr lang="el-GR" sz="2400" dirty="0" err="1" smtClean="0"/>
              <a:t>εγκαυματικό</a:t>
            </a:r>
            <a:r>
              <a:rPr lang="el-GR" sz="2400" dirty="0" smtClean="0"/>
              <a:t> αίτιο.</a:t>
            </a:r>
          </a:p>
          <a:p>
            <a:pPr marL="449263" indent="-449263" eaLnBrk="1" hangingPunct="1">
              <a:lnSpc>
                <a:spcPct val="80000"/>
              </a:lnSpc>
              <a:spcBef>
                <a:spcPts val="1200"/>
              </a:spcBef>
              <a:buClr>
                <a:srgbClr val="FF0000"/>
              </a:buClr>
              <a:buFont typeface="Wingdings" pitchFamily="2" charset="2"/>
              <a:buChar char="Ø"/>
            </a:pPr>
            <a:r>
              <a:rPr lang="el-GR" sz="2400" dirty="0" smtClean="0"/>
              <a:t>Έλεγχος και εξασφάλιση βατότητας αεροφόρων οδών.</a:t>
            </a:r>
          </a:p>
          <a:p>
            <a:pPr marL="449263" indent="-449263" eaLnBrk="1" hangingPunct="1">
              <a:lnSpc>
                <a:spcPct val="80000"/>
              </a:lnSpc>
              <a:spcBef>
                <a:spcPts val="1200"/>
              </a:spcBef>
              <a:buClr>
                <a:srgbClr val="FF0000"/>
              </a:buClr>
              <a:buFont typeface="Wingdings" pitchFamily="2" charset="2"/>
              <a:buChar char="Ø"/>
            </a:pPr>
            <a:r>
              <a:rPr lang="el-GR" sz="2400" dirty="0" smtClean="0"/>
              <a:t>Αφαίρεση ρούχων και κοσμημάτων πριν </a:t>
            </a:r>
            <a:r>
              <a:rPr lang="el-GR" sz="2400" dirty="0" err="1" smtClean="0"/>
              <a:t>αρχισει</a:t>
            </a:r>
            <a:r>
              <a:rPr lang="el-GR" sz="2400" dirty="0" smtClean="0"/>
              <a:t> το </a:t>
            </a:r>
            <a:r>
              <a:rPr lang="el-GR" sz="2400" dirty="0" err="1" smtClean="0"/>
              <a:t>εντονο</a:t>
            </a:r>
            <a:r>
              <a:rPr lang="el-GR" sz="2400" dirty="0" smtClean="0"/>
              <a:t> </a:t>
            </a:r>
            <a:r>
              <a:rPr lang="el-GR" sz="2400" dirty="0" err="1" smtClean="0"/>
              <a:t>οιδημα</a:t>
            </a:r>
            <a:r>
              <a:rPr lang="el-GR" sz="2400" dirty="0" smtClean="0"/>
              <a:t>.</a:t>
            </a:r>
          </a:p>
          <a:p>
            <a:pPr marL="449263" indent="-449263" eaLnBrk="1" hangingPunct="1">
              <a:lnSpc>
                <a:spcPct val="80000"/>
              </a:lnSpc>
              <a:spcBef>
                <a:spcPts val="1200"/>
              </a:spcBef>
              <a:buClr>
                <a:srgbClr val="FF0000"/>
              </a:buClr>
              <a:buFont typeface="Wingdings" pitchFamily="2" charset="2"/>
              <a:buChar char="Ø"/>
            </a:pPr>
            <a:r>
              <a:rPr lang="el-GR" sz="2400" dirty="0" smtClean="0"/>
              <a:t>Εκτίμηση έκτασης και βάθους εγκαύματος.</a:t>
            </a:r>
          </a:p>
          <a:p>
            <a:pPr marL="449263" indent="-449263" eaLnBrk="1" hangingPunct="1">
              <a:lnSpc>
                <a:spcPct val="80000"/>
              </a:lnSpc>
              <a:spcBef>
                <a:spcPts val="1200"/>
              </a:spcBef>
              <a:buClr>
                <a:srgbClr val="FF0000"/>
              </a:buClr>
              <a:buFont typeface="Wingdings" pitchFamily="2" charset="2"/>
              <a:buChar char="Ø"/>
            </a:pPr>
            <a:r>
              <a:rPr lang="el-GR" sz="2400" dirty="0" smtClean="0"/>
              <a:t>Κάλυψη του </a:t>
            </a:r>
            <a:r>
              <a:rPr lang="el-GR" sz="2400" dirty="0" err="1" smtClean="0"/>
              <a:t>εγκαυματία</a:t>
            </a:r>
            <a:r>
              <a:rPr lang="el-GR" sz="2400" dirty="0" smtClean="0"/>
              <a:t> με κουβέρτα αλουμινίου.</a:t>
            </a:r>
          </a:p>
          <a:p>
            <a:pPr marL="449263" indent="-449263" eaLnBrk="1" hangingPunct="1">
              <a:lnSpc>
                <a:spcPct val="80000"/>
              </a:lnSpc>
              <a:spcBef>
                <a:spcPts val="1200"/>
              </a:spcBef>
              <a:buClr>
                <a:srgbClr val="FF0000"/>
              </a:buClr>
              <a:buFont typeface="Wingdings" pitchFamily="2" charset="2"/>
              <a:buChar char="Ø"/>
            </a:pPr>
            <a:r>
              <a:rPr lang="el-GR" sz="2400" dirty="0" smtClean="0"/>
              <a:t>Λήψη ιστορικού (όνομα, ηλικία, βάρος, προϋπάρχουσες παθήσεις, αλλεργίες, τόπος και αίτιο ατυχήματος).</a:t>
            </a:r>
          </a:p>
          <a:p>
            <a:pPr marL="449263" indent="-449263" eaLnBrk="1" hangingPunct="1">
              <a:lnSpc>
                <a:spcPct val="80000"/>
              </a:lnSpc>
            </a:pPr>
            <a:endParaRPr lang="el-GR" sz="19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7467600" cy="1066800"/>
          </a:xfrm>
        </p:spPr>
        <p:txBody>
          <a:bodyPr>
            <a:noAutofit/>
          </a:bodyPr>
          <a:lstStyle/>
          <a:p>
            <a:pPr algn="ctr" eaLnBrk="1" fontAlgn="auto" hangingPunct="1">
              <a:spcAft>
                <a:spcPts val="0"/>
              </a:spcAft>
              <a:defRPr/>
            </a:pPr>
            <a:r>
              <a:rPr lang="el-GR" sz="4000" b="1" u="sng" dirty="0" smtClean="0">
                <a:solidFill>
                  <a:srgbClr val="FF0000"/>
                </a:solidFill>
              </a:rPr>
              <a:t>ΜΙΚΡΗΣ ΣΟΒΑΡΟΤΗΤΑΣ</a:t>
            </a:r>
            <a:endParaRPr lang="el-GR" sz="4000" dirty="0">
              <a:solidFill>
                <a:srgbClr val="FF0000"/>
              </a:solidFill>
              <a:latin typeface="+mn-lt"/>
            </a:endParaRPr>
          </a:p>
        </p:txBody>
      </p:sp>
      <p:sp>
        <p:nvSpPr>
          <p:cNvPr id="44034" name="2 - Θέση περιεχομένου"/>
          <p:cNvSpPr>
            <a:spLocks noGrp="1"/>
          </p:cNvSpPr>
          <p:nvPr>
            <p:ph idx="1"/>
          </p:nvPr>
        </p:nvSpPr>
        <p:spPr>
          <a:xfrm>
            <a:off x="468313" y="1052736"/>
            <a:ext cx="7467600" cy="5544915"/>
          </a:xfrm>
        </p:spPr>
        <p:txBody>
          <a:bodyPr/>
          <a:lstStyle/>
          <a:p>
            <a:pPr eaLnBrk="1" hangingPunct="1">
              <a:lnSpc>
                <a:spcPct val="80000"/>
              </a:lnSpc>
              <a:buNone/>
            </a:pPr>
            <a:r>
              <a:rPr lang="el-GR" sz="2800" b="1" u="sng" dirty="0" smtClean="0">
                <a:solidFill>
                  <a:srgbClr val="4FA7FF"/>
                </a:solidFill>
              </a:rPr>
              <a:t>Συντηρητική αντιμετώπιση </a:t>
            </a:r>
            <a:endParaRPr lang="el-GR" sz="1700" dirty="0" smtClean="0"/>
          </a:p>
          <a:p>
            <a:pPr eaLnBrk="1" hangingPunct="1">
              <a:lnSpc>
                <a:spcPct val="80000"/>
              </a:lnSpc>
              <a:buClr>
                <a:srgbClr val="FF0000"/>
              </a:buClr>
              <a:buFont typeface="Wingdings" pitchFamily="2" charset="2"/>
              <a:buChar char="Ø"/>
            </a:pPr>
            <a:endParaRPr lang="el-GR" sz="2400" dirty="0" smtClean="0"/>
          </a:p>
          <a:p>
            <a:pPr eaLnBrk="1" hangingPunct="1">
              <a:lnSpc>
                <a:spcPct val="80000"/>
              </a:lnSpc>
              <a:buClr>
                <a:srgbClr val="FF0000"/>
              </a:buClr>
              <a:buFont typeface="Wingdings" pitchFamily="2" charset="2"/>
              <a:buChar char="Ø"/>
            </a:pPr>
            <a:r>
              <a:rPr lang="el-GR" sz="2400" dirty="0" smtClean="0"/>
              <a:t>Πλύσιμο με άφθονο φυσιολογικό ορό η νερό βρύσης σε θερμοκρασία 8-15  </a:t>
            </a:r>
            <a:r>
              <a:rPr lang="el-GR" sz="2400" baseline="30000" dirty="0" smtClean="0"/>
              <a:t>ο</a:t>
            </a:r>
            <a:r>
              <a:rPr lang="en-US" sz="2400" dirty="0" smtClean="0"/>
              <a:t>c</a:t>
            </a:r>
            <a:r>
              <a:rPr lang="el-GR" sz="2400" dirty="0" smtClean="0"/>
              <a:t> για αρκετή ώρα και έπειτα εφαρμόζουμε κρύα επιθέματα(όχι πάγο).</a:t>
            </a:r>
          </a:p>
          <a:p>
            <a:pPr eaLnBrk="1" hangingPunct="1">
              <a:lnSpc>
                <a:spcPct val="80000"/>
              </a:lnSpc>
              <a:buClr>
                <a:srgbClr val="FF0000"/>
              </a:buClr>
              <a:buFont typeface="Wingdings" pitchFamily="2" charset="2"/>
              <a:buChar char="Ø"/>
            </a:pPr>
            <a:r>
              <a:rPr lang="el-GR" sz="2400" dirty="0" smtClean="0"/>
              <a:t>Εάν πρόκειται για χημικό έγκαυμα από υλικά ξηρής σύστασης</a:t>
            </a:r>
            <a:r>
              <a:rPr lang="en-US" sz="2400" dirty="0" smtClean="0"/>
              <a:t> (</a:t>
            </a:r>
            <a:r>
              <a:rPr lang="el-GR" sz="2400" dirty="0" err="1" smtClean="0"/>
              <a:t>π.χ</a:t>
            </a:r>
            <a:r>
              <a:rPr lang="el-GR" sz="2400" dirty="0" smtClean="0"/>
              <a:t> ασβέστη </a:t>
            </a:r>
            <a:r>
              <a:rPr lang="en-US" sz="2400" dirty="0" smtClean="0"/>
              <a:t>)</a:t>
            </a:r>
            <a:r>
              <a:rPr lang="el-GR" sz="2400" dirty="0" smtClean="0"/>
              <a:t> συστήνεται πρώτα με μια γάζα αποστειρωμένη η απομάκρυνση του υλικού που προκάλεσε  το έγκαυμα και έπειτα να γίνεται πλύση.</a:t>
            </a:r>
          </a:p>
          <a:p>
            <a:pPr eaLnBrk="1" hangingPunct="1">
              <a:lnSpc>
                <a:spcPct val="80000"/>
              </a:lnSpc>
              <a:buClr>
                <a:srgbClr val="FF0000"/>
              </a:buClr>
              <a:buFont typeface="Wingdings" pitchFamily="2" charset="2"/>
              <a:buChar char="Ø"/>
            </a:pPr>
            <a:r>
              <a:rPr lang="el-GR" sz="2400" dirty="0" smtClean="0"/>
              <a:t>Απαγορεύεται να κόψουμε το καμένο δέρμα ή να διανοίξουμε τις φυσαλίδες, στη περιοχή του εγκαύματος.</a:t>
            </a:r>
          </a:p>
          <a:p>
            <a:pPr eaLnBrk="1" hangingPunct="1">
              <a:lnSpc>
                <a:spcPct val="80000"/>
              </a:lnSpc>
              <a:buClr>
                <a:srgbClr val="FF0000"/>
              </a:buClr>
              <a:buFont typeface="Wingdings" pitchFamily="2" charset="2"/>
              <a:buChar char="Ø"/>
            </a:pPr>
            <a:r>
              <a:rPr lang="el-GR" sz="2400" dirty="0" smtClean="0"/>
              <a:t>Δεν αφαιρούμε ποτέ οτιδήποτε έχει κολλήσει στην περιοχή του εγκαύματος, για να μην επεκτείνουμε τη βλάβη.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1143000"/>
          </a:xfrm>
        </p:spPr>
        <p:txBody>
          <a:bodyPr/>
          <a:lstStyle/>
          <a:p>
            <a:pPr algn="ctr"/>
            <a:r>
              <a:rPr lang="el-GR" sz="4000" b="1" u="sng" dirty="0" smtClean="0">
                <a:solidFill>
                  <a:srgbClr val="FF0000"/>
                </a:solidFill>
                <a:latin typeface="+mn-lt"/>
              </a:rPr>
              <a:t>ΜΙΚΡΗΣ ΣΟΒΑΡΟΤΗΤΑΣ</a:t>
            </a:r>
            <a:endParaRPr lang="el-GR" sz="4000" dirty="0">
              <a:latin typeface="+mn-lt"/>
            </a:endParaRPr>
          </a:p>
        </p:txBody>
      </p:sp>
      <p:sp>
        <p:nvSpPr>
          <p:cNvPr id="3" name="2 - Θέση περιεχομένου"/>
          <p:cNvSpPr>
            <a:spLocks noGrp="1"/>
          </p:cNvSpPr>
          <p:nvPr>
            <p:ph idx="1"/>
          </p:nvPr>
        </p:nvSpPr>
        <p:spPr>
          <a:xfrm>
            <a:off x="457200" y="1196752"/>
            <a:ext cx="7467600" cy="4929411"/>
          </a:xfrm>
        </p:spPr>
        <p:txBody>
          <a:bodyPr/>
          <a:lstStyle/>
          <a:p>
            <a:pPr eaLnBrk="1" hangingPunct="1">
              <a:lnSpc>
                <a:spcPct val="80000"/>
              </a:lnSpc>
              <a:buClr>
                <a:srgbClr val="FF0000"/>
              </a:buClr>
              <a:buNone/>
            </a:pPr>
            <a:r>
              <a:rPr lang="el-GR" sz="2800" b="1" u="sng" dirty="0" smtClean="0">
                <a:solidFill>
                  <a:srgbClr val="4FA7FF"/>
                </a:solidFill>
              </a:rPr>
              <a:t>Συντηρητική αντιμετώπιση</a:t>
            </a:r>
          </a:p>
          <a:p>
            <a:pPr eaLnBrk="1" hangingPunct="1">
              <a:lnSpc>
                <a:spcPct val="80000"/>
              </a:lnSpc>
              <a:buClr>
                <a:srgbClr val="FF0000"/>
              </a:buClr>
              <a:buNone/>
            </a:pPr>
            <a:r>
              <a:rPr lang="el-GR" sz="2800" b="1" u="sng" dirty="0" smtClean="0">
                <a:solidFill>
                  <a:srgbClr val="4FA7FF"/>
                </a:solidFill>
              </a:rPr>
              <a:t> </a:t>
            </a:r>
            <a:endParaRPr lang="el-GR" sz="2800" dirty="0" smtClean="0"/>
          </a:p>
          <a:p>
            <a:pPr eaLnBrk="1" hangingPunct="1">
              <a:lnSpc>
                <a:spcPct val="80000"/>
              </a:lnSpc>
              <a:buClr>
                <a:srgbClr val="FF0000"/>
              </a:buClr>
              <a:buFont typeface="Wingdings" pitchFamily="2" charset="2"/>
              <a:buChar char="Ø"/>
            </a:pPr>
            <a:r>
              <a:rPr lang="el-GR" sz="2400" dirty="0" smtClean="0"/>
              <a:t>Χορηγούμε πάντα αντιτετανικό ορό στον </a:t>
            </a:r>
            <a:r>
              <a:rPr lang="el-GR" sz="2400" dirty="0" err="1" smtClean="0"/>
              <a:t>εγκαυματία</a:t>
            </a:r>
            <a:endParaRPr lang="el-GR" sz="2400" dirty="0" smtClean="0"/>
          </a:p>
          <a:p>
            <a:pPr eaLnBrk="1" hangingPunct="1">
              <a:lnSpc>
                <a:spcPct val="80000"/>
              </a:lnSpc>
              <a:buClr>
                <a:srgbClr val="FF0000"/>
              </a:buClr>
              <a:buFont typeface="Wingdings" pitchFamily="2" charset="2"/>
              <a:buChar char="Ø"/>
            </a:pPr>
            <a:r>
              <a:rPr lang="el-GR" sz="2400" dirty="0" smtClean="0"/>
              <a:t>Απαγορεύεται η επάλειψη του εγκαύματος με αλοιφές, βούτυρο, σπρέι ή οτιδήποτε άλλο, διότι η αφαίρεση αυτών στο νοσοκομείο θα είναι επώδυνη και αυξάνει τον κίνδυνο εμφάνισης μολύνσεως</a:t>
            </a:r>
          </a:p>
          <a:p>
            <a:pPr eaLnBrk="1" hangingPunct="1">
              <a:lnSpc>
                <a:spcPct val="80000"/>
              </a:lnSpc>
              <a:buClr>
                <a:srgbClr val="FF0000"/>
              </a:buClr>
              <a:buFont typeface="Wingdings" pitchFamily="2" charset="2"/>
              <a:buChar char="Ø"/>
            </a:pPr>
            <a:r>
              <a:rPr lang="el-GR" sz="2400" dirty="0" smtClean="0"/>
              <a:t>Σε χημικό έγκαυμα επιπεφυκότα γίνονται πλύσεις οφθαλμού για αρκετή ώρα και παραπέμπεται σε οφθαλμολογική κλινική</a:t>
            </a:r>
          </a:p>
          <a:p>
            <a:pPr eaLnBrk="1" hangingPunct="1">
              <a:lnSpc>
                <a:spcPct val="80000"/>
              </a:lnSpc>
              <a:buClr>
                <a:srgbClr val="FF0000"/>
              </a:buClr>
              <a:buFont typeface="Wingdings" pitchFamily="2" charset="2"/>
              <a:buChar char="Ø"/>
            </a:pPr>
            <a:r>
              <a:rPr lang="el-GR" sz="2400" dirty="0" smtClean="0"/>
              <a:t>Η συντηρητική θεραπεία περιλαμβάνει τον τοπικό καθαρισμό και αντισηψία των </a:t>
            </a:r>
            <a:r>
              <a:rPr lang="el-GR" sz="2400" dirty="0" err="1" smtClean="0"/>
              <a:t>εγκαυματικών</a:t>
            </a:r>
            <a:r>
              <a:rPr lang="el-GR" sz="2400" dirty="0" smtClean="0"/>
              <a:t> επιφανειών. Ανάλογα με την χρήση ή όχι υλικού κάλυψης διακρίνεται σε ανοικτή και κλειστή</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611560" y="0"/>
            <a:ext cx="7467600" cy="1143000"/>
          </a:xfrm>
        </p:spPr>
        <p:txBody>
          <a:bodyPr/>
          <a:lstStyle/>
          <a:p>
            <a:pPr algn="ctr" eaLnBrk="1" hangingPunct="1"/>
            <a:r>
              <a:rPr lang="el-GR" sz="4000" b="1" u="sng" dirty="0" smtClean="0">
                <a:solidFill>
                  <a:srgbClr val="FF0000"/>
                </a:solidFill>
                <a:latin typeface="+mn-lt"/>
              </a:rPr>
              <a:t>ΜΙΚΡΗΣ ΣΟΒΑΡΟΤΗΤΑΣ</a:t>
            </a:r>
            <a:endParaRPr lang="en-US" sz="4000" dirty="0" smtClean="0">
              <a:latin typeface="+mn-lt"/>
            </a:endParaRPr>
          </a:p>
        </p:txBody>
      </p:sp>
      <p:sp>
        <p:nvSpPr>
          <p:cNvPr id="56323" name="Rectangle 3"/>
          <p:cNvSpPr>
            <a:spLocks noGrp="1"/>
          </p:cNvSpPr>
          <p:nvPr>
            <p:ph type="body" idx="1"/>
          </p:nvPr>
        </p:nvSpPr>
        <p:spPr>
          <a:xfrm>
            <a:off x="457200" y="1052736"/>
            <a:ext cx="8507288" cy="5688632"/>
          </a:xfrm>
        </p:spPr>
        <p:txBody>
          <a:bodyPr/>
          <a:lstStyle/>
          <a:p>
            <a:pPr eaLnBrk="1" hangingPunct="1">
              <a:lnSpc>
                <a:spcPct val="80000"/>
              </a:lnSpc>
              <a:buFont typeface="Wingdings 2" pitchFamily="18" charset="2"/>
              <a:buNone/>
            </a:pPr>
            <a:r>
              <a:rPr lang="el-GR" sz="2800" b="1" u="sng" dirty="0" smtClean="0">
                <a:solidFill>
                  <a:srgbClr val="4FA7FF"/>
                </a:solidFill>
              </a:rPr>
              <a:t>Α. Κλειστή Μέθοδος: </a:t>
            </a:r>
          </a:p>
          <a:p>
            <a:pPr eaLnBrk="1" hangingPunct="1">
              <a:lnSpc>
                <a:spcPct val="80000"/>
              </a:lnSpc>
              <a:buFont typeface="Wingdings 2" pitchFamily="18" charset="2"/>
              <a:buNone/>
            </a:pPr>
            <a:r>
              <a:rPr lang="el-GR" sz="2200" dirty="0" smtClean="0">
                <a:effectLst>
                  <a:outerShdw blurRad="38100" dist="38100" dir="2700000" algn="tl">
                    <a:srgbClr val="000000"/>
                  </a:outerShdw>
                </a:effectLst>
                <a:ea typeface="Times New Roman" pitchFamily="18" charset="0"/>
                <a:cs typeface="Calibri" pitchFamily="34" charset="0"/>
              </a:rPr>
              <a:t>Το έγκαυμα καλύπτεται με ειδική άσηπτη επίδεση και γίνονται τακτικές</a:t>
            </a:r>
          </a:p>
          <a:p>
            <a:pPr eaLnBrk="1" hangingPunct="1">
              <a:lnSpc>
                <a:spcPct val="80000"/>
              </a:lnSpc>
              <a:buFont typeface="Wingdings 2" pitchFamily="18" charset="2"/>
              <a:buNone/>
            </a:pPr>
            <a:r>
              <a:rPr lang="el-GR" sz="2200" dirty="0" smtClean="0">
                <a:effectLst>
                  <a:outerShdw blurRad="38100" dist="38100" dir="2700000" algn="tl">
                    <a:srgbClr val="000000"/>
                  </a:outerShdw>
                </a:effectLst>
                <a:ea typeface="Times New Roman" pitchFamily="18" charset="0"/>
                <a:cs typeface="Calibri" pitchFamily="34" charset="0"/>
              </a:rPr>
              <a:t>αλλαγές.</a:t>
            </a:r>
            <a:endParaRPr lang="el-GR" sz="2200" dirty="0" smtClean="0">
              <a:effectLst>
                <a:outerShdw blurRad="38100" dist="38100" dir="2700000" algn="tl">
                  <a:srgbClr val="000000"/>
                </a:outerShdw>
              </a:effectLst>
            </a:endParaRPr>
          </a:p>
          <a:p>
            <a:pPr eaLnBrk="1" hangingPunct="1">
              <a:lnSpc>
                <a:spcPct val="80000"/>
              </a:lnSpc>
              <a:buFont typeface="Wingdings 2" pitchFamily="18" charset="2"/>
              <a:buNone/>
            </a:pPr>
            <a:r>
              <a:rPr lang="en-GB" sz="2200" dirty="0" smtClean="0"/>
              <a:t>Η </a:t>
            </a:r>
            <a:r>
              <a:rPr lang="en-GB" sz="2200" dirty="0" err="1" smtClean="0"/>
              <a:t>εφαρμογή</a:t>
            </a:r>
            <a:r>
              <a:rPr lang="en-GB" sz="2200" dirty="0" smtClean="0"/>
              <a:t> </a:t>
            </a:r>
            <a:r>
              <a:rPr lang="en-GB" sz="2200" dirty="0" err="1" smtClean="0"/>
              <a:t>αυτής</a:t>
            </a:r>
            <a:r>
              <a:rPr lang="en-GB" sz="2200" dirty="0" smtClean="0"/>
              <a:t> </a:t>
            </a:r>
            <a:r>
              <a:rPr lang="en-GB" sz="2200" dirty="0" err="1" smtClean="0"/>
              <a:t>της</a:t>
            </a:r>
            <a:r>
              <a:rPr lang="en-GB" sz="2200" dirty="0" smtClean="0"/>
              <a:t> </a:t>
            </a:r>
            <a:r>
              <a:rPr lang="en-GB" sz="2200" dirty="0" err="1" smtClean="0"/>
              <a:t>μεθόδου</a:t>
            </a:r>
            <a:r>
              <a:rPr lang="en-GB" sz="2200" dirty="0" smtClean="0"/>
              <a:t> </a:t>
            </a:r>
            <a:r>
              <a:rPr lang="en-GB" sz="2200" dirty="0" err="1" smtClean="0"/>
              <a:t>εξασφαλίζει</a:t>
            </a:r>
            <a:r>
              <a:rPr lang="en-GB" sz="2200" dirty="0" smtClean="0"/>
              <a:t>: </a:t>
            </a:r>
            <a:endParaRPr lang="el-GR" sz="2200" dirty="0" smtClean="0"/>
          </a:p>
          <a:p>
            <a:pPr eaLnBrk="1" hangingPunct="1">
              <a:lnSpc>
                <a:spcPct val="80000"/>
              </a:lnSpc>
              <a:buFont typeface="Wingdings 2" pitchFamily="18" charset="2"/>
              <a:buNone/>
            </a:pPr>
            <a:r>
              <a:rPr lang="el-GR" sz="2200" dirty="0" smtClean="0"/>
              <a:t>      </a:t>
            </a:r>
            <a:r>
              <a:rPr lang="en-GB" sz="2200" dirty="0" smtClean="0"/>
              <a:t>α. </a:t>
            </a:r>
            <a:r>
              <a:rPr lang="en-GB" sz="2200" dirty="0" err="1" smtClean="0"/>
              <a:t>Μείωση</a:t>
            </a:r>
            <a:r>
              <a:rPr lang="en-GB" sz="2200" dirty="0" smtClean="0"/>
              <a:t> </a:t>
            </a:r>
            <a:r>
              <a:rPr lang="en-GB" sz="2200" dirty="0" err="1" smtClean="0"/>
              <a:t>της</a:t>
            </a:r>
            <a:r>
              <a:rPr lang="en-GB" sz="2200" dirty="0" smtClean="0"/>
              <a:t> </a:t>
            </a:r>
            <a:r>
              <a:rPr lang="en-GB" sz="2200" dirty="0" err="1" smtClean="0"/>
              <a:t>απώλειας</a:t>
            </a:r>
            <a:r>
              <a:rPr lang="en-GB" sz="2200" dirty="0" smtClean="0"/>
              <a:t> </a:t>
            </a:r>
            <a:r>
              <a:rPr lang="en-GB" sz="2200" dirty="0" err="1" smtClean="0"/>
              <a:t>υγρών</a:t>
            </a:r>
            <a:r>
              <a:rPr lang="en-GB" sz="2200" dirty="0" smtClean="0"/>
              <a:t>,</a:t>
            </a:r>
            <a:endParaRPr lang="el-GR" sz="2200" dirty="0" smtClean="0"/>
          </a:p>
          <a:p>
            <a:pPr eaLnBrk="1" hangingPunct="1">
              <a:lnSpc>
                <a:spcPct val="80000"/>
              </a:lnSpc>
              <a:buFont typeface="Wingdings 2" pitchFamily="18" charset="2"/>
              <a:buNone/>
            </a:pPr>
            <a:r>
              <a:rPr lang="el-GR" sz="2200" dirty="0" smtClean="0"/>
              <a:t>      </a:t>
            </a:r>
            <a:r>
              <a:rPr lang="en-GB" sz="2200" dirty="0" smtClean="0"/>
              <a:t>β. </a:t>
            </a:r>
            <a:r>
              <a:rPr lang="en-GB" sz="2200" dirty="0" err="1" smtClean="0"/>
              <a:t>Μείωση</a:t>
            </a:r>
            <a:r>
              <a:rPr lang="en-GB" sz="2200" dirty="0" smtClean="0"/>
              <a:t> </a:t>
            </a:r>
            <a:r>
              <a:rPr lang="en-GB" sz="2200" dirty="0" err="1" smtClean="0"/>
              <a:t>της</a:t>
            </a:r>
            <a:r>
              <a:rPr lang="en-GB" sz="2200" dirty="0" smtClean="0"/>
              <a:t> </a:t>
            </a:r>
            <a:r>
              <a:rPr lang="en-GB" sz="2200" dirty="0" err="1" smtClean="0"/>
              <a:t>απώλειας</a:t>
            </a:r>
            <a:r>
              <a:rPr lang="en-GB" sz="2200" dirty="0" smtClean="0"/>
              <a:t> </a:t>
            </a:r>
            <a:r>
              <a:rPr lang="en-GB" sz="2200" dirty="0" err="1" smtClean="0"/>
              <a:t>θερμότητας</a:t>
            </a:r>
            <a:r>
              <a:rPr lang="en-GB" sz="2200" dirty="0" smtClean="0"/>
              <a:t> </a:t>
            </a:r>
            <a:r>
              <a:rPr lang="en-GB" sz="2200" dirty="0" err="1" smtClean="0"/>
              <a:t>και</a:t>
            </a:r>
            <a:endParaRPr lang="el-GR" sz="2200" dirty="0" smtClean="0"/>
          </a:p>
          <a:p>
            <a:pPr eaLnBrk="1" hangingPunct="1">
              <a:lnSpc>
                <a:spcPct val="80000"/>
              </a:lnSpc>
              <a:buFont typeface="Wingdings 2" pitchFamily="18" charset="2"/>
              <a:buNone/>
            </a:pPr>
            <a:r>
              <a:rPr lang="el-GR" sz="2200" dirty="0" smtClean="0"/>
              <a:t>      </a:t>
            </a:r>
            <a:r>
              <a:rPr lang="en-GB" sz="2200" dirty="0" smtClean="0"/>
              <a:t>γ. </a:t>
            </a:r>
            <a:r>
              <a:rPr lang="en-GB" sz="2200" dirty="0" err="1" smtClean="0"/>
              <a:t>Επίσπευση</a:t>
            </a:r>
            <a:r>
              <a:rPr lang="en-GB" sz="2200" dirty="0" smtClean="0"/>
              <a:t> </a:t>
            </a:r>
            <a:r>
              <a:rPr lang="en-GB" sz="2200" dirty="0" err="1" smtClean="0"/>
              <a:t>της</a:t>
            </a:r>
            <a:r>
              <a:rPr lang="en-GB" sz="2200" dirty="0" smtClean="0"/>
              <a:t> </a:t>
            </a:r>
            <a:r>
              <a:rPr lang="en-GB" sz="2200" dirty="0" err="1" smtClean="0"/>
              <a:t>αυτόλυσης</a:t>
            </a:r>
            <a:r>
              <a:rPr lang="en-GB" sz="2200" dirty="0" smtClean="0"/>
              <a:t> </a:t>
            </a:r>
            <a:r>
              <a:rPr lang="en-GB" sz="2200" dirty="0" err="1" smtClean="0"/>
              <a:t>των</a:t>
            </a:r>
            <a:r>
              <a:rPr lang="en-GB" sz="2200" dirty="0" smtClean="0"/>
              <a:t> </a:t>
            </a:r>
            <a:r>
              <a:rPr lang="en-GB" sz="2200" dirty="0" err="1" smtClean="0"/>
              <a:t>νεκρωτικών</a:t>
            </a:r>
            <a:r>
              <a:rPr lang="en-GB" sz="2200" dirty="0" smtClean="0"/>
              <a:t> </a:t>
            </a:r>
            <a:r>
              <a:rPr lang="en-GB" sz="2200" dirty="0" err="1" smtClean="0"/>
              <a:t>εγκαυματικών</a:t>
            </a:r>
            <a:r>
              <a:rPr lang="en-GB" sz="2200" dirty="0" smtClean="0"/>
              <a:t> </a:t>
            </a:r>
            <a:r>
              <a:rPr lang="en-GB" sz="2200" dirty="0" err="1" smtClean="0"/>
              <a:t>εσχαρών</a:t>
            </a:r>
            <a:r>
              <a:rPr lang="en-GB" sz="2200" dirty="0" smtClean="0"/>
              <a:t> </a:t>
            </a:r>
            <a:r>
              <a:rPr lang="en-GB" sz="2200" dirty="0" err="1" smtClean="0"/>
              <a:t>λόγω</a:t>
            </a:r>
            <a:r>
              <a:rPr lang="en-GB" sz="2200" dirty="0" smtClean="0"/>
              <a:t> </a:t>
            </a:r>
            <a:r>
              <a:rPr lang="en-GB" sz="2200" dirty="0" err="1" smtClean="0"/>
              <a:t>εξασφάλισης</a:t>
            </a:r>
            <a:r>
              <a:rPr lang="en-GB" sz="2200" dirty="0" smtClean="0"/>
              <a:t> </a:t>
            </a:r>
            <a:r>
              <a:rPr lang="en-GB" sz="2200" dirty="0" err="1" smtClean="0"/>
              <a:t>υγρού</a:t>
            </a:r>
            <a:r>
              <a:rPr lang="en-GB" sz="2200" dirty="0" smtClean="0"/>
              <a:t> </a:t>
            </a:r>
            <a:r>
              <a:rPr lang="en-GB" sz="2200" dirty="0" err="1" smtClean="0"/>
              <a:t>περιβάλλοντος</a:t>
            </a:r>
            <a:endParaRPr lang="el-GR" sz="2200" dirty="0" smtClean="0"/>
          </a:p>
          <a:p>
            <a:pPr eaLnBrk="1" hangingPunct="1">
              <a:buNone/>
            </a:pPr>
            <a:r>
              <a:rPr lang="el-GR" sz="2800" b="1" u="sng" dirty="0" smtClean="0">
                <a:solidFill>
                  <a:srgbClr val="4FA7FF"/>
                </a:solidFill>
              </a:rPr>
              <a:t>Διαδικασία</a:t>
            </a:r>
          </a:p>
          <a:p>
            <a:pPr eaLnBrk="1" hangingPunct="1">
              <a:buClr>
                <a:srgbClr val="FF0000"/>
              </a:buClr>
              <a:buFont typeface="Wingdings" pitchFamily="2" charset="2"/>
              <a:buChar char="Ø"/>
            </a:pPr>
            <a:r>
              <a:rPr lang="el-GR" sz="2200" dirty="0" smtClean="0"/>
              <a:t> τοποθέτηση </a:t>
            </a:r>
            <a:r>
              <a:rPr lang="el-GR" sz="2200" dirty="0" err="1" smtClean="0"/>
              <a:t>αντιμικροβιακης</a:t>
            </a:r>
            <a:r>
              <a:rPr lang="el-GR" sz="2200" dirty="0" smtClean="0"/>
              <a:t> αλοιφής( ιωδιούχος </a:t>
            </a:r>
            <a:r>
              <a:rPr lang="el-GR" sz="2200" dirty="0" err="1" smtClean="0"/>
              <a:t>ποβιδόνη</a:t>
            </a:r>
            <a:r>
              <a:rPr lang="el-GR" sz="2200" dirty="0" smtClean="0"/>
              <a:t> η </a:t>
            </a:r>
            <a:r>
              <a:rPr lang="el-GR" sz="2200" dirty="0" err="1" smtClean="0">
                <a:cs typeface="Times New Roman" pitchFamily="18" charset="0"/>
              </a:rPr>
              <a:t>σουλφαδιαζίνη</a:t>
            </a:r>
            <a:r>
              <a:rPr lang="el-GR" sz="2200" dirty="0" smtClean="0">
                <a:cs typeface="Times New Roman" pitchFamily="18" charset="0"/>
              </a:rPr>
              <a:t>)</a:t>
            </a:r>
            <a:r>
              <a:rPr lang="el-GR" sz="2200" dirty="0" smtClean="0"/>
              <a:t>, έπειτα </a:t>
            </a:r>
            <a:r>
              <a:rPr lang="el-GR" sz="2200" dirty="0" err="1" smtClean="0"/>
              <a:t>βαζελινούχες</a:t>
            </a:r>
            <a:r>
              <a:rPr lang="el-GR" sz="2200" dirty="0" smtClean="0"/>
              <a:t> γάζες ,κατόπιν αποστειρωμένες γάζες εμποτισμένες με φυσιολογικό ορό  και τέλος περίδεση τραύματος με επίδεσμο.</a:t>
            </a:r>
          </a:p>
          <a:p>
            <a:pPr eaLnBrk="1" hangingPunct="1">
              <a:lnSpc>
                <a:spcPct val="80000"/>
              </a:lnSpc>
              <a:buClr>
                <a:srgbClr val="FF0000"/>
              </a:buClr>
              <a:buFont typeface="Wingdings" pitchFamily="2" charset="2"/>
              <a:buChar char="Ø"/>
            </a:pPr>
            <a:r>
              <a:rPr lang="el-GR" sz="2200" dirty="0" smtClean="0"/>
              <a:t>Καθημερινές αλλαγές για μια εβδομάδα και μετά αφήνουμε ανοιχτό το τραύμα</a:t>
            </a:r>
          </a:p>
          <a:p>
            <a:pPr eaLnBrk="1" hangingPunct="1"/>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Τίτλος"/>
          <p:cNvSpPr>
            <a:spLocks noGrp="1"/>
          </p:cNvSpPr>
          <p:nvPr>
            <p:ph type="title"/>
          </p:nvPr>
        </p:nvSpPr>
        <p:spPr>
          <a:xfrm>
            <a:off x="611560" y="0"/>
            <a:ext cx="7467600" cy="1143000"/>
          </a:xfrm>
        </p:spPr>
        <p:txBody>
          <a:bodyPr/>
          <a:lstStyle/>
          <a:p>
            <a:pPr algn="ctr" eaLnBrk="1" hangingPunct="1"/>
            <a:r>
              <a:rPr lang="el-GR" sz="4000" b="1" u="sng" dirty="0" smtClean="0">
                <a:solidFill>
                  <a:srgbClr val="FF0000"/>
                </a:solidFill>
                <a:latin typeface="+mn-lt"/>
              </a:rPr>
              <a:t>ΜΙΚΡΗΣ ΣΟΒΑΡΟΤΗΤΑΣ</a:t>
            </a:r>
            <a:endParaRPr lang="en-US" sz="4000" dirty="0" smtClean="0">
              <a:latin typeface="+mn-lt"/>
            </a:endParaRPr>
          </a:p>
        </p:txBody>
      </p:sp>
      <p:sp>
        <p:nvSpPr>
          <p:cNvPr id="46082" name="2 - Θέση περιεχομένου"/>
          <p:cNvSpPr>
            <a:spLocks noGrp="1"/>
          </p:cNvSpPr>
          <p:nvPr>
            <p:ph idx="1"/>
          </p:nvPr>
        </p:nvSpPr>
        <p:spPr>
          <a:xfrm>
            <a:off x="457200" y="1052736"/>
            <a:ext cx="8291264" cy="5400600"/>
          </a:xfrm>
        </p:spPr>
        <p:txBody>
          <a:bodyPr/>
          <a:lstStyle/>
          <a:p>
            <a:pPr eaLnBrk="1" hangingPunct="1">
              <a:lnSpc>
                <a:spcPct val="80000"/>
              </a:lnSpc>
              <a:buNone/>
            </a:pPr>
            <a:r>
              <a:rPr lang="el-GR" sz="2800" b="1" u="sng" dirty="0" err="1" smtClean="0">
                <a:solidFill>
                  <a:srgbClr val="4FA7FF"/>
                </a:solidFill>
              </a:rPr>
              <a:t>Β.Ανοικτή</a:t>
            </a:r>
            <a:r>
              <a:rPr lang="el-GR" sz="2800" b="1" u="sng" dirty="0" smtClean="0">
                <a:solidFill>
                  <a:srgbClr val="4FA7FF"/>
                </a:solidFill>
              </a:rPr>
              <a:t> μέθοδος</a:t>
            </a:r>
            <a:endParaRPr lang="el-GR" sz="2800" b="1" dirty="0" smtClean="0">
              <a:solidFill>
                <a:srgbClr val="4FA7FF"/>
              </a:solidFill>
            </a:endParaRPr>
          </a:p>
          <a:p>
            <a:pPr eaLnBrk="1" hangingPunct="1">
              <a:lnSpc>
                <a:spcPct val="80000"/>
              </a:lnSpc>
              <a:buFont typeface="Wingdings" pitchFamily="2" charset="2"/>
              <a:buChar char="Ø"/>
            </a:pPr>
            <a:r>
              <a:rPr lang="el-GR" sz="2400" dirty="0" smtClean="0"/>
              <a:t>Με την εφαρμογή της ανοικτής μεθόδου εξασφαλίζονται τα παρακάτω πλεονεκτήματα: </a:t>
            </a:r>
          </a:p>
          <a:p>
            <a:pPr eaLnBrk="1" hangingPunct="1">
              <a:lnSpc>
                <a:spcPct val="80000"/>
              </a:lnSpc>
              <a:buNone/>
            </a:pPr>
            <a:r>
              <a:rPr lang="el-GR" sz="2400" dirty="0" smtClean="0"/>
              <a:t>                 α. Μείωση επιμολύνσεων</a:t>
            </a:r>
          </a:p>
          <a:p>
            <a:pPr eaLnBrk="1" hangingPunct="1">
              <a:lnSpc>
                <a:spcPct val="80000"/>
              </a:lnSpc>
              <a:buNone/>
            </a:pPr>
            <a:r>
              <a:rPr lang="el-GR" sz="2400" dirty="0" smtClean="0"/>
              <a:t>                 β. Ευκολότερος έλεγχος μικροβιακής χλωρίδας </a:t>
            </a:r>
          </a:p>
          <a:p>
            <a:pPr eaLnBrk="1" hangingPunct="1">
              <a:lnSpc>
                <a:spcPct val="80000"/>
              </a:lnSpc>
              <a:buNone/>
            </a:pPr>
            <a:r>
              <a:rPr lang="el-GR" sz="2400" dirty="0" smtClean="0"/>
              <a:t>                 γ. Καλύτερη κινητοποίηση και φυσιοθεραπεία των άκρων.</a:t>
            </a:r>
          </a:p>
          <a:p>
            <a:pPr eaLnBrk="1" hangingPunct="1">
              <a:lnSpc>
                <a:spcPct val="80000"/>
              </a:lnSpc>
              <a:buFont typeface="Wingdings" pitchFamily="2" charset="2"/>
              <a:buChar char="Ø"/>
            </a:pPr>
            <a:r>
              <a:rPr lang="el-GR" sz="2400" dirty="0" smtClean="0"/>
              <a:t>Όμως η αποξήρανση των </a:t>
            </a:r>
            <a:r>
              <a:rPr lang="el-GR" sz="2400" dirty="0" err="1" smtClean="0"/>
              <a:t>εγκαυματικών</a:t>
            </a:r>
            <a:r>
              <a:rPr lang="el-GR" sz="2400" dirty="0" smtClean="0"/>
              <a:t> εσχαρών δυσκολεύει την αποκόλληση και απόπτωση τους.</a:t>
            </a:r>
          </a:p>
          <a:p>
            <a:pPr eaLnBrk="1" hangingPunct="1">
              <a:lnSpc>
                <a:spcPct val="80000"/>
              </a:lnSpc>
              <a:buNone/>
            </a:pPr>
            <a:r>
              <a:rPr lang="el-GR" sz="2800" b="1" u="sng" dirty="0" smtClean="0">
                <a:solidFill>
                  <a:srgbClr val="4FA7FF"/>
                </a:solidFill>
              </a:rPr>
              <a:t>Διαδικασία</a:t>
            </a:r>
          </a:p>
          <a:p>
            <a:pPr eaLnBrk="1" hangingPunct="1">
              <a:lnSpc>
                <a:spcPct val="80000"/>
              </a:lnSpc>
              <a:buFont typeface="Wingdings" pitchFamily="2" charset="2"/>
              <a:buChar char="Ø"/>
            </a:pPr>
            <a:r>
              <a:rPr lang="el-GR" sz="2400" dirty="0" smtClean="0"/>
              <a:t> Στην ανοικτή μέθοδο χρησιμοποιείται ένα</a:t>
            </a:r>
          </a:p>
          <a:p>
            <a:pPr eaLnBrk="1" hangingPunct="1">
              <a:lnSpc>
                <a:spcPct val="80000"/>
              </a:lnSpc>
              <a:buNone/>
            </a:pPr>
            <a:r>
              <a:rPr lang="el-GR" sz="2400" dirty="0" smtClean="0"/>
              <a:t>     </a:t>
            </a:r>
            <a:r>
              <a:rPr lang="el-GR" sz="2400" dirty="0" err="1" smtClean="0"/>
              <a:t>αντιμικροβιακό</a:t>
            </a:r>
            <a:r>
              <a:rPr lang="el-GR" sz="2400" dirty="0" smtClean="0"/>
              <a:t> μέσο και η </a:t>
            </a:r>
            <a:r>
              <a:rPr lang="el-GR" sz="2400" dirty="0" err="1" smtClean="0"/>
              <a:t>εγκαυματική</a:t>
            </a:r>
            <a:r>
              <a:rPr lang="el-GR" sz="2400" dirty="0" smtClean="0"/>
              <a:t> επιφάνεια μένει ελεύθερη στον αέρα. Εφαρμόζεται σε μέρη που δεν μπορούν να επιδεθούν (πρόσωπο, λαιμός, περίνεο, κορμός).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latin typeface="Arial"/>
              </a:rPr>
              <a:t>ΜΙΚΡΗΣ ΣΟΒΑΡΟΤΗΤΑΣ</a:t>
            </a:r>
            <a:endParaRPr lang="el-GR" dirty="0"/>
          </a:p>
        </p:txBody>
      </p:sp>
      <p:sp>
        <p:nvSpPr>
          <p:cNvPr id="3" name="2 - Θέση περιεχομένου"/>
          <p:cNvSpPr>
            <a:spLocks noGrp="1"/>
          </p:cNvSpPr>
          <p:nvPr>
            <p:ph idx="1"/>
          </p:nvPr>
        </p:nvSpPr>
        <p:spPr>
          <a:xfrm>
            <a:off x="457200" y="1412776"/>
            <a:ext cx="7467600" cy="4713387"/>
          </a:xfrm>
        </p:spPr>
        <p:txBody>
          <a:bodyPr/>
          <a:lstStyle/>
          <a:p>
            <a:pPr eaLnBrk="1" hangingPunct="1">
              <a:lnSpc>
                <a:spcPct val="80000"/>
              </a:lnSpc>
              <a:buNone/>
            </a:pPr>
            <a:r>
              <a:rPr lang="el-GR" sz="2800" b="1" u="sng" dirty="0" smtClean="0">
                <a:solidFill>
                  <a:srgbClr val="4FA7FF"/>
                </a:solidFill>
              </a:rPr>
              <a:t>Διαδικασία</a:t>
            </a:r>
          </a:p>
          <a:p>
            <a:pPr eaLnBrk="1" hangingPunct="1">
              <a:lnSpc>
                <a:spcPct val="80000"/>
              </a:lnSpc>
              <a:buClr>
                <a:srgbClr val="FF0000"/>
              </a:buClr>
              <a:buFont typeface="Wingdings" pitchFamily="2" charset="2"/>
              <a:buChar char="Ø"/>
            </a:pPr>
            <a:r>
              <a:rPr lang="el-GR" sz="2400" dirty="0" smtClean="0"/>
              <a:t>Πλύση των </a:t>
            </a:r>
            <a:r>
              <a:rPr lang="el-GR" sz="2400" dirty="0" err="1" smtClean="0"/>
              <a:t>εγκαυματικών</a:t>
            </a:r>
            <a:r>
              <a:rPr lang="el-GR" sz="2400" dirty="0" smtClean="0"/>
              <a:t> επιφανειών με αντισηπτικό διάλυμα (</a:t>
            </a:r>
            <a:r>
              <a:rPr lang="el-GR" sz="2400" dirty="0" err="1" smtClean="0"/>
              <a:t>Cetrimide</a:t>
            </a:r>
            <a:r>
              <a:rPr lang="el-GR" sz="2400" dirty="0" smtClean="0"/>
              <a:t> 20% W/V-</a:t>
            </a:r>
            <a:r>
              <a:rPr lang="el-GR" sz="2400" dirty="0" err="1" smtClean="0"/>
              <a:t>σεδιάλυση </a:t>
            </a:r>
            <a:r>
              <a:rPr lang="el-GR" sz="2400" dirty="0" smtClean="0"/>
              <a:t>1%) ανά 4ωρο. </a:t>
            </a:r>
          </a:p>
          <a:p>
            <a:pPr eaLnBrk="1" hangingPunct="1">
              <a:lnSpc>
                <a:spcPct val="80000"/>
              </a:lnSpc>
              <a:buClr>
                <a:srgbClr val="FF0000"/>
              </a:buClr>
              <a:buFont typeface="Wingdings" pitchFamily="2" charset="2"/>
              <a:buChar char="Ø"/>
            </a:pPr>
            <a:r>
              <a:rPr lang="el-GR" sz="2400" dirty="0" smtClean="0"/>
              <a:t>Επάλειψη με </a:t>
            </a:r>
            <a:r>
              <a:rPr lang="el-GR" sz="2400" dirty="0" err="1" smtClean="0"/>
              <a:t>αντιμικροβιακή</a:t>
            </a:r>
            <a:r>
              <a:rPr lang="el-GR" sz="2400" dirty="0" smtClean="0"/>
              <a:t> αλοιφή (Ιωδιούχος </a:t>
            </a:r>
            <a:r>
              <a:rPr lang="el-GR" sz="2400" dirty="0" err="1" smtClean="0"/>
              <a:t>ποβιδόνη</a:t>
            </a:r>
            <a:r>
              <a:rPr lang="el-GR" sz="2400" dirty="0" smtClean="0"/>
              <a:t>) ανά 2ωρο</a:t>
            </a:r>
          </a:p>
          <a:p>
            <a:pPr eaLnBrk="1" hangingPunct="1">
              <a:lnSpc>
                <a:spcPct val="80000"/>
              </a:lnSpc>
              <a:buNone/>
            </a:pPr>
            <a:endParaRPr lang="el-GR" sz="2800" b="1" u="sng" dirty="0" smtClean="0">
              <a:solidFill>
                <a:srgbClr val="4FA7FF"/>
              </a:solidFill>
            </a:endParaRPr>
          </a:p>
          <a:p>
            <a:pPr eaLnBrk="1" hangingPunct="1">
              <a:lnSpc>
                <a:spcPct val="80000"/>
              </a:lnSpc>
              <a:buNone/>
            </a:pPr>
            <a:r>
              <a:rPr lang="el-GR" sz="2800" b="1" u="sng" dirty="0" smtClean="0">
                <a:solidFill>
                  <a:srgbClr val="4FA7FF"/>
                </a:solidFill>
              </a:rPr>
              <a:t>Και στις δυο μεθόδους:</a:t>
            </a:r>
          </a:p>
          <a:p>
            <a:pPr eaLnBrk="1" hangingPunct="1">
              <a:lnSpc>
                <a:spcPct val="80000"/>
              </a:lnSpc>
              <a:buClr>
                <a:srgbClr val="FF3300"/>
              </a:buClr>
              <a:buFont typeface="Wingdings" pitchFamily="2" charset="2"/>
              <a:buChar char="Ø"/>
            </a:pPr>
            <a:r>
              <a:rPr lang="el-GR" sz="2400" dirty="0" smtClean="0"/>
              <a:t>Αν χρειαστεί  </a:t>
            </a:r>
            <a:r>
              <a:rPr lang="en-US" sz="2400" dirty="0" smtClean="0"/>
              <a:t>per </a:t>
            </a:r>
            <a:r>
              <a:rPr lang="en-US" sz="2400" dirty="0" err="1" smtClean="0"/>
              <a:t>os</a:t>
            </a:r>
            <a:r>
              <a:rPr lang="en-US" sz="2400" dirty="0" smtClean="0"/>
              <a:t> </a:t>
            </a:r>
            <a:r>
              <a:rPr lang="el-GR" sz="2400" dirty="0" smtClean="0"/>
              <a:t>αντιβίωση</a:t>
            </a:r>
            <a:r>
              <a:rPr lang="en-US" sz="2400" dirty="0" smtClean="0"/>
              <a:t> </a:t>
            </a:r>
            <a:r>
              <a:rPr lang="el-GR" sz="2400" dirty="0" smtClean="0"/>
              <a:t>και παυσίπονα</a:t>
            </a:r>
          </a:p>
          <a:p>
            <a:pPr eaLnBrk="1" hangingPunct="1">
              <a:lnSpc>
                <a:spcPct val="80000"/>
              </a:lnSpc>
              <a:buClr>
                <a:srgbClr val="FF3300"/>
              </a:buClr>
              <a:buFont typeface="Wingdings" pitchFamily="2" charset="2"/>
              <a:buChar char="Ø"/>
            </a:pPr>
            <a:r>
              <a:rPr lang="el-GR" sz="2400" dirty="0" smtClean="0"/>
              <a:t>Σύσταση για λήψη 10-12 ποτήρια  νερό την ημέρα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a:xfrm>
            <a:off x="467544" y="0"/>
            <a:ext cx="7467600" cy="1143000"/>
          </a:xfrm>
        </p:spPr>
        <p:txBody>
          <a:bodyPr/>
          <a:lstStyle/>
          <a:p>
            <a:pPr algn="ctr" eaLnBrk="1" hangingPunct="1"/>
            <a:r>
              <a:rPr lang="el-GR" sz="4000" b="1" u="sng" dirty="0" smtClean="0">
                <a:solidFill>
                  <a:srgbClr val="FF0000"/>
                </a:solidFill>
                <a:latin typeface="Arial" charset="0"/>
              </a:rPr>
              <a:t>ΜΕΣΑΙΑΣ Η ΜΕΓΑΛΗΣ ΒΑΡΥΤΗΤΑΣ</a:t>
            </a:r>
            <a:endParaRPr lang="el-GR" sz="4000" dirty="0" smtClean="0"/>
          </a:p>
        </p:txBody>
      </p:sp>
      <p:sp>
        <p:nvSpPr>
          <p:cNvPr id="3" name="2 - Θέση περιεχομένου"/>
          <p:cNvSpPr>
            <a:spLocks noGrp="1"/>
          </p:cNvSpPr>
          <p:nvPr>
            <p:ph idx="1"/>
          </p:nvPr>
        </p:nvSpPr>
        <p:spPr>
          <a:xfrm>
            <a:off x="457200" y="1196752"/>
            <a:ext cx="8218488" cy="5661248"/>
          </a:xfrm>
        </p:spPr>
        <p:txBody>
          <a:bodyPr>
            <a:normAutofit fontScale="55000" lnSpcReduction="20000"/>
          </a:bodyPr>
          <a:lstStyle/>
          <a:p>
            <a:pPr marL="420624" indent="-384048" eaLnBrk="1" fontAlgn="auto" hangingPunct="1">
              <a:spcAft>
                <a:spcPts val="0"/>
              </a:spcAft>
              <a:buFont typeface="Wingdings 2"/>
              <a:buNone/>
              <a:defRPr/>
            </a:pPr>
            <a:r>
              <a:rPr lang="el-GR" sz="5900" b="1" u="sng" dirty="0" smtClean="0">
                <a:solidFill>
                  <a:srgbClr val="4FA7FF"/>
                </a:solidFill>
              </a:rPr>
              <a:t>Στο Νοσοκομείο πρέπει να γίνονται:</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Έλεγχος ανώτερων αναπνευστικών οδών.</a:t>
            </a:r>
            <a:endParaRPr lang="en-US" sz="3600" dirty="0" smtClean="0"/>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Εξασφάλιση δύο φλεβικών γραμμών-Χορήγηση υγρών-πλάσματος-αντιβιωτικων</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Τοποθέτηση καθετήρων: </a:t>
            </a:r>
            <a:r>
              <a:rPr lang="el-GR" sz="3600" dirty="0" err="1" smtClean="0"/>
              <a:t>ουροκαθετηρας</a:t>
            </a:r>
            <a:r>
              <a:rPr lang="el-GR" sz="3600" dirty="0" smtClean="0"/>
              <a:t>- </a:t>
            </a:r>
            <a:r>
              <a:rPr lang="en-US" sz="3600" dirty="0" err="1" smtClean="0"/>
              <a:t>levin</a:t>
            </a:r>
            <a:r>
              <a:rPr lang="el-GR" sz="3600" dirty="0" smtClean="0"/>
              <a:t>.</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Αναλγησία: με </a:t>
            </a:r>
            <a:r>
              <a:rPr lang="en-US" sz="3600" dirty="0" smtClean="0"/>
              <a:t>IV </a:t>
            </a:r>
            <a:r>
              <a:rPr lang="el-GR" sz="3600" dirty="0" smtClean="0"/>
              <a:t>χορήγηση οπιούχων. Προφύλαξη από τον τέτανο.</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Ακτινολογικός - </a:t>
            </a:r>
            <a:r>
              <a:rPr lang="el-GR" sz="3600" dirty="0" err="1" smtClean="0"/>
              <a:t>ηλεκτροκαρδιογραφικός</a:t>
            </a:r>
            <a:r>
              <a:rPr lang="el-GR" sz="3600" dirty="0" smtClean="0"/>
              <a:t> και αιματολογικός έλεγχος.</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Αφαίρεση των εναπομεινάντων κοσμημάτων και ενδυμάτων.</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Πλύσιμο </a:t>
            </a:r>
            <a:r>
              <a:rPr lang="el-GR" sz="3600" dirty="0" err="1" smtClean="0"/>
              <a:t>εγκαυματικής</a:t>
            </a:r>
            <a:r>
              <a:rPr lang="el-GR" sz="3600" dirty="0" smtClean="0"/>
              <a:t> επιφάνειας με αποστειρωμένο νερό ή διάλυμα </a:t>
            </a:r>
            <a:r>
              <a:rPr lang="en-US" sz="3600" dirty="0" err="1" smtClean="0"/>
              <a:t>Nacl</a:t>
            </a:r>
            <a:r>
              <a:rPr lang="en-US" sz="3600" dirty="0" smtClean="0"/>
              <a:t> </a:t>
            </a:r>
            <a:r>
              <a:rPr lang="el-GR" sz="3600" dirty="0" smtClean="0"/>
              <a:t>ή </a:t>
            </a:r>
            <a:r>
              <a:rPr lang="el-GR" sz="3600" dirty="0" err="1" smtClean="0"/>
              <a:t>ιωδοφόρο</a:t>
            </a:r>
            <a:r>
              <a:rPr lang="el-GR" sz="3600" dirty="0" smtClean="0"/>
              <a:t> σαπούνι.</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Σε επιφανειακά εγκαύματα τοποθέτηση ψυχρών κομπρεσών επί 20 </a:t>
            </a:r>
            <a:r>
              <a:rPr lang="en-US" sz="3600" dirty="0" smtClean="0"/>
              <a:t>min</a:t>
            </a:r>
            <a:r>
              <a:rPr lang="el-GR" sz="3600" dirty="0" smtClean="0"/>
              <a:t>.</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Αφαίρεση νεκρωμένων ιστών και εφαρμογή αλοιφών ή κρεμών (αντισηπτικών).</a:t>
            </a:r>
          </a:p>
          <a:p>
            <a:pPr marL="449263" indent="-449263" eaLnBrk="1" fontAlgn="auto" hangingPunct="1">
              <a:spcBef>
                <a:spcPts val="1200"/>
              </a:spcBef>
              <a:spcAft>
                <a:spcPts val="0"/>
              </a:spcAft>
              <a:buClr>
                <a:srgbClr val="FF0000"/>
              </a:buClr>
              <a:buFont typeface="Wingdings" pitchFamily="2" charset="2"/>
              <a:buChar char="Ø"/>
              <a:defRPr/>
            </a:pPr>
            <a:r>
              <a:rPr lang="el-GR" sz="3600" dirty="0" smtClean="0"/>
              <a:t>Διατήρηση θερμοκρασίας του σώματος.</a:t>
            </a:r>
          </a:p>
          <a:p>
            <a:pPr marL="420624" indent="-384048" eaLnBrk="1" fontAlgn="auto" hangingPunct="1">
              <a:spcAft>
                <a:spcPts val="0"/>
              </a:spcAft>
              <a:buFont typeface="Arial" pitchFamily="34" charset="0"/>
              <a:buChar char="•"/>
              <a:defRPr/>
            </a:pPr>
            <a:endParaRPr lang="el-GR" dirty="0" smtClean="0"/>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3300"/>
                </a:solidFill>
                <a:latin typeface="+mn-lt"/>
              </a:rPr>
              <a:t>ΚΡΥΟΠΑΓΗΜΑΤΑ</a:t>
            </a:r>
            <a:endParaRPr lang="el-GR" sz="4000" b="1" u="sng" dirty="0">
              <a:solidFill>
                <a:srgbClr val="FF3300"/>
              </a:solidFill>
              <a:latin typeface="+mn-lt"/>
            </a:endParaRPr>
          </a:p>
        </p:txBody>
      </p:sp>
      <p:sp>
        <p:nvSpPr>
          <p:cNvPr id="3" name="2 - Θέση περιεχομένου"/>
          <p:cNvSpPr>
            <a:spLocks noGrp="1"/>
          </p:cNvSpPr>
          <p:nvPr>
            <p:ph idx="1"/>
          </p:nvPr>
        </p:nvSpPr>
        <p:spPr>
          <a:xfrm>
            <a:off x="323528" y="1600200"/>
            <a:ext cx="8424936" cy="5069160"/>
          </a:xfrm>
        </p:spPr>
        <p:txBody>
          <a:bodyPr/>
          <a:lstStyle/>
          <a:p>
            <a:pPr>
              <a:buNone/>
            </a:pPr>
            <a:r>
              <a:rPr lang="el-GR" sz="2800" b="1" u="sng" dirty="0" smtClean="0">
                <a:solidFill>
                  <a:srgbClr val="4FA7FF"/>
                </a:solidFill>
              </a:rPr>
              <a:t>Κρυοπάγημα</a:t>
            </a:r>
            <a:r>
              <a:rPr lang="el-GR" sz="2400" dirty="0" smtClean="0"/>
              <a:t> :είναι Σοβαρή </a:t>
            </a:r>
            <a:r>
              <a:rPr lang="el-GR" sz="2400" dirty="0" err="1" smtClean="0"/>
              <a:t>ιστική</a:t>
            </a:r>
            <a:r>
              <a:rPr lang="el-GR" sz="2400" dirty="0" smtClean="0"/>
              <a:t> και κυτταρική βλάβη</a:t>
            </a:r>
          </a:p>
          <a:p>
            <a:pPr>
              <a:buNone/>
            </a:pPr>
            <a:r>
              <a:rPr lang="el-GR" sz="2400" dirty="0" smtClean="0"/>
              <a:t>που προκαλείται λόγω ψύξης σε </a:t>
            </a:r>
            <a:r>
              <a:rPr lang="el-GR" sz="2400" dirty="0" err="1" smtClean="0"/>
              <a:t>καποιο</a:t>
            </a:r>
            <a:r>
              <a:rPr lang="el-GR" sz="2400" dirty="0" smtClean="0"/>
              <a:t> </a:t>
            </a:r>
            <a:r>
              <a:rPr lang="el-GR" sz="2400" dirty="0" err="1" smtClean="0"/>
              <a:t>μερος</a:t>
            </a:r>
            <a:r>
              <a:rPr lang="el-GR" sz="2400" dirty="0" smtClean="0"/>
              <a:t> του</a:t>
            </a:r>
          </a:p>
          <a:p>
            <a:pPr>
              <a:buNone/>
            </a:pPr>
            <a:r>
              <a:rPr lang="el-GR" sz="2400" dirty="0" err="1" smtClean="0"/>
              <a:t>σωματος.Οι</a:t>
            </a:r>
            <a:r>
              <a:rPr lang="el-GR" sz="2400" dirty="0" smtClean="0"/>
              <a:t> εκτεθειμένες περιοχές (π.χ. αυτιά, </a:t>
            </a:r>
            <a:r>
              <a:rPr lang="el-GR" sz="2400" dirty="0" err="1" smtClean="0"/>
              <a:t>παρειές,μύτη</a:t>
            </a:r>
            <a:r>
              <a:rPr lang="el-GR" sz="2400" dirty="0" smtClean="0"/>
              <a:t>,</a:t>
            </a:r>
          </a:p>
          <a:p>
            <a:pPr>
              <a:buNone/>
            </a:pPr>
            <a:r>
              <a:rPr lang="el-GR" sz="2400" dirty="0" smtClean="0"/>
              <a:t>Δάκτυλα των χεριών και των ποδιών)</a:t>
            </a:r>
          </a:p>
          <a:p>
            <a:pPr>
              <a:buNone/>
            </a:pPr>
            <a:r>
              <a:rPr lang="el-GR" sz="2400" dirty="0" err="1" smtClean="0"/>
              <a:t>προσβάλλονταισυχνότερα</a:t>
            </a:r>
            <a:r>
              <a:rPr lang="el-GR" sz="2400" dirty="0" smtClean="0"/>
              <a:t>.</a:t>
            </a:r>
          </a:p>
          <a:p>
            <a:pPr>
              <a:buNone/>
            </a:pPr>
            <a:endParaRPr lang="el-GR" sz="2400" b="1" u="sng" dirty="0">
              <a:solidFill>
                <a:srgbClr val="4FA7FF"/>
              </a:solidFill>
            </a:endParaRPr>
          </a:p>
        </p:txBody>
      </p:sp>
      <p:pic>
        <p:nvPicPr>
          <p:cNvPr id="4" name="3 - Εικόνα" descr="Κρυοπάγημα_Χειρός.jpg"/>
          <p:cNvPicPr>
            <a:picLocks noChangeAspect="1"/>
          </p:cNvPicPr>
          <p:nvPr/>
        </p:nvPicPr>
        <p:blipFill>
          <a:blip r:embed="rId2" cstate="print"/>
          <a:stretch>
            <a:fillRect/>
          </a:stretch>
        </p:blipFill>
        <p:spPr>
          <a:xfrm>
            <a:off x="755576" y="4005064"/>
            <a:ext cx="7468666" cy="285293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936104"/>
          </a:xfrm>
        </p:spPr>
        <p:txBody>
          <a:bodyPr/>
          <a:lstStyle/>
          <a:p>
            <a:pPr algn="ctr"/>
            <a:r>
              <a:rPr lang="el-GR" sz="4000" b="1" u="sng" dirty="0" smtClean="0">
                <a:solidFill>
                  <a:srgbClr val="FF0000"/>
                </a:solidFill>
                <a:latin typeface="+mn-lt"/>
              </a:rPr>
              <a:t>ΠΑΘΟΦΥΣΙΟΛΟΓΙΑ</a:t>
            </a:r>
            <a:r>
              <a:rPr lang="el-GR" sz="4800" b="1" u="sng" dirty="0" smtClean="0">
                <a:solidFill>
                  <a:srgbClr val="4FA7FF"/>
                </a:solidFill>
              </a:rPr>
              <a:t/>
            </a:r>
            <a:br>
              <a:rPr lang="el-GR" sz="4800" b="1" u="sng" dirty="0" smtClean="0">
                <a:solidFill>
                  <a:srgbClr val="4FA7FF"/>
                </a:solidFill>
              </a:rPr>
            </a:br>
            <a:endParaRPr lang="el-GR" dirty="0"/>
          </a:p>
        </p:txBody>
      </p:sp>
      <p:sp>
        <p:nvSpPr>
          <p:cNvPr id="3" name="2 - Θέση περιεχομένου"/>
          <p:cNvSpPr>
            <a:spLocks noGrp="1"/>
          </p:cNvSpPr>
          <p:nvPr>
            <p:ph idx="1"/>
          </p:nvPr>
        </p:nvSpPr>
        <p:spPr>
          <a:xfrm>
            <a:off x="457200" y="1196752"/>
            <a:ext cx="7467600" cy="5400600"/>
          </a:xfrm>
        </p:spPr>
        <p:txBody>
          <a:bodyPr/>
          <a:lstStyle/>
          <a:p>
            <a:pPr>
              <a:buClr>
                <a:srgbClr val="FF0000"/>
              </a:buClr>
              <a:buFont typeface="Wingdings" pitchFamily="2" charset="2"/>
              <a:buChar char="Ø"/>
            </a:pPr>
            <a:r>
              <a:rPr lang="el-GR" sz="2800" b="1" u="sng" dirty="0" smtClean="0">
                <a:solidFill>
                  <a:srgbClr val="4FA7FF"/>
                </a:solidFill>
              </a:rPr>
              <a:t>Α</a:t>
            </a:r>
            <a:r>
              <a:rPr lang="en-US" sz="2800" b="1" u="sng" dirty="0" err="1" smtClean="0">
                <a:solidFill>
                  <a:srgbClr val="4FA7FF"/>
                </a:solidFill>
              </a:rPr>
              <a:t>γγειοκινητικές</a:t>
            </a:r>
            <a:r>
              <a:rPr lang="en-US" sz="2800" b="1" u="sng" dirty="0" smtClean="0">
                <a:solidFill>
                  <a:srgbClr val="4FA7FF"/>
                </a:solidFill>
              </a:rPr>
              <a:t> </a:t>
            </a:r>
            <a:r>
              <a:rPr lang="el-GR" sz="2800" b="1" u="sng" dirty="0" smtClean="0">
                <a:solidFill>
                  <a:srgbClr val="4FA7FF"/>
                </a:solidFill>
              </a:rPr>
              <a:t> </a:t>
            </a:r>
            <a:r>
              <a:rPr lang="en-US" sz="2800" b="1" u="sng" dirty="0" err="1" smtClean="0">
                <a:solidFill>
                  <a:srgbClr val="4FA7FF"/>
                </a:solidFill>
              </a:rPr>
              <a:t>διαταραχές</a:t>
            </a:r>
            <a:r>
              <a:rPr lang="en-US" sz="2800" b="1" u="sng" dirty="0" smtClean="0">
                <a:solidFill>
                  <a:srgbClr val="4FA7FF"/>
                </a:solidFill>
              </a:rPr>
              <a:t> </a:t>
            </a:r>
            <a:r>
              <a:rPr lang="en-US" sz="2400" dirty="0" err="1" smtClean="0"/>
              <a:t>πο</a:t>
            </a:r>
            <a:r>
              <a:rPr lang="el-GR" sz="2400" dirty="0" smtClean="0"/>
              <a:t>υ</a:t>
            </a:r>
            <a:r>
              <a:rPr lang="en-US" sz="2400" dirty="0" smtClean="0"/>
              <a:t> </a:t>
            </a:r>
            <a:r>
              <a:rPr lang="en-US" sz="2400" dirty="0" err="1" smtClean="0"/>
              <a:t>χαρακτηρίζονται</a:t>
            </a:r>
            <a:r>
              <a:rPr lang="en-US" sz="2400" dirty="0" smtClean="0"/>
              <a:t> </a:t>
            </a:r>
            <a:r>
              <a:rPr lang="en-US" sz="2400" dirty="0" err="1" smtClean="0"/>
              <a:t>από</a:t>
            </a:r>
            <a:r>
              <a:rPr lang="en-US" sz="2400" dirty="0" smtClean="0"/>
              <a:t> </a:t>
            </a:r>
            <a:r>
              <a:rPr lang="el-GR" sz="2400" dirty="0" smtClean="0"/>
              <a:t>α</a:t>
            </a:r>
            <a:r>
              <a:rPr lang="en-US" sz="2400" dirty="0" err="1" smtClean="0"/>
              <a:t>γγειοσύσπαση</a:t>
            </a:r>
            <a:r>
              <a:rPr lang="en-US" sz="2400" dirty="0" smtClean="0"/>
              <a:t> </a:t>
            </a:r>
            <a:r>
              <a:rPr lang="en-US" sz="2400" dirty="0" err="1" smtClean="0"/>
              <a:t>οφείλονται</a:t>
            </a:r>
            <a:r>
              <a:rPr lang="en-US" sz="2400" dirty="0" smtClean="0"/>
              <a:t> </a:t>
            </a:r>
            <a:r>
              <a:rPr lang="en-US" sz="2400" dirty="0" err="1" smtClean="0"/>
              <a:t>στη</a:t>
            </a:r>
            <a:r>
              <a:rPr lang="en-US" sz="2400" dirty="0" smtClean="0"/>
              <a:t> </a:t>
            </a:r>
            <a:r>
              <a:rPr lang="en-US" sz="2400" dirty="0" err="1" smtClean="0"/>
              <a:t>δράση</a:t>
            </a:r>
            <a:r>
              <a:rPr lang="en-US" sz="2400" dirty="0" smtClean="0"/>
              <a:t> </a:t>
            </a:r>
            <a:r>
              <a:rPr lang="en-US" sz="2400" dirty="0" err="1" smtClean="0"/>
              <a:t>του</a:t>
            </a:r>
            <a:r>
              <a:rPr lang="en-US" sz="2400" dirty="0" smtClean="0"/>
              <a:t> </a:t>
            </a:r>
            <a:r>
              <a:rPr lang="en-US" sz="2400" dirty="0" err="1" smtClean="0"/>
              <a:t>ψύχους</a:t>
            </a:r>
            <a:r>
              <a:rPr lang="en-US" sz="2400" dirty="0" smtClean="0"/>
              <a:t> </a:t>
            </a:r>
            <a:r>
              <a:rPr lang="en-US" sz="2400" dirty="0" err="1" smtClean="0"/>
              <a:t>στα</a:t>
            </a:r>
            <a:r>
              <a:rPr lang="en-US" sz="2400" dirty="0" smtClean="0"/>
              <a:t> </a:t>
            </a:r>
            <a:r>
              <a:rPr lang="en-US" sz="2400" dirty="0" err="1" smtClean="0"/>
              <a:t>αγγεία</a:t>
            </a:r>
            <a:r>
              <a:rPr lang="en-US" sz="2400" dirty="0" smtClean="0"/>
              <a:t>, </a:t>
            </a:r>
            <a:r>
              <a:rPr lang="en-US" sz="2400" dirty="0" err="1" smtClean="0"/>
              <a:t>και</a:t>
            </a:r>
            <a:r>
              <a:rPr lang="en-US" sz="2400" dirty="0" smtClean="0"/>
              <a:t> </a:t>
            </a:r>
            <a:r>
              <a:rPr lang="en-US" sz="2400" dirty="0" err="1" smtClean="0"/>
              <a:t>στη</a:t>
            </a:r>
            <a:r>
              <a:rPr lang="en-US" sz="2400" dirty="0" smtClean="0"/>
              <a:t> </a:t>
            </a:r>
            <a:r>
              <a:rPr lang="en-US" sz="2400" dirty="0" err="1" smtClean="0"/>
              <a:t>δράση</a:t>
            </a:r>
            <a:r>
              <a:rPr lang="en-US" sz="2400" dirty="0" smtClean="0"/>
              <a:t> </a:t>
            </a:r>
            <a:r>
              <a:rPr lang="en-US" sz="2400" dirty="0" err="1" smtClean="0"/>
              <a:t>του</a:t>
            </a:r>
            <a:r>
              <a:rPr lang="en-US" sz="2400" dirty="0" smtClean="0"/>
              <a:t> </a:t>
            </a:r>
            <a:r>
              <a:rPr lang="en-US" sz="2400" dirty="0" err="1" smtClean="0"/>
              <a:t>ψυχρού</a:t>
            </a:r>
            <a:r>
              <a:rPr lang="en-US" sz="2400" dirty="0" smtClean="0"/>
              <a:t> </a:t>
            </a:r>
            <a:r>
              <a:rPr lang="en-US" sz="2400" dirty="0" err="1" smtClean="0"/>
              <a:t>αίματος</a:t>
            </a:r>
            <a:r>
              <a:rPr lang="en-US" sz="2400" dirty="0" smtClean="0"/>
              <a:t> </a:t>
            </a:r>
            <a:r>
              <a:rPr lang="en-US" sz="2400" dirty="0" err="1" smtClean="0"/>
              <a:t>στα</a:t>
            </a:r>
            <a:r>
              <a:rPr lang="en-US" sz="2400" dirty="0" smtClean="0"/>
              <a:t> </a:t>
            </a:r>
            <a:r>
              <a:rPr lang="en-US" sz="2400" dirty="0" err="1" smtClean="0"/>
              <a:t>αγγειοκινητικά</a:t>
            </a:r>
            <a:r>
              <a:rPr lang="en-US" sz="2400" dirty="0" smtClean="0"/>
              <a:t> </a:t>
            </a:r>
            <a:r>
              <a:rPr lang="en-US" sz="2400" dirty="0" err="1" smtClean="0"/>
              <a:t>κέντρα</a:t>
            </a:r>
            <a:r>
              <a:rPr lang="el-GR" sz="2400" dirty="0" smtClean="0"/>
              <a:t>.</a:t>
            </a:r>
            <a:r>
              <a:rPr lang="en-US" sz="2400" dirty="0" err="1" smtClean="0"/>
              <a:t>Δευτερευόντως</a:t>
            </a:r>
            <a:r>
              <a:rPr lang="en-US" sz="2400" dirty="0" smtClean="0"/>
              <a:t> η </a:t>
            </a:r>
            <a:r>
              <a:rPr lang="en-US" sz="2400" dirty="0" err="1" smtClean="0"/>
              <a:t>αντιδραστική</a:t>
            </a:r>
            <a:r>
              <a:rPr lang="en-US" sz="2400" dirty="0" smtClean="0"/>
              <a:t> </a:t>
            </a:r>
            <a:r>
              <a:rPr lang="en-US" sz="2400" dirty="0" err="1" smtClean="0"/>
              <a:t>υπεραιμία</a:t>
            </a:r>
            <a:r>
              <a:rPr lang="en-US" sz="2400" dirty="0" smtClean="0"/>
              <a:t> </a:t>
            </a:r>
            <a:r>
              <a:rPr lang="en-US" sz="2400" dirty="0" err="1" smtClean="0"/>
              <a:t>προκαλεί</a:t>
            </a:r>
            <a:r>
              <a:rPr lang="en-US" sz="2400" dirty="0" smtClean="0"/>
              <a:t> </a:t>
            </a:r>
            <a:r>
              <a:rPr lang="en-US" sz="2400" dirty="0" err="1" smtClean="0"/>
              <a:t>αύξηση</a:t>
            </a:r>
            <a:r>
              <a:rPr lang="en-US" sz="2400" dirty="0" smtClean="0"/>
              <a:t> </a:t>
            </a:r>
            <a:r>
              <a:rPr lang="en-US" sz="2400" dirty="0" err="1" smtClean="0"/>
              <a:t>της</a:t>
            </a:r>
            <a:r>
              <a:rPr lang="en-US" sz="2400" dirty="0" smtClean="0"/>
              <a:t> </a:t>
            </a:r>
            <a:r>
              <a:rPr lang="en-US" sz="2400" dirty="0" err="1" smtClean="0"/>
              <a:t>διαβατότητας</a:t>
            </a:r>
            <a:r>
              <a:rPr lang="en-US" sz="2400" dirty="0" smtClean="0"/>
              <a:t> </a:t>
            </a:r>
            <a:r>
              <a:rPr lang="en-US" sz="2400" dirty="0" err="1" smtClean="0"/>
              <a:t>των</a:t>
            </a:r>
            <a:r>
              <a:rPr lang="en-US" sz="2400" dirty="0" smtClean="0"/>
              <a:t> </a:t>
            </a:r>
            <a:r>
              <a:rPr lang="en-US" sz="2400" dirty="0" err="1" smtClean="0"/>
              <a:t>τριχοειδών</a:t>
            </a:r>
            <a:r>
              <a:rPr lang="en-US" sz="2400" dirty="0" smtClean="0"/>
              <a:t>, </a:t>
            </a:r>
            <a:r>
              <a:rPr lang="en-US" sz="2400" dirty="0" err="1" smtClean="0"/>
              <a:t>και</a:t>
            </a:r>
            <a:r>
              <a:rPr lang="en-US" sz="2400" dirty="0" smtClean="0"/>
              <a:t> </a:t>
            </a:r>
            <a:r>
              <a:rPr lang="en-US" sz="2400" dirty="0" err="1" smtClean="0"/>
              <a:t>οίδημα</a:t>
            </a:r>
            <a:r>
              <a:rPr lang="el-GR" sz="2400" dirty="0" smtClean="0"/>
              <a:t>.</a:t>
            </a:r>
            <a:endParaRPr lang="el-GR" sz="2400" b="1" u="sng" dirty="0" smtClean="0"/>
          </a:p>
          <a:p>
            <a:pPr>
              <a:buClr>
                <a:srgbClr val="FF0000"/>
              </a:buClr>
              <a:buFont typeface="Wingdings" pitchFamily="2" charset="2"/>
              <a:buChar char="Ø"/>
            </a:pPr>
            <a:r>
              <a:rPr lang="en-US" sz="2800" b="1" u="sng" dirty="0" smtClean="0">
                <a:solidFill>
                  <a:srgbClr val="4FA7FF"/>
                </a:solidFill>
              </a:rPr>
              <a:t>Η </a:t>
            </a:r>
            <a:r>
              <a:rPr lang="en-US" sz="2800" b="1" u="sng" dirty="0" err="1" smtClean="0">
                <a:solidFill>
                  <a:srgbClr val="4FA7FF"/>
                </a:solidFill>
              </a:rPr>
              <a:t>πήξη</a:t>
            </a:r>
            <a:r>
              <a:rPr lang="en-US" sz="2800" b="1" u="sng" dirty="0" smtClean="0">
                <a:solidFill>
                  <a:srgbClr val="4FA7FF"/>
                </a:solidFill>
              </a:rPr>
              <a:t> </a:t>
            </a:r>
            <a:r>
              <a:rPr lang="en-US" sz="2800" b="1" u="sng" dirty="0" err="1" smtClean="0">
                <a:solidFill>
                  <a:srgbClr val="4FA7FF"/>
                </a:solidFill>
              </a:rPr>
              <a:t>και</a:t>
            </a:r>
            <a:r>
              <a:rPr lang="en-US" sz="2800" b="1" u="sng" dirty="0" smtClean="0">
                <a:solidFill>
                  <a:srgbClr val="4FA7FF"/>
                </a:solidFill>
              </a:rPr>
              <a:t> </a:t>
            </a:r>
            <a:r>
              <a:rPr lang="en-US" sz="2800" b="1" u="sng" dirty="0" err="1" smtClean="0">
                <a:solidFill>
                  <a:srgbClr val="4FA7FF"/>
                </a:solidFill>
              </a:rPr>
              <a:t>κρυσταλλοποίηση</a:t>
            </a:r>
            <a:r>
              <a:rPr lang="en-US" sz="2800" b="1" u="sng" dirty="0" smtClean="0">
                <a:solidFill>
                  <a:srgbClr val="4FA7FF"/>
                </a:solidFill>
              </a:rPr>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στους</a:t>
            </a:r>
            <a:r>
              <a:rPr lang="en-US" sz="2400" dirty="0" smtClean="0"/>
              <a:t> </a:t>
            </a:r>
            <a:r>
              <a:rPr lang="en-US" sz="2400" dirty="0" err="1" smtClean="0"/>
              <a:t>ιστούς</a:t>
            </a:r>
            <a:r>
              <a:rPr lang="el-GR" sz="2400" dirty="0" smtClean="0"/>
              <a:t> (</a:t>
            </a:r>
            <a:r>
              <a:rPr lang="el-GR" sz="2400" dirty="0" err="1" smtClean="0"/>
              <a:t>παγοκρύσαταλλοι</a:t>
            </a:r>
            <a:r>
              <a:rPr lang="el-GR" sz="2400" dirty="0" smtClean="0"/>
              <a:t>)</a:t>
            </a:r>
            <a:r>
              <a:rPr lang="en-US" sz="2400" dirty="0" smtClean="0"/>
              <a:t> </a:t>
            </a:r>
            <a:r>
              <a:rPr lang="en-US" sz="2400" dirty="0" err="1" smtClean="0"/>
              <a:t>μαζί</a:t>
            </a:r>
            <a:r>
              <a:rPr lang="en-US" sz="2400" dirty="0" smtClean="0"/>
              <a:t> </a:t>
            </a:r>
            <a:r>
              <a:rPr lang="en-US" sz="2400" dirty="0" err="1" smtClean="0"/>
              <a:t>με</a:t>
            </a:r>
            <a:r>
              <a:rPr lang="en-US" sz="2400" dirty="0" smtClean="0"/>
              <a:t> </a:t>
            </a:r>
            <a:r>
              <a:rPr lang="en-US" sz="2400" dirty="0" err="1" smtClean="0"/>
              <a:t>ηλεκτρολυτικές</a:t>
            </a:r>
            <a:r>
              <a:rPr lang="en-US" sz="2400" dirty="0" smtClean="0"/>
              <a:t> </a:t>
            </a:r>
            <a:r>
              <a:rPr lang="en-US" sz="2400" dirty="0" err="1" smtClean="0"/>
              <a:t>διαταραχές</a:t>
            </a:r>
            <a:r>
              <a:rPr lang="en-US" sz="2400" dirty="0" smtClean="0"/>
              <a:t>, </a:t>
            </a:r>
            <a:r>
              <a:rPr lang="en-US" sz="2400" dirty="0" err="1" smtClean="0"/>
              <a:t>προκαλεί</a:t>
            </a:r>
            <a:r>
              <a:rPr lang="en-US" sz="2400" dirty="0" smtClean="0"/>
              <a:t> </a:t>
            </a:r>
            <a:r>
              <a:rPr lang="en-US" sz="2400" dirty="0" err="1" smtClean="0"/>
              <a:t>συγκόλληση</a:t>
            </a:r>
            <a:r>
              <a:rPr lang="en-US" sz="2400" dirty="0" smtClean="0"/>
              <a:t> </a:t>
            </a:r>
            <a:r>
              <a:rPr lang="en-US" sz="2400" dirty="0" err="1" smtClean="0"/>
              <a:t>των</a:t>
            </a:r>
            <a:r>
              <a:rPr lang="en-US" sz="2400" dirty="0" smtClean="0"/>
              <a:t> </a:t>
            </a:r>
            <a:r>
              <a:rPr lang="en-US" sz="2400" dirty="0" err="1" smtClean="0"/>
              <a:t>ερυθρών</a:t>
            </a:r>
            <a:r>
              <a:rPr lang="en-US" sz="2400" dirty="0" smtClean="0"/>
              <a:t> </a:t>
            </a:r>
            <a:r>
              <a:rPr lang="en-US" sz="2400" dirty="0" err="1" smtClean="0"/>
              <a:t>αιμοσφαιρίων</a:t>
            </a:r>
            <a:r>
              <a:rPr lang="en-US" sz="2400" dirty="0" smtClean="0"/>
              <a:t> </a:t>
            </a:r>
            <a:r>
              <a:rPr lang="en-US" sz="2400" dirty="0" err="1" smtClean="0"/>
              <a:t>εντός</a:t>
            </a:r>
            <a:r>
              <a:rPr lang="en-US" sz="2400" dirty="0" smtClean="0"/>
              <a:t> </a:t>
            </a:r>
            <a:r>
              <a:rPr lang="en-US" sz="2400" dirty="0" err="1" smtClean="0"/>
              <a:t>των</a:t>
            </a:r>
            <a:r>
              <a:rPr lang="en-US" sz="2400" dirty="0" smtClean="0"/>
              <a:t> </a:t>
            </a:r>
            <a:r>
              <a:rPr lang="en-US" sz="2400" dirty="0" err="1" smtClean="0"/>
              <a:t>αγγείων</a:t>
            </a:r>
            <a:r>
              <a:rPr lang="en-US" sz="2400" dirty="0" smtClean="0"/>
              <a:t> </a:t>
            </a:r>
            <a:r>
              <a:rPr lang="en-US" sz="2400" dirty="0" err="1" smtClean="0"/>
              <a:t>και</a:t>
            </a:r>
            <a:r>
              <a:rPr lang="en-US" sz="2400" dirty="0" smtClean="0"/>
              <a:t> </a:t>
            </a:r>
            <a:r>
              <a:rPr lang="en-US" sz="2400" dirty="0" err="1" smtClean="0"/>
              <a:t>στη</a:t>
            </a:r>
            <a:r>
              <a:rPr lang="en-US" sz="2400" dirty="0" smtClean="0"/>
              <a:t> </a:t>
            </a:r>
            <a:r>
              <a:rPr lang="en-US" sz="2400" dirty="0" err="1" smtClean="0"/>
              <a:t>συνέχεια</a:t>
            </a:r>
            <a:r>
              <a:rPr lang="en-US" sz="2400" dirty="0" smtClean="0"/>
              <a:t> </a:t>
            </a:r>
            <a:r>
              <a:rPr lang="en-US" sz="2400" dirty="0" err="1" smtClean="0"/>
              <a:t>Διάχυτη</a:t>
            </a:r>
            <a:r>
              <a:rPr lang="en-US" sz="2400" dirty="0" smtClean="0"/>
              <a:t> </a:t>
            </a:r>
            <a:r>
              <a:rPr lang="en-US" sz="2400" dirty="0" err="1" smtClean="0"/>
              <a:t>Ενδαγγειακή</a:t>
            </a:r>
            <a:r>
              <a:rPr lang="en-US" sz="2400" dirty="0" smtClean="0"/>
              <a:t> </a:t>
            </a:r>
            <a:r>
              <a:rPr lang="en-US" sz="2400" dirty="0" err="1" smtClean="0"/>
              <a:t>Πήξη</a:t>
            </a:r>
            <a:r>
              <a:rPr lang="el-GR" sz="2400" dirty="0" smtClean="0"/>
              <a:t>.</a:t>
            </a:r>
          </a:p>
          <a:p>
            <a:pPr>
              <a:buClr>
                <a:srgbClr val="FF0000"/>
              </a:buClr>
              <a:buFont typeface="Wingdings" pitchFamily="2" charset="2"/>
              <a:buChar char="Ø"/>
            </a:pPr>
            <a:endParaRPr lang="el-GR" sz="2400" dirty="0" smtClean="0"/>
          </a:p>
          <a:p>
            <a:pPr>
              <a:buClr>
                <a:srgbClr val="FF0000"/>
              </a:buClr>
              <a:buFont typeface="Wingdings" pitchFamily="2" charset="2"/>
              <a:buChar char="Ø"/>
            </a:pPr>
            <a:endParaRPr lang="el-G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b="1" u="sng" dirty="0" smtClean="0">
                <a:solidFill>
                  <a:srgbClr val="FF0000"/>
                </a:solidFill>
              </a:rPr>
              <a:t>ΠΑΘΟΦΥΣΙΟΛΟΓΙΑ</a:t>
            </a:r>
            <a:endParaRPr lang="el-GR" dirty="0"/>
          </a:p>
        </p:txBody>
      </p:sp>
      <p:sp>
        <p:nvSpPr>
          <p:cNvPr id="4" name="3 - Ορθογώνιο"/>
          <p:cNvSpPr/>
          <p:nvPr/>
        </p:nvSpPr>
        <p:spPr>
          <a:xfrm>
            <a:off x="395536" y="1772816"/>
            <a:ext cx="7632848" cy="2677656"/>
          </a:xfrm>
          <a:prstGeom prst="rect">
            <a:avLst/>
          </a:prstGeom>
        </p:spPr>
        <p:txBody>
          <a:bodyPr wrap="square">
            <a:spAutoFit/>
          </a:bodyPr>
          <a:lstStyle/>
          <a:p>
            <a:pPr>
              <a:buClr>
                <a:srgbClr val="FF0000"/>
              </a:buClr>
              <a:buFont typeface="Wingdings" pitchFamily="2" charset="2"/>
              <a:buChar char="Ø"/>
            </a:pPr>
            <a:r>
              <a:rPr lang="el-GR" dirty="0" smtClean="0"/>
              <a:t> </a:t>
            </a:r>
            <a:r>
              <a:rPr lang="el-GR" sz="2400" dirty="0" smtClean="0"/>
              <a:t>Το δέρμα και οι μύες είναι αρκετά πιο ευαίσθητα σε κρυοπάγημα από ότι οι τένοντες και τα οστά, πράγμα το οποίο εξηγεί το γιατί ο ασθενής μπορεί και κινεί τα παγωμένα δάκτυλα </a:t>
            </a:r>
          </a:p>
          <a:p>
            <a:pPr>
              <a:buClr>
                <a:srgbClr val="FF0000"/>
              </a:buClr>
              <a:buFont typeface="Wingdings" pitchFamily="2" charset="2"/>
              <a:buChar char="Ø"/>
            </a:pPr>
            <a:r>
              <a:rPr lang="el-GR" sz="2400" dirty="0" smtClean="0"/>
              <a:t>Από απόψεως κλινικής εικόνας μοιάζουν με τα εγκαύματα, αλλά αποτελούν τελείως ξεχωριστή οντότητα από </a:t>
            </a:r>
            <a:r>
              <a:rPr lang="el-GR" sz="2400" dirty="0" err="1" smtClean="0"/>
              <a:t>παθοφυσιολογική</a:t>
            </a:r>
            <a:r>
              <a:rPr lang="el-GR" sz="2400" dirty="0" smtClean="0"/>
              <a:t> άποψη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18488" cy="993775"/>
          </a:xfrm>
        </p:spPr>
        <p:txBody>
          <a:bodyPr>
            <a:noAutofit/>
          </a:bodyPr>
          <a:lstStyle/>
          <a:p>
            <a:pPr algn="ctr" eaLnBrk="1" fontAlgn="auto" hangingPunct="1">
              <a:spcAft>
                <a:spcPts val="0"/>
              </a:spcAft>
              <a:defRPr/>
            </a:pPr>
            <a:r>
              <a:rPr lang="el-GR" sz="4000" b="1" u="sng" dirty="0" smtClean="0">
                <a:solidFill>
                  <a:srgbClr val="FF0000"/>
                </a:solidFill>
                <a:latin typeface="+mn-lt"/>
              </a:rPr>
              <a:t>ΣΤΑΤΙΣΤΙΚΑ ΚΑΙ ΕΠΙΔΗΜΙΟΛΟΓΙΚΑ ΔΕΔΟΜΕΝΑ</a:t>
            </a:r>
            <a:endParaRPr lang="el-GR" sz="4000" u="sng" dirty="0">
              <a:solidFill>
                <a:srgbClr val="FF0000"/>
              </a:solidFill>
              <a:latin typeface="+mn-lt"/>
            </a:endParaRPr>
          </a:p>
        </p:txBody>
      </p:sp>
      <p:sp>
        <p:nvSpPr>
          <p:cNvPr id="3" name="2 - Θέση περιεχομένου"/>
          <p:cNvSpPr>
            <a:spLocks noGrp="1"/>
          </p:cNvSpPr>
          <p:nvPr>
            <p:ph idx="1"/>
          </p:nvPr>
        </p:nvSpPr>
        <p:spPr>
          <a:xfrm>
            <a:off x="457200" y="1600200"/>
            <a:ext cx="7467600" cy="4781550"/>
          </a:xfrm>
        </p:spPr>
        <p:txBody>
          <a:bodyPr>
            <a:normAutofit fontScale="32500" lnSpcReduction="20000"/>
          </a:bodyPr>
          <a:lstStyle/>
          <a:p>
            <a:pPr marL="449263" indent="-449263" algn="just" eaLnBrk="1" fontAlgn="auto" hangingPunct="1">
              <a:spcBef>
                <a:spcPts val="1200"/>
              </a:spcBef>
              <a:spcAft>
                <a:spcPts val="0"/>
              </a:spcAft>
              <a:buClr>
                <a:srgbClr val="FF0000"/>
              </a:buClr>
              <a:buFont typeface="Wingdings" pitchFamily="2" charset="2"/>
              <a:buChar char="Ø"/>
              <a:defRPr/>
            </a:pPr>
            <a:r>
              <a:rPr lang="el-GR" sz="7400" dirty="0" smtClean="0"/>
              <a:t>Τα 2/3 των εγκαυμάτων συμβαίνουν στο σπίτι και συχνά αφορούν νεαρούς εφήβους, παιδιά μικρότερα των 15 ετών και ηλικιωμένους.</a:t>
            </a:r>
          </a:p>
          <a:p>
            <a:pPr marL="449263" indent="-449263" algn="just" eaLnBrk="1" fontAlgn="auto" hangingPunct="1">
              <a:spcBef>
                <a:spcPts val="1200"/>
              </a:spcBef>
              <a:spcAft>
                <a:spcPts val="0"/>
              </a:spcAft>
              <a:buClr>
                <a:srgbClr val="FF0000"/>
              </a:buClr>
              <a:buFont typeface="Wingdings" pitchFamily="2" charset="2"/>
              <a:buChar char="Ø"/>
              <a:defRPr/>
            </a:pPr>
            <a:r>
              <a:rPr lang="el-GR" sz="7400" dirty="0" smtClean="0"/>
              <a:t>Το 75% των θανάτων από εγκαύματα σχετίζονται με εστίες φωτιάς στο σπίτι.</a:t>
            </a:r>
          </a:p>
          <a:p>
            <a:pPr marL="449263" indent="-449263" algn="just" eaLnBrk="1" fontAlgn="auto" hangingPunct="1">
              <a:spcBef>
                <a:spcPts val="1200"/>
              </a:spcBef>
              <a:spcAft>
                <a:spcPts val="0"/>
              </a:spcAft>
              <a:buClr>
                <a:srgbClr val="FF0000"/>
              </a:buClr>
              <a:buFont typeface="Wingdings" pitchFamily="2" charset="2"/>
              <a:buChar char="Ø"/>
              <a:defRPr/>
            </a:pPr>
            <a:r>
              <a:rPr lang="el-GR" sz="7400" dirty="0" smtClean="0"/>
              <a:t>Ένα σημαντικό ποσοστό των εγκαυμάτων σε παιδιά οφείλεται στην παιδική αφέλεια, την χαμηλή κοινωνικοοικονομική κατάσταση και στο μη ασφαλές περιβάλλον.</a:t>
            </a:r>
          </a:p>
          <a:p>
            <a:pPr marL="449263" indent="-449263" algn="just" eaLnBrk="1" fontAlgn="auto" hangingPunct="1">
              <a:spcBef>
                <a:spcPts val="1200"/>
              </a:spcBef>
              <a:spcAft>
                <a:spcPts val="0"/>
              </a:spcAft>
              <a:buClr>
                <a:srgbClr val="FF0000"/>
              </a:buClr>
              <a:buFont typeface="Wingdings" pitchFamily="2" charset="2"/>
              <a:buChar char="Ø"/>
              <a:defRPr/>
            </a:pPr>
            <a:r>
              <a:rPr lang="el-GR" sz="7400" dirty="0" smtClean="0"/>
              <a:t>Τα εγκαύματα φαίνεται να είναι το δεύτερο σε συχνότητα αίτιο θανατηφόρου τραύματος μετά τα ατυχήματα με δίκυκλο.</a:t>
            </a:r>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467544" y="0"/>
            <a:ext cx="7467600" cy="1143000"/>
          </a:xfrm>
        </p:spPr>
        <p:txBody>
          <a:bodyPr/>
          <a:lstStyle/>
          <a:p>
            <a:pPr algn="ctr"/>
            <a:r>
              <a:rPr lang="el-GR" sz="4000" b="1" u="sng" dirty="0" smtClean="0">
                <a:solidFill>
                  <a:srgbClr val="FF0000"/>
                </a:solidFill>
                <a:latin typeface="+mn-lt"/>
              </a:rPr>
              <a:t>ΤΑΞΙΝΟΜΗΣΗ</a:t>
            </a:r>
            <a:endParaRPr lang="en-US" sz="4000" b="1" u="sng" dirty="0" smtClean="0">
              <a:solidFill>
                <a:srgbClr val="FF0000"/>
              </a:solidFill>
              <a:latin typeface="+mn-lt"/>
            </a:endParaRPr>
          </a:p>
        </p:txBody>
      </p:sp>
      <p:sp>
        <p:nvSpPr>
          <p:cNvPr id="54275" name="Rectangle 3"/>
          <p:cNvSpPr>
            <a:spLocks noGrp="1"/>
          </p:cNvSpPr>
          <p:nvPr>
            <p:ph type="body" idx="1"/>
          </p:nvPr>
        </p:nvSpPr>
        <p:spPr>
          <a:xfrm>
            <a:off x="457200" y="1124744"/>
            <a:ext cx="7467600" cy="5001419"/>
          </a:xfrm>
        </p:spPr>
        <p:txBody>
          <a:bodyPr/>
          <a:lstStyle/>
          <a:p>
            <a:pPr>
              <a:lnSpc>
                <a:spcPct val="90000"/>
              </a:lnSpc>
              <a:buNone/>
            </a:pPr>
            <a:r>
              <a:rPr lang="el-GR" sz="2800" b="1" u="sng" dirty="0" smtClean="0">
                <a:solidFill>
                  <a:srgbClr val="4FA7FF"/>
                </a:solidFill>
              </a:rPr>
              <a:t>Α. </a:t>
            </a:r>
            <a:r>
              <a:rPr lang="en-US" sz="2800" b="1" u="sng" dirty="0" err="1" smtClean="0">
                <a:solidFill>
                  <a:srgbClr val="4FA7FF"/>
                </a:solidFill>
              </a:rPr>
              <a:t>Μετεωρολογικά</a:t>
            </a:r>
            <a:r>
              <a:rPr lang="en-US" sz="2800" b="1" u="sng" dirty="0" smtClean="0">
                <a:solidFill>
                  <a:srgbClr val="4FA7FF"/>
                </a:solidFill>
              </a:rPr>
              <a:t> </a:t>
            </a:r>
            <a:r>
              <a:rPr lang="en-US" sz="2800" b="1" u="sng" dirty="0" err="1" smtClean="0">
                <a:solidFill>
                  <a:srgbClr val="4FA7FF"/>
                </a:solidFill>
              </a:rPr>
              <a:t>κρυοπαγήματα</a:t>
            </a:r>
            <a:endParaRPr lang="el-GR" sz="2800" b="1" u="sng" dirty="0" smtClean="0">
              <a:solidFill>
                <a:srgbClr val="4FA7FF"/>
              </a:solidFill>
            </a:endParaRPr>
          </a:p>
          <a:p>
            <a:pPr>
              <a:lnSpc>
                <a:spcPct val="90000"/>
              </a:lnSpc>
              <a:buNone/>
            </a:pPr>
            <a:r>
              <a:rPr lang="el-GR" sz="2100" dirty="0" smtClean="0"/>
              <a:t>     </a:t>
            </a:r>
            <a:r>
              <a:rPr lang="en-US" sz="2400" dirty="0" err="1" smtClean="0"/>
              <a:t>Οφείλονται</a:t>
            </a:r>
            <a:r>
              <a:rPr lang="en-US" sz="2400" dirty="0" smtClean="0"/>
              <a:t> </a:t>
            </a:r>
            <a:r>
              <a:rPr lang="en-US" sz="2400" dirty="0" err="1" smtClean="0"/>
              <a:t>σε</a:t>
            </a:r>
            <a:r>
              <a:rPr lang="en-US" sz="2400" dirty="0" smtClean="0"/>
              <a:t> </a:t>
            </a:r>
            <a:r>
              <a:rPr lang="en-US" sz="2400" dirty="0" err="1" smtClean="0"/>
              <a:t>έκθεση</a:t>
            </a:r>
            <a:r>
              <a:rPr lang="en-US" sz="2400" dirty="0" smtClean="0"/>
              <a:t> </a:t>
            </a:r>
            <a:r>
              <a:rPr lang="en-US" sz="2400" dirty="0" err="1" smtClean="0"/>
              <a:t>στο</a:t>
            </a:r>
            <a:r>
              <a:rPr lang="en-US" sz="2400" dirty="0" smtClean="0"/>
              <a:t> </a:t>
            </a:r>
            <a:r>
              <a:rPr lang="en-US" sz="2400" dirty="0" err="1" smtClean="0"/>
              <a:t>κρύο</a:t>
            </a:r>
            <a:r>
              <a:rPr lang="en-US" sz="2400" dirty="0" smtClean="0"/>
              <a:t>, η </a:t>
            </a:r>
            <a:r>
              <a:rPr lang="en-US" sz="2400" dirty="0" err="1" smtClean="0"/>
              <a:t>δράση</a:t>
            </a:r>
            <a:r>
              <a:rPr lang="en-US" sz="2400" dirty="0" smtClean="0"/>
              <a:t> </a:t>
            </a:r>
            <a:r>
              <a:rPr lang="en-US" sz="2400" dirty="0" err="1" smtClean="0"/>
              <a:t>του</a:t>
            </a:r>
            <a:r>
              <a:rPr lang="en-US" sz="2400" dirty="0" smtClean="0"/>
              <a:t> </a:t>
            </a:r>
            <a:r>
              <a:rPr lang="en-US" sz="2400" dirty="0" err="1" smtClean="0"/>
              <a:t>οποίου</a:t>
            </a:r>
            <a:r>
              <a:rPr lang="en-US" sz="2400" dirty="0" smtClean="0"/>
              <a:t> </a:t>
            </a:r>
            <a:r>
              <a:rPr lang="en-US" sz="2400" dirty="0" err="1" smtClean="0"/>
              <a:t>πολλαπλασιάζεται</a:t>
            </a:r>
            <a:r>
              <a:rPr lang="en-US" sz="2400" dirty="0" smtClean="0"/>
              <a:t> </a:t>
            </a:r>
            <a:r>
              <a:rPr lang="en-US" sz="2400" dirty="0" err="1" smtClean="0"/>
              <a:t>από</a:t>
            </a:r>
            <a:r>
              <a:rPr lang="en-US" sz="2400" dirty="0" smtClean="0"/>
              <a:t> </a:t>
            </a:r>
            <a:r>
              <a:rPr lang="en-US" sz="2400" dirty="0" err="1" smtClean="0"/>
              <a:t>την</a:t>
            </a:r>
            <a:r>
              <a:rPr lang="en-US" sz="2400" dirty="0" smtClean="0"/>
              <a:t> </a:t>
            </a:r>
            <a:r>
              <a:rPr lang="en-US" sz="2400" dirty="0" err="1" smtClean="0"/>
              <a:t>υγρασία</a:t>
            </a:r>
            <a:r>
              <a:rPr lang="en-US" sz="2400" dirty="0" smtClean="0"/>
              <a:t> </a:t>
            </a:r>
            <a:r>
              <a:rPr lang="en-US" sz="2400" dirty="0" err="1" smtClean="0"/>
              <a:t>και</a:t>
            </a:r>
            <a:r>
              <a:rPr lang="en-US" sz="2400" dirty="0" smtClean="0"/>
              <a:t> </a:t>
            </a:r>
            <a:r>
              <a:rPr lang="en-US" sz="2400" dirty="0" err="1" smtClean="0"/>
              <a:t>τον</a:t>
            </a:r>
            <a:r>
              <a:rPr lang="en-US" sz="2400" dirty="0" smtClean="0"/>
              <a:t> </a:t>
            </a:r>
            <a:r>
              <a:rPr lang="en-US" sz="2400" dirty="0" err="1" smtClean="0"/>
              <a:t>άνεμο</a:t>
            </a:r>
            <a:r>
              <a:rPr lang="en-US" sz="2400" dirty="0" smtClean="0"/>
              <a:t>. </a:t>
            </a:r>
            <a:r>
              <a:rPr lang="en-US" sz="2400" dirty="0" err="1" smtClean="0"/>
              <a:t>Οι</a:t>
            </a:r>
            <a:r>
              <a:rPr lang="en-US" sz="2400" dirty="0" smtClean="0"/>
              <a:t> </a:t>
            </a:r>
            <a:r>
              <a:rPr lang="en-US" sz="2400" dirty="0" err="1" smtClean="0"/>
              <a:t>παράγοντες</a:t>
            </a:r>
            <a:r>
              <a:rPr lang="en-US" sz="2400" dirty="0" smtClean="0"/>
              <a:t> </a:t>
            </a:r>
            <a:r>
              <a:rPr lang="en-US" sz="2400" dirty="0" err="1" smtClean="0"/>
              <a:t>πού</a:t>
            </a:r>
            <a:r>
              <a:rPr lang="en-US" sz="2400" dirty="0" smtClean="0"/>
              <a:t> </a:t>
            </a:r>
            <a:r>
              <a:rPr lang="en-US" sz="2400" dirty="0" err="1" smtClean="0"/>
              <a:t>συντελούν</a:t>
            </a:r>
            <a:r>
              <a:rPr lang="en-US" sz="2400" dirty="0" smtClean="0"/>
              <a:t> </a:t>
            </a:r>
            <a:r>
              <a:rPr lang="en-US" sz="2400" dirty="0" err="1" smtClean="0"/>
              <a:t>στην</a:t>
            </a:r>
            <a:r>
              <a:rPr lang="en-US" sz="2400" dirty="0" smtClean="0"/>
              <a:t> </a:t>
            </a:r>
            <a:r>
              <a:rPr lang="en-US" sz="2400" dirty="0" err="1" smtClean="0"/>
              <a:t>εκδήλωση</a:t>
            </a:r>
            <a:r>
              <a:rPr lang="en-US" sz="2400" dirty="0" smtClean="0"/>
              <a:t> </a:t>
            </a:r>
            <a:r>
              <a:rPr lang="en-US" sz="2400" dirty="0" err="1" smtClean="0"/>
              <a:t>των</a:t>
            </a:r>
            <a:r>
              <a:rPr lang="en-US" sz="2400" dirty="0" smtClean="0"/>
              <a:t> </a:t>
            </a:r>
            <a:r>
              <a:rPr lang="en-US" sz="2400" dirty="0" err="1" smtClean="0"/>
              <a:t>κρυοπαγημάτων</a:t>
            </a:r>
            <a:r>
              <a:rPr lang="en-US" sz="2400" dirty="0" smtClean="0"/>
              <a:t> </a:t>
            </a:r>
            <a:r>
              <a:rPr lang="en-US" sz="2400" dirty="0" err="1" smtClean="0"/>
              <a:t>είναι</a:t>
            </a:r>
            <a:r>
              <a:rPr lang="en-US" sz="2400" dirty="0" smtClean="0"/>
              <a:t> </a:t>
            </a:r>
            <a:r>
              <a:rPr lang="en-US" sz="2400" dirty="0" err="1" smtClean="0"/>
              <a:t>πέντε</a:t>
            </a:r>
            <a:endParaRPr lang="el-GR" sz="2400" dirty="0" smtClean="0"/>
          </a:p>
          <a:p>
            <a:pPr lvl="3">
              <a:lnSpc>
                <a:spcPct val="90000"/>
              </a:lnSpc>
              <a:buClr>
                <a:srgbClr val="FF0000"/>
              </a:buClr>
              <a:buSzPct val="81000"/>
              <a:buFont typeface="Wingdings" pitchFamily="2" charset="2"/>
              <a:buChar char="Ø"/>
            </a:pPr>
            <a:r>
              <a:rPr lang="en-US" sz="2400" dirty="0" smtClean="0"/>
              <a:t>Η </a:t>
            </a:r>
            <a:r>
              <a:rPr lang="en-US" sz="2400" dirty="0" err="1" smtClean="0"/>
              <a:t>θερμοκρασί</a:t>
            </a:r>
            <a:r>
              <a:rPr lang="el-GR" sz="2400" dirty="0" smtClean="0"/>
              <a:t>α </a:t>
            </a:r>
            <a:r>
              <a:rPr lang="en-US" sz="2400" dirty="0" err="1" smtClean="0"/>
              <a:t>του</a:t>
            </a:r>
            <a:r>
              <a:rPr lang="en-US" sz="2400" dirty="0" smtClean="0"/>
              <a:t> </a:t>
            </a:r>
            <a:r>
              <a:rPr lang="en-US" sz="2400" dirty="0" err="1" smtClean="0"/>
              <a:t>περιβάλλοντος</a:t>
            </a:r>
            <a:r>
              <a:rPr lang="en-US" sz="2400" dirty="0" smtClean="0"/>
              <a:t>.</a:t>
            </a:r>
            <a:endParaRPr lang="el-GR" sz="2400" dirty="0" smtClean="0"/>
          </a:p>
          <a:p>
            <a:pPr lvl="3">
              <a:lnSpc>
                <a:spcPct val="90000"/>
              </a:lnSpc>
              <a:buClr>
                <a:srgbClr val="FF0000"/>
              </a:buClr>
              <a:buSzPct val="81000"/>
              <a:buFont typeface="Wingdings" pitchFamily="2" charset="2"/>
              <a:buChar char="Ø"/>
            </a:pPr>
            <a:r>
              <a:rPr lang="en-US" sz="2400" dirty="0" err="1" smtClean="0"/>
              <a:t>Το</a:t>
            </a:r>
            <a:r>
              <a:rPr lang="en-US" sz="2400" dirty="0" smtClean="0"/>
              <a:t> </a:t>
            </a:r>
            <a:r>
              <a:rPr lang="en-US" sz="2400" dirty="0" err="1" smtClean="0"/>
              <a:t>είδος</a:t>
            </a:r>
            <a:r>
              <a:rPr lang="en-US" sz="2400" dirty="0" smtClean="0"/>
              <a:t> </a:t>
            </a:r>
            <a:r>
              <a:rPr lang="en-US" sz="2400" dirty="0" err="1" smtClean="0"/>
              <a:t>του</a:t>
            </a:r>
            <a:r>
              <a:rPr lang="en-US" sz="2400" dirty="0" smtClean="0"/>
              <a:t> </a:t>
            </a:r>
            <a:r>
              <a:rPr lang="en-US" sz="2400" dirty="0" err="1" smtClean="0"/>
              <a:t>ψύχους</a:t>
            </a:r>
            <a:r>
              <a:rPr lang="en-US" sz="2400" dirty="0" smtClean="0"/>
              <a:t> (</a:t>
            </a:r>
            <a:r>
              <a:rPr lang="en-US" sz="2400" dirty="0" err="1" smtClean="0"/>
              <a:t>ψυχρός</a:t>
            </a:r>
            <a:r>
              <a:rPr lang="en-US" sz="2400" dirty="0" smtClean="0"/>
              <a:t> </a:t>
            </a:r>
            <a:r>
              <a:rPr lang="en-US" sz="2400" dirty="0" err="1" smtClean="0"/>
              <a:t>αέρας</a:t>
            </a:r>
            <a:r>
              <a:rPr lang="en-US" sz="2400" dirty="0" smtClean="0"/>
              <a:t>, </a:t>
            </a:r>
            <a:r>
              <a:rPr lang="en-US" sz="2400" dirty="0" err="1" smtClean="0"/>
              <a:t>υγρασία</a:t>
            </a:r>
            <a:r>
              <a:rPr lang="en-US" sz="2400" dirty="0" smtClean="0"/>
              <a:t>, </a:t>
            </a:r>
            <a:r>
              <a:rPr lang="en-US" sz="2400" dirty="0" err="1" smtClean="0"/>
              <a:t>ψυχρό</a:t>
            </a:r>
            <a:r>
              <a:rPr lang="en-US" sz="2400" dirty="0" smtClean="0"/>
              <a:t> </a:t>
            </a:r>
            <a:r>
              <a:rPr lang="en-US" sz="2400" dirty="0" err="1" smtClean="0"/>
              <a:t>νερό</a:t>
            </a:r>
            <a:r>
              <a:rPr lang="en-US" sz="2400" dirty="0" smtClean="0"/>
              <a:t>, </a:t>
            </a:r>
            <a:r>
              <a:rPr lang="en-US" sz="2400" dirty="0" err="1" smtClean="0"/>
              <a:t>πάγος</a:t>
            </a:r>
            <a:r>
              <a:rPr lang="en-US" sz="2400" dirty="0" smtClean="0"/>
              <a:t>, </a:t>
            </a:r>
            <a:r>
              <a:rPr lang="en-US" sz="2400" dirty="0" err="1" smtClean="0"/>
              <a:t>κλπ</a:t>
            </a:r>
            <a:endParaRPr lang="el-GR" sz="2400" dirty="0" smtClean="0"/>
          </a:p>
          <a:p>
            <a:pPr lvl="3">
              <a:lnSpc>
                <a:spcPct val="90000"/>
              </a:lnSpc>
              <a:buClr>
                <a:srgbClr val="FF0000"/>
              </a:buClr>
              <a:buSzPct val="81000"/>
              <a:buFont typeface="Wingdings" pitchFamily="2" charset="2"/>
              <a:buChar char="Ø"/>
            </a:pPr>
            <a:r>
              <a:rPr lang="en-US" sz="2400" dirty="0" smtClean="0"/>
              <a:t>Η </a:t>
            </a:r>
            <a:r>
              <a:rPr lang="en-US" sz="2400" dirty="0" err="1" smtClean="0"/>
              <a:t>διάρκεια</a:t>
            </a:r>
            <a:r>
              <a:rPr lang="en-US" sz="2400" dirty="0" smtClean="0"/>
              <a:t> </a:t>
            </a:r>
            <a:r>
              <a:rPr lang="en-US" sz="2400" dirty="0" err="1" smtClean="0"/>
              <a:t>έκθεσης</a:t>
            </a:r>
            <a:r>
              <a:rPr lang="en-US" sz="2400" dirty="0" smtClean="0"/>
              <a:t> </a:t>
            </a:r>
            <a:r>
              <a:rPr lang="en-US" sz="2400" dirty="0" err="1" smtClean="0"/>
              <a:t>στο</a:t>
            </a:r>
            <a:r>
              <a:rPr lang="en-US" sz="2400" dirty="0" smtClean="0"/>
              <a:t> </a:t>
            </a:r>
            <a:r>
              <a:rPr lang="en-US" sz="2400" dirty="0" err="1" smtClean="0"/>
              <a:t>ψύχος</a:t>
            </a:r>
            <a:r>
              <a:rPr lang="en-US" sz="2400" dirty="0" smtClean="0"/>
              <a:t>.</a:t>
            </a:r>
            <a:r>
              <a:rPr lang="el-GR" sz="2400" dirty="0" smtClean="0"/>
              <a:t> </a:t>
            </a:r>
          </a:p>
          <a:p>
            <a:pPr lvl="3">
              <a:lnSpc>
                <a:spcPct val="90000"/>
              </a:lnSpc>
              <a:buClr>
                <a:srgbClr val="FF0000"/>
              </a:buClr>
              <a:buSzPct val="81000"/>
              <a:buFont typeface="Wingdings" pitchFamily="2" charset="2"/>
              <a:buChar char="Ø"/>
            </a:pPr>
            <a:r>
              <a:rPr lang="en-US" sz="2400" dirty="0" smtClean="0"/>
              <a:t>Η </a:t>
            </a:r>
            <a:r>
              <a:rPr lang="en-US" sz="2400" dirty="0" err="1" smtClean="0"/>
              <a:t>τοπική</a:t>
            </a:r>
            <a:r>
              <a:rPr lang="en-US" sz="2400" dirty="0" smtClean="0"/>
              <a:t> </a:t>
            </a:r>
            <a:r>
              <a:rPr lang="en-US" sz="2400" dirty="0" err="1" smtClean="0"/>
              <a:t>και</a:t>
            </a:r>
            <a:r>
              <a:rPr lang="en-US" sz="2400" dirty="0" smtClean="0"/>
              <a:t> </a:t>
            </a:r>
            <a:r>
              <a:rPr lang="en-US" sz="2400" dirty="0" err="1" smtClean="0"/>
              <a:t>γενική</a:t>
            </a:r>
            <a:r>
              <a:rPr lang="en-US" sz="2400" dirty="0" smtClean="0"/>
              <a:t> </a:t>
            </a:r>
            <a:r>
              <a:rPr lang="en-US" sz="2400" dirty="0" err="1" smtClean="0"/>
              <a:t>κατάσταση</a:t>
            </a:r>
            <a:r>
              <a:rPr lang="en-US" sz="2400" dirty="0" smtClean="0"/>
              <a:t> </a:t>
            </a:r>
            <a:r>
              <a:rPr lang="en-US" sz="2400" dirty="0" err="1" smtClean="0"/>
              <a:t>του</a:t>
            </a:r>
            <a:r>
              <a:rPr lang="en-US" sz="2400" dirty="0" smtClean="0"/>
              <a:t> </a:t>
            </a:r>
            <a:r>
              <a:rPr lang="en-US" sz="2400" dirty="0" err="1" smtClean="0"/>
              <a:t>οργαν</a:t>
            </a:r>
            <a:endParaRPr lang="el-GR" sz="2400" dirty="0" smtClean="0"/>
          </a:p>
          <a:p>
            <a:pPr lvl="3">
              <a:lnSpc>
                <a:spcPct val="90000"/>
              </a:lnSpc>
              <a:buClr>
                <a:srgbClr val="FF0000"/>
              </a:buClr>
              <a:buSzPct val="81000"/>
              <a:buFont typeface="Wingdings" pitchFamily="2" charset="2"/>
              <a:buChar char="Ø"/>
            </a:pPr>
            <a:r>
              <a:rPr lang="el-GR" sz="2400" dirty="0" smtClean="0"/>
              <a:t> </a:t>
            </a:r>
            <a:r>
              <a:rPr lang="en-US" sz="2400" dirty="0" smtClean="0"/>
              <a:t>Η </a:t>
            </a:r>
            <a:r>
              <a:rPr lang="en-US" sz="2400" dirty="0" err="1" smtClean="0"/>
              <a:t>προφύλαξη</a:t>
            </a:r>
            <a:r>
              <a:rPr lang="en-US" sz="2400" dirty="0" smtClean="0"/>
              <a:t> </a:t>
            </a:r>
            <a:r>
              <a:rPr lang="en-US" sz="2400" dirty="0" err="1" smtClean="0"/>
              <a:t>της</a:t>
            </a:r>
            <a:r>
              <a:rPr lang="en-US" sz="2400" dirty="0" smtClean="0"/>
              <a:t> </a:t>
            </a:r>
            <a:r>
              <a:rPr lang="en-US" sz="2400" dirty="0" err="1" smtClean="0"/>
              <a:t>προσβεβλημένης</a:t>
            </a:r>
            <a:r>
              <a:rPr lang="en-US" sz="2400" dirty="0" smtClean="0"/>
              <a:t> </a:t>
            </a:r>
            <a:r>
              <a:rPr lang="en-US" sz="2400" dirty="0" err="1" smtClean="0"/>
              <a:t>περιοχής</a:t>
            </a:r>
            <a:r>
              <a:rPr lang="en-US" sz="2400" dirty="0" smtClean="0"/>
              <a:t> </a:t>
            </a:r>
            <a:r>
              <a:rPr lang="en-US" sz="2400" dirty="0" err="1" smtClean="0"/>
              <a:t>με</a:t>
            </a:r>
            <a:r>
              <a:rPr lang="en-US" sz="2400" dirty="0" smtClean="0"/>
              <a:t> </a:t>
            </a:r>
            <a:r>
              <a:rPr lang="en-US" sz="2400" dirty="0" err="1" smtClean="0"/>
              <a:t>κατάλληλο</a:t>
            </a:r>
            <a:r>
              <a:rPr lang="en-US" sz="2400" dirty="0" smtClean="0"/>
              <a:t> </a:t>
            </a:r>
            <a:r>
              <a:rPr lang="en-US" sz="2400" dirty="0" err="1" smtClean="0"/>
              <a:t>εξοπλισμό</a:t>
            </a:r>
            <a:endParaRPr lang="en-US" sz="2400" dirty="0" smtClean="0"/>
          </a:p>
          <a:p>
            <a:pPr>
              <a:lnSpc>
                <a:spcPct val="90000"/>
              </a:lnSpc>
              <a:buClr>
                <a:srgbClr val="FF0000"/>
              </a:buClr>
              <a:buSzPct val="81000"/>
              <a:buFont typeface="Wingdings" pitchFamily="2" charset="2"/>
              <a:buChar char="Ø"/>
            </a:pPr>
            <a:endParaRPr lang="en-US" sz="21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611560" y="0"/>
            <a:ext cx="7467600" cy="1143000"/>
          </a:xfrm>
        </p:spPr>
        <p:txBody>
          <a:bodyPr/>
          <a:lstStyle/>
          <a:p>
            <a:pPr algn="ctr"/>
            <a:r>
              <a:rPr lang="el-GR" sz="4000" b="1" u="sng" dirty="0" smtClean="0">
                <a:solidFill>
                  <a:srgbClr val="FF0000"/>
                </a:solidFill>
                <a:latin typeface="Arial"/>
              </a:rPr>
              <a:t>ΤΑΞΙΝΟΜΗΣΗ</a:t>
            </a:r>
            <a:endParaRPr lang="en-US" dirty="0" smtClean="0"/>
          </a:p>
        </p:txBody>
      </p:sp>
      <p:sp>
        <p:nvSpPr>
          <p:cNvPr id="55299" name="Rectangle 3"/>
          <p:cNvSpPr>
            <a:spLocks noGrp="1"/>
          </p:cNvSpPr>
          <p:nvPr>
            <p:ph type="body" idx="1"/>
          </p:nvPr>
        </p:nvSpPr>
        <p:spPr>
          <a:xfrm>
            <a:off x="457200" y="1124744"/>
            <a:ext cx="8291264" cy="5001419"/>
          </a:xfrm>
        </p:spPr>
        <p:txBody>
          <a:bodyPr/>
          <a:lstStyle/>
          <a:p>
            <a:pPr>
              <a:buNone/>
            </a:pPr>
            <a:r>
              <a:rPr lang="en-US" sz="2800" b="1" u="sng" dirty="0" err="1" smtClean="0">
                <a:solidFill>
                  <a:srgbClr val="4FA7FF"/>
                </a:solidFill>
              </a:rPr>
              <a:t>Εργατικά</a:t>
            </a:r>
            <a:r>
              <a:rPr lang="en-US" sz="2800" b="1" u="sng" dirty="0" smtClean="0">
                <a:solidFill>
                  <a:srgbClr val="4FA7FF"/>
                </a:solidFill>
              </a:rPr>
              <a:t> ή </a:t>
            </a:r>
            <a:r>
              <a:rPr lang="en-US" sz="2800" b="1" u="sng" dirty="0" err="1" smtClean="0">
                <a:solidFill>
                  <a:srgbClr val="4FA7FF"/>
                </a:solidFill>
              </a:rPr>
              <a:t>βιομηχανικά</a:t>
            </a:r>
            <a:r>
              <a:rPr lang="en-US" sz="2800" b="1" u="sng" dirty="0" smtClean="0">
                <a:solidFill>
                  <a:srgbClr val="4FA7FF"/>
                </a:solidFill>
              </a:rPr>
              <a:t> </a:t>
            </a:r>
            <a:r>
              <a:rPr lang="en-US" sz="2800" b="1" u="sng" dirty="0" err="1" smtClean="0">
                <a:solidFill>
                  <a:srgbClr val="4FA7FF"/>
                </a:solidFill>
              </a:rPr>
              <a:t>κρυοπαγήματα</a:t>
            </a:r>
            <a:endParaRPr lang="el-GR" sz="2800" b="1" u="sng" dirty="0" smtClean="0">
              <a:solidFill>
                <a:srgbClr val="4FA7FF"/>
              </a:solidFill>
            </a:endParaRPr>
          </a:p>
          <a:p>
            <a:pPr>
              <a:buNone/>
            </a:pPr>
            <a:r>
              <a:rPr lang="el-GR" sz="2200" dirty="0" smtClean="0"/>
              <a:t>     Μέχρι σήμερα έχουν αναφερθεί αρκετές χημικές ουσίες αλλά και φυσικές καταστάσεις στο βιομηχανικό αστικό περιβάλλον, που προκαλούν κρυοπαγήματα. Ακόμα και τα δάκτυλα του χεριού μας αν ακουμπήσουμε για ορισμένα δευτερόλεπτα στο μέταλλο της κατάψυξης του οικιακού ψυγείου, είναι αρκετό να χάσουμε τμήμα του δέρματος, από ακαριαίο κρυοπάγημα της </a:t>
            </a:r>
            <a:r>
              <a:rPr lang="el-GR" sz="2200" dirty="0" err="1" smtClean="0"/>
              <a:t>επιδερμίδας.Ενδεικτικα</a:t>
            </a:r>
            <a:r>
              <a:rPr lang="el-GR" sz="2200" dirty="0" smtClean="0"/>
              <a:t> </a:t>
            </a:r>
            <a:r>
              <a:rPr lang="el-GR" sz="2200" dirty="0" err="1" smtClean="0"/>
              <a:t>καποια</a:t>
            </a:r>
            <a:r>
              <a:rPr lang="el-GR" sz="2200" dirty="0" smtClean="0"/>
              <a:t> </a:t>
            </a:r>
            <a:r>
              <a:rPr lang="el-GR" sz="2200" dirty="0" err="1" smtClean="0"/>
              <a:t>αιτια</a:t>
            </a:r>
            <a:endParaRPr lang="el-GR" sz="2200" dirty="0" smtClean="0"/>
          </a:p>
          <a:p>
            <a:pPr lvl="5">
              <a:buClr>
                <a:srgbClr val="FF0000"/>
              </a:buClr>
              <a:buFont typeface="Wingdings" pitchFamily="2" charset="2"/>
              <a:buChar char="Ø"/>
            </a:pPr>
            <a:r>
              <a:rPr lang="en-US" sz="2200" dirty="0" err="1" smtClean="0"/>
              <a:t>υγρό</a:t>
            </a:r>
            <a:r>
              <a:rPr lang="en-US" sz="2200" dirty="0" smtClean="0"/>
              <a:t> </a:t>
            </a:r>
            <a:r>
              <a:rPr lang="el-GR" sz="2200" dirty="0" smtClean="0"/>
              <a:t>άζωτο</a:t>
            </a:r>
          </a:p>
          <a:p>
            <a:pPr lvl="5">
              <a:buClr>
                <a:srgbClr val="FF0000"/>
              </a:buClr>
              <a:buFont typeface="Wingdings" pitchFamily="2" charset="2"/>
              <a:buChar char="Ø"/>
            </a:pPr>
            <a:r>
              <a:rPr lang="en-US" sz="2200" dirty="0" err="1" smtClean="0"/>
              <a:t>υγρό</a:t>
            </a:r>
            <a:r>
              <a:rPr lang="en-US" sz="2200" dirty="0" smtClean="0"/>
              <a:t> </a:t>
            </a:r>
            <a:r>
              <a:rPr lang="en-US" sz="2200" dirty="0" err="1" smtClean="0"/>
              <a:t>και</a:t>
            </a:r>
            <a:r>
              <a:rPr lang="en-US" sz="2200" dirty="0" smtClean="0"/>
              <a:t> </a:t>
            </a:r>
            <a:r>
              <a:rPr lang="en-US" sz="2200" dirty="0" err="1" smtClean="0"/>
              <a:t>στερεό</a:t>
            </a:r>
            <a:r>
              <a:rPr lang="en-US" sz="2200" dirty="0" smtClean="0"/>
              <a:t> </a:t>
            </a:r>
            <a:r>
              <a:rPr lang="en-US" sz="2200" dirty="0" err="1" smtClean="0"/>
              <a:t>διοξείδι</a:t>
            </a:r>
            <a:r>
              <a:rPr lang="el-GR" sz="2200" dirty="0" smtClean="0"/>
              <a:t>ο</a:t>
            </a:r>
            <a:r>
              <a:rPr lang="en-US" sz="2200" dirty="0" smtClean="0"/>
              <a:t> </a:t>
            </a:r>
            <a:r>
              <a:rPr lang="en-US" sz="2200" dirty="0" err="1" smtClean="0"/>
              <a:t>του</a:t>
            </a:r>
            <a:r>
              <a:rPr lang="en-US" sz="2200" dirty="0" smtClean="0"/>
              <a:t> </a:t>
            </a:r>
            <a:r>
              <a:rPr lang="en-US" sz="2200" dirty="0" err="1" smtClean="0"/>
              <a:t>άνθρακα</a:t>
            </a:r>
            <a:r>
              <a:rPr lang="en-US" sz="2200" dirty="0" smtClean="0"/>
              <a:t> </a:t>
            </a:r>
            <a:r>
              <a:rPr lang="el-GR" sz="2200" dirty="0" smtClean="0"/>
              <a:t>(ψυκτικά υγρά)</a:t>
            </a:r>
          </a:p>
          <a:p>
            <a:pPr lvl="5">
              <a:buClr>
                <a:srgbClr val="FF0000"/>
              </a:buClr>
              <a:buFont typeface="Wingdings" pitchFamily="2" charset="2"/>
              <a:buChar char="Ø"/>
            </a:pPr>
            <a:r>
              <a:rPr lang="en-US" sz="2200" dirty="0" err="1" smtClean="0"/>
              <a:t>το</a:t>
            </a:r>
            <a:r>
              <a:rPr lang="en-US" sz="2200" dirty="0" smtClean="0"/>
              <a:t> </a:t>
            </a:r>
            <a:r>
              <a:rPr lang="en-US" sz="2200" dirty="0" err="1" smtClean="0"/>
              <a:t>Μεθυλοχλωρίδιο</a:t>
            </a:r>
            <a:r>
              <a:rPr lang="en-US" sz="2200" dirty="0" smtClean="0"/>
              <a:t> </a:t>
            </a:r>
            <a:r>
              <a:rPr lang="en-US" sz="2200" dirty="0" err="1" smtClean="0"/>
              <a:t>το</a:t>
            </a:r>
            <a:r>
              <a:rPr lang="en-US" sz="2200" dirty="0" smtClean="0"/>
              <a:t> </a:t>
            </a:r>
            <a:r>
              <a:rPr lang="en-US" sz="2200" dirty="0" err="1" smtClean="0"/>
              <a:t>οποίο</a:t>
            </a:r>
            <a:r>
              <a:rPr lang="en-US" sz="2200" dirty="0" smtClean="0"/>
              <a:t> </a:t>
            </a:r>
            <a:r>
              <a:rPr lang="en-US" sz="2200" dirty="0" err="1" smtClean="0"/>
              <a:t>χρησιμοποιούνταν</a:t>
            </a:r>
            <a:r>
              <a:rPr lang="en-US" sz="2200" dirty="0" smtClean="0"/>
              <a:t> </a:t>
            </a:r>
            <a:r>
              <a:rPr lang="en-US" sz="2200" dirty="0" err="1" smtClean="0"/>
              <a:t>ευρύτατα</a:t>
            </a:r>
            <a:r>
              <a:rPr lang="en-US" sz="2200" dirty="0" smtClean="0"/>
              <a:t> </a:t>
            </a:r>
            <a:r>
              <a:rPr lang="en-US" sz="2200" dirty="0" err="1" smtClean="0"/>
              <a:t>ως</a:t>
            </a:r>
            <a:r>
              <a:rPr lang="en-US" sz="2200" dirty="0" smtClean="0"/>
              <a:t> </a:t>
            </a:r>
            <a:r>
              <a:rPr lang="en-US" sz="2200" dirty="0" err="1" smtClean="0"/>
              <a:t>ψυκτικό</a:t>
            </a:r>
            <a:r>
              <a:rPr lang="en-US" sz="2200" dirty="0" smtClean="0"/>
              <a:t> </a:t>
            </a:r>
            <a:r>
              <a:rPr lang="en-US" sz="2200" dirty="0" err="1" smtClean="0"/>
              <a:t>υγρό</a:t>
            </a:r>
            <a:r>
              <a:rPr lang="en-US" sz="2200" dirty="0" smtClean="0"/>
              <a:t> </a:t>
            </a:r>
            <a:r>
              <a:rPr lang="en-US" sz="2200" dirty="0" err="1" smtClean="0"/>
              <a:t>σε</a:t>
            </a:r>
            <a:r>
              <a:rPr lang="en-US" sz="2200" dirty="0" smtClean="0"/>
              <a:t> </a:t>
            </a:r>
            <a:r>
              <a:rPr lang="en-US" sz="2200" dirty="0" err="1" smtClean="0"/>
              <a:t>ψυγεία</a:t>
            </a:r>
            <a:endParaRPr lang="en-US" sz="22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395536" y="476672"/>
            <a:ext cx="7787208" cy="1143000"/>
          </a:xfrm>
        </p:spPr>
        <p:txBody>
          <a:bodyPr/>
          <a:lstStyle/>
          <a:p>
            <a:pPr algn="ctr"/>
            <a:r>
              <a:rPr lang="el-GR" sz="4000" b="1" u="sng" dirty="0" smtClean="0">
                <a:solidFill>
                  <a:srgbClr val="FF0000"/>
                </a:solidFill>
                <a:latin typeface="+mn-lt"/>
              </a:rPr>
              <a:t>ΣΤΑΔΙΑ-ΒΑΘΜΟΙ</a:t>
            </a:r>
            <a:br>
              <a:rPr lang="el-GR" sz="4000" b="1" u="sng" dirty="0" smtClean="0">
                <a:solidFill>
                  <a:srgbClr val="FF0000"/>
                </a:solidFill>
                <a:latin typeface="+mn-lt"/>
              </a:rPr>
            </a:br>
            <a:r>
              <a:rPr lang="el-GR" sz="4000" b="1" u="sng" dirty="0" smtClean="0">
                <a:solidFill>
                  <a:srgbClr val="FF0000"/>
                </a:solidFill>
                <a:latin typeface="+mn-lt"/>
              </a:rPr>
              <a:t>ΚΡΥΟΠΑΓΗΜΑΤΩΝ </a:t>
            </a:r>
            <a:r>
              <a:rPr lang="el-GR" sz="4800" dirty="0" smtClean="0"/>
              <a:t/>
            </a:r>
            <a:br>
              <a:rPr lang="el-GR" sz="4800" dirty="0" smtClean="0"/>
            </a:br>
            <a:endParaRPr lang="en-US" dirty="0" smtClean="0"/>
          </a:p>
        </p:txBody>
      </p:sp>
      <p:sp>
        <p:nvSpPr>
          <p:cNvPr id="57347" name="Rectangle 3"/>
          <p:cNvSpPr>
            <a:spLocks noGrp="1"/>
          </p:cNvSpPr>
          <p:nvPr>
            <p:ph type="body" idx="1"/>
          </p:nvPr>
        </p:nvSpPr>
        <p:spPr/>
        <p:txBody>
          <a:bodyPr/>
          <a:lstStyle/>
          <a:p>
            <a:pPr>
              <a:buClr>
                <a:srgbClr val="FF0000"/>
              </a:buClr>
              <a:buFont typeface="Wingdings" pitchFamily="2" charset="2"/>
              <a:buChar char="Ø"/>
            </a:pPr>
            <a:r>
              <a:rPr lang="el-GR" sz="2400" dirty="0" err="1" smtClean="0"/>
              <a:t>Aιμωδίες</a:t>
            </a:r>
            <a:r>
              <a:rPr lang="el-GR" sz="2400" dirty="0" smtClean="0"/>
              <a:t> , Πόνος, Ωχρό δέρμα, Υπεραιμία και Οίδημα </a:t>
            </a:r>
          </a:p>
          <a:p>
            <a:pPr>
              <a:buClr>
                <a:srgbClr val="FF0000"/>
              </a:buClr>
              <a:buFont typeface="Wingdings" pitchFamily="2" charset="2"/>
              <a:buChar char="Ø"/>
            </a:pPr>
            <a:r>
              <a:rPr lang="el-GR" sz="2400" dirty="0" err="1" smtClean="0"/>
              <a:t>Επιπροστίθενται</a:t>
            </a:r>
            <a:r>
              <a:rPr lang="el-GR" sz="2400" dirty="0" smtClean="0"/>
              <a:t> και </a:t>
            </a:r>
            <a:r>
              <a:rPr lang="el-GR" sz="2400" dirty="0" err="1" smtClean="0"/>
              <a:t>φυσσαλίδες</a:t>
            </a:r>
            <a:r>
              <a:rPr lang="el-GR" sz="2400" dirty="0" smtClean="0"/>
              <a:t> με Φλεβική στάση</a:t>
            </a:r>
          </a:p>
          <a:p>
            <a:pPr>
              <a:buClr>
                <a:srgbClr val="FF0000"/>
              </a:buClr>
              <a:buFont typeface="Wingdings" pitchFamily="2" charset="2"/>
              <a:buChar char="Ø"/>
            </a:pPr>
            <a:r>
              <a:rPr lang="el-GR" sz="2400" dirty="0" err="1" smtClean="0"/>
              <a:t>Εμφρακτο</a:t>
            </a:r>
            <a:r>
              <a:rPr lang="el-GR" sz="2400" dirty="0" smtClean="0"/>
              <a:t>, Νέκρωση, Σπασμός αρτηριών, Νέκρωση δέρματος, Εσχάρες, Έλκος</a:t>
            </a:r>
          </a:p>
          <a:p>
            <a:pPr>
              <a:buClr>
                <a:srgbClr val="FF0000"/>
              </a:buClr>
              <a:buFont typeface="Wingdings" pitchFamily="2" charset="2"/>
              <a:buChar char="Ø"/>
            </a:pPr>
            <a:r>
              <a:rPr lang="el-GR" sz="2400" dirty="0" smtClean="0"/>
              <a:t>Ισχαιμία και </a:t>
            </a:r>
            <a:r>
              <a:rPr lang="el-GR" sz="2400" dirty="0" err="1" smtClean="0"/>
              <a:t>Υποξία</a:t>
            </a:r>
            <a:r>
              <a:rPr lang="el-GR" sz="2400" dirty="0" smtClean="0"/>
              <a:t> των Ιστών, Νέκρωση Ιστών, Ξηρή ή υγρή Γάγγραινα</a:t>
            </a:r>
            <a:endParaRPr lang="en-US"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algn="ctr"/>
            <a:r>
              <a:rPr lang="el-GR" sz="4000" b="1" u="sng" dirty="0" smtClean="0">
                <a:solidFill>
                  <a:srgbClr val="FF0000"/>
                </a:solidFill>
                <a:latin typeface="+mn-lt"/>
              </a:rPr>
              <a:t>ΚΛΙΝΙΚΗ ΕΙΚΟΝΑ</a:t>
            </a:r>
            <a:endParaRPr lang="en-US" sz="4000" b="1" u="sng" dirty="0" smtClean="0">
              <a:solidFill>
                <a:srgbClr val="FF0000"/>
              </a:solidFill>
              <a:latin typeface="+mn-lt"/>
            </a:endParaRPr>
          </a:p>
        </p:txBody>
      </p:sp>
      <p:sp>
        <p:nvSpPr>
          <p:cNvPr id="58371" name="Rectangle 3"/>
          <p:cNvSpPr>
            <a:spLocks noGrp="1"/>
          </p:cNvSpPr>
          <p:nvPr>
            <p:ph type="body" idx="1"/>
          </p:nvPr>
        </p:nvSpPr>
        <p:spPr/>
        <p:txBody>
          <a:bodyPr/>
          <a:lstStyle/>
          <a:p>
            <a:pPr>
              <a:lnSpc>
                <a:spcPct val="90000"/>
              </a:lnSpc>
              <a:buClr>
                <a:srgbClr val="FF0000"/>
              </a:buClr>
              <a:buFont typeface="Wingdings" pitchFamily="2" charset="2"/>
              <a:buChar char="Ø"/>
            </a:pPr>
            <a:r>
              <a:rPr lang="en-US" sz="2400" dirty="0" err="1" smtClean="0"/>
              <a:t>Τα</a:t>
            </a:r>
            <a:r>
              <a:rPr lang="en-US" sz="2400" dirty="0" smtClean="0"/>
              <a:t> </a:t>
            </a:r>
            <a:r>
              <a:rPr lang="en-US" sz="2400" dirty="0" err="1" smtClean="0"/>
              <a:t>άκρα</a:t>
            </a:r>
            <a:r>
              <a:rPr lang="en-US" sz="2400" dirty="0" smtClean="0"/>
              <a:t> </a:t>
            </a:r>
            <a:r>
              <a:rPr lang="en-US" sz="2400" dirty="0" err="1" smtClean="0"/>
              <a:t>που</a:t>
            </a:r>
            <a:r>
              <a:rPr lang="en-US" sz="2400" dirty="0" smtClean="0"/>
              <a:t> </a:t>
            </a:r>
            <a:r>
              <a:rPr lang="en-US" sz="2400" dirty="0" err="1" smtClean="0"/>
              <a:t>έχουν</a:t>
            </a:r>
            <a:r>
              <a:rPr lang="en-US" sz="2400" dirty="0" smtClean="0"/>
              <a:t> </a:t>
            </a:r>
            <a:r>
              <a:rPr lang="en-US" sz="2400" dirty="0" err="1" smtClean="0"/>
              <a:t>υποστεί</a:t>
            </a:r>
            <a:r>
              <a:rPr lang="en-US" sz="2400" dirty="0" smtClean="0"/>
              <a:t> </a:t>
            </a:r>
            <a:r>
              <a:rPr lang="en-US" sz="2400" dirty="0" err="1" smtClean="0"/>
              <a:t>κρυοπάγημα</a:t>
            </a:r>
            <a:r>
              <a:rPr lang="el-GR" sz="2400" dirty="0" smtClean="0"/>
              <a:t>:</a:t>
            </a:r>
          </a:p>
          <a:p>
            <a:pPr lvl="8">
              <a:lnSpc>
                <a:spcPct val="90000"/>
              </a:lnSpc>
              <a:buClr>
                <a:srgbClr val="4FA7FF"/>
              </a:buClr>
              <a:buFont typeface="Arial" pitchFamily="34" charset="0"/>
              <a:buChar char="•"/>
            </a:pPr>
            <a:r>
              <a:rPr lang="el-GR" sz="2400" dirty="0" smtClean="0"/>
              <a:t>Μ</a:t>
            </a:r>
            <a:r>
              <a:rPr lang="en-US" sz="2400" dirty="0" err="1" smtClean="0"/>
              <a:t>ουδιασμένα</a:t>
            </a:r>
            <a:endParaRPr lang="el-GR" sz="2400" dirty="0" smtClean="0"/>
          </a:p>
          <a:p>
            <a:pPr lvl="8">
              <a:lnSpc>
                <a:spcPct val="90000"/>
              </a:lnSpc>
              <a:buClr>
                <a:srgbClr val="4FA7FF"/>
              </a:buClr>
              <a:buFont typeface="Arial" pitchFamily="34" charset="0"/>
              <a:buChar char="•"/>
            </a:pPr>
            <a:r>
              <a:rPr lang="el-GR" sz="2400" dirty="0" err="1" smtClean="0"/>
              <a:t>Ε</a:t>
            </a:r>
            <a:r>
              <a:rPr lang="en-US" sz="2400" dirty="0" err="1" smtClean="0"/>
              <a:t>πώδυνα</a:t>
            </a:r>
            <a:r>
              <a:rPr lang="en-US" sz="2400" dirty="0" smtClean="0"/>
              <a:t>, </a:t>
            </a:r>
            <a:endParaRPr lang="el-GR" sz="2400" dirty="0" smtClean="0"/>
          </a:p>
          <a:p>
            <a:pPr lvl="8">
              <a:lnSpc>
                <a:spcPct val="90000"/>
              </a:lnSpc>
              <a:buClr>
                <a:srgbClr val="4FA7FF"/>
              </a:buClr>
              <a:buFont typeface="Arial" pitchFamily="34" charset="0"/>
              <a:buChar char="•"/>
            </a:pPr>
            <a:r>
              <a:rPr lang="el-GR" sz="2400" dirty="0" err="1" smtClean="0"/>
              <a:t>Ε</a:t>
            </a:r>
            <a:r>
              <a:rPr lang="en-US" sz="2400" dirty="0" err="1" smtClean="0"/>
              <a:t>μφάνιση</a:t>
            </a:r>
            <a:r>
              <a:rPr lang="en-US" sz="2400" dirty="0" smtClean="0"/>
              <a:t> </a:t>
            </a:r>
            <a:r>
              <a:rPr lang="en-US" sz="2400" dirty="0" err="1" smtClean="0"/>
              <a:t>ωχρή</a:t>
            </a:r>
            <a:r>
              <a:rPr lang="en-US" sz="2400" dirty="0" smtClean="0"/>
              <a:t> ή </a:t>
            </a:r>
            <a:r>
              <a:rPr lang="en-US" sz="2400" dirty="0" err="1" smtClean="0"/>
              <a:t>κίτρινη</a:t>
            </a:r>
            <a:r>
              <a:rPr lang="en-US" sz="2400" dirty="0" smtClean="0"/>
              <a:t> </a:t>
            </a:r>
            <a:r>
              <a:rPr lang="en-US" sz="2400" dirty="0" err="1" smtClean="0"/>
              <a:t>σαν</a:t>
            </a:r>
            <a:r>
              <a:rPr lang="en-US" sz="2400" dirty="0" smtClean="0"/>
              <a:t> </a:t>
            </a:r>
            <a:r>
              <a:rPr lang="en-US" sz="2400" dirty="0" err="1" smtClean="0"/>
              <a:t>κερί</a:t>
            </a:r>
            <a:r>
              <a:rPr lang="en-US" sz="2400" dirty="0" smtClean="0"/>
              <a:t>. </a:t>
            </a:r>
            <a:endParaRPr lang="el-GR" sz="2400" dirty="0" smtClean="0"/>
          </a:p>
          <a:p>
            <a:pPr>
              <a:lnSpc>
                <a:spcPct val="90000"/>
              </a:lnSpc>
              <a:buClr>
                <a:srgbClr val="FF0000"/>
              </a:buClr>
              <a:buFont typeface="Wingdings" pitchFamily="2" charset="2"/>
              <a:buChar char="Ø"/>
            </a:pPr>
            <a:r>
              <a:rPr lang="en-US" sz="2400" dirty="0" err="1" smtClean="0"/>
              <a:t>Στο</a:t>
            </a:r>
            <a:r>
              <a:rPr lang="en-US" sz="2400" dirty="0" smtClean="0"/>
              <a:t> </a:t>
            </a:r>
            <a:r>
              <a:rPr lang="en-US" sz="2400" dirty="0" err="1" smtClean="0"/>
              <a:t>Επιφανειακό</a:t>
            </a:r>
            <a:r>
              <a:rPr lang="en-US" sz="2400" dirty="0" smtClean="0"/>
              <a:t> </a:t>
            </a:r>
            <a:r>
              <a:rPr lang="en-US" sz="2400" dirty="0" err="1" smtClean="0"/>
              <a:t>Κρυοπάγημα</a:t>
            </a:r>
            <a:r>
              <a:rPr lang="en-US" sz="2400" dirty="0" smtClean="0"/>
              <a:t> (Superficial Frostbite), </a:t>
            </a:r>
            <a:r>
              <a:rPr lang="en-US" sz="2400" dirty="0" err="1" smtClean="0"/>
              <a:t>μόνο</a:t>
            </a:r>
            <a:r>
              <a:rPr lang="en-US" sz="2400" dirty="0" smtClean="0"/>
              <a:t> </a:t>
            </a:r>
            <a:r>
              <a:rPr lang="en-US" sz="2400" dirty="0" err="1" smtClean="0"/>
              <a:t>το</a:t>
            </a:r>
            <a:r>
              <a:rPr lang="en-US" sz="2400" dirty="0" smtClean="0"/>
              <a:t> </a:t>
            </a:r>
            <a:r>
              <a:rPr lang="en-US" sz="2400" dirty="0" err="1" smtClean="0"/>
              <a:t>δέρμα</a:t>
            </a:r>
            <a:r>
              <a:rPr lang="en-US" sz="2400" dirty="0" smtClean="0"/>
              <a:t> </a:t>
            </a:r>
            <a:r>
              <a:rPr lang="en-US" sz="2400" dirty="0" err="1" smtClean="0"/>
              <a:t>και</a:t>
            </a:r>
            <a:r>
              <a:rPr lang="en-US" sz="2400" dirty="0" smtClean="0"/>
              <a:t> ο </a:t>
            </a:r>
            <a:r>
              <a:rPr lang="en-US" sz="2400" dirty="0" err="1" smtClean="0"/>
              <a:t>υποδόριος</a:t>
            </a:r>
            <a:r>
              <a:rPr lang="en-US" sz="2400" dirty="0" smtClean="0"/>
              <a:t> </a:t>
            </a:r>
            <a:r>
              <a:rPr lang="en-US" sz="2400" dirty="0" err="1" smtClean="0"/>
              <a:t>ιστός</a:t>
            </a:r>
            <a:r>
              <a:rPr lang="en-US" sz="2400" dirty="0" smtClean="0"/>
              <a:t> </a:t>
            </a:r>
            <a:r>
              <a:rPr lang="en-US" sz="2400" dirty="0" err="1" smtClean="0"/>
              <a:t>είναι</a:t>
            </a:r>
            <a:r>
              <a:rPr lang="en-US" sz="2400" dirty="0" smtClean="0"/>
              <a:t> </a:t>
            </a:r>
            <a:r>
              <a:rPr lang="en-US" sz="2400" dirty="0" err="1" smtClean="0"/>
              <a:t>παγωμένα</a:t>
            </a:r>
            <a:r>
              <a:rPr lang="en-US" sz="2400" dirty="0" smtClean="0"/>
              <a:t>, </a:t>
            </a:r>
            <a:r>
              <a:rPr lang="en-US" sz="2400" dirty="0" err="1" smtClean="0"/>
              <a:t>και</a:t>
            </a:r>
            <a:r>
              <a:rPr lang="en-US" sz="2400" dirty="0" smtClean="0"/>
              <a:t> </a:t>
            </a:r>
            <a:r>
              <a:rPr lang="en-US" sz="2400" dirty="0" err="1" smtClean="0"/>
              <a:t>ως</a:t>
            </a:r>
            <a:r>
              <a:rPr lang="en-US" sz="2400" dirty="0" smtClean="0"/>
              <a:t> </a:t>
            </a:r>
            <a:r>
              <a:rPr lang="en-US" sz="2400" dirty="0" err="1" smtClean="0"/>
              <a:t>εκ</a:t>
            </a:r>
            <a:r>
              <a:rPr lang="en-US" sz="2400" dirty="0" smtClean="0"/>
              <a:t> </a:t>
            </a:r>
            <a:r>
              <a:rPr lang="en-US" sz="2400" dirty="0" err="1" smtClean="0"/>
              <a:t>τούτου</a:t>
            </a:r>
            <a:r>
              <a:rPr lang="en-US" sz="2400" dirty="0" smtClean="0"/>
              <a:t> </a:t>
            </a:r>
            <a:r>
              <a:rPr lang="en-US" sz="2400" dirty="0" err="1" smtClean="0"/>
              <a:t>οι</a:t>
            </a:r>
            <a:r>
              <a:rPr lang="en-US" sz="2400" dirty="0" smtClean="0"/>
              <a:t> </a:t>
            </a:r>
            <a:r>
              <a:rPr lang="en-US" sz="2400" dirty="0" err="1" smtClean="0"/>
              <a:t>από</a:t>
            </a:r>
            <a:r>
              <a:rPr lang="en-US" sz="2400" dirty="0" smtClean="0"/>
              <a:t> </a:t>
            </a:r>
            <a:r>
              <a:rPr lang="en-US" sz="2400" dirty="0" err="1" smtClean="0"/>
              <a:t>κάτω</a:t>
            </a:r>
            <a:r>
              <a:rPr lang="en-US" sz="2400" dirty="0" smtClean="0"/>
              <a:t> </a:t>
            </a:r>
            <a:r>
              <a:rPr lang="en-US" sz="2400" dirty="0" err="1" smtClean="0"/>
              <a:t>ιστοί</a:t>
            </a:r>
            <a:r>
              <a:rPr lang="en-US" sz="2400" dirty="0" smtClean="0"/>
              <a:t> </a:t>
            </a:r>
            <a:r>
              <a:rPr lang="en-US" sz="2400" dirty="0" err="1" smtClean="0"/>
              <a:t>είναι</a:t>
            </a:r>
            <a:r>
              <a:rPr lang="en-US" sz="2400" dirty="0" smtClean="0"/>
              <a:t> </a:t>
            </a:r>
            <a:r>
              <a:rPr lang="en-US" sz="2400" dirty="0" err="1" smtClean="0"/>
              <a:t>ευπίεστοι</a:t>
            </a:r>
            <a:r>
              <a:rPr lang="en-US" sz="2400" dirty="0" smtClean="0"/>
              <a:t> </a:t>
            </a:r>
            <a:r>
              <a:rPr lang="en-US" sz="2400" dirty="0" err="1" smtClean="0"/>
              <a:t>στην</a:t>
            </a:r>
            <a:r>
              <a:rPr lang="en-US" sz="2400" dirty="0" smtClean="0"/>
              <a:t> </a:t>
            </a:r>
            <a:r>
              <a:rPr lang="en-US" sz="2400" dirty="0" err="1" smtClean="0"/>
              <a:t>πίεση</a:t>
            </a:r>
            <a:r>
              <a:rPr lang="en-US" sz="2400" dirty="0" smtClean="0"/>
              <a:t>. </a:t>
            </a:r>
            <a:endParaRPr lang="el-GR" sz="2400" dirty="0" smtClean="0"/>
          </a:p>
          <a:p>
            <a:pPr>
              <a:lnSpc>
                <a:spcPct val="90000"/>
              </a:lnSpc>
              <a:buClr>
                <a:srgbClr val="FF0000"/>
              </a:buClr>
              <a:buFont typeface="Wingdings" pitchFamily="2" charset="2"/>
              <a:buChar char="Ø"/>
            </a:pPr>
            <a:r>
              <a:rPr lang="en-US" sz="2400" dirty="0" err="1" smtClean="0"/>
              <a:t>Στο</a:t>
            </a:r>
            <a:r>
              <a:rPr lang="en-US" sz="2400" dirty="0" smtClean="0"/>
              <a:t> </a:t>
            </a:r>
            <a:r>
              <a:rPr lang="en-US" sz="2400" dirty="0" err="1" smtClean="0"/>
              <a:t>Βαθύ</a:t>
            </a:r>
            <a:r>
              <a:rPr lang="en-US" sz="2400" dirty="0" smtClean="0"/>
              <a:t> </a:t>
            </a:r>
            <a:r>
              <a:rPr lang="en-US" sz="2400" dirty="0" err="1" smtClean="0"/>
              <a:t>Κρυοπάγημα</a:t>
            </a:r>
            <a:r>
              <a:rPr lang="en-US" sz="2400" dirty="0" smtClean="0"/>
              <a:t>, ή </a:t>
            </a:r>
            <a:r>
              <a:rPr lang="en-US" sz="2400" dirty="0" err="1" smtClean="0"/>
              <a:t>Εν</a:t>
            </a:r>
            <a:r>
              <a:rPr lang="en-US" sz="2400" dirty="0" smtClean="0"/>
              <a:t> </a:t>
            </a:r>
            <a:r>
              <a:rPr lang="en-US" sz="2400" dirty="0" err="1" smtClean="0"/>
              <a:t>τω</a:t>
            </a:r>
            <a:r>
              <a:rPr lang="en-US" sz="2400" dirty="0" smtClean="0"/>
              <a:t> </a:t>
            </a:r>
            <a:r>
              <a:rPr lang="en-US" sz="2400" dirty="0" err="1" smtClean="0"/>
              <a:t>Βάθει</a:t>
            </a:r>
            <a:r>
              <a:rPr lang="en-US" sz="2400" dirty="0" smtClean="0"/>
              <a:t> </a:t>
            </a:r>
            <a:r>
              <a:rPr lang="en-US" sz="2400" dirty="0" err="1" smtClean="0"/>
              <a:t>Κρυοπάγημα</a:t>
            </a:r>
            <a:r>
              <a:rPr lang="en-US" sz="2400" dirty="0" smtClean="0"/>
              <a:t> (Deep Frostbite), </a:t>
            </a:r>
            <a:r>
              <a:rPr lang="en-US" sz="2400" dirty="0" err="1" smtClean="0"/>
              <a:t>υπάρχει</a:t>
            </a:r>
            <a:r>
              <a:rPr lang="en-US" sz="2400" dirty="0" smtClean="0"/>
              <a:t> </a:t>
            </a:r>
            <a:r>
              <a:rPr lang="en-US" sz="2400" dirty="0" err="1" smtClean="0"/>
              <a:t>πάγωμα</a:t>
            </a:r>
            <a:r>
              <a:rPr lang="en-US" sz="2400" dirty="0" smtClean="0"/>
              <a:t> </a:t>
            </a:r>
            <a:r>
              <a:rPr lang="en-US" sz="2400" dirty="0" err="1" smtClean="0"/>
              <a:t>των</a:t>
            </a:r>
            <a:r>
              <a:rPr lang="en-US" sz="2400" dirty="0" smtClean="0"/>
              <a:t> </a:t>
            </a:r>
            <a:r>
              <a:rPr lang="en-US" sz="2400" dirty="0" err="1" smtClean="0"/>
              <a:t>βαθέων</a:t>
            </a:r>
            <a:r>
              <a:rPr lang="en-US" sz="2400" dirty="0" smtClean="0"/>
              <a:t> </a:t>
            </a:r>
            <a:r>
              <a:rPr lang="en-US" sz="2400" dirty="0" err="1" smtClean="0"/>
              <a:t>ιστών</a:t>
            </a:r>
            <a:r>
              <a:rPr lang="en-US" sz="2400" dirty="0" smtClean="0"/>
              <a:t>, </a:t>
            </a:r>
            <a:r>
              <a:rPr lang="en-US" sz="2400" dirty="0" err="1" smtClean="0"/>
              <a:t>πού</a:t>
            </a:r>
            <a:r>
              <a:rPr lang="en-US" sz="2400" dirty="0" smtClean="0"/>
              <a:t> </a:t>
            </a:r>
            <a:r>
              <a:rPr lang="en-US" sz="2400" dirty="0" err="1" smtClean="0"/>
              <a:t>δίνουν</a:t>
            </a:r>
            <a:r>
              <a:rPr lang="en-US" sz="2400" dirty="0" smtClean="0"/>
              <a:t> </a:t>
            </a:r>
            <a:r>
              <a:rPr lang="en-US" sz="2400" dirty="0" err="1" smtClean="0"/>
              <a:t>μια</a:t>
            </a:r>
            <a:r>
              <a:rPr lang="en-US" sz="2400" dirty="0" smtClean="0"/>
              <a:t> </a:t>
            </a:r>
            <a:r>
              <a:rPr lang="en-US" sz="2400" dirty="0" err="1" smtClean="0"/>
              <a:t>εμφάνιση</a:t>
            </a:r>
            <a:r>
              <a:rPr lang="en-US" sz="2400" dirty="0" smtClean="0"/>
              <a:t> </a:t>
            </a:r>
            <a:r>
              <a:rPr lang="en-US" sz="2400" dirty="0" err="1" smtClean="0"/>
              <a:t>σαν</a:t>
            </a:r>
            <a:r>
              <a:rPr lang="en-US" sz="2400" dirty="0" smtClean="0"/>
              <a:t> </a:t>
            </a:r>
            <a:r>
              <a:rPr lang="en-US" sz="2400" dirty="0" err="1" smtClean="0"/>
              <a:t>ξύλο</a:t>
            </a:r>
            <a:r>
              <a:rPr lang="en-US" sz="2400" dirty="0" smtClean="0"/>
              <a:t>, </a:t>
            </a:r>
            <a:r>
              <a:rPr lang="en-US" sz="2400" dirty="0" err="1" smtClean="0"/>
              <a:t>στο</a:t>
            </a:r>
            <a:r>
              <a:rPr lang="en-US" sz="2400" dirty="0" smtClean="0"/>
              <a:t> </a:t>
            </a:r>
            <a:r>
              <a:rPr lang="en-US" sz="2400" dirty="0" err="1" smtClean="0"/>
              <a:t>πόδι</a:t>
            </a:r>
            <a:r>
              <a:rPr lang="en-US" sz="2400" dirty="0" smtClean="0"/>
              <a:t> ή </a:t>
            </a:r>
            <a:r>
              <a:rPr lang="en-US" sz="2400" dirty="0" err="1" smtClean="0"/>
              <a:t>χέρι</a:t>
            </a:r>
            <a:r>
              <a:rPr lang="el-GR" sz="2400" dirty="0" smtClean="0"/>
              <a:t> </a:t>
            </a:r>
            <a:r>
              <a:rPr lang="en-US" sz="2400" dirty="0" err="1" smtClean="0"/>
              <a:t>πρησμένο</a:t>
            </a:r>
            <a:r>
              <a:rPr lang="en-US" sz="2400" dirty="0" smtClean="0"/>
              <a:t> </a:t>
            </a:r>
            <a:r>
              <a:rPr lang="en-US" sz="2400" dirty="0" err="1" smtClean="0"/>
              <a:t>και</a:t>
            </a:r>
            <a:r>
              <a:rPr lang="en-US" sz="2400" dirty="0" smtClean="0"/>
              <a:t> </a:t>
            </a:r>
            <a:r>
              <a:rPr lang="en-US" sz="2400" dirty="0" err="1" smtClean="0"/>
              <a:t>είναι</a:t>
            </a:r>
            <a:r>
              <a:rPr lang="en-US" sz="2400" dirty="0" smtClean="0"/>
              <a:t> </a:t>
            </a:r>
            <a:r>
              <a:rPr lang="en-US" sz="2400" dirty="0" err="1" smtClean="0"/>
              <a:t>επώδυνο</a:t>
            </a:r>
            <a:endParaRPr lang="en-US" sz="24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algn="ctr"/>
            <a:r>
              <a:rPr lang="el-GR" sz="4000" b="1" u="sng" dirty="0" smtClean="0">
                <a:solidFill>
                  <a:srgbClr val="FF0000"/>
                </a:solidFill>
                <a:latin typeface="+mn-lt"/>
              </a:rPr>
              <a:t>ΑΝΤΙΜΕΤΩΠΙΣΗ</a:t>
            </a:r>
            <a:endParaRPr lang="en-US" sz="4000" b="1" u="sng" dirty="0" smtClean="0">
              <a:solidFill>
                <a:srgbClr val="FF0000"/>
              </a:solidFill>
              <a:latin typeface="+mn-lt"/>
            </a:endParaRPr>
          </a:p>
        </p:txBody>
      </p:sp>
      <p:sp>
        <p:nvSpPr>
          <p:cNvPr id="59395" name="Rectangle 3"/>
          <p:cNvSpPr>
            <a:spLocks noGrp="1"/>
          </p:cNvSpPr>
          <p:nvPr>
            <p:ph type="body" idx="1"/>
          </p:nvPr>
        </p:nvSpPr>
        <p:spPr>
          <a:xfrm>
            <a:off x="457200" y="1340768"/>
            <a:ext cx="8219256" cy="5256584"/>
          </a:xfrm>
        </p:spPr>
        <p:txBody>
          <a:bodyPr/>
          <a:lstStyle/>
          <a:p>
            <a:pPr lvl="0">
              <a:buClr>
                <a:srgbClr val="4FA7FF"/>
              </a:buClr>
              <a:buFont typeface="Wingdings" pitchFamily="2" charset="2"/>
              <a:buChar char="Ø"/>
            </a:pPr>
            <a:r>
              <a:rPr lang="el-GR" sz="2200" dirty="0" smtClean="0"/>
              <a:t>Αντιμετώπιση της </a:t>
            </a:r>
            <a:r>
              <a:rPr lang="el-GR" sz="2200" dirty="0" err="1" smtClean="0"/>
              <a:t>Ατυχηματικής</a:t>
            </a:r>
            <a:r>
              <a:rPr lang="el-GR" sz="2200" dirty="0" smtClean="0"/>
              <a:t> Υποθερμίας του ασθενούς (</a:t>
            </a:r>
            <a:r>
              <a:rPr lang="el-GR" sz="2200" dirty="0" err="1" smtClean="0"/>
              <a:t>Accidental</a:t>
            </a:r>
            <a:r>
              <a:rPr lang="el-GR" sz="2200" dirty="0" smtClean="0"/>
              <a:t> </a:t>
            </a:r>
            <a:r>
              <a:rPr lang="el-GR" sz="2200" dirty="0" err="1" smtClean="0"/>
              <a:t>Hypothermia</a:t>
            </a:r>
            <a:r>
              <a:rPr lang="el-GR" sz="2200" dirty="0" smtClean="0"/>
              <a:t>)</a:t>
            </a:r>
          </a:p>
          <a:p>
            <a:pPr lvl="0">
              <a:buClr>
                <a:srgbClr val="4FA7FF"/>
              </a:buClr>
              <a:buFont typeface="Wingdings" pitchFamily="2" charset="2"/>
              <a:buChar char="Ø"/>
            </a:pPr>
            <a:r>
              <a:rPr lang="el-GR" sz="2200" dirty="0" err="1" smtClean="0"/>
              <a:t>Επαναθέρμανση</a:t>
            </a:r>
            <a:r>
              <a:rPr lang="el-GR" sz="2200" dirty="0" smtClean="0"/>
              <a:t> σε υδάτινο λουτρό 40-42 βαθμούς Κελσίου </a:t>
            </a:r>
            <a:r>
              <a:rPr lang="el-GR" sz="2200" dirty="0" err="1" smtClean="0"/>
              <a:t>γιά</a:t>
            </a:r>
            <a:r>
              <a:rPr lang="el-GR" sz="2200" dirty="0" smtClean="0"/>
              <a:t> 20-30 λεπτά</a:t>
            </a:r>
          </a:p>
          <a:p>
            <a:pPr lvl="0">
              <a:buClr>
                <a:srgbClr val="4FA7FF"/>
              </a:buClr>
              <a:buFont typeface="Wingdings" pitchFamily="2" charset="2"/>
              <a:buChar char="Ø"/>
            </a:pPr>
            <a:r>
              <a:rPr lang="el-GR" sz="2200" dirty="0" smtClean="0"/>
              <a:t>Προστασία του παγωμένου σκέλους: Κρεβάτι, ανοιχτή μέθοδος</a:t>
            </a:r>
          </a:p>
          <a:p>
            <a:pPr lvl="0">
              <a:buClr>
                <a:srgbClr val="4FA7FF"/>
              </a:buClr>
              <a:buFont typeface="Wingdings" pitchFamily="2" charset="2"/>
              <a:buChar char="Ø"/>
            </a:pPr>
            <a:r>
              <a:rPr lang="el-GR" sz="2200" dirty="0" smtClean="0"/>
              <a:t>Καθαριότητα και περιποίηση του σκέλους</a:t>
            </a:r>
          </a:p>
          <a:p>
            <a:pPr lvl="0">
              <a:buClr>
                <a:srgbClr val="4FA7FF"/>
              </a:buClr>
              <a:buFont typeface="Wingdings" pitchFamily="2" charset="2"/>
              <a:buChar char="Ø"/>
            </a:pPr>
            <a:r>
              <a:rPr lang="el-GR" sz="2200" dirty="0" smtClean="0"/>
              <a:t>Χορήγηση αντιβιοτικών συστηματικά</a:t>
            </a:r>
          </a:p>
          <a:p>
            <a:pPr lvl="0">
              <a:buClr>
                <a:srgbClr val="4FA7FF"/>
              </a:buClr>
              <a:buFont typeface="Wingdings" pitchFamily="2" charset="2"/>
              <a:buChar char="Ø"/>
            </a:pPr>
            <a:r>
              <a:rPr lang="el-GR" sz="2200" dirty="0" smtClean="0"/>
              <a:t>Ήπια σταδιακή φυσικοθεραπεία </a:t>
            </a:r>
          </a:p>
          <a:p>
            <a:pPr lvl="0">
              <a:buClr>
                <a:srgbClr val="4FA7FF"/>
              </a:buClr>
              <a:buFont typeface="Wingdings" pitchFamily="2" charset="2"/>
              <a:buChar char="Ø"/>
            </a:pPr>
            <a:r>
              <a:rPr lang="el-GR" sz="2200" dirty="0" smtClean="0"/>
              <a:t>Χειρουργικός καθαρισμός στις επιφανειακές νεκρώσεις</a:t>
            </a:r>
          </a:p>
          <a:p>
            <a:pPr lvl="0">
              <a:buClr>
                <a:srgbClr val="4FA7FF"/>
              </a:buClr>
              <a:buFont typeface="Wingdings" pitchFamily="2" charset="2"/>
              <a:buChar char="Ø"/>
            </a:pPr>
            <a:r>
              <a:rPr lang="el-GR" sz="2200" dirty="0" smtClean="0"/>
              <a:t>Σπάνια: Ακρωτηριασμός ΜΟΝΟΝ σε επιβεβαιωμένη ξηρή ή υγρή γάγγραινα </a:t>
            </a:r>
          </a:p>
          <a:p>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latin typeface="+mn-lt"/>
              </a:rPr>
              <a:t>ΕΠΙΠΛΟΚΕΣ</a:t>
            </a:r>
            <a:endParaRPr lang="el-GR" sz="4000" b="1" u="sng" dirty="0">
              <a:solidFill>
                <a:srgbClr val="FF0000"/>
              </a:solidFill>
              <a:latin typeface="+mn-lt"/>
            </a:endParaRPr>
          </a:p>
        </p:txBody>
      </p:sp>
      <p:sp>
        <p:nvSpPr>
          <p:cNvPr id="3" name="2 - Θέση περιεχομένου"/>
          <p:cNvSpPr>
            <a:spLocks noGrp="1"/>
          </p:cNvSpPr>
          <p:nvPr>
            <p:ph idx="1"/>
          </p:nvPr>
        </p:nvSpPr>
        <p:spPr/>
        <p:txBody>
          <a:bodyPr/>
          <a:lstStyle/>
          <a:p>
            <a:pPr marL="342900" indent="-342900">
              <a:lnSpc>
                <a:spcPct val="115000"/>
              </a:lnSpc>
              <a:spcAft>
                <a:spcPts val="1000"/>
              </a:spcAft>
              <a:buClr>
                <a:srgbClr val="4FA7FF"/>
              </a:buClr>
              <a:buFont typeface="Wingdings" pitchFamily="2" charset="2"/>
              <a:buChar char="Ø"/>
              <a:tabLst>
                <a:tab pos="457200" algn="l"/>
              </a:tabLst>
            </a:pPr>
            <a:r>
              <a:rPr lang="el-GR" sz="2400" dirty="0" smtClean="0">
                <a:ea typeface="Calibri"/>
                <a:cs typeface="Times New Roman"/>
              </a:rPr>
              <a:t>Παραμορφώσεις οστών και αρθρώσεων,  Αγκυλώσεις, Δυσκαμψίες</a:t>
            </a:r>
            <a:endParaRPr lang="el-GR" sz="2400" dirty="0" smtClean="0">
              <a:latin typeface="Calibri"/>
              <a:ea typeface="Calibri"/>
              <a:cs typeface="Times New Roman"/>
            </a:endParaRPr>
          </a:p>
          <a:p>
            <a:pPr marL="342900" indent="-342900">
              <a:lnSpc>
                <a:spcPct val="115000"/>
              </a:lnSpc>
              <a:spcAft>
                <a:spcPts val="1000"/>
              </a:spcAft>
              <a:buClr>
                <a:srgbClr val="4FA7FF"/>
              </a:buClr>
              <a:buFont typeface="Wingdings" pitchFamily="2" charset="2"/>
              <a:buChar char="Ø"/>
              <a:tabLst>
                <a:tab pos="457200" algn="l"/>
              </a:tabLst>
            </a:pPr>
            <a:r>
              <a:rPr lang="el-GR" sz="2400" dirty="0" smtClean="0">
                <a:ea typeface="Calibri"/>
                <a:cs typeface="Times New Roman"/>
              </a:rPr>
              <a:t>Παραισθησίες, Υπερευαισθησία, Υπερίδρωση</a:t>
            </a:r>
            <a:endParaRPr lang="el-GR" sz="2400" dirty="0" smtClean="0">
              <a:latin typeface="Calibri"/>
              <a:ea typeface="Calibri"/>
              <a:cs typeface="Times New Roman"/>
            </a:endParaRPr>
          </a:p>
          <a:p>
            <a:pPr marL="342900" indent="-342900">
              <a:lnSpc>
                <a:spcPct val="115000"/>
              </a:lnSpc>
              <a:spcAft>
                <a:spcPts val="1000"/>
              </a:spcAft>
              <a:buClr>
                <a:srgbClr val="4FA7FF"/>
              </a:buClr>
              <a:buFont typeface="Wingdings" pitchFamily="2" charset="2"/>
              <a:buChar char="Ø"/>
              <a:tabLst>
                <a:tab pos="457200" algn="l"/>
              </a:tabLst>
            </a:pPr>
            <a:r>
              <a:rPr lang="el-GR" sz="2400" dirty="0" smtClean="0">
                <a:ea typeface="Calibri"/>
                <a:cs typeface="Times New Roman"/>
              </a:rPr>
              <a:t>Χρόνιες νευραλγίες, Νευροπαθητικός πόνος</a:t>
            </a:r>
            <a:endParaRPr lang="el-GR" sz="2400" dirty="0" smtClean="0">
              <a:latin typeface="Calibri"/>
              <a:ea typeface="Calibri"/>
              <a:cs typeface="Times New Roman"/>
            </a:endParaRPr>
          </a:p>
          <a:p>
            <a:pPr marL="342900" indent="-342900">
              <a:lnSpc>
                <a:spcPct val="115000"/>
              </a:lnSpc>
              <a:spcAft>
                <a:spcPts val="1000"/>
              </a:spcAft>
              <a:buClr>
                <a:srgbClr val="4FA7FF"/>
              </a:buClr>
              <a:buFont typeface="Wingdings" pitchFamily="2" charset="2"/>
              <a:buChar char="Ø"/>
              <a:tabLst>
                <a:tab pos="457200" algn="l"/>
              </a:tabLst>
            </a:pPr>
            <a:r>
              <a:rPr lang="el-GR" sz="2400" dirty="0" smtClean="0">
                <a:ea typeface="Calibri"/>
                <a:cs typeface="Times New Roman"/>
              </a:rPr>
              <a:t>Φαινόμενο </a:t>
            </a:r>
            <a:r>
              <a:rPr lang="el-GR" sz="2400" dirty="0" err="1" smtClean="0">
                <a:ea typeface="Calibri"/>
                <a:cs typeface="Times New Roman"/>
              </a:rPr>
              <a:t>Raynaud</a:t>
            </a:r>
            <a:r>
              <a:rPr lang="el-GR" sz="2400" dirty="0" smtClean="0">
                <a:ea typeface="Calibri"/>
                <a:cs typeface="Times New Roman"/>
              </a:rPr>
              <a:t> στα δάκτυλα</a:t>
            </a:r>
            <a:endParaRPr lang="el-GR" sz="2400" dirty="0" smtClean="0">
              <a:latin typeface="Calibri"/>
              <a:ea typeface="Calibri"/>
              <a:cs typeface="Times New Roman"/>
            </a:endParaRPr>
          </a:p>
          <a:p>
            <a:pPr marL="342900" indent="-342900">
              <a:lnSpc>
                <a:spcPct val="115000"/>
              </a:lnSpc>
              <a:spcAft>
                <a:spcPts val="1000"/>
              </a:spcAft>
              <a:buClr>
                <a:srgbClr val="4FA7FF"/>
              </a:buClr>
              <a:buFont typeface="Wingdings" pitchFamily="2" charset="2"/>
              <a:buChar char="Ø"/>
              <a:tabLst>
                <a:tab pos="457200" algn="l"/>
              </a:tabLst>
            </a:pPr>
            <a:r>
              <a:rPr lang="el-GR" sz="2400" dirty="0" smtClean="0">
                <a:ea typeface="Calibri"/>
                <a:cs typeface="Times New Roman"/>
              </a:rPr>
              <a:t>Ατροφία του δέρματος, και υποτροπιάζοντα άτονα έλκη του δέρματος</a:t>
            </a:r>
            <a:endParaRPr lang="el-GR" sz="2400" dirty="0" smtClean="0">
              <a:latin typeface="Calibri"/>
              <a:ea typeface="Calibri"/>
              <a:cs typeface="Times New Roman"/>
            </a:endParaRPr>
          </a:p>
          <a:p>
            <a:endParaRPr lang="el-G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latin typeface="+mn-lt"/>
              </a:rPr>
              <a:t>ΘΕΡΜΙΚΗ ΕΞΑΝΤΛΗΣΗ</a:t>
            </a:r>
            <a:endParaRPr lang="el-GR" sz="4000" b="1" u="sng" dirty="0">
              <a:solidFill>
                <a:srgbClr val="FF0000"/>
              </a:solidFill>
              <a:latin typeface="+mn-lt"/>
            </a:endParaRPr>
          </a:p>
        </p:txBody>
      </p:sp>
      <p:sp>
        <p:nvSpPr>
          <p:cNvPr id="3" name="2 - Θέση περιεχομένου"/>
          <p:cNvSpPr>
            <a:spLocks noGrp="1"/>
          </p:cNvSpPr>
          <p:nvPr>
            <p:ph idx="1"/>
          </p:nvPr>
        </p:nvSpPr>
        <p:spPr/>
        <p:txBody>
          <a:bodyPr/>
          <a:lstStyle/>
          <a:p>
            <a:pPr>
              <a:buFont typeface="Wingdings" pitchFamily="2" charset="2"/>
              <a:buChar char="Ø"/>
            </a:pPr>
            <a:r>
              <a:rPr lang="el-GR" sz="2400" dirty="0" smtClean="0"/>
              <a:t>Εμφανίζεται μετά από έντονη και παρατεταμένη άσκηση και εργασία σε ζεστό και υγρό περιβάλλον και είναι </a:t>
            </a:r>
            <a:r>
              <a:rPr lang="el-GR" sz="2400" dirty="0" err="1" smtClean="0"/>
              <a:t>απóρροια</a:t>
            </a:r>
            <a:r>
              <a:rPr lang="el-GR" sz="2400" dirty="0" smtClean="0"/>
              <a:t> της έντονης εφίδρωσης του σώματος (απώλεια </a:t>
            </a:r>
            <a:r>
              <a:rPr lang="el-GR" sz="2400" dirty="0" err="1" smtClean="0"/>
              <a:t>αλατος</a:t>
            </a:r>
            <a:r>
              <a:rPr lang="el-GR" sz="2400" dirty="0" smtClean="0"/>
              <a:t> και ηλεκτρολυτών</a:t>
            </a:r>
            <a:r>
              <a:rPr lang="el-GR" dirty="0" smtClean="0"/>
              <a:t>)</a:t>
            </a:r>
          </a:p>
        </p:txBody>
      </p:sp>
      <p:pic>
        <p:nvPicPr>
          <p:cNvPr id="5" name="4 - Εικόνα" descr="blogger-image-1683109298.jpg"/>
          <p:cNvPicPr>
            <a:picLocks noChangeAspect="1"/>
          </p:cNvPicPr>
          <p:nvPr/>
        </p:nvPicPr>
        <p:blipFill>
          <a:blip r:embed="rId2" cstate="print"/>
          <a:stretch>
            <a:fillRect/>
          </a:stretch>
        </p:blipFill>
        <p:spPr>
          <a:xfrm>
            <a:off x="2195736" y="3429000"/>
            <a:ext cx="3469000" cy="3429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latin typeface="+mn-lt"/>
              </a:rPr>
              <a:t>ΚΛΙΝΙΚΗ ΕΙΚΟΝΑ</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r>
              <a:rPr lang="el-GR" sz="2400" dirty="0" smtClean="0"/>
              <a:t>Κρύο, υγρό, ωχρό δέρμα</a:t>
            </a:r>
          </a:p>
          <a:p>
            <a:pPr>
              <a:buFont typeface="Wingdings" pitchFamily="2" charset="2"/>
              <a:buChar char="Ø"/>
            </a:pPr>
            <a:r>
              <a:rPr lang="el-GR" sz="2400" dirty="0" smtClean="0"/>
              <a:t> συνεχής εφίδρωση, </a:t>
            </a:r>
          </a:p>
          <a:p>
            <a:pPr>
              <a:buFont typeface="Wingdings" pitchFamily="2" charset="2"/>
              <a:buChar char="Ø"/>
            </a:pPr>
            <a:r>
              <a:rPr lang="el-GR" sz="2400" dirty="0" smtClean="0"/>
              <a:t>ατονία, </a:t>
            </a:r>
          </a:p>
          <a:p>
            <a:pPr>
              <a:buFont typeface="Wingdings" pitchFamily="2" charset="2"/>
              <a:buChar char="Ø"/>
            </a:pPr>
            <a:r>
              <a:rPr lang="el-GR" sz="2400" dirty="0" smtClean="0"/>
              <a:t>πονοκέφαλος, ζαλάδες, ναυτία, </a:t>
            </a:r>
          </a:p>
          <a:p>
            <a:pPr>
              <a:buFont typeface="Wingdings" pitchFamily="2" charset="2"/>
              <a:buChar char="Ø"/>
            </a:pPr>
            <a:r>
              <a:rPr lang="el-GR" sz="2400" dirty="0" smtClean="0"/>
              <a:t>αίσθημα εξάντλησης</a:t>
            </a:r>
          </a:p>
          <a:p>
            <a:pPr>
              <a:buFont typeface="Wingdings" pitchFamily="2" charset="2"/>
              <a:buChar char="Ø"/>
            </a:pPr>
            <a:r>
              <a:rPr lang="el-GR" sz="2400" dirty="0" smtClean="0"/>
              <a:t>ξαφνική και μικρής διάρκειας κατάρρευση. </a:t>
            </a:r>
          </a:p>
          <a:p>
            <a:pPr>
              <a:buFont typeface="Wingdings" pitchFamily="2" charset="2"/>
              <a:buChar char="Ø"/>
            </a:pPr>
            <a:r>
              <a:rPr lang="el-GR" sz="2400" dirty="0" smtClean="0"/>
              <a:t>Η θερμοκρασία του σώματος θα είναι σε φυσιολογικά επίπεδα </a:t>
            </a:r>
          </a:p>
          <a:p>
            <a:endParaRPr lang="el-G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rPr>
              <a:t>ΑΝΤΙΜΕΤΩΠΙΣΗ</a:t>
            </a:r>
            <a:endParaRPr lang="el-GR" sz="4000" b="1" u="sng" dirty="0">
              <a:solidFill>
                <a:srgbClr val="FF0000"/>
              </a:solidFill>
            </a:endParaRPr>
          </a:p>
        </p:txBody>
      </p:sp>
      <p:sp>
        <p:nvSpPr>
          <p:cNvPr id="3" name="2 - Θέση περιεχομένου"/>
          <p:cNvSpPr>
            <a:spLocks noGrp="1"/>
          </p:cNvSpPr>
          <p:nvPr>
            <p:ph idx="1"/>
          </p:nvPr>
        </p:nvSpPr>
        <p:spPr>
          <a:xfrm>
            <a:off x="457200" y="1268760"/>
            <a:ext cx="8363272" cy="5328592"/>
          </a:xfrm>
        </p:spPr>
        <p:txBody>
          <a:bodyPr/>
          <a:lstStyle/>
          <a:p>
            <a:endParaRPr lang="el-GR" sz="2200" dirty="0" smtClean="0"/>
          </a:p>
          <a:p>
            <a:r>
              <a:rPr lang="el-GR" sz="2200" dirty="0" smtClean="0"/>
              <a:t>Μεταφέρουμε τον πάσχοντα σε δροσερό, ευάερο, σκιερό ή κλιματιζόμενο χώρο ή κάτω από δέντρα αν υπάρχουν </a:t>
            </a:r>
          </a:p>
          <a:p>
            <a:r>
              <a:rPr lang="el-GR" sz="2200" dirty="0" smtClean="0"/>
              <a:t>Δίνουμε να πιει γουλιές δροσερού νερού (όχι παγωμένο) – μισό ποτήρι κάθε 15 λεπτά. </a:t>
            </a:r>
          </a:p>
          <a:p>
            <a:r>
              <a:rPr lang="el-GR" sz="2200" dirty="0" smtClean="0"/>
              <a:t>Αφαιρούμε ή χαλαρώνουμε ρούχα που πιθανόν τον σφίγγουν. </a:t>
            </a:r>
          </a:p>
          <a:p>
            <a:r>
              <a:rPr lang="el-GR" sz="2200" dirty="0" smtClean="0"/>
              <a:t>Χρησιμοποιούμε βρεγμένες με κρύο νερό πετσέτες ή σεντόνια για να δροσίσουμε το σώμα. </a:t>
            </a:r>
          </a:p>
          <a:p>
            <a:r>
              <a:rPr lang="el-GR" sz="2200" dirty="0" smtClean="0"/>
              <a:t>Δεν δίνουμε αλκοολούχα ποτά ούτε υγρά που περιέχουν καφεΐνη (καφέδες, μερικά αναψυκτικά). </a:t>
            </a:r>
          </a:p>
          <a:p>
            <a:r>
              <a:rPr lang="el-GR" sz="2200" dirty="0" smtClean="0"/>
              <a:t>Φροντίζουμε να καθίσει αναπαυτικά και τον παρακολουθούμε για τυχόν μεταβολές στην κατάσταση του. Σε περίπτωση μη βελτίωσης της υγείας του, να μεταφερθεί στο νοσοκομείο </a:t>
            </a:r>
            <a:r>
              <a:rPr lang="el-GR" sz="2200" dirty="0" err="1" smtClean="0"/>
              <a:t>οπου</a:t>
            </a:r>
            <a:r>
              <a:rPr lang="el-GR" sz="2200" dirty="0" smtClean="0"/>
              <a:t> χορηγούνται ενδοφλέβια υγρά</a:t>
            </a:r>
          </a:p>
          <a:p>
            <a:endParaRPr lang="el-GR"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u="sng" dirty="0" smtClean="0">
                <a:solidFill>
                  <a:srgbClr val="FF0000"/>
                </a:solidFill>
                <a:latin typeface="+mn-lt"/>
              </a:rPr>
              <a:t>ΘΕΡΜΟΠΛΗΞΙΑ</a:t>
            </a:r>
            <a:endParaRPr lang="el-GR" sz="4000" b="1" u="sng" dirty="0">
              <a:solidFill>
                <a:srgbClr val="FF0000"/>
              </a:solidFill>
              <a:latin typeface="+mn-lt"/>
            </a:endParaRPr>
          </a:p>
        </p:txBody>
      </p:sp>
      <p:sp>
        <p:nvSpPr>
          <p:cNvPr id="3" name="2 - Θέση περιεχομένου"/>
          <p:cNvSpPr>
            <a:spLocks noGrp="1"/>
          </p:cNvSpPr>
          <p:nvPr>
            <p:ph idx="1"/>
          </p:nvPr>
        </p:nvSpPr>
        <p:spPr>
          <a:xfrm>
            <a:off x="457200" y="1340768"/>
            <a:ext cx="8219256" cy="4785395"/>
          </a:xfrm>
        </p:spPr>
        <p:txBody>
          <a:bodyPr/>
          <a:lstStyle/>
          <a:p>
            <a:pPr>
              <a:buFont typeface="Wingdings" pitchFamily="2" charset="2"/>
              <a:buChar char="Ø"/>
            </a:pPr>
            <a:r>
              <a:rPr lang="el-GR" sz="2400" dirty="0" smtClean="0"/>
              <a:t>Ως θερμοπληξία ορίζεται η υπερθερμία, στην οποία η θερμοκρασία του σώματος φθάνει τους 40ºC ή και περισσότερο. </a:t>
            </a:r>
            <a:r>
              <a:rPr lang="el-GR" sz="2400" b="1" dirty="0" smtClean="0"/>
              <a:t>Είναι πολύ σοβαρή κατάσταση και μπορεί να προκαλέσει τον θάνατο. Το σύστημα του οργανισμού που ελέγχει τη θερμοκρασία του σώματος και προκαλεί τον ιδρώτα για να δροσίσει το σώμα, σταματάει να λειτουργεί </a:t>
            </a:r>
            <a:endParaRPr lang="el-GR" sz="2400" dirty="0"/>
          </a:p>
        </p:txBody>
      </p:sp>
      <p:pic>
        <p:nvPicPr>
          <p:cNvPr id="4" name="3 - Εικόνα" descr="heatstroke.jpg"/>
          <p:cNvPicPr>
            <a:picLocks noChangeAspect="1"/>
          </p:cNvPicPr>
          <p:nvPr/>
        </p:nvPicPr>
        <p:blipFill>
          <a:blip r:embed="rId2" cstate="print"/>
          <a:stretch>
            <a:fillRect/>
          </a:stretch>
        </p:blipFill>
        <p:spPr>
          <a:xfrm>
            <a:off x="1187624" y="4293096"/>
            <a:ext cx="6192688" cy="25649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ΑΝΑΤΟΜΙΑ ΔΕΡΜΑΤΟΣ</a:t>
            </a:r>
            <a:endParaRPr lang="el-GR" sz="4000" dirty="0">
              <a:latin typeface="+mn-lt"/>
            </a:endParaRPr>
          </a:p>
        </p:txBody>
      </p:sp>
      <p:pic>
        <p:nvPicPr>
          <p:cNvPr id="16386" name="3 - Θέση περιεχομένου" descr="skin-cross-section.jpg"/>
          <p:cNvPicPr>
            <a:picLocks noGrp="1" noChangeAspect="1"/>
          </p:cNvPicPr>
          <p:nvPr>
            <p:ph sz="half" idx="1"/>
          </p:nvPr>
        </p:nvPicPr>
        <p:blipFill>
          <a:blip r:embed="rId2" cstate="print"/>
          <a:srcRect/>
          <a:stretch>
            <a:fillRect/>
          </a:stretch>
        </p:blipFill>
        <p:spPr>
          <a:xfrm>
            <a:off x="4140200" y="1844675"/>
            <a:ext cx="5003800" cy="4656138"/>
          </a:xfrm>
        </p:spPr>
      </p:pic>
      <p:sp>
        <p:nvSpPr>
          <p:cNvPr id="8" name="7 - Θέση περιεχομένου"/>
          <p:cNvSpPr>
            <a:spLocks noGrp="1"/>
          </p:cNvSpPr>
          <p:nvPr>
            <p:ph sz="half" idx="2"/>
          </p:nvPr>
        </p:nvSpPr>
        <p:spPr>
          <a:xfrm>
            <a:off x="250825" y="1412875"/>
            <a:ext cx="3657600" cy="4525963"/>
          </a:xfrm>
        </p:spPr>
        <p:txBody>
          <a:bodyPr>
            <a:normAutofit fontScale="92500" lnSpcReduction="10000"/>
          </a:bodyPr>
          <a:lstStyle/>
          <a:p>
            <a:pPr marL="420624" indent="-384048" eaLnBrk="1" fontAlgn="auto" hangingPunct="1">
              <a:spcAft>
                <a:spcPts val="0"/>
              </a:spcAft>
              <a:buFont typeface="Wingdings 2"/>
              <a:buChar char=""/>
              <a:defRPr/>
            </a:pPr>
            <a:endParaRPr lang="el-GR" dirty="0" smtClean="0"/>
          </a:p>
          <a:p>
            <a:pPr marL="420624" indent="-384048" eaLnBrk="1" fontAlgn="auto" hangingPunct="1">
              <a:spcAft>
                <a:spcPts val="0"/>
              </a:spcAft>
              <a:buClr>
                <a:srgbClr val="FF0000"/>
              </a:buClr>
              <a:buFont typeface="Wingdings" pitchFamily="2" charset="2"/>
              <a:buChar char="Ø"/>
              <a:defRPr/>
            </a:pPr>
            <a:r>
              <a:rPr lang="el-GR" dirty="0" smtClean="0"/>
              <a:t>Το δέρμα είναι το βαρύτερο και μεγαλύτερο σε έκταση όργανο του ανθρώπινου σώματος </a:t>
            </a:r>
          </a:p>
          <a:p>
            <a:pPr marL="420624" indent="-384048" eaLnBrk="1" fontAlgn="auto" hangingPunct="1">
              <a:spcAft>
                <a:spcPts val="0"/>
              </a:spcAft>
              <a:buClr>
                <a:srgbClr val="FF0000"/>
              </a:buClr>
              <a:buFont typeface="Wingdings" pitchFamily="2" charset="2"/>
              <a:buChar char="Ø"/>
              <a:defRPr/>
            </a:pPr>
            <a:r>
              <a:rPr lang="el-GR" dirty="0" smtClean="0"/>
              <a:t>•Αναλογεί στο 16% του συνολικού σωματικού βάρους και στον ενήλικα η ελεύθερη επιφάνειά του έχει έκταση 1,2 –2,3 m2</a:t>
            </a:r>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1143000"/>
          </a:xfrm>
        </p:spPr>
        <p:txBody>
          <a:bodyPr/>
          <a:lstStyle/>
          <a:p>
            <a:pPr algn="ctr"/>
            <a:r>
              <a:rPr lang="el-GR" sz="4000" b="1" u="sng" dirty="0" smtClean="0">
                <a:solidFill>
                  <a:srgbClr val="FF0000"/>
                </a:solidFill>
                <a:latin typeface="+mn-lt"/>
              </a:rPr>
              <a:t>ΚΛΙΝΙΚΗ ΕΙΚΟΝΑ</a:t>
            </a:r>
            <a:endParaRPr lang="el-GR" sz="4000" b="1" u="sng" dirty="0">
              <a:solidFill>
                <a:srgbClr val="FF0000"/>
              </a:solidFill>
              <a:latin typeface="+mn-lt"/>
            </a:endParaRPr>
          </a:p>
        </p:txBody>
      </p:sp>
      <p:sp>
        <p:nvSpPr>
          <p:cNvPr id="3" name="2 - Θέση περιεχομένου"/>
          <p:cNvSpPr>
            <a:spLocks noGrp="1"/>
          </p:cNvSpPr>
          <p:nvPr>
            <p:ph idx="1"/>
          </p:nvPr>
        </p:nvSpPr>
        <p:spPr>
          <a:xfrm>
            <a:off x="457200" y="1196752"/>
            <a:ext cx="7787208" cy="5328592"/>
          </a:xfrm>
        </p:spPr>
        <p:txBody>
          <a:bodyPr/>
          <a:lstStyle/>
          <a:p>
            <a:pPr>
              <a:buFont typeface="Wingdings" pitchFamily="2" charset="2"/>
              <a:buChar char="Ø"/>
            </a:pPr>
            <a:r>
              <a:rPr lang="el-GR" sz="2200" dirty="0" smtClean="0"/>
              <a:t>Δυνατός πονοκέφαλος</a:t>
            </a:r>
          </a:p>
          <a:p>
            <a:pPr>
              <a:buFont typeface="Wingdings" pitchFamily="2" charset="2"/>
              <a:buChar char="Ø"/>
            </a:pPr>
            <a:r>
              <a:rPr lang="el-GR" sz="2200" dirty="0" smtClean="0"/>
              <a:t> Αίσθημα καταβολής δυνάμεων</a:t>
            </a:r>
          </a:p>
          <a:p>
            <a:pPr>
              <a:buFont typeface="Wingdings" pitchFamily="2" charset="2"/>
              <a:buChar char="Ø"/>
            </a:pPr>
            <a:r>
              <a:rPr lang="el-GR" sz="2200" dirty="0" smtClean="0"/>
              <a:t>Πτώση της αρτηριακής πίεσης,</a:t>
            </a:r>
          </a:p>
          <a:p>
            <a:pPr>
              <a:buFont typeface="Wingdings" pitchFamily="2" charset="2"/>
              <a:buChar char="Ø"/>
            </a:pPr>
            <a:r>
              <a:rPr lang="el-GR" sz="2200" dirty="0" smtClean="0"/>
              <a:t> Ταχύς αλλά αδύναμος σφυγμός</a:t>
            </a:r>
          </a:p>
          <a:p>
            <a:pPr>
              <a:buFont typeface="Wingdings" pitchFamily="2" charset="2"/>
              <a:buChar char="Ø"/>
            </a:pPr>
            <a:r>
              <a:rPr lang="el-GR" sz="2200" dirty="0" smtClean="0"/>
              <a:t> Δυσκολία στην αναπνοή</a:t>
            </a:r>
          </a:p>
          <a:p>
            <a:pPr>
              <a:buFont typeface="Wingdings" pitchFamily="2" charset="2"/>
              <a:buChar char="Ø"/>
            </a:pPr>
            <a:r>
              <a:rPr lang="el-GR" sz="2200" dirty="0" smtClean="0"/>
              <a:t> Έντονη εφίδρωση</a:t>
            </a:r>
          </a:p>
          <a:p>
            <a:pPr>
              <a:buFont typeface="Wingdings" pitchFamily="2" charset="2"/>
              <a:buChar char="Ø"/>
            </a:pPr>
            <a:r>
              <a:rPr lang="el-GR" sz="2200" dirty="0" smtClean="0"/>
              <a:t> Κράμπες κυρίως στους μύες της κοιλίας και των κάτω άκρων</a:t>
            </a:r>
          </a:p>
          <a:p>
            <a:pPr>
              <a:buFont typeface="Wingdings" pitchFamily="2" charset="2"/>
              <a:buChar char="Ø"/>
            </a:pPr>
            <a:r>
              <a:rPr lang="el-GR" sz="2200" dirty="0" smtClean="0"/>
              <a:t> Παράξενη συμπεριφορά</a:t>
            </a:r>
          </a:p>
          <a:p>
            <a:pPr>
              <a:buFont typeface="Wingdings" pitchFamily="2" charset="2"/>
              <a:buChar char="Ø"/>
            </a:pPr>
            <a:r>
              <a:rPr lang="el-GR" sz="2200" dirty="0" smtClean="0"/>
              <a:t> Ψευδαισθήσεις, Σύγχυση</a:t>
            </a:r>
          </a:p>
          <a:p>
            <a:pPr>
              <a:buFont typeface="Wingdings" pitchFamily="2" charset="2"/>
              <a:buChar char="Ø"/>
            </a:pPr>
            <a:r>
              <a:rPr lang="el-GR" sz="2200" dirty="0" smtClean="0"/>
              <a:t> Διέγερση, Αποπροσανατολισμός</a:t>
            </a:r>
          </a:p>
          <a:p>
            <a:pPr>
              <a:buFont typeface="Wingdings" pitchFamily="2" charset="2"/>
              <a:buChar char="Ø"/>
            </a:pPr>
            <a:r>
              <a:rPr lang="el-GR" sz="2200" dirty="0" smtClean="0"/>
              <a:t> Ναυτία, Εμετοί</a:t>
            </a:r>
          </a:p>
          <a:p>
            <a:endParaRPr lang="el-GR"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b="1" u="sng" dirty="0" smtClean="0">
                <a:solidFill>
                  <a:srgbClr val="FF0000"/>
                </a:solidFill>
              </a:rPr>
              <a:t>ΚΛΙΝΙΚΗ ΕΙΚΟΝΑ</a:t>
            </a:r>
            <a:endParaRPr lang="el-GR" dirty="0"/>
          </a:p>
        </p:txBody>
      </p:sp>
      <p:sp>
        <p:nvSpPr>
          <p:cNvPr id="3" name="2 - Θέση περιεχομένου"/>
          <p:cNvSpPr>
            <a:spLocks noGrp="1"/>
          </p:cNvSpPr>
          <p:nvPr>
            <p:ph idx="1"/>
          </p:nvPr>
        </p:nvSpPr>
        <p:spPr>
          <a:xfrm>
            <a:off x="457200" y="1600200"/>
            <a:ext cx="8507288" cy="5141168"/>
          </a:xfrm>
        </p:spPr>
        <p:txBody>
          <a:bodyPr/>
          <a:lstStyle/>
          <a:p>
            <a:pPr>
              <a:buNone/>
            </a:pPr>
            <a:r>
              <a:rPr lang="el-GR" sz="2200" b="1" u="sng" dirty="0" smtClean="0">
                <a:solidFill>
                  <a:srgbClr val="4FA7FF"/>
                </a:solidFill>
              </a:rPr>
              <a:t>Σε σοβαρότερες περιπτώσεις </a:t>
            </a:r>
          </a:p>
          <a:p>
            <a:pPr>
              <a:buFont typeface="Wingdings" pitchFamily="2" charset="2"/>
              <a:buChar char="Ø"/>
            </a:pPr>
            <a:r>
              <a:rPr lang="el-GR" sz="2200" dirty="0" smtClean="0"/>
              <a:t>Πολύ υψηλός πυρετός (&gt;39 ºC)</a:t>
            </a:r>
          </a:p>
          <a:p>
            <a:pPr>
              <a:buFont typeface="Wingdings" pitchFamily="2" charset="2"/>
              <a:buChar char="Ø"/>
            </a:pPr>
            <a:r>
              <a:rPr lang="el-GR" sz="2200" dirty="0" smtClean="0"/>
              <a:t>Απουσία εφίδρωσης με δέρμα καυτό, ερυθρό και ξηρό</a:t>
            </a:r>
          </a:p>
          <a:p>
            <a:pPr>
              <a:buFont typeface="Wingdings" pitchFamily="2" charset="2"/>
              <a:buChar char="Ø"/>
            </a:pPr>
            <a:r>
              <a:rPr lang="el-GR" sz="2200" dirty="0" smtClean="0"/>
              <a:t>Ταχύπνοια και προοδευτική εξασθένιση των σφυγμών.</a:t>
            </a:r>
          </a:p>
          <a:p>
            <a:pPr>
              <a:buFont typeface="Wingdings" pitchFamily="2" charset="2"/>
              <a:buChar char="Ø"/>
            </a:pPr>
            <a:r>
              <a:rPr lang="el-GR" sz="2200" dirty="0" smtClean="0"/>
              <a:t>Διαταραχές της πηκτικότητας του αίματος</a:t>
            </a:r>
          </a:p>
          <a:p>
            <a:pPr>
              <a:buFont typeface="Wingdings" pitchFamily="2" charset="2"/>
              <a:buChar char="Ø"/>
            </a:pPr>
            <a:r>
              <a:rPr lang="el-GR" sz="2200" dirty="0" smtClean="0"/>
              <a:t> Έμφραγμα του μυοκαρδίου ή αγγειακό εγκεφαλικό επεισόδιο</a:t>
            </a:r>
          </a:p>
          <a:p>
            <a:pPr>
              <a:buFont typeface="Wingdings" pitchFamily="2" charset="2"/>
              <a:buChar char="Ø"/>
            </a:pPr>
            <a:r>
              <a:rPr lang="el-GR" sz="2200" dirty="0" smtClean="0"/>
              <a:t>Νεφρική και αναπνευστική ανεπάρκεια που εκδηλώνονται με αναστολή της</a:t>
            </a:r>
          </a:p>
          <a:p>
            <a:pPr>
              <a:buFont typeface="Wingdings" pitchFamily="2" charset="2"/>
              <a:buChar char="Ø"/>
            </a:pPr>
            <a:r>
              <a:rPr lang="el-GR" sz="2200" dirty="0" smtClean="0"/>
              <a:t>αποβολής ούρων και πνευμονικό οίδημα</a:t>
            </a:r>
          </a:p>
          <a:p>
            <a:pPr>
              <a:buFont typeface="Wingdings" pitchFamily="2" charset="2"/>
              <a:buChar char="Ø"/>
            </a:pPr>
            <a:r>
              <a:rPr lang="el-GR" sz="2200" dirty="0" smtClean="0"/>
              <a:t>Σπασμοί</a:t>
            </a:r>
          </a:p>
          <a:p>
            <a:pPr>
              <a:buFont typeface="Wingdings" pitchFamily="2" charset="2"/>
              <a:buChar char="Ø"/>
            </a:pPr>
            <a:r>
              <a:rPr lang="el-GR" sz="2200" dirty="0" smtClean="0"/>
              <a:t> Απώλεια αισθήσεων και σε ακραίες περιπτώσεις</a:t>
            </a:r>
          </a:p>
          <a:p>
            <a:pPr>
              <a:buFont typeface="Wingdings" pitchFamily="2" charset="2"/>
              <a:buChar char="Ø"/>
            </a:pPr>
            <a:r>
              <a:rPr lang="el-GR" sz="2200" dirty="0" smtClean="0"/>
              <a:t>Κώμα ακόμα και</a:t>
            </a:r>
          </a:p>
          <a:p>
            <a:pPr>
              <a:buFont typeface="Wingdings" pitchFamily="2" charset="2"/>
              <a:buChar char="Ø"/>
            </a:pPr>
            <a:r>
              <a:rPr lang="el-GR" sz="2200" dirty="0" smtClean="0"/>
              <a:t>Θάνατος</a:t>
            </a:r>
            <a:endParaRPr lang="el-GR"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b="1" u="sng" dirty="0" smtClean="0">
                <a:solidFill>
                  <a:srgbClr val="FF0000"/>
                </a:solidFill>
              </a:rPr>
              <a:t>ΑΝΤΙΜΕΤΩΠΙΣΗ</a:t>
            </a:r>
            <a:endParaRPr lang="el-GR" dirty="0"/>
          </a:p>
        </p:txBody>
      </p:sp>
      <p:sp>
        <p:nvSpPr>
          <p:cNvPr id="3" name="2 - Θέση περιεχομένου"/>
          <p:cNvSpPr>
            <a:spLocks noGrp="1"/>
          </p:cNvSpPr>
          <p:nvPr>
            <p:ph idx="1"/>
          </p:nvPr>
        </p:nvSpPr>
        <p:spPr/>
        <p:txBody>
          <a:bodyPr/>
          <a:lstStyle/>
          <a:p>
            <a:r>
              <a:rPr lang="el-GR" sz="2000" dirty="0" smtClean="0"/>
              <a:t>Μεταφέρετε τον ασθενή, άμεσα, σε μέρος δροσερό, ευάερο και σκιερό</a:t>
            </a:r>
          </a:p>
          <a:p>
            <a:r>
              <a:rPr lang="el-GR" sz="2000" dirty="0" smtClean="0"/>
              <a:t>Τοποθετείτε τον ασθενή σε ύπτια θέση.</a:t>
            </a:r>
          </a:p>
          <a:p>
            <a:r>
              <a:rPr lang="el-GR" sz="2000" dirty="0" smtClean="0"/>
              <a:t>Αφαιρείτε τα βαριά ρούχα, για να αερίζεται το σώμα του</a:t>
            </a:r>
          </a:p>
          <a:p>
            <a:r>
              <a:rPr lang="el-GR" sz="2000" dirty="0" smtClean="0"/>
              <a:t>Αερίζετε τον ασθενή με ότι πρόχειρο μέσο </a:t>
            </a:r>
            <a:r>
              <a:rPr lang="el-GR" sz="2000" dirty="0" err="1" smtClean="0"/>
              <a:t>διαθέττετε</a:t>
            </a:r>
            <a:r>
              <a:rPr lang="el-GR" sz="2000" dirty="0" smtClean="0"/>
              <a:t> (βεντάλιες, χαρτόνια </a:t>
            </a:r>
            <a:r>
              <a:rPr lang="el-GR" sz="2000" dirty="0" err="1" smtClean="0"/>
              <a:t>κ.α</a:t>
            </a:r>
            <a:r>
              <a:rPr lang="el-GR" sz="2000" dirty="0" smtClean="0"/>
              <a:t>)</a:t>
            </a:r>
          </a:p>
          <a:p>
            <a:r>
              <a:rPr lang="el-GR" sz="2000" dirty="0" smtClean="0"/>
              <a:t>Βρέχετε το πρόσωπο του, το λαιμό, το στήθος και γενικά το σώμα του με κρύο ή παγωμένο νερό.</a:t>
            </a:r>
          </a:p>
          <a:p>
            <a:r>
              <a:rPr lang="el-GR" sz="2000" dirty="0" smtClean="0"/>
              <a:t>Τοποθετείτε ψυχρά επιθέματα στο πρόσωπο και το κεφάλι του.</a:t>
            </a:r>
          </a:p>
          <a:p>
            <a:r>
              <a:rPr lang="el-GR" sz="2000" dirty="0" smtClean="0"/>
              <a:t>Τοποθετείτε, παράλληλα, θήκες με πάγο στο λαιμό, τη βουβωνική χώρα και τις μασχάλες, επιταχύνοντας με αυτόν τον τρόπο την απώλεια θερμότητας από το σώμα του</a:t>
            </a:r>
          </a:p>
          <a:p>
            <a:r>
              <a:rPr lang="el-GR" sz="2000" dirty="0" smtClean="0"/>
              <a:t></a:t>
            </a:r>
            <a:endParaRPr lang="el-G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b="1" u="sng" dirty="0" smtClean="0">
                <a:solidFill>
                  <a:srgbClr val="FF0000"/>
                </a:solidFill>
              </a:rPr>
              <a:t>ΑΝΤΙΜΕΤΩΠΙΣΗ</a:t>
            </a:r>
            <a:endParaRPr lang="el-GR" dirty="0"/>
          </a:p>
        </p:txBody>
      </p:sp>
      <p:sp>
        <p:nvSpPr>
          <p:cNvPr id="3" name="2 - Θέση περιεχομένου"/>
          <p:cNvSpPr>
            <a:spLocks noGrp="1"/>
          </p:cNvSpPr>
          <p:nvPr>
            <p:ph idx="1"/>
          </p:nvPr>
        </p:nvSpPr>
        <p:spPr>
          <a:xfrm>
            <a:off x="323528" y="1628800"/>
            <a:ext cx="8640960" cy="5040560"/>
          </a:xfrm>
        </p:spPr>
        <p:txBody>
          <a:bodyPr/>
          <a:lstStyle/>
          <a:p>
            <a:r>
              <a:rPr lang="el-GR" sz="2200" dirty="0" smtClean="0"/>
              <a:t>Ελέγχετε διαρκώς τη θερμοκρασία του σώματός του και συνεχίζετε τις προσπάθειες ψύξης μέχρι η θερμοκρασία του σώματός του να πέσει στους 38</a:t>
            </a:r>
          </a:p>
          <a:p>
            <a:r>
              <a:rPr lang="el-GR" sz="2200" dirty="0" smtClean="0"/>
              <a:t>ºC. Αντιπυρετικά (π.χ., </a:t>
            </a:r>
            <a:r>
              <a:rPr lang="el-GR" sz="2200" dirty="0" err="1" smtClean="0"/>
              <a:t>Acetaminophen</a:t>
            </a:r>
            <a:r>
              <a:rPr lang="el-GR" sz="2200" dirty="0" smtClean="0"/>
              <a:t>, ασπιρίνη και άλλα στεροειδή αντιφλεγμονώδη φάρμακα) δεν έχουν κανένα ρόλο στη θεραπεία της υπερθερμίας.</a:t>
            </a:r>
          </a:p>
          <a:p>
            <a:r>
              <a:rPr lang="el-GR" sz="2200" dirty="0" smtClean="0"/>
              <a:t>Κάνετε εντριβές στα άκρα του με κατεύθυνση από κάτω προς τα πάνω.</a:t>
            </a:r>
          </a:p>
          <a:p>
            <a:r>
              <a:rPr lang="el-GR" sz="2200" dirty="0" smtClean="0"/>
              <a:t>Αν είναι εφικτό, χορηγείτε άφθονα υγρά με μικρές ποσότητες αλατιού για να αναπληρώσει αυτά που έχασε ο οργανισμός του εξαιτίας της μεγάλης</a:t>
            </a:r>
          </a:p>
          <a:p>
            <a:r>
              <a:rPr lang="el-GR" sz="2200" dirty="0" smtClean="0"/>
              <a:t>εφίδρωσης.</a:t>
            </a:r>
          </a:p>
          <a:p>
            <a:r>
              <a:rPr lang="el-GR" sz="2200" dirty="0" smtClean="0"/>
              <a:t> </a:t>
            </a:r>
            <a:endParaRPr lang="el-GR"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b="1" u="sng" dirty="0" smtClean="0">
                <a:solidFill>
                  <a:srgbClr val="FF0000"/>
                </a:solidFill>
              </a:rPr>
              <a:t>ΑΝΤΙΜΕΤΩΠΙΣΗ</a:t>
            </a:r>
            <a:endParaRPr lang="el-GR" dirty="0"/>
          </a:p>
        </p:txBody>
      </p:sp>
      <p:sp>
        <p:nvSpPr>
          <p:cNvPr id="3" name="2 - Θέση περιεχομένου"/>
          <p:cNvSpPr>
            <a:spLocks noGrp="1"/>
          </p:cNvSpPr>
          <p:nvPr>
            <p:ph idx="1"/>
          </p:nvPr>
        </p:nvSpPr>
        <p:spPr/>
        <p:txBody>
          <a:bodyPr/>
          <a:lstStyle/>
          <a:p>
            <a:r>
              <a:rPr lang="el-GR" sz="2200" dirty="0" smtClean="0"/>
              <a:t>Σε περιπτώσεις σπασμών προστατέψτε τον από πιθανό αυτοτραυματισμό, χωρίς ωστόσο να τοποθετήσετε κάτι στο στόμα του και να του δώσετε υγρά.</a:t>
            </a:r>
          </a:p>
          <a:p>
            <a:r>
              <a:rPr lang="el-GR" sz="2200" dirty="0" smtClean="0"/>
              <a:t>Σε περίπτωση εμετού σιγουρευτείτε ότι η αεροφόρος οδός παραμένει τοποθετώντας τον ασθενή σε θέση ανάνηψης.</a:t>
            </a:r>
          </a:p>
          <a:p>
            <a:r>
              <a:rPr lang="el-GR" sz="2200" dirty="0" smtClean="0"/>
              <a:t>Καλείτε το ΕΚΑΒ για την μεταφορά του σε Νοσοκομείο και περαιτέρω</a:t>
            </a:r>
          </a:p>
          <a:p>
            <a:endParaRPr lang="el-GR" sz="2200" dirty="0" smtClean="0"/>
          </a:p>
          <a:p>
            <a:endParaRPr lang="el-G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 Τίτλος"/>
          <p:cNvSpPr>
            <a:spLocks noGrp="1"/>
          </p:cNvSpPr>
          <p:nvPr>
            <p:ph type="title"/>
          </p:nvPr>
        </p:nvSpPr>
        <p:spPr/>
        <p:txBody>
          <a:bodyPr/>
          <a:lstStyle/>
          <a:p>
            <a:pPr algn="ctr" eaLnBrk="1" hangingPunct="1"/>
            <a:r>
              <a:rPr lang="el-GR" sz="4000" b="1" u="sng" smtClean="0">
                <a:solidFill>
                  <a:srgbClr val="FF0000"/>
                </a:solidFill>
                <a:latin typeface="Arial" charset="0"/>
              </a:rPr>
              <a:t>ΑΝΤΟΧΕΣ ΑΝΘΡΩΠΙΝΟΥ ΔΕΡΜΑΤΟΣ</a:t>
            </a:r>
          </a:p>
        </p:txBody>
      </p:sp>
      <p:sp>
        <p:nvSpPr>
          <p:cNvPr id="3" name="2 - Θέση περιεχομένου"/>
          <p:cNvSpPr>
            <a:spLocks noGrp="1"/>
          </p:cNvSpPr>
          <p:nvPr>
            <p:ph idx="1"/>
          </p:nvPr>
        </p:nvSpPr>
        <p:spPr/>
        <p:txBody>
          <a:bodyPr>
            <a:normAutofit fontScale="77500" lnSpcReduction="20000"/>
          </a:bodyPr>
          <a:lstStyle/>
          <a:p>
            <a:pPr marL="449263" indent="-449263" algn="just" eaLnBrk="1" fontAlgn="auto" hangingPunct="1">
              <a:spcBef>
                <a:spcPts val="1200"/>
              </a:spcBef>
              <a:spcAft>
                <a:spcPts val="0"/>
              </a:spcAft>
              <a:buClr>
                <a:srgbClr val="FF0000"/>
              </a:buClr>
              <a:buFont typeface="Wingdings" pitchFamily="2" charset="2"/>
              <a:buChar char="Ø"/>
              <a:defRPr/>
            </a:pPr>
            <a:r>
              <a:rPr lang="en-US" sz="3100" dirty="0" smtClean="0"/>
              <a:t>To</a:t>
            </a:r>
            <a:r>
              <a:rPr lang="el-GR" sz="3100" dirty="0" smtClean="0"/>
              <a:t> ανθρώπινο δέρμα ανέχεται χωρίς συνέπειες θερμοκρασίες μέχρι και 40°</a:t>
            </a:r>
            <a:r>
              <a:rPr lang="en-US" sz="3100" dirty="0" smtClean="0"/>
              <a:t>C</a:t>
            </a:r>
            <a:r>
              <a:rPr lang="el-GR" sz="3100" dirty="0" smtClean="0"/>
              <a:t>.</a:t>
            </a:r>
          </a:p>
          <a:p>
            <a:pPr marL="449263" indent="-449263" algn="just" eaLnBrk="1" fontAlgn="auto" hangingPunct="1">
              <a:spcBef>
                <a:spcPts val="1200"/>
              </a:spcBef>
              <a:spcAft>
                <a:spcPts val="0"/>
              </a:spcAft>
              <a:buClr>
                <a:srgbClr val="FF0000"/>
              </a:buClr>
              <a:buFont typeface="Wingdings" pitchFamily="2" charset="2"/>
              <a:buChar char="Ø"/>
              <a:defRPr/>
            </a:pPr>
            <a:r>
              <a:rPr lang="el-GR" sz="3100" dirty="0" smtClean="0"/>
              <a:t>Μεγαλύτερες θερμοκρασίες προκαλούν δερματικές βλάβες των οποίων η βαρύτητα αυξάνεται με λογαριθμικό τρόπο αυξανόμενης της θερμοκρασίας.</a:t>
            </a:r>
          </a:p>
          <a:p>
            <a:pPr marL="449263" indent="-449263" algn="just" eaLnBrk="1" fontAlgn="auto" hangingPunct="1">
              <a:spcBef>
                <a:spcPts val="1200"/>
              </a:spcBef>
              <a:spcAft>
                <a:spcPts val="0"/>
              </a:spcAft>
              <a:buClr>
                <a:srgbClr val="FF0000"/>
              </a:buClr>
              <a:buFont typeface="Wingdings" pitchFamily="2" charset="2"/>
              <a:buChar char="Ø"/>
              <a:defRPr/>
            </a:pPr>
            <a:r>
              <a:rPr lang="el-GR" sz="3100" dirty="0" smtClean="0"/>
              <a:t>Στην θερμοκρασία των 60°</a:t>
            </a:r>
            <a:r>
              <a:rPr lang="en-US" sz="3100" dirty="0" smtClean="0"/>
              <a:t>C</a:t>
            </a:r>
            <a:r>
              <a:rPr lang="el-GR" sz="3100" dirty="0" smtClean="0"/>
              <a:t> αρκεί ολιγόλεπτη επαφή για την εμφάνιση εγκαύματος ολικού πάχους.</a:t>
            </a:r>
          </a:p>
          <a:p>
            <a:pPr marL="449263" indent="-449263" algn="just" eaLnBrk="1" fontAlgn="auto" hangingPunct="1">
              <a:spcBef>
                <a:spcPts val="1200"/>
              </a:spcBef>
              <a:spcAft>
                <a:spcPts val="0"/>
              </a:spcAft>
              <a:buClr>
                <a:srgbClr val="FF0000"/>
              </a:buClr>
              <a:buFont typeface="Wingdings" pitchFamily="2" charset="2"/>
              <a:buChar char="Ø"/>
              <a:defRPr/>
            </a:pPr>
            <a:r>
              <a:rPr lang="el-GR" sz="3100" dirty="0" smtClean="0"/>
              <a:t>Οι βλάβες του δέρματος και των υποκείμενων ιστών οφείλονται αφενός σε άμεση κάκωση και αφετέρου σε καθυστερημένη αλλά προοδευτική ισχαιμία.</a:t>
            </a:r>
          </a:p>
          <a:p>
            <a:pPr marL="420624" indent="-384048" eaLnBrk="1" fontAlgn="auto" hangingPunct="1">
              <a:spcAft>
                <a:spcPts val="0"/>
              </a:spcAft>
              <a:buFont typeface="Wingdings 2"/>
              <a:buChar char=""/>
              <a:defRPr/>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ΤΑΞΙΝΟΜΗΣΗ ΕΓΚΑΥΜΑΤΩΝ </a:t>
            </a:r>
            <a:endParaRPr lang="el-GR" sz="4000" b="1" u="sng" dirty="0">
              <a:solidFill>
                <a:srgbClr val="FF0000"/>
              </a:solidFill>
              <a:latin typeface="+mn-lt"/>
            </a:endParaRPr>
          </a:p>
        </p:txBody>
      </p:sp>
      <p:sp>
        <p:nvSpPr>
          <p:cNvPr id="3" name="2 - Θέση περιεχομένου"/>
          <p:cNvSpPr>
            <a:spLocks noGrp="1"/>
          </p:cNvSpPr>
          <p:nvPr>
            <p:ph sz="half" idx="1"/>
          </p:nvPr>
        </p:nvSpPr>
        <p:spPr>
          <a:xfrm>
            <a:off x="457200" y="1268413"/>
            <a:ext cx="4762500" cy="5329237"/>
          </a:xfrm>
        </p:spPr>
        <p:txBody>
          <a:bodyPr>
            <a:normAutofit fontScale="70000" lnSpcReduction="20000"/>
          </a:bodyPr>
          <a:lstStyle/>
          <a:p>
            <a:pPr marL="269875" indent="-269875" eaLnBrk="1" fontAlgn="auto" hangingPunct="1">
              <a:spcAft>
                <a:spcPts val="0"/>
              </a:spcAft>
              <a:buClr>
                <a:srgbClr val="C00000"/>
              </a:buClr>
              <a:buFont typeface="Wingdings" pitchFamily="2" charset="2"/>
              <a:buChar char="Ø"/>
              <a:defRPr/>
            </a:pPr>
            <a:r>
              <a:rPr lang="el-GR" sz="3400" dirty="0" smtClean="0"/>
              <a:t>Με βάση την επίδραση του </a:t>
            </a:r>
            <a:r>
              <a:rPr lang="el-GR" sz="3400" dirty="0" err="1" smtClean="0"/>
              <a:t>εγκαυματικού</a:t>
            </a:r>
            <a:r>
              <a:rPr lang="el-GR" sz="3400" dirty="0" smtClean="0"/>
              <a:t> αιτίου διακρίνονται σε:</a:t>
            </a:r>
          </a:p>
          <a:p>
            <a:pPr marL="0" indent="0" eaLnBrk="1" fontAlgn="auto" hangingPunct="1">
              <a:spcAft>
                <a:spcPts val="0"/>
              </a:spcAft>
              <a:buFont typeface="Wingdings 2"/>
              <a:buNone/>
              <a:defRPr/>
            </a:pPr>
            <a:r>
              <a:rPr lang="el-GR" sz="4000" b="1" u="sng" dirty="0" smtClean="0">
                <a:solidFill>
                  <a:srgbClr val="00B0F0"/>
                </a:solidFill>
              </a:rPr>
              <a:t>Α. Θερμικά εγκαύματα</a:t>
            </a:r>
          </a:p>
          <a:p>
            <a:pPr marL="269875" indent="-269875" eaLnBrk="1" fontAlgn="auto" hangingPunct="1">
              <a:spcAft>
                <a:spcPts val="0"/>
              </a:spcAft>
              <a:buClr>
                <a:srgbClr val="FF0000"/>
              </a:buClr>
              <a:buFont typeface="Wingdings" pitchFamily="2" charset="2"/>
              <a:buChar char="§"/>
              <a:defRPr/>
            </a:pPr>
            <a:r>
              <a:rPr lang="el-GR" sz="3400" dirty="0" smtClean="0"/>
              <a:t>Προκαλούνται από την επίδραση ξηρής ή υγρής θερμότητας (&gt;45ο </a:t>
            </a:r>
            <a:r>
              <a:rPr lang="en-US" sz="3400" dirty="0" smtClean="0"/>
              <a:t>C </a:t>
            </a:r>
            <a:r>
              <a:rPr lang="el-GR" sz="3400" dirty="0" smtClean="0"/>
              <a:t>ή 113ο </a:t>
            </a:r>
            <a:r>
              <a:rPr lang="en-US" sz="3400" dirty="0" smtClean="0"/>
              <a:t>F</a:t>
            </a:r>
            <a:r>
              <a:rPr lang="el-GR" sz="3400" dirty="0" smtClean="0"/>
              <a:t>)</a:t>
            </a:r>
          </a:p>
          <a:p>
            <a:pPr marL="269875" indent="-269875" eaLnBrk="1" fontAlgn="auto" hangingPunct="1">
              <a:spcAft>
                <a:spcPts val="0"/>
              </a:spcAft>
              <a:buClr>
                <a:srgbClr val="FF0000"/>
              </a:buClr>
              <a:buFont typeface="Wingdings" pitchFamily="2" charset="2"/>
              <a:buChar char="§"/>
              <a:defRPr/>
            </a:pPr>
            <a:r>
              <a:rPr lang="el-GR" sz="3400" dirty="0" smtClean="0"/>
              <a:t>Καταλαμβάνουν σε σχέση με τα ηλεκτρικά εγκαύματα, μεγάλη έκταση αλλά είναι σχετικά μικρού βάθους.</a:t>
            </a:r>
          </a:p>
          <a:p>
            <a:pPr marL="269875" indent="-269875" eaLnBrk="1" fontAlgn="auto" hangingPunct="1">
              <a:spcAft>
                <a:spcPts val="0"/>
              </a:spcAft>
              <a:buClr>
                <a:srgbClr val="FF0000"/>
              </a:buClr>
              <a:buFont typeface="Wingdings" pitchFamily="2" charset="2"/>
              <a:buChar char="§"/>
              <a:defRPr/>
            </a:pPr>
            <a:r>
              <a:rPr lang="el-GR" sz="3400" dirty="0" smtClean="0"/>
              <a:t>Η έκταση της καταστροφής των κυττάρων εξαρτάται από:</a:t>
            </a:r>
          </a:p>
          <a:p>
            <a:pPr marL="539750" indent="-269875" eaLnBrk="1" fontAlgn="auto" hangingPunct="1">
              <a:spcAft>
                <a:spcPts val="0"/>
              </a:spcAft>
              <a:buClr>
                <a:srgbClr val="00CC00"/>
              </a:buClr>
              <a:buFont typeface="Arial" pitchFamily="34" charset="0"/>
              <a:buChar char="•"/>
              <a:defRPr/>
            </a:pPr>
            <a:r>
              <a:rPr lang="el-GR" sz="3400" dirty="0" smtClean="0"/>
              <a:t>Τη διάρκεια έκθεσης </a:t>
            </a:r>
          </a:p>
          <a:p>
            <a:pPr marL="539750" indent="-269875" eaLnBrk="1" fontAlgn="auto" hangingPunct="1">
              <a:spcAft>
                <a:spcPts val="0"/>
              </a:spcAft>
              <a:buClr>
                <a:srgbClr val="00CC00"/>
              </a:buClr>
              <a:buFont typeface="Arial" pitchFamily="34" charset="0"/>
              <a:buChar char="•"/>
              <a:defRPr/>
            </a:pPr>
            <a:r>
              <a:rPr lang="el-GR" sz="3400" dirty="0" smtClean="0"/>
              <a:t>Το βαθμό θερμότητας</a:t>
            </a:r>
          </a:p>
          <a:p>
            <a:pPr marL="539750" indent="-269875" eaLnBrk="1" fontAlgn="auto" hangingPunct="1">
              <a:spcAft>
                <a:spcPts val="0"/>
              </a:spcAft>
              <a:buClr>
                <a:srgbClr val="00CC00"/>
              </a:buClr>
              <a:buFont typeface="Wingdings 2"/>
              <a:buNone/>
              <a:defRPr/>
            </a:pPr>
            <a:endParaRPr lang="el-GR" sz="3400" dirty="0"/>
          </a:p>
        </p:txBody>
      </p:sp>
      <p:pic>
        <p:nvPicPr>
          <p:cNvPr id="18435" name="3 - Εικόνα" descr="egkauma-1-small.jpg"/>
          <p:cNvPicPr>
            <a:picLocks noChangeAspect="1"/>
          </p:cNvPicPr>
          <p:nvPr/>
        </p:nvPicPr>
        <p:blipFill>
          <a:blip r:embed="rId2" cstate="print"/>
          <a:srcRect/>
          <a:stretch>
            <a:fillRect/>
          </a:stretch>
        </p:blipFill>
        <p:spPr bwMode="auto">
          <a:xfrm>
            <a:off x="5219700" y="1773238"/>
            <a:ext cx="3924300" cy="37433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eaLnBrk="1" fontAlgn="auto" hangingPunct="1">
              <a:spcAft>
                <a:spcPts val="0"/>
              </a:spcAft>
              <a:defRPr/>
            </a:pPr>
            <a:r>
              <a:rPr lang="el-GR" sz="4000" b="1" u="sng" dirty="0" smtClean="0">
                <a:solidFill>
                  <a:srgbClr val="FF0000"/>
                </a:solidFill>
                <a:latin typeface="+mn-lt"/>
              </a:rPr>
              <a:t>ΤΑΞΙΝΟΜΗΣΗ ΕΓΚΑΥΜΑΤΩΝ </a:t>
            </a:r>
            <a:endParaRPr lang="el-GR" sz="4000" b="1" dirty="0">
              <a:latin typeface="+mn-lt"/>
            </a:endParaRPr>
          </a:p>
        </p:txBody>
      </p:sp>
      <p:sp>
        <p:nvSpPr>
          <p:cNvPr id="3" name="2 - Θέση περιεχομένου"/>
          <p:cNvSpPr>
            <a:spLocks noGrp="1"/>
          </p:cNvSpPr>
          <p:nvPr>
            <p:ph sz="half" idx="1"/>
          </p:nvPr>
        </p:nvSpPr>
        <p:spPr>
          <a:xfrm>
            <a:off x="457200" y="1196975"/>
            <a:ext cx="4978400" cy="5400675"/>
          </a:xfrm>
        </p:spPr>
        <p:txBody>
          <a:bodyPr>
            <a:normAutofit fontScale="85000" lnSpcReduction="10000"/>
          </a:bodyPr>
          <a:lstStyle/>
          <a:p>
            <a:pPr marL="0" indent="0" eaLnBrk="1" fontAlgn="auto" hangingPunct="1">
              <a:lnSpc>
                <a:spcPct val="90000"/>
              </a:lnSpc>
              <a:spcAft>
                <a:spcPts val="0"/>
              </a:spcAft>
              <a:buFont typeface="Wingdings 2"/>
              <a:buNone/>
              <a:defRPr/>
            </a:pPr>
            <a:r>
              <a:rPr lang="el-GR" sz="3200" b="1" u="sng" dirty="0" smtClean="0">
                <a:solidFill>
                  <a:srgbClr val="00B0F0"/>
                </a:solidFill>
              </a:rPr>
              <a:t>Β. Ηλεκτρικά εγκαύματα</a:t>
            </a:r>
          </a:p>
          <a:p>
            <a:pPr marL="420624" indent="-384048" eaLnBrk="1" fontAlgn="auto" hangingPunct="1">
              <a:spcAft>
                <a:spcPts val="0"/>
              </a:spcAft>
              <a:buClr>
                <a:srgbClr val="FF0000"/>
              </a:buClr>
              <a:buFont typeface="Wingdings" pitchFamily="2" charset="2"/>
              <a:buChar char="§"/>
              <a:defRPr/>
            </a:pPr>
            <a:r>
              <a:rPr lang="el-GR" dirty="0" smtClean="0"/>
              <a:t>Τα ηλεκτρικά εγκαύματα έχουν θνητότητα που κυμαίνεται από 3-5% και μπορεί να προκληθούν: </a:t>
            </a:r>
          </a:p>
          <a:p>
            <a:pPr marL="420624" indent="-384048" eaLnBrk="1" fontAlgn="auto" hangingPunct="1">
              <a:spcAft>
                <a:spcPts val="0"/>
              </a:spcAft>
              <a:buFont typeface="Wingdings 2"/>
              <a:buNone/>
              <a:defRPr/>
            </a:pPr>
            <a:r>
              <a:rPr lang="el-GR" dirty="0" smtClean="0"/>
              <a:t>     α) Το 65% των ηλεκτρικών εγκαυμάτων, από ηλεκτρικό ρεύμα </a:t>
            </a:r>
            <a:r>
              <a:rPr lang="el-GR" b="1" dirty="0" smtClean="0"/>
              <a:t>χαμηλής τάσης </a:t>
            </a:r>
            <a:r>
              <a:rPr lang="el-GR" dirty="0" smtClean="0"/>
              <a:t>220-1000 </a:t>
            </a:r>
            <a:r>
              <a:rPr lang="en-US" dirty="0" smtClean="0"/>
              <a:t>volt</a:t>
            </a:r>
            <a:r>
              <a:rPr lang="el-GR" dirty="0" smtClean="0"/>
              <a:t>, σταθερής έντασης, </a:t>
            </a:r>
            <a:r>
              <a:rPr lang="el-GR" b="1" dirty="0" smtClean="0"/>
              <a:t>εναλλασσόμενης συχνότητας </a:t>
            </a:r>
            <a:endParaRPr lang="el-GR" dirty="0" smtClean="0"/>
          </a:p>
          <a:p>
            <a:pPr marL="420624" indent="-384048" eaLnBrk="1" fontAlgn="auto" hangingPunct="1">
              <a:spcAft>
                <a:spcPts val="0"/>
              </a:spcAft>
              <a:buFont typeface="Wingdings 2"/>
              <a:buNone/>
              <a:defRPr/>
            </a:pPr>
            <a:r>
              <a:rPr lang="el-GR" dirty="0" smtClean="0"/>
              <a:t>    β) Από ηλεκτρικό ρεύμα </a:t>
            </a:r>
            <a:r>
              <a:rPr lang="el-GR" b="1" dirty="0" smtClean="0"/>
              <a:t>υψηλής τάσης </a:t>
            </a:r>
            <a:r>
              <a:rPr lang="el-GR" dirty="0" smtClean="0"/>
              <a:t>μεγαλύτερης από 1000 </a:t>
            </a:r>
            <a:r>
              <a:rPr lang="en-US" dirty="0" smtClean="0"/>
              <a:t>volt</a:t>
            </a:r>
            <a:r>
              <a:rPr lang="el-GR" dirty="0" smtClean="0"/>
              <a:t>, </a:t>
            </a:r>
            <a:r>
              <a:rPr lang="el-GR" b="1" dirty="0" smtClean="0"/>
              <a:t>κυμαινόμενης έντασης</a:t>
            </a:r>
            <a:r>
              <a:rPr lang="el-GR" dirty="0" smtClean="0"/>
              <a:t>, συχνότητας 50</a:t>
            </a:r>
            <a:r>
              <a:rPr lang="en-US" dirty="0" smtClean="0"/>
              <a:t>Hz</a:t>
            </a:r>
            <a:endParaRPr lang="el-GR" dirty="0" smtClean="0"/>
          </a:p>
          <a:p>
            <a:pPr marL="269875" indent="-269875" eaLnBrk="1" fontAlgn="auto" hangingPunct="1">
              <a:lnSpc>
                <a:spcPct val="90000"/>
              </a:lnSpc>
              <a:spcAft>
                <a:spcPts val="0"/>
              </a:spcAft>
              <a:buClr>
                <a:srgbClr val="FF0000"/>
              </a:buClr>
              <a:buFont typeface="Wingdings" pitchFamily="2" charset="2"/>
              <a:buChar char="§"/>
              <a:defRPr/>
            </a:pPr>
            <a:r>
              <a:rPr lang="el-GR" dirty="0" smtClean="0"/>
              <a:t>Ένα ηλεκτρικό έγκαυμα συνοδεύεται πάντα από ηλεκτροπληξία, ενώ μια ηλεκτροπληξία δεν δημιουργεί πάντα έγκαυμα</a:t>
            </a:r>
          </a:p>
          <a:p>
            <a:pPr marL="269875" indent="-269875" eaLnBrk="1" fontAlgn="auto" hangingPunct="1">
              <a:lnSpc>
                <a:spcPct val="90000"/>
              </a:lnSpc>
              <a:spcAft>
                <a:spcPts val="0"/>
              </a:spcAft>
              <a:buClr>
                <a:srgbClr val="FF0000"/>
              </a:buClr>
              <a:buFont typeface="Wingdings" pitchFamily="2" charset="2"/>
              <a:buChar char="§"/>
              <a:defRPr/>
            </a:pPr>
            <a:endParaRPr lang="el-GR" sz="2500" dirty="0" smtClean="0"/>
          </a:p>
          <a:p>
            <a:pPr marL="269875" indent="-269875" eaLnBrk="1" fontAlgn="auto" hangingPunct="1">
              <a:lnSpc>
                <a:spcPct val="90000"/>
              </a:lnSpc>
              <a:spcAft>
                <a:spcPts val="0"/>
              </a:spcAft>
              <a:buClr>
                <a:srgbClr val="FF0000"/>
              </a:buClr>
              <a:buFont typeface="Wingdings" pitchFamily="2" charset="2"/>
              <a:buChar char="§"/>
              <a:defRPr/>
            </a:pPr>
            <a:endParaRPr lang="el-GR" sz="2500" dirty="0" smtClean="0"/>
          </a:p>
          <a:p>
            <a:pPr marL="420624" indent="-384048" eaLnBrk="1" fontAlgn="auto" hangingPunct="1">
              <a:spcAft>
                <a:spcPts val="0"/>
              </a:spcAft>
              <a:buFont typeface="Wingdings 2"/>
              <a:buChar char=""/>
              <a:defRPr/>
            </a:pPr>
            <a:endParaRPr lang="el-GR" dirty="0"/>
          </a:p>
        </p:txBody>
      </p:sp>
      <p:pic>
        <p:nvPicPr>
          <p:cNvPr id="19459" name="3 - Εικόνα" descr="Extensive electrical burns with scorching and.png"/>
          <p:cNvPicPr>
            <a:picLocks noChangeAspect="1"/>
          </p:cNvPicPr>
          <p:nvPr/>
        </p:nvPicPr>
        <p:blipFill>
          <a:blip r:embed="rId2" cstate="print"/>
          <a:srcRect/>
          <a:stretch>
            <a:fillRect/>
          </a:stretch>
        </p:blipFill>
        <p:spPr bwMode="auto">
          <a:xfrm>
            <a:off x="5364163" y="1412875"/>
            <a:ext cx="3779837" cy="47529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fontAlgn="auto" hangingPunct="1">
              <a:spcAft>
                <a:spcPts val="0"/>
              </a:spcAft>
              <a:defRPr/>
            </a:pPr>
            <a:r>
              <a:rPr lang="el-GR" sz="4400" b="1" u="sng" dirty="0" smtClean="0">
                <a:solidFill>
                  <a:srgbClr val="FF0000"/>
                </a:solidFill>
                <a:latin typeface="+mn-lt"/>
              </a:rPr>
              <a:t>ΤΑΞΙΝΟΜΗΣΗ ΕΓΚΑΥΜΑΤΩΝ </a:t>
            </a:r>
            <a:endParaRPr lang="el-GR" b="1" dirty="0">
              <a:latin typeface="+mn-lt"/>
            </a:endParaRPr>
          </a:p>
        </p:txBody>
      </p:sp>
      <p:sp>
        <p:nvSpPr>
          <p:cNvPr id="3" name="2 - Θέση περιεχομένου"/>
          <p:cNvSpPr>
            <a:spLocks noGrp="1"/>
          </p:cNvSpPr>
          <p:nvPr>
            <p:ph sz="half" idx="1"/>
          </p:nvPr>
        </p:nvSpPr>
        <p:spPr>
          <a:xfrm>
            <a:off x="457200" y="1268413"/>
            <a:ext cx="4402138" cy="5589587"/>
          </a:xfrm>
        </p:spPr>
        <p:txBody>
          <a:bodyPr>
            <a:normAutofit fontScale="47500" lnSpcReduction="20000"/>
          </a:bodyPr>
          <a:lstStyle/>
          <a:p>
            <a:pPr marL="0" indent="0" eaLnBrk="1" fontAlgn="auto" hangingPunct="1">
              <a:spcAft>
                <a:spcPts val="0"/>
              </a:spcAft>
              <a:buFont typeface="Wingdings 2"/>
              <a:buNone/>
              <a:defRPr/>
            </a:pPr>
            <a:r>
              <a:rPr lang="el-GR" sz="5900" b="1" u="sng" dirty="0" smtClean="0">
                <a:solidFill>
                  <a:srgbClr val="00B0F0"/>
                </a:solidFill>
              </a:rPr>
              <a:t>Γ. Χημικά εγκαύματα </a:t>
            </a:r>
          </a:p>
          <a:p>
            <a:pPr marL="269875" indent="-269875" eaLnBrk="1" fontAlgn="auto" hangingPunct="1">
              <a:lnSpc>
                <a:spcPct val="90000"/>
              </a:lnSpc>
              <a:spcAft>
                <a:spcPts val="0"/>
              </a:spcAft>
              <a:buClr>
                <a:srgbClr val="FF0000"/>
              </a:buClr>
              <a:buFont typeface="Wingdings" pitchFamily="2" charset="2"/>
              <a:buChar char="§"/>
              <a:defRPr/>
            </a:pPr>
            <a:r>
              <a:rPr lang="el-GR" sz="4800" dirty="0" smtClean="0"/>
              <a:t>Προκαλούνται από την επίδραση διαφόρων χημικών ουσιών, όπως ισχυρά οξέα ή αλκάλια.</a:t>
            </a:r>
          </a:p>
          <a:p>
            <a:pPr marL="269875" indent="-269875" eaLnBrk="1" fontAlgn="auto" hangingPunct="1">
              <a:lnSpc>
                <a:spcPct val="90000"/>
              </a:lnSpc>
              <a:spcBef>
                <a:spcPts val="1200"/>
              </a:spcBef>
              <a:spcAft>
                <a:spcPts val="0"/>
              </a:spcAft>
              <a:buClr>
                <a:srgbClr val="FF0000"/>
              </a:buClr>
              <a:buFont typeface="Wingdings" pitchFamily="2" charset="2"/>
              <a:buChar char="§"/>
              <a:defRPr/>
            </a:pPr>
            <a:r>
              <a:rPr lang="el-GR" sz="4800" dirty="0" smtClean="0"/>
              <a:t>Συνεχίζουν να καταστρέφουν τους ιστούς έως ότου μετακινηθούν ή αδρανοποιηθούν οι χημικές ουσίες από την </a:t>
            </a:r>
            <a:r>
              <a:rPr lang="el-GR" sz="4800" dirty="0" err="1" smtClean="0"/>
              <a:t>εγκαυματική</a:t>
            </a:r>
            <a:r>
              <a:rPr lang="el-GR" sz="4800" dirty="0" smtClean="0"/>
              <a:t> επιφάνεια.</a:t>
            </a:r>
          </a:p>
          <a:p>
            <a:pPr marL="269875" indent="-269875" eaLnBrk="1" fontAlgn="auto" hangingPunct="1">
              <a:lnSpc>
                <a:spcPct val="90000"/>
              </a:lnSpc>
              <a:spcBef>
                <a:spcPts val="1200"/>
              </a:spcBef>
              <a:spcAft>
                <a:spcPts val="0"/>
              </a:spcAft>
              <a:buClr>
                <a:srgbClr val="FF0000"/>
              </a:buClr>
              <a:buFont typeface="Wingdings" pitchFamily="2" charset="2"/>
              <a:buChar char="§"/>
              <a:defRPr/>
            </a:pPr>
            <a:r>
              <a:rPr lang="el-GR" sz="4800" dirty="0" smtClean="0"/>
              <a:t>Σε αντιδιαστολή με τα Θερμικά εγκαύματα, χαρακτηριστικό των Χημικών εγκαυμάτων είναι ότι η βαρύτητα της πρόγνωσης, λόγω των συστηματικών βλαβών, δεν είναι ανάλογη με την έκταση της δερματικής βλάβης.</a:t>
            </a:r>
          </a:p>
          <a:p>
            <a:pPr marL="269875" indent="-269875" eaLnBrk="1" fontAlgn="auto" hangingPunct="1">
              <a:lnSpc>
                <a:spcPct val="90000"/>
              </a:lnSpc>
              <a:spcBef>
                <a:spcPts val="1200"/>
              </a:spcBef>
              <a:spcAft>
                <a:spcPts val="0"/>
              </a:spcAft>
              <a:buClr>
                <a:srgbClr val="FF0000"/>
              </a:buClr>
              <a:buFont typeface="Wingdings" pitchFamily="2" charset="2"/>
              <a:buChar char="§"/>
              <a:defRPr/>
            </a:pPr>
            <a:endParaRPr lang="el-GR" dirty="0" smtClean="0"/>
          </a:p>
          <a:p>
            <a:pPr marL="420624" indent="-384048" eaLnBrk="1" fontAlgn="auto" hangingPunct="1">
              <a:spcAft>
                <a:spcPts val="0"/>
              </a:spcAft>
              <a:buFont typeface="Wingdings 2"/>
              <a:buChar char=""/>
              <a:defRPr/>
            </a:pPr>
            <a:endParaRPr lang="el-GR" dirty="0"/>
          </a:p>
        </p:txBody>
      </p:sp>
      <p:pic>
        <p:nvPicPr>
          <p:cNvPr id="20483" name="3 - Εικόνα" descr="chemical-burn.jpg"/>
          <p:cNvPicPr>
            <a:picLocks noChangeAspect="1"/>
          </p:cNvPicPr>
          <p:nvPr/>
        </p:nvPicPr>
        <p:blipFill>
          <a:blip r:embed="rId2" cstate="print"/>
          <a:srcRect/>
          <a:stretch>
            <a:fillRect/>
          </a:stretch>
        </p:blipFill>
        <p:spPr bwMode="auto">
          <a:xfrm>
            <a:off x="4895850" y="1484313"/>
            <a:ext cx="4248150" cy="44656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4243811</TotalTime>
  <Words>3310</Words>
  <Application>Microsoft Office PowerPoint</Application>
  <PresentationFormat>Προβολή στην οθόνη (4:3)</PresentationFormat>
  <Paragraphs>426</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Τεχνικό</vt:lpstr>
      <vt:lpstr>Διαφάνεια 1</vt:lpstr>
      <vt:lpstr>ΟΡΙΣΜΟΣ:  ΕΓΚΑΥΜΑΤΟΣ  –  ΕΓΚΑΥΜΑΤΙΚΗΣ  ΝΟΣΟΥ</vt:lpstr>
      <vt:lpstr>ΣΤΑΤΙΣΤΙΚΑ ΚΑΙ ΕΠΙΔΗΜΙΟΛΟΓΙΚΑ ΔΕΔΟΜΕΝΑ</vt:lpstr>
      <vt:lpstr>ΣΤΑΤΙΣΤΙΚΑ ΚΑΙ ΕΠΙΔΗΜΙΟΛΟΓΙΚΑ ΔΕΔΟΜΕΝΑ</vt:lpstr>
      <vt:lpstr>ΑΝΑΤΟΜΙΑ ΔΕΡΜΑΤΟΣ</vt:lpstr>
      <vt:lpstr>ΑΝΤΟΧΕΣ ΑΝΘΡΩΠΙΝΟΥ ΔΕΡΜΑΤΟΣ</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ΤΑΞΙΝΟΜΗΣΗ ΕΓΚΑΥΜΑΤΩΝ </vt:lpstr>
      <vt:lpstr>Δ/Δ ΒΑΘΟΥΣ  ΕΓΚΑΥΜΑΤΟΣ </vt:lpstr>
      <vt:lpstr>Δ/Δ ΒΑΘΟΥΣ  ΕΓΚΑΥΜΑΤΟΣ </vt:lpstr>
      <vt:lpstr>ΠΟΣΟΤΙΚΗ ΕΚΤΙΜΗΣΗ ΕΓΚΑΥΜΑΤΙΚΗΣ ΕΠΙΦΑΝΕΙΑΣ</vt:lpstr>
      <vt:lpstr>ΠΟΣΟΤΙΚΗ ΕΚΤΙΜΗΣΗ ΕΓΚΑΥΜΑΤΙΚΗΣ ΕΠΙΦΑΝΕΙΑΣ</vt:lpstr>
      <vt:lpstr>ΠΟΣΟΤΙΚΗ ΕΚΤΙΜΗΣΗ ΕΓΚΑΥΜΑΤΙΚΗΣ ΕΠΙΦΑΝΕΙΑΣ</vt:lpstr>
      <vt:lpstr>ΣΟΒΑΡΟΤΗΤΑ ΕΓΚΑΥΜΑΤΟΣ</vt:lpstr>
      <vt:lpstr>Διαφάνεια 23</vt:lpstr>
      <vt:lpstr>Πρόγνωση εγκαυμάτων </vt:lpstr>
      <vt:lpstr>ΕΓΚΑΥΜΑΤΙΚΗ ΝΟΣΟΣ</vt:lpstr>
      <vt:lpstr>ΕΓΚΑΥΜΑΤΙΚΗ ΝΟΣΟΣ</vt:lpstr>
      <vt:lpstr>ΕΓΚΑΥΜΑΤΙΚΗ ΝΟΣΟΣ</vt:lpstr>
      <vt:lpstr>ΕΠΙΠΛΟΚΕΣ</vt:lpstr>
      <vt:lpstr>ΕΠΙΠΛΟΚΕΣ</vt:lpstr>
      <vt:lpstr>ΑΜΕΣΗ ΑΝΤΙΜΕΤΩΠΙΣΗ ΕΓΚΑΥΜΑΤΙΑ</vt:lpstr>
      <vt:lpstr>ΜΙΚΡΗΣ ΣΟΒΑΡΟΤΗΤΑΣ</vt:lpstr>
      <vt:lpstr>ΜΙΚΡΗΣ ΣΟΒΑΡΟΤΗΤΑΣ</vt:lpstr>
      <vt:lpstr>ΜΙΚΡΗΣ ΣΟΒΑΡΟΤΗΤΑΣ</vt:lpstr>
      <vt:lpstr>ΜΙΚΡΗΣ ΣΟΒΑΡΟΤΗΤΑΣ</vt:lpstr>
      <vt:lpstr>ΜΙΚΡΗΣ ΣΟΒΑΡΟΤΗΤΑΣ</vt:lpstr>
      <vt:lpstr>ΜΕΣΑΙΑΣ Η ΜΕΓΑΛΗΣ ΒΑΡΥΤΗΤΑΣ</vt:lpstr>
      <vt:lpstr>ΚΡΥΟΠΑΓΗΜΑΤΑ</vt:lpstr>
      <vt:lpstr>ΠΑΘΟΦΥΣΙΟΛΟΓΙΑ </vt:lpstr>
      <vt:lpstr>ΠΑΘΟΦΥΣΙΟΛΟΓΙΑ</vt:lpstr>
      <vt:lpstr>ΤΑΞΙΝΟΜΗΣΗ</vt:lpstr>
      <vt:lpstr>ΤΑΞΙΝΟΜΗΣΗ</vt:lpstr>
      <vt:lpstr>ΣΤΑΔΙΑ-ΒΑΘΜΟΙ ΚΡΥΟΠΑΓΗΜΑΤΩΝ  </vt:lpstr>
      <vt:lpstr>ΚΛΙΝΙΚΗ ΕΙΚΟΝΑ</vt:lpstr>
      <vt:lpstr>ΑΝΤΙΜΕΤΩΠΙΣΗ</vt:lpstr>
      <vt:lpstr>ΕΠΙΠΛΟΚΕΣ</vt:lpstr>
      <vt:lpstr>ΘΕΡΜΙΚΗ ΕΞΑΝΤΛΗΣΗ</vt:lpstr>
      <vt:lpstr>ΚΛΙΝΙΚΗ ΕΙΚΟΝΑ </vt:lpstr>
      <vt:lpstr>ΑΝΤΙΜΕΤΩΠΙΣΗ</vt:lpstr>
      <vt:lpstr>ΘΕΡΜΟΠΛΗΞΙΑ</vt:lpstr>
      <vt:lpstr>ΚΛΙΝΙΚΗ ΕΙΚΟΝΑ</vt:lpstr>
      <vt:lpstr>ΚΛΙΝΙΚΗ ΕΙΚΟΝΑ</vt:lpstr>
      <vt:lpstr>ΑΝΤΙΜΕΤΩΠΙΣΗ</vt:lpstr>
      <vt:lpstr>ΑΝΤΙΜΕΤΩΠΙΣΗ</vt:lpstr>
      <vt:lpstr>ΑΝΤΙΜΕΤΩΠΙΣΗ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ΟΡΙΣΜΟΣ:  ΕΓΚΑΥΜΑΤΟΣ  –  ΕΓΚΑΥΜΑΤΙΚΗΣ  ΝΟΣΟΥ</dc:title>
  <dc:creator>mika</dc:creator>
  <cp:lastModifiedBy>maria</cp:lastModifiedBy>
  <cp:revision>71</cp:revision>
  <dcterms:created xsi:type="dcterms:W3CDTF">2015-11-21T08:43:08Z</dcterms:created>
  <dcterms:modified xsi:type="dcterms:W3CDTF">2018-01-17T20:21:57Z</dcterms:modified>
</cp:coreProperties>
</file>