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008"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342CEA3-3058-4D43-AE35-B3DA76CB4003}" type="datetimeFigureOut">
              <a:rPr lang="el-GR" smtClean="0"/>
              <a:pPr/>
              <a:t>4/1/2018</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2342CEA3-3058-4D43-AE35-B3DA76CB4003}" type="datetimeFigureOut">
              <a:rPr lang="el-GR" smtClean="0"/>
              <a:pPr/>
              <a:t>4/1/2018</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4/1/2018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342CEA3-3058-4D43-AE35-B3DA76CB4003}" type="datetimeFigureOut">
              <a:rPr lang="el-GR" smtClean="0"/>
              <a:pPr/>
              <a:t>4/1/2018</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2342CEA3-3058-4D43-AE35-B3DA76CB4003}" type="datetimeFigureOut">
              <a:rPr lang="el-GR" smtClean="0"/>
              <a:pPr/>
              <a:t>4/1/2018</a:t>
            </a:fld>
            <a:endParaRPr lang="el-GR"/>
          </a:p>
        </p:txBody>
      </p:sp>
      <p:sp>
        <p:nvSpPr>
          <p:cNvPr id="10" name="9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2342CEA3-3058-4D43-AE35-B3DA76CB4003}" type="datetimeFigureOut">
              <a:rPr lang="el-GR" smtClean="0"/>
              <a:pPr/>
              <a:t>4/1/2018</a:t>
            </a:fld>
            <a:endParaRPr lang="el-GR"/>
          </a:p>
        </p:txBody>
      </p:sp>
      <p:sp>
        <p:nvSpPr>
          <p:cNvPr id="12" name="11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4/1/2018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4/1/2018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4/1/2018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2342CEA3-3058-4D43-AE35-B3DA76CB4003}" type="datetimeFigureOut">
              <a:rPr lang="el-GR" smtClean="0"/>
              <a:pPr/>
              <a:t>4/1/2018</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342CEA3-3058-4D43-AE35-B3DA76CB4003}" type="datetimeFigureOut">
              <a:rPr lang="el-GR" smtClean="0"/>
              <a:pPr/>
              <a:t>4/1/2018</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b="1" dirty="0" smtClean="0"/>
              <a:t>ΕΠΙΛΗΠΤΙΚΗ</a:t>
            </a:r>
            <a:r>
              <a:rPr lang="en-US" b="1" dirty="0" smtClean="0"/>
              <a:t> </a:t>
            </a:r>
            <a:r>
              <a:rPr lang="el-GR" b="1" dirty="0" smtClean="0"/>
              <a:t>ΚΑΤΑΣΤΑΣΗ</a:t>
            </a:r>
            <a:r>
              <a:rPr lang="en-US" b="1" dirty="0" smtClean="0"/>
              <a:t> </a:t>
            </a:r>
            <a:r>
              <a:rPr lang="el-GR" b="1" dirty="0" smtClean="0"/>
              <a:t>(</a:t>
            </a:r>
            <a:r>
              <a:rPr lang="en-US" b="1" dirty="0" err="1" smtClean="0"/>
              <a:t>StatusEpilepticus</a:t>
            </a:r>
            <a:r>
              <a:rPr lang="en-US" b="1" dirty="0" smtClean="0"/>
              <a:t>)</a:t>
            </a:r>
            <a:br>
              <a:rPr lang="en-US" b="1" dirty="0" smtClean="0"/>
            </a:b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Πρέπει να αναφερθεί ότι κάθε άτομο που παρουσιάζει μια επιληπτική κρίση δεν είναι </a:t>
            </a:r>
            <a:r>
              <a:rPr lang="el-GR" dirty="0" err="1" smtClean="0"/>
              <a:t>υπο</a:t>
            </a:r>
            <a:r>
              <a:rPr lang="el-GR" dirty="0" smtClean="0"/>
              <a:t>-</a:t>
            </a:r>
            <a:r>
              <a:rPr lang="el-GR" dirty="0" err="1" smtClean="0"/>
              <a:t>χρεωτικά</a:t>
            </a:r>
            <a:r>
              <a:rPr lang="el-GR" dirty="0" smtClean="0"/>
              <a:t> και επιληπτικός. Κάθε ένας μας μπορεί να εμφανίσει μια επιληπτική κρίση ως απάντηση σε ένα κατάλληλο ερέθισμα. Η επιληπτική κρίση μπορεί να οφείλεται σε μια ιδιοπαθή προδιάθεση ή να είναι αποτέλεσμα μιας επίκτητης παθολογικής κατάστασης του εγκεφάλου. Έτσι,  μια εγκεφαλίτιδα, μια </a:t>
            </a:r>
            <a:r>
              <a:rPr lang="el-GR" dirty="0" err="1" smtClean="0"/>
              <a:t>κρανιοεγκεφαλική</a:t>
            </a:r>
            <a:r>
              <a:rPr lang="el-GR" dirty="0" smtClean="0"/>
              <a:t> κάκωση, η μηνιγγίτιδα, ένας όγκος, ακόμα και η υπέρμετρη χρήση αλκοόλ, η έλλειψη ύπνου, ο υψηλός πυρετός, η έντονη συναισθηματική φόρτιση, η πολύωρη χρήση τηλεόρασης ή υπολογιστή μπορεί να αποτελέσουν αιτίες </a:t>
            </a:r>
            <a:r>
              <a:rPr lang="el-GR" dirty="0" err="1" smtClean="0"/>
              <a:t>επιλη</a:t>
            </a:r>
            <a:r>
              <a:rPr lang="el-GR" dirty="0" smtClean="0"/>
              <a:t>-</a:t>
            </a:r>
            <a:r>
              <a:rPr lang="el-GR" dirty="0" err="1" smtClean="0"/>
              <a:t>πτικής</a:t>
            </a:r>
            <a:r>
              <a:rPr lang="el-GR" dirty="0" smtClean="0"/>
              <a:t> κρίσης.</a:t>
            </a:r>
          </a:p>
          <a:p>
            <a:r>
              <a:rPr lang="el-GR" dirty="0" smtClean="0"/>
              <a:t/>
            </a:r>
            <a:br>
              <a:rPr lang="el-GR"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normAutofit lnSpcReduction="10000"/>
          </a:bodyPr>
          <a:lstStyle/>
          <a:p>
            <a:r>
              <a:rPr lang="el-GR" dirty="0" err="1" smtClean="0"/>
              <a:t>Mια</a:t>
            </a:r>
            <a:r>
              <a:rPr lang="el-GR" dirty="0" smtClean="0"/>
              <a:t> επιληπτική κρίση είναι ένα παροδικό επεισόδιο νευρολογικής δυσλειτουργίας που οφείλεται στην ανάπτυξη ανώμαλης ηλεκτρικής δραστηριότητας στον εγκέφαλο. Οι επιληπτικές κρίσεις είναι βραχείας διάρκειας και διαρκούν από δευτερόλεπτα μέχρι λίγα λεπτά, με εξαίρεση τις διάφορες μορφές του </a:t>
            </a:r>
            <a:r>
              <a:rPr lang="el-GR" dirty="0" err="1" smtClean="0"/>
              <a:t>status</a:t>
            </a:r>
            <a:r>
              <a:rPr lang="el-GR" dirty="0" smtClean="0"/>
              <a:t> </a:t>
            </a:r>
            <a:r>
              <a:rPr lang="el-GR" dirty="0" err="1" smtClean="0"/>
              <a:t>epilepticus</a:t>
            </a:r>
            <a:r>
              <a:rPr lang="el-GR" dirty="0" smtClean="0"/>
              <a:t>. Θεωρούμε ότι υπάρχει επιληπτική κατάσταση όταν οι επιληπτικές κρίσεις διαδέχονται η μία την άλλη.</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Κλινική εικόνα </a:t>
            </a:r>
            <a:r>
              <a:rPr lang="el-GR" dirty="0" err="1" smtClean="0"/>
              <a:t>επιληπτικήςκρίσης</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Η κλασική εικόνα περιλαμβάνει γενικευμένους </a:t>
            </a:r>
            <a:r>
              <a:rPr lang="el-GR" dirty="0" err="1" smtClean="0"/>
              <a:t>τονικοκλονικούς</a:t>
            </a:r>
            <a:r>
              <a:rPr lang="el-GR" dirty="0" smtClean="0"/>
              <a:t> σπασμούς (κρίσεις </a:t>
            </a:r>
            <a:r>
              <a:rPr lang="el-GR" dirty="0" err="1" smtClean="0"/>
              <a:t>grand</a:t>
            </a:r>
            <a:r>
              <a:rPr lang="el-GR" dirty="0" smtClean="0"/>
              <a:t>-</a:t>
            </a:r>
            <a:r>
              <a:rPr lang="el-GR" dirty="0" err="1" smtClean="0"/>
              <a:t>mal</a:t>
            </a:r>
            <a:r>
              <a:rPr lang="el-GR" dirty="0" smtClean="0"/>
              <a:t>) που χαρακτηρίζονται από απότομη αιφνίδια έναρξη με απώλεια συνείδησης, κραυγή, </a:t>
            </a:r>
            <a:r>
              <a:rPr lang="el-GR" dirty="0" smtClean="0"/>
              <a:t>πτώση </a:t>
            </a:r>
            <a:r>
              <a:rPr lang="el-GR" dirty="0" smtClean="0"/>
              <a:t>στο έδαφος που συχνά προκαλεί τραυματισμό.  Η διάρκεια της κρίσης διαρκεί 3 περίπου λεπτά. Αρχικά έχουμε σύσπαση όλων των μυών (προσώπου, κορμού και άκρων) με αποτέλεσμα την αρχική κραυγή, συχνά δάγκωμα της γλώσσας, απώλεια ούρων, άπνοια και κυάνωση.</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Κλινική εικόνα </a:t>
            </a:r>
            <a:r>
              <a:rPr lang="el-GR" dirty="0" err="1" smtClean="0"/>
              <a:t>επιληπτικήςκρίσης</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lstStyle/>
          <a:p>
            <a:r>
              <a:rPr lang="el-GR" dirty="0" smtClean="0"/>
              <a:t>Ακολουθούν γενικευμένοι </a:t>
            </a:r>
            <a:r>
              <a:rPr lang="el-GR" dirty="0" err="1" smtClean="0"/>
              <a:t>τονικοκλονικοί</a:t>
            </a:r>
            <a:r>
              <a:rPr lang="el-GR" dirty="0" smtClean="0"/>
              <a:t> σπασμοί που αραιώνουν όσο εξελίσσεται η κρίση. Τελικά, υπάρχει γενικευμένη </a:t>
            </a:r>
            <a:r>
              <a:rPr lang="el-GR" dirty="0" err="1" smtClean="0"/>
              <a:t>μυική</a:t>
            </a:r>
            <a:r>
              <a:rPr lang="el-GR" dirty="0" smtClean="0"/>
              <a:t> </a:t>
            </a:r>
            <a:r>
              <a:rPr lang="el-GR" dirty="0" err="1" smtClean="0"/>
              <a:t>χάλαση</a:t>
            </a:r>
            <a:r>
              <a:rPr lang="el-GR" dirty="0" smtClean="0"/>
              <a:t> με απώλεια συνείδησης, ρεγχώδης αναπνοή και συχνά έξοδος αιματηρού σάλιου από το στόμα από δήξη της γλώσσας. Μετά το τέλος της κρίσης υπάρχει βραχείας διάρκειας (1-2 λεπτά) </a:t>
            </a:r>
            <a:r>
              <a:rPr lang="el-GR" dirty="0" err="1" smtClean="0"/>
              <a:t>συγχυτική</a:t>
            </a:r>
            <a:r>
              <a:rPr lang="el-GR" dirty="0" smtClean="0"/>
              <a:t> κατάσταση και κατά κανόνα ακολουθεί βαθύς </a:t>
            </a:r>
            <a:r>
              <a:rPr lang="el-GR" dirty="0" smtClean="0"/>
              <a:t>ύπνος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Πρώτες βοήθειες </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Τη στιγμή που ο πάσχων πέφτει, προσπαθήστε να τον στηρίξετε, κάνοντας την πτώση ελαφρότερη και ξαπλώστε τον προσεκτικά</a:t>
            </a:r>
          </a:p>
          <a:p>
            <a:r>
              <a:rPr lang="el-GR" dirty="0" smtClean="0"/>
              <a:t>Απομακρύνετε τυχόν αντικείμενα γύρω από αυτόν</a:t>
            </a:r>
          </a:p>
          <a:p>
            <a:r>
              <a:rPr lang="el-GR" dirty="0" smtClean="0"/>
              <a:t>Χαλαρώστε τα ρούχα του γύρω από το λαιμό και βάλτε κάτι μαλακό κάτω από το κεφάλι του για να μην τραυματισθεί</a:t>
            </a:r>
          </a:p>
          <a:p>
            <a:r>
              <a:rPr lang="el-GR" dirty="0" smtClean="0"/>
              <a:t>Ζητήστε από τους περίεργους παρευρισκόμενους να φύγουν με εξαίρεση αυτούς που θέλετε να σας βοηθήσουν.</a:t>
            </a:r>
          </a:p>
          <a:p>
            <a:r>
              <a:rPr lang="el-GR" dirty="0" smtClean="0"/>
              <a:t>Όταν σταματήσουν οι σπασμοί,  τοποθετείστε τον πάσχοντα σε θέση ανάνηψης και παραμείνετε κοντά του μέχρι να συνέλθει εντελώς.</a:t>
            </a:r>
          </a:p>
          <a:p>
            <a:r>
              <a:rPr lang="el-GR" dirty="0" smtClean="0"/>
              <a:t>Όταν ο πάσχων συνέλθει τελείως συμβουλέψτε τον να ενημερώσει τον γιατρό του για την τελευταία κρίση.</a:t>
            </a:r>
          </a:p>
          <a:p>
            <a:r>
              <a:rPr lang="el-GR" dirty="0" smtClean="0"/>
              <a:t>Καλέστε ασθενοφόρο μόνο όταν ο πάσχων έχει περισσότερες από μια κρίσεις, αν έχει  χτυπήσει κατά τη διάρκεια της κρίσης ή αν για να ξαναβρεί τις αισθήσεις του περνούν περισσότερα από 10-15 λεπτά.</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t>
            </a:r>
            <a:br>
              <a:rPr lang="el-GR" dirty="0" smtClean="0"/>
            </a:br>
            <a:r>
              <a:rPr lang="el-GR" dirty="0" smtClean="0"/>
              <a:t>ΠΡΟΣΟΧΗ</a:t>
            </a:r>
            <a:br>
              <a:rPr lang="el-GR" dirty="0" smtClean="0"/>
            </a:b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Μη  τον μετακινήσετε παρά μόνο αν κινδυνεύει</a:t>
            </a:r>
          </a:p>
          <a:p>
            <a:r>
              <a:rPr lang="el-GR" dirty="0" smtClean="0"/>
              <a:t>Μην  προσπαθήσετε να τον ακινητοποιήσετε κατά τη διάρκεια των σπασμών</a:t>
            </a:r>
          </a:p>
          <a:p>
            <a:r>
              <a:rPr lang="el-GR" dirty="0" smtClean="0"/>
              <a:t>Μη  προσπαθήσετε να ανοίξετε το στόμα και μη βάζετε τίποτα μέσα σ’ αυτό</a:t>
            </a:r>
          </a:p>
          <a:p>
            <a:r>
              <a:rPr lang="el-GR" dirty="0" smtClean="0"/>
              <a:t>Προστατεύστε τον από χτυπήματα, απομακρύνοντας επικίνδυνα αντικείμενα και πλησιάζοντας κάτι μαλακό ( μαξιλάρι, κουβέρτα) 15</a:t>
            </a:r>
          </a:p>
          <a:p>
            <a:r>
              <a:rPr lang="el-GR" dirty="0" smtClean="0"/>
              <a:t>Μην επιχειρήσετε να επαναφέρετε τις αισθήσεις με χαστούκια και τραντάγματα, ο ασθενής θα επανέλθει μόνος του μετά το πέρας της κρίσης.</a:t>
            </a:r>
          </a:p>
          <a:p>
            <a:r>
              <a:rPr lang="el-GR" dirty="0" smtClean="0"/>
              <a:t>Μη δώσετε στον πάσχοντα τίποτα να πιεί μέχρι να επανέλθει πλήρως.</a:t>
            </a:r>
          </a:p>
          <a:p>
            <a:r>
              <a:rPr lang="el-GR" dirty="0" smtClean="0"/>
              <a:t>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Αντιμετώπιση επιληπτικής κρίσης </a:t>
            </a:r>
            <a:r>
              <a:rPr lang="el-GR" dirty="0" smtClean="0"/>
              <a:t/>
            </a:r>
            <a:br>
              <a:rPr lang="el-GR" dirty="0" smtClean="0"/>
            </a:br>
            <a:endParaRPr lang="el-GR" dirty="0"/>
          </a:p>
        </p:txBody>
      </p:sp>
      <p:sp>
        <p:nvSpPr>
          <p:cNvPr id="3" name="2 - Θέση περιεχομένου"/>
          <p:cNvSpPr>
            <a:spLocks noGrp="1"/>
          </p:cNvSpPr>
          <p:nvPr>
            <p:ph sz="quarter" idx="1"/>
          </p:nvPr>
        </p:nvSpPr>
        <p:spPr>
          <a:xfrm>
            <a:off x="457200" y="928670"/>
            <a:ext cx="8229600" cy="5786478"/>
          </a:xfrm>
        </p:spPr>
        <p:txBody>
          <a:bodyPr>
            <a:normAutofit fontScale="62500" lnSpcReduction="20000"/>
          </a:bodyPr>
          <a:lstStyle/>
          <a:p>
            <a:r>
              <a:rPr lang="el-GR" dirty="0" smtClean="0"/>
              <a:t>Με ηρεμία και ψυχραιμία απομακρύνουμε αντικείμενα που μπορεί να προκαλέσουν τραυματισμό στον ασθενή. Δεν προσπαθούμε να συγκρατήσουμε τις κινήσεις του ασθενούς, ούτε τον σηκώνουμε.</a:t>
            </a:r>
          </a:p>
          <a:p>
            <a:r>
              <a:rPr lang="el-GR" dirty="0" smtClean="0"/>
              <a:t> </a:t>
            </a:r>
          </a:p>
          <a:p>
            <a:r>
              <a:rPr lang="el-GR" dirty="0" smtClean="0"/>
              <a:t>Βάζουμε κάτι μαλακό κάτω από το κεφάλι του, βγάζουμε τα γυαλιά του αν υπάρχουν, τον γυρίζουμε στα πλάγια ώστε να διατηρηθούν ανοικτοί οι αεραγωγοί προς αποφυγή πνιγμονής.  Καθαρίζουμε το σάλιο αν αυτό υπάρχει γύρω από το στόμα. Δεν τοποθετούμε αντικείμενα στο στόμα του ασθενούς διότι μπορεί να προκληθεί τραύμα στο στόμα ή τα δόντια του, ούτε βάζουμε τα δάκτυλά μας διότι μπορεί να προκληθεί κάκωσή τους από τα δόντια του ασθενούς.</a:t>
            </a:r>
          </a:p>
          <a:p>
            <a:r>
              <a:rPr lang="el-GR" dirty="0" smtClean="0"/>
              <a:t> </a:t>
            </a:r>
          </a:p>
          <a:p>
            <a:r>
              <a:rPr lang="el-GR" dirty="0" smtClean="0"/>
              <a:t>Όταν ο ασθενής αρχίσει να συνέρχεται ή βρίσκεται σε </a:t>
            </a:r>
            <a:r>
              <a:rPr lang="el-GR" dirty="0" err="1" smtClean="0"/>
              <a:t>σύγχιση</a:t>
            </a:r>
            <a:r>
              <a:rPr lang="el-GR" dirty="0" smtClean="0"/>
              <a:t>, τον καθησυχάζουμε ήρεμα και βεβαιωνόμαστε ότι η κρίση έκανε τον κύκλο της και ο ασθενής δεν επαναλαμβάνει τους σπασμούς. </a:t>
            </a:r>
          </a:p>
          <a:p>
            <a:r>
              <a:rPr lang="el-GR" dirty="0" smtClean="0"/>
              <a:t> </a:t>
            </a:r>
          </a:p>
          <a:p>
            <a:r>
              <a:rPr lang="el-GR" dirty="0" smtClean="0"/>
              <a:t>Όταν οι κρίσεις με γενικευμένους </a:t>
            </a:r>
            <a:r>
              <a:rPr lang="el-GR" dirty="0" err="1" smtClean="0"/>
              <a:t>τονικοκλονικούς</a:t>
            </a:r>
            <a:r>
              <a:rPr lang="el-GR" dirty="0" smtClean="0"/>
              <a:t> σπασμούς επαναλαμβάνονται πάνω από 20-30 λεπτά μιλάμε για επιληπτική κατάσταση. Πρόκειται για μια επείγουσα κατάσταση που θέτει σε κίνδυνο τη ζωή του ασθενούς και απαιτεί θεραπευτική παρέμβαση. Ουσιαστικά πρόκειται για μια κωματώδη κατάσταση με συνεχείς γενικευμένες κρίσεις.</a:t>
            </a:r>
          </a:p>
          <a:p>
            <a:r>
              <a:rPr lang="el-GR" dirty="0" smtClean="0"/>
              <a:t>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fontScale="90000"/>
          </a:bodyPr>
          <a:lstStyle/>
          <a:p>
            <a:r>
              <a:rPr lang="el-GR" dirty="0" smtClean="0"/>
              <a:t> </a:t>
            </a:r>
            <a:br>
              <a:rPr lang="el-GR" dirty="0" smtClean="0"/>
            </a:br>
            <a:r>
              <a:rPr lang="el-GR" dirty="0" smtClean="0"/>
              <a:t> </a:t>
            </a:r>
            <a:br>
              <a:rPr lang="el-GR" dirty="0" smtClean="0"/>
            </a:br>
            <a:r>
              <a:rPr lang="el-GR" dirty="0" smtClean="0"/>
              <a:t>Αντιμετώπιση </a:t>
            </a:r>
            <a:r>
              <a:rPr lang="en-US" dirty="0" err="1" smtClean="0"/>
              <a:t>statusepilepticus</a:t>
            </a:r>
            <a:r>
              <a:rPr lang="en-US" dirty="0" smtClean="0"/>
              <a:t/>
            </a:r>
            <a:br>
              <a:rPr lang="en-US" dirty="0" smtClean="0"/>
            </a:br>
            <a:endParaRPr lang="el-GR" dirty="0"/>
          </a:p>
        </p:txBody>
      </p:sp>
      <p:sp>
        <p:nvSpPr>
          <p:cNvPr id="3" name="2 - Θέση περιεχομένου"/>
          <p:cNvSpPr>
            <a:spLocks noGrp="1"/>
          </p:cNvSpPr>
          <p:nvPr>
            <p:ph sz="quarter" idx="1"/>
          </p:nvPr>
        </p:nvSpPr>
        <p:spPr/>
        <p:txBody>
          <a:bodyPr/>
          <a:lstStyle/>
          <a:p>
            <a:r>
              <a:rPr lang="el-GR" dirty="0" smtClean="0"/>
              <a:t>Ο ασθενής πρέπει να διακομισθεί επειγόντως στο νοσοκομείο με συνοδεία γιατρού.</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Αντιμετώπιση </a:t>
            </a:r>
            <a:r>
              <a:rPr lang="en-US" dirty="0" err="1" smtClean="0"/>
              <a:t>statusepilepticus</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Διατήρηση ανοικτών των αεροφόρων οδών</a:t>
            </a:r>
          </a:p>
          <a:p>
            <a:r>
              <a:rPr lang="el-GR" dirty="0" smtClean="0"/>
              <a:t>Ενδοφλέβια χορήγηση </a:t>
            </a:r>
            <a:r>
              <a:rPr lang="el-GR" dirty="0" err="1" smtClean="0"/>
              <a:t>διαζεπάμης</a:t>
            </a:r>
            <a:r>
              <a:rPr lang="el-GR" dirty="0" smtClean="0"/>
              <a:t> (μέχρι 20 </a:t>
            </a:r>
            <a:r>
              <a:rPr lang="el-GR" dirty="0" err="1" smtClean="0"/>
              <a:t>mg</a:t>
            </a:r>
            <a:r>
              <a:rPr lang="el-GR" dirty="0" smtClean="0"/>
              <a:t> και με ταχύτητα 2 </a:t>
            </a:r>
            <a:r>
              <a:rPr lang="el-GR" dirty="0" err="1" smtClean="0"/>
              <a:t>mg</a:t>
            </a:r>
            <a:r>
              <a:rPr lang="el-GR" dirty="0" smtClean="0"/>
              <a:t>/λεπτό)</a:t>
            </a:r>
          </a:p>
          <a:p>
            <a:r>
              <a:rPr lang="el-GR" dirty="0" smtClean="0"/>
              <a:t>Αν συνεχίζονται οι κρίσεις χορηγούμε 250 </a:t>
            </a:r>
            <a:r>
              <a:rPr lang="el-GR" dirty="0" err="1" smtClean="0"/>
              <a:t>mg</a:t>
            </a:r>
            <a:r>
              <a:rPr lang="el-GR" dirty="0" smtClean="0"/>
              <a:t> </a:t>
            </a:r>
            <a:r>
              <a:rPr lang="el-GR" dirty="0" err="1" smtClean="0"/>
              <a:t>υδαντοΐνης</a:t>
            </a:r>
            <a:r>
              <a:rPr lang="el-GR" dirty="0" smtClean="0"/>
              <a:t> σε ενδοφλέβια έγχυση (η έγχυση γίνεται σε 20-30 λεπτά).</a:t>
            </a:r>
          </a:p>
          <a:p>
            <a:r>
              <a:rPr lang="el-GR" dirty="0" smtClean="0"/>
              <a:t>Μπορεί να γίνει και φόρτιση με </a:t>
            </a:r>
            <a:r>
              <a:rPr lang="el-GR" dirty="0" err="1" smtClean="0"/>
              <a:t>υδαντοΐνη</a:t>
            </a:r>
            <a:r>
              <a:rPr lang="el-GR" dirty="0" smtClean="0"/>
              <a:t> 20 </a:t>
            </a:r>
            <a:r>
              <a:rPr lang="el-GR" dirty="0" err="1" smtClean="0"/>
              <a:t>mg</a:t>
            </a:r>
            <a:r>
              <a:rPr lang="el-GR" dirty="0" smtClean="0"/>
              <a:t>/</a:t>
            </a:r>
            <a:r>
              <a:rPr lang="el-GR" dirty="0" err="1" smtClean="0"/>
              <a:t>kg</a:t>
            </a:r>
            <a:r>
              <a:rPr lang="el-GR" dirty="0" smtClean="0"/>
              <a:t> με ρυθμό 50 </a:t>
            </a:r>
            <a:r>
              <a:rPr lang="el-GR" dirty="0" err="1" smtClean="0"/>
              <a:t>mg</a:t>
            </a:r>
            <a:r>
              <a:rPr lang="el-GR" dirty="0" smtClean="0"/>
              <a:t>/λεπτό η οποία μπορεί να αποτελέσει και την πρώτη θεραπευτική αντιμετώπιση του </a:t>
            </a:r>
            <a:r>
              <a:rPr lang="el-GR" dirty="0" err="1" smtClean="0"/>
              <a:t>status</a:t>
            </a:r>
            <a:r>
              <a:rPr lang="el-GR" dirty="0" smtClean="0"/>
              <a:t>. Αν η </a:t>
            </a:r>
            <a:r>
              <a:rPr lang="el-GR" dirty="0" err="1" smtClean="0"/>
              <a:t>υδαντοΐνη</a:t>
            </a:r>
            <a:r>
              <a:rPr lang="el-GR" dirty="0" smtClean="0"/>
              <a:t> αποτύχει, χορηγείται </a:t>
            </a:r>
            <a:r>
              <a:rPr lang="el-GR" dirty="0" err="1" smtClean="0"/>
              <a:t>φαινοβαρβιτάλη</a:t>
            </a:r>
            <a:r>
              <a:rPr lang="el-GR" dirty="0" smtClean="0"/>
              <a:t> 5-10 </a:t>
            </a:r>
            <a:r>
              <a:rPr lang="el-GR" dirty="0" err="1" smtClean="0"/>
              <a:t>mg</a:t>
            </a:r>
            <a:r>
              <a:rPr lang="el-GR" dirty="0" smtClean="0"/>
              <a:t>/</a:t>
            </a:r>
            <a:r>
              <a:rPr lang="el-GR" dirty="0" err="1" smtClean="0"/>
              <a:t>kg</a:t>
            </a:r>
            <a:r>
              <a:rPr lang="el-GR" dirty="0" smtClean="0"/>
              <a:t>.</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TotalTime>
  <Words>399</Words>
  <PresentationFormat>Προβολή στην οθόνη (4:3)</PresentationFormat>
  <Paragraphs>40</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Διάμεσος</vt:lpstr>
      <vt:lpstr>ΕΠΙΛΗΠΤΙΚΗ ΚΑΤΑΣΤΑΣΗ (StatusEpilepticus) </vt:lpstr>
      <vt:lpstr>Διαφάνεια 2</vt:lpstr>
      <vt:lpstr>Κλινική εικόνα επιληπτικήςκρίσης </vt:lpstr>
      <vt:lpstr>Κλινική εικόνα επιληπτικήςκρίσης </vt:lpstr>
      <vt:lpstr>Πρώτες βοήθειες  </vt:lpstr>
      <vt:lpstr>  ΠΡΟΣΟΧΗ </vt:lpstr>
      <vt:lpstr>Αντιμετώπιση επιληπτικής κρίσης  </vt:lpstr>
      <vt:lpstr>    Αντιμετώπιση statusepilepticus </vt:lpstr>
      <vt:lpstr>Αντιμετώπιση statusepilepticus</vt:lpstr>
      <vt:lpstr>Διαφάνεια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ΕΠΙΛΗΠΤΙΚΗ ΚΑΤΑΣΤΑΣΗ (StatusEpilepticus) </dc:title>
  <dc:creator>FANOYLA</dc:creator>
  <cp:lastModifiedBy>FANOYLA</cp:lastModifiedBy>
  <cp:revision>2</cp:revision>
  <dcterms:created xsi:type="dcterms:W3CDTF">2018-01-04T18:22:09Z</dcterms:created>
  <dcterms:modified xsi:type="dcterms:W3CDTF">2018-01-04T18:36:48Z</dcterms:modified>
</cp:coreProperties>
</file>