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7" r:id="rId2"/>
    <p:sldId id="256" r:id="rId3"/>
    <p:sldId id="261" r:id="rId4"/>
    <p:sldId id="263" r:id="rId5"/>
    <p:sldId id="264" r:id="rId6"/>
    <p:sldId id="265" r:id="rId7"/>
    <p:sldId id="266" r:id="rId8"/>
    <p:sldId id="267" r:id="rId9"/>
    <p:sldId id="268" r:id="rId10"/>
    <p:sldId id="269" r:id="rId11"/>
    <p:sldId id="270" r:id="rId12"/>
    <p:sldId id="271" r:id="rId13"/>
    <p:sldId id="272" r:id="rId14"/>
    <p:sldId id="273" r:id="rId15"/>
    <p:sldId id="274" r:id="rId16"/>
    <p:sldId id="276"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showGuides="1">
      <p:cViewPr varScale="1">
        <p:scale>
          <a:sx n="75" d="100"/>
          <a:sy n="75" d="100"/>
        </p:scale>
        <p:origin x="52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457200"/>
            <a:ext cx="10972800" cy="13716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09600" y="1981200"/>
            <a:ext cx="5384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981200"/>
            <a:ext cx="5384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ftr" sz="quarter"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fld id="{B036689C-9A68-4BE2-B109-1D702419F3AE}" type="slidenum">
              <a:rPr lang="el-GR" altLang="el-GR"/>
              <a:pPr/>
              <a:t>‹#›</a:t>
            </a:fld>
            <a:endParaRPr lang="el-GR" altLang="el-GR"/>
          </a:p>
        </p:txBody>
      </p:sp>
      <p:sp>
        <p:nvSpPr>
          <p:cNvPr id="7" name="Rectangle 16"/>
          <p:cNvSpPr>
            <a:spLocks noGrp="1" noChangeArrowheads="1"/>
          </p:cNvSpPr>
          <p:nvPr>
            <p:ph type="dt" sz="half" idx="12"/>
          </p:nvPr>
        </p:nvSpPr>
        <p:spPr>
          <a:ln/>
        </p:spPr>
        <p:txBody>
          <a:bodyPr/>
          <a:lstStyle>
            <a:lvl1pPr>
              <a:defRPr/>
            </a:lvl1pPr>
          </a:lstStyle>
          <a:p>
            <a:pPr>
              <a:defRPr/>
            </a:pPr>
            <a:endParaRPr lang="el-GR"/>
          </a:p>
        </p:txBody>
      </p:sp>
    </p:spTree>
    <p:extLst>
      <p:ext uri="{BB962C8B-B14F-4D97-AF65-F5344CB8AC3E}">
        <p14:creationId xmlns:p14="http://schemas.microsoft.com/office/powerpoint/2010/main" val="79896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slide" Target="slide3.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04900" y="2362200"/>
            <a:ext cx="8169102" cy="1346200"/>
          </a:xfrm>
        </p:spPr>
        <p:txBody>
          <a:bodyPr>
            <a:normAutofit fontScale="90000"/>
          </a:bodyPr>
          <a:lstStyle/>
          <a:p>
            <a:r>
              <a:rPr lang="el-GR" sz="4800" dirty="0"/>
              <a:t>Η φιλοσοφία του </a:t>
            </a:r>
            <a:r>
              <a:rPr lang="en-US" sz="4800" dirty="0"/>
              <a:t>marketing</a:t>
            </a:r>
            <a:r>
              <a:rPr lang="el-GR" dirty="0"/>
              <a:t/>
            </a:r>
            <a:br>
              <a:rPr lang="el-GR" dirty="0"/>
            </a:br>
            <a:endParaRPr lang="el-GR" dirty="0"/>
          </a:p>
        </p:txBody>
      </p:sp>
    </p:spTree>
    <p:extLst>
      <p:ext uri="{BB962C8B-B14F-4D97-AF65-F5344CB8AC3E}">
        <p14:creationId xmlns:p14="http://schemas.microsoft.com/office/powerpoint/2010/main" val="495273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1981200" y="457201"/>
            <a:ext cx="8229600" cy="307975"/>
          </a:xfrm>
        </p:spPr>
        <p:txBody>
          <a:bodyPr>
            <a:normAutofit fontScale="90000"/>
          </a:bodyPr>
          <a:lstStyle/>
          <a:p>
            <a:pPr algn="ctr" eaLnBrk="1" hangingPunct="1"/>
            <a:r>
              <a:rPr lang="el-GR" altLang="el-GR" sz="3200"/>
              <a:t>Ορισμός Μάρκετινγκ </a:t>
            </a:r>
            <a:r>
              <a:rPr lang="el-GR" altLang="el-GR" sz="1800"/>
              <a:t>(</a:t>
            </a:r>
            <a:r>
              <a:rPr lang="en-US" altLang="el-GR" sz="1800"/>
              <a:t>6</a:t>
            </a:r>
            <a:r>
              <a:rPr lang="el-GR" altLang="el-GR" sz="1800"/>
              <a:t>)</a:t>
            </a:r>
          </a:p>
        </p:txBody>
      </p:sp>
      <p:sp>
        <p:nvSpPr>
          <p:cNvPr id="3076" name="Rectangle 3"/>
          <p:cNvSpPr>
            <a:spLocks noGrp="1" noChangeArrowheads="1"/>
          </p:cNvSpPr>
          <p:nvPr>
            <p:ph type="body" sz="half" idx="1"/>
          </p:nvPr>
        </p:nvSpPr>
        <p:spPr>
          <a:xfrm>
            <a:off x="5303839" y="1125539"/>
            <a:ext cx="4897437" cy="3311525"/>
          </a:xfrm>
        </p:spPr>
        <p:txBody>
          <a:bodyPr/>
          <a:lstStyle/>
          <a:p>
            <a:pPr marL="444500" lvl="1" indent="-265113" algn="just">
              <a:lnSpc>
                <a:spcPct val="80000"/>
              </a:lnSpc>
              <a:buClr>
                <a:schemeClr val="tx1"/>
              </a:buClr>
              <a:buSzPct val="90000"/>
              <a:buFont typeface="Wingdings" panose="05000000000000000000" pitchFamily="2" charset="2"/>
              <a:buChar char="ü"/>
            </a:pPr>
            <a:r>
              <a:rPr lang="el-GR" altLang="el-GR" sz="1800" b="1" i="1"/>
              <a:t>Προϊόν</a:t>
            </a:r>
            <a:r>
              <a:rPr lang="el-GR" altLang="el-GR" sz="1800" i="1"/>
              <a:t>. </a:t>
            </a:r>
            <a:r>
              <a:rPr lang="el-GR" altLang="el-GR" sz="1800"/>
              <a:t>Περιλαμβάνει τεχνικά και συμβολικά χαρακτηριστικά του προϊόντος: εύρος - βάθος - ύψος ποικιλίας, ποσότητες σε κάθε είδος, συσκευασία, μάρκα, ετικέτα, εγγύηση, εξυπηρέτηση μετά την πώληση.</a:t>
            </a:r>
            <a:endParaRPr lang="en-US" altLang="el-GR" sz="1800" b="1"/>
          </a:p>
          <a:p>
            <a:pPr marL="444500" lvl="1" indent="-265113" algn="just">
              <a:lnSpc>
                <a:spcPct val="80000"/>
              </a:lnSpc>
              <a:buClr>
                <a:schemeClr val="tx1"/>
              </a:buClr>
              <a:buSzPct val="90000"/>
              <a:buFont typeface="Wingdings" panose="05000000000000000000" pitchFamily="2" charset="2"/>
              <a:buChar char="ü"/>
            </a:pPr>
            <a:r>
              <a:rPr lang="el-GR" altLang="el-GR" sz="1800" b="1" i="1"/>
              <a:t>Διανομή</a:t>
            </a:r>
            <a:r>
              <a:rPr lang="el-GR" altLang="el-GR" sz="1800" i="1"/>
              <a:t>. </a:t>
            </a:r>
            <a:r>
              <a:rPr lang="el-GR" altLang="el-GR" sz="1800"/>
              <a:t>Περιλαμβάνει τα κανάλια διανομής, θεσμικούς διαμεσολαβητές (μεσάζοντες, π.χ. λιανέμπορους, χονδρεμπόρους κτλ.) που θα χρησιμοποιηθούν, τύποι και ποσότητες τους, γεωγραφική κάλυψη, φυσική διανομή και επίπεδο εξυπηρέτησης της πελατείας.</a:t>
            </a:r>
          </a:p>
        </p:txBody>
      </p:sp>
      <p:graphicFrame>
        <p:nvGraphicFramePr>
          <p:cNvPr id="3074" name="Object 4"/>
          <p:cNvGraphicFramePr>
            <a:graphicFrameLocks noGrp="1" noChangeAspect="1"/>
          </p:cNvGraphicFramePr>
          <p:nvPr>
            <p:ph sz="half" idx="2"/>
          </p:nvPr>
        </p:nvGraphicFramePr>
        <p:xfrm>
          <a:off x="2063750" y="1181101"/>
          <a:ext cx="3168650" cy="2824163"/>
        </p:xfrm>
        <a:graphic>
          <a:graphicData uri="http://schemas.openxmlformats.org/presentationml/2006/ole">
            <mc:AlternateContent xmlns:mc="http://schemas.openxmlformats.org/markup-compatibility/2006">
              <mc:Choice xmlns:v="urn:schemas-microsoft-com:vml" Requires="v">
                <p:oleObj spid="_x0000_s1039" name="Visio" r:id="rId3" imgW="5095353" imgH="4542271" progId="Visio.Drawing.6">
                  <p:embed/>
                </p:oleObj>
              </mc:Choice>
              <mc:Fallback>
                <p:oleObj name="Visio" r:id="rId3" imgW="5095353" imgH="4542271" progId="Visio.Drawing.6">
                  <p:embed/>
                  <p:pic>
                    <p:nvPicPr>
                      <p:cNvPr id="307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1181101"/>
                        <a:ext cx="3168650"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Rectangle 6"/>
          <p:cNvSpPr>
            <a:spLocks noChangeArrowheads="1"/>
          </p:cNvSpPr>
          <p:nvPr/>
        </p:nvSpPr>
        <p:spPr bwMode="auto">
          <a:xfrm>
            <a:off x="1774825" y="4437064"/>
            <a:ext cx="84963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742950" indent="-2857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9pPr>
          </a:lstStyle>
          <a:p>
            <a:pPr algn="just" eaLnBrk="1" hangingPunct="1">
              <a:buSzPct val="90000"/>
              <a:buFont typeface="Wingdings" panose="05000000000000000000" pitchFamily="2" charset="2"/>
              <a:buChar char="ü"/>
            </a:pPr>
            <a:r>
              <a:rPr lang="el-GR" altLang="el-GR" b="1"/>
              <a:t>Προβολή</a:t>
            </a:r>
            <a:r>
              <a:rPr lang="el-GR" altLang="el-GR"/>
              <a:t>. Περιλαμβάνει τη διαφήμιση, το μήνυμα και τα μέσα, την προσωπική πώληση, την επιλογή και αμοιβή των πωλητών, την προώθηση των πωλήσεων (</a:t>
            </a:r>
            <a:r>
              <a:rPr lang="en-US" altLang="el-GR"/>
              <a:t>sales</a:t>
            </a:r>
            <a:r>
              <a:rPr lang="el-GR" altLang="el-GR"/>
              <a:t> </a:t>
            </a:r>
            <a:r>
              <a:rPr lang="en-US" altLang="el-GR"/>
              <a:t>promotion</a:t>
            </a:r>
            <a:r>
              <a:rPr lang="el-GR" altLang="el-GR"/>
              <a:t>), τις εκθέσεις, τα δείγματα, τους διαγωνισμούς, τις εκπτώσεις και τις προσφορές, τη δημοσιότητα και τις δημόσιες σχέσεις.</a:t>
            </a:r>
            <a:endParaRPr lang="en-US" altLang="el-GR" b="1"/>
          </a:p>
          <a:p>
            <a:pPr algn="just" eaLnBrk="1" hangingPunct="1">
              <a:buSzPct val="90000"/>
              <a:buFont typeface="Wingdings" panose="05000000000000000000" pitchFamily="2" charset="2"/>
              <a:buChar char="ü"/>
            </a:pPr>
            <a:r>
              <a:rPr lang="el-GR" altLang="el-GR" b="1"/>
              <a:t>Τιμολόγηση</a:t>
            </a:r>
            <a:r>
              <a:rPr lang="el-GR" altLang="el-GR"/>
              <a:t>. Περιλαμβάνει το ύψος των τιμών, τη διαφοροποίηση τους, τις εκπτώσεις, την ψυχολογική τιμολόγηση και τους όρους πληρωμής.</a:t>
            </a:r>
          </a:p>
        </p:txBody>
      </p:sp>
      <p:sp>
        <p:nvSpPr>
          <p:cNvPr id="3078" name="Text Box 7">
            <a:hlinkClick r:id="rId5" action="ppaction://hlinksldjump"/>
          </p:cNvPr>
          <p:cNvSpPr txBox="1">
            <a:spLocks noChangeArrowheads="1"/>
          </p:cNvSpPr>
          <p:nvPr/>
        </p:nvSpPr>
        <p:spPr bwMode="auto">
          <a:xfrm>
            <a:off x="10201275" y="6453188"/>
            <a:ext cx="431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None/>
            </a:pPr>
            <a:r>
              <a:rPr lang="el-GR" altLang="el-GR">
                <a:sym typeface="Wingdings" panose="05000000000000000000" pitchFamily="2" charset="2"/>
              </a:rPr>
              <a:t></a:t>
            </a:r>
          </a:p>
        </p:txBody>
      </p:sp>
    </p:spTree>
    <p:extLst>
      <p:ext uri="{BB962C8B-B14F-4D97-AF65-F5344CB8AC3E}">
        <p14:creationId xmlns:p14="http://schemas.microsoft.com/office/powerpoint/2010/main" val="2809258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063751" y="333375"/>
            <a:ext cx="7350125" cy="681038"/>
          </a:xfrm>
        </p:spPr>
        <p:txBody>
          <a:bodyPr/>
          <a:lstStyle/>
          <a:p>
            <a:pPr algn="ctr" eaLnBrk="1" hangingPunct="1"/>
            <a:r>
              <a:rPr lang="el-GR" altLang="el-GR" sz="3200"/>
              <a:t>Πεδία εφαρμογής του Μάρκετινγκ </a:t>
            </a:r>
            <a:r>
              <a:rPr lang="el-GR" altLang="el-GR" sz="1800"/>
              <a:t>(</a:t>
            </a:r>
            <a:r>
              <a:rPr lang="en-US" altLang="el-GR" sz="1800"/>
              <a:t>3</a:t>
            </a:r>
            <a:r>
              <a:rPr lang="el-GR" altLang="el-GR" sz="1800"/>
              <a:t>)</a:t>
            </a:r>
          </a:p>
        </p:txBody>
      </p:sp>
      <p:sp>
        <p:nvSpPr>
          <p:cNvPr id="71683" name="Rectangle 3"/>
          <p:cNvSpPr>
            <a:spLocks noGrp="1" noChangeArrowheads="1"/>
          </p:cNvSpPr>
          <p:nvPr>
            <p:ph type="body" idx="1"/>
          </p:nvPr>
        </p:nvSpPr>
        <p:spPr>
          <a:xfrm>
            <a:off x="876300" y="1752600"/>
            <a:ext cx="8891588" cy="4484689"/>
          </a:xfrm>
        </p:spPr>
        <p:txBody>
          <a:bodyPr/>
          <a:lstStyle/>
          <a:p>
            <a:pPr marL="0" indent="0" algn="just">
              <a:lnSpc>
                <a:spcPct val="80000"/>
              </a:lnSpc>
              <a:buNone/>
            </a:pPr>
            <a:r>
              <a:rPr lang="el-GR" altLang="el-GR" sz="2000" i="1" u="sng" dirty="0"/>
              <a:t>Κατηγορίες μάρκετινγκ:</a:t>
            </a:r>
            <a:r>
              <a:rPr lang="el-GR" altLang="el-GR" dirty="0"/>
              <a:t> (με βάση την ιστορική εξέλιξη και διάφορα κριτήρια)</a:t>
            </a:r>
          </a:p>
          <a:p>
            <a:pPr marL="0" indent="0" algn="just">
              <a:lnSpc>
                <a:spcPct val="80000"/>
              </a:lnSpc>
              <a:buNone/>
            </a:pPr>
            <a:endParaRPr lang="el-GR" altLang="el-GR" dirty="0"/>
          </a:p>
          <a:p>
            <a:pPr marL="0" indent="0">
              <a:lnSpc>
                <a:spcPct val="80000"/>
              </a:lnSpc>
              <a:buNone/>
            </a:pPr>
            <a:r>
              <a:rPr lang="el-GR" altLang="el-GR" b="1" dirty="0"/>
              <a:t>1. Με βάση το είδος των αγαθών στα οποία εφαρμόζεται</a:t>
            </a:r>
            <a:endParaRPr lang="el-GR" altLang="el-GR" dirty="0"/>
          </a:p>
          <a:p>
            <a:pPr marL="0" indent="0" algn="just">
              <a:spcBef>
                <a:spcPct val="30000"/>
              </a:spcBef>
              <a:buNone/>
            </a:pPr>
            <a:r>
              <a:rPr lang="el-GR" altLang="el-GR" dirty="0"/>
              <a:t>Οι γενικές αρχές του μάρκετινγκ ισχύουν για όλα τα προϊόντα και τους κλάδους της οικονομίας. </a:t>
            </a:r>
          </a:p>
          <a:p>
            <a:pPr marL="0" indent="0" algn="just">
              <a:spcBef>
                <a:spcPct val="30000"/>
              </a:spcBef>
              <a:buNone/>
            </a:pPr>
            <a:r>
              <a:rPr lang="el-GR" altLang="el-GR" dirty="0"/>
              <a:t>Πολύ συχνά, οι ιδιαιτερότητες ενός προϊόντος (π.χ. αγροτικά προϊόντα) ή και η σπουδαιότητα ενός κλάδου στην οικονομική ζωή μιας χώρας (π.χ. τραπεζικός κλάδος) απαιτούν την ανάπτυξη ιδιαίτερων αρχών και την εν μέρει αυτόνομη ανάπτυξη </a:t>
            </a:r>
            <a:r>
              <a:rPr lang="el-GR" altLang="el-GR" b="1" dirty="0"/>
              <a:t>ειδικού μάρκετινγκ </a:t>
            </a:r>
            <a:r>
              <a:rPr lang="el-GR" altLang="el-GR" dirty="0"/>
              <a:t>για καθένα. Έτσι, παράλληλα με το </a:t>
            </a:r>
            <a:r>
              <a:rPr lang="el-GR" altLang="el-GR" b="1" dirty="0"/>
              <a:t>γενικό μάρκετινγκ </a:t>
            </a:r>
            <a:r>
              <a:rPr lang="el-GR" altLang="el-GR" dirty="0"/>
              <a:t>έχουμε και μάρκετινγκ τροφίμων, μάρκετινγκ υπηρεσιών, μάρκετινγκ χρηματοοικονομικών υπηρεσιών </a:t>
            </a:r>
            <a:r>
              <a:rPr lang="el-GR" altLang="el-GR" dirty="0" err="1"/>
              <a:t>κ.ο.κ.</a:t>
            </a:r>
            <a:endParaRPr lang="el-GR" altLang="el-GR" dirty="0"/>
          </a:p>
        </p:txBody>
      </p:sp>
    </p:spTree>
    <p:extLst>
      <p:ext uri="{BB962C8B-B14F-4D97-AF65-F5344CB8AC3E}">
        <p14:creationId xmlns:p14="http://schemas.microsoft.com/office/powerpoint/2010/main" val="1637943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063751" y="333375"/>
            <a:ext cx="7350125" cy="681038"/>
          </a:xfrm>
        </p:spPr>
        <p:txBody>
          <a:bodyPr/>
          <a:lstStyle/>
          <a:p>
            <a:pPr algn="ctr" eaLnBrk="1" hangingPunct="1"/>
            <a:r>
              <a:rPr lang="el-GR" altLang="el-GR" sz="3200"/>
              <a:t>Πεδία εφαρμογής του Μάρκετινγκ </a:t>
            </a:r>
            <a:r>
              <a:rPr lang="el-GR" altLang="el-GR" sz="1800"/>
              <a:t>(4)</a:t>
            </a:r>
          </a:p>
        </p:txBody>
      </p:sp>
      <p:sp>
        <p:nvSpPr>
          <p:cNvPr id="72707" name="Rectangle 3"/>
          <p:cNvSpPr>
            <a:spLocks noGrp="1" noChangeArrowheads="1"/>
          </p:cNvSpPr>
          <p:nvPr>
            <p:ph type="body" idx="1"/>
          </p:nvPr>
        </p:nvSpPr>
        <p:spPr>
          <a:xfrm>
            <a:off x="1130300" y="2146300"/>
            <a:ext cx="8637588" cy="3803650"/>
          </a:xfrm>
        </p:spPr>
        <p:txBody>
          <a:bodyPr/>
          <a:lstStyle/>
          <a:p>
            <a:pPr marL="0" indent="0">
              <a:lnSpc>
                <a:spcPct val="80000"/>
              </a:lnSpc>
              <a:buNone/>
            </a:pPr>
            <a:r>
              <a:rPr lang="el-GR" altLang="el-GR" b="1" dirty="0"/>
              <a:t>2. Με βάση το σημείο αναφοράς του</a:t>
            </a:r>
            <a:endParaRPr lang="el-GR" altLang="el-GR" dirty="0"/>
          </a:p>
          <a:p>
            <a:pPr marL="0" indent="0" algn="just">
              <a:spcBef>
                <a:spcPct val="30000"/>
              </a:spcBef>
              <a:buNone/>
            </a:pPr>
            <a:r>
              <a:rPr lang="el-GR" altLang="el-GR" dirty="0"/>
              <a:t>Σημείο αναφοράς του μάρκετινγκ παραδοσιακά: η επιχειρηματική μονάδα και ο ευρύτερος χώρος της μικροοικονομίας. </a:t>
            </a:r>
          </a:p>
          <a:p>
            <a:pPr marL="0" indent="0" algn="just">
              <a:spcBef>
                <a:spcPct val="30000"/>
              </a:spcBef>
              <a:buNone/>
            </a:pPr>
            <a:r>
              <a:rPr lang="el-GR" altLang="el-GR" dirty="0"/>
              <a:t>Η βαρύτητα και η σημασία όμως που παρουσιάζουν οι αρχές του μάρκετινγκ σε εθνικό επίπεδο οδήγησε σταδιακά στη δημιουργία του </a:t>
            </a:r>
            <a:r>
              <a:rPr lang="el-GR" altLang="el-GR" b="1" dirty="0" err="1"/>
              <a:t>μακρομάρκετινγκ</a:t>
            </a:r>
            <a:r>
              <a:rPr lang="el-GR" altLang="el-GR" dirty="0"/>
              <a:t>, το οποίο, σε αντιδιαστολή με το σύνηθες μάρκετινγκ, ασχολείται με τη μελέτη συνολικών μεγεθών. </a:t>
            </a:r>
          </a:p>
        </p:txBody>
      </p:sp>
    </p:spTree>
    <p:extLst>
      <p:ext uri="{BB962C8B-B14F-4D97-AF65-F5344CB8AC3E}">
        <p14:creationId xmlns:p14="http://schemas.microsoft.com/office/powerpoint/2010/main" val="353669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2063751" y="333375"/>
            <a:ext cx="7350125" cy="681038"/>
          </a:xfrm>
        </p:spPr>
        <p:txBody>
          <a:bodyPr/>
          <a:lstStyle/>
          <a:p>
            <a:pPr algn="ctr" eaLnBrk="1" hangingPunct="1"/>
            <a:r>
              <a:rPr lang="el-GR" altLang="el-GR" sz="3200"/>
              <a:t>Πεδία εφαρμογής του Μάρκετινγκ </a:t>
            </a:r>
            <a:r>
              <a:rPr lang="el-GR" altLang="el-GR" sz="1800"/>
              <a:t>(5)</a:t>
            </a:r>
          </a:p>
        </p:txBody>
      </p:sp>
      <p:sp>
        <p:nvSpPr>
          <p:cNvPr id="73731" name="Rectangle 3"/>
          <p:cNvSpPr>
            <a:spLocks noGrp="1" noChangeArrowheads="1"/>
          </p:cNvSpPr>
          <p:nvPr>
            <p:ph type="body" idx="1"/>
          </p:nvPr>
        </p:nvSpPr>
        <p:spPr>
          <a:xfrm>
            <a:off x="673100" y="1828800"/>
            <a:ext cx="9094788" cy="4121150"/>
          </a:xfrm>
        </p:spPr>
        <p:txBody>
          <a:bodyPr/>
          <a:lstStyle/>
          <a:p>
            <a:pPr marL="0" indent="0">
              <a:lnSpc>
                <a:spcPct val="80000"/>
              </a:lnSpc>
              <a:buNone/>
            </a:pPr>
            <a:r>
              <a:rPr lang="el-GR" altLang="el-GR" b="1" dirty="0"/>
              <a:t>3. </a:t>
            </a:r>
            <a:r>
              <a:rPr lang="el-GR" altLang="el-GR" sz="2000" b="1" dirty="0"/>
              <a:t>Με βάση τη γεωγραφική του διάσταση</a:t>
            </a:r>
            <a:endParaRPr lang="el-GR" altLang="el-GR" sz="2000" dirty="0"/>
          </a:p>
          <a:p>
            <a:pPr marL="0" indent="0" algn="just">
              <a:spcBef>
                <a:spcPct val="30000"/>
              </a:spcBef>
              <a:buNone/>
            </a:pPr>
            <a:r>
              <a:rPr lang="el-GR" altLang="el-GR" sz="2000" dirty="0"/>
              <a:t>Ο περιορισμός του μάρκετινγκ σε ένα εθνικό περιβάλλον καλείται </a:t>
            </a:r>
            <a:r>
              <a:rPr lang="el-GR" altLang="el-GR" sz="2000" b="1" dirty="0">
                <a:solidFill>
                  <a:srgbClr val="FF0000"/>
                </a:solidFill>
              </a:rPr>
              <a:t>εγχώριο μάρκετινγκ</a:t>
            </a:r>
            <a:r>
              <a:rPr lang="el-GR" altLang="el-GR" sz="2000" dirty="0">
                <a:solidFill>
                  <a:srgbClr val="FF0000"/>
                </a:solidFill>
              </a:rPr>
              <a:t>. </a:t>
            </a:r>
          </a:p>
          <a:p>
            <a:pPr marL="0" indent="0" algn="just">
              <a:spcBef>
                <a:spcPct val="30000"/>
              </a:spcBef>
              <a:buNone/>
            </a:pPr>
            <a:r>
              <a:rPr lang="el-GR" altLang="el-GR" sz="2000" dirty="0"/>
              <a:t>Όταν, αντίθετα, εξετάζονται τα θέματα του μάρκετινγκ σε περισσότερες από μία χώρες, τότε καλείται </a:t>
            </a:r>
            <a:r>
              <a:rPr lang="el-GR" altLang="el-GR" sz="2000" b="1" dirty="0">
                <a:solidFill>
                  <a:srgbClr val="FF0000"/>
                </a:solidFill>
              </a:rPr>
              <a:t>διεθνές μάρκετινγκ</a:t>
            </a:r>
            <a:r>
              <a:rPr lang="el-GR" altLang="el-GR" sz="2000" dirty="0"/>
              <a:t>. Ο λόγος, ο οποίος οδήγησε στο διαχωρισμό αυτό είναι η σημαντικά μεγαλύτερη πολυπλοκότητα του περιβάλλοντος του διεθνούς μάρκετινγκ από αυτό του εγχώριου. </a:t>
            </a:r>
          </a:p>
        </p:txBody>
      </p:sp>
    </p:spTree>
    <p:extLst>
      <p:ext uri="{BB962C8B-B14F-4D97-AF65-F5344CB8AC3E}">
        <p14:creationId xmlns:p14="http://schemas.microsoft.com/office/powerpoint/2010/main" val="24966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063751" y="333375"/>
            <a:ext cx="7350125" cy="681038"/>
          </a:xfrm>
        </p:spPr>
        <p:txBody>
          <a:bodyPr/>
          <a:lstStyle/>
          <a:p>
            <a:pPr algn="ctr" eaLnBrk="1" hangingPunct="1"/>
            <a:r>
              <a:rPr lang="el-GR" altLang="el-GR" sz="3200"/>
              <a:t>Πεδία εφαρμογής του Μάρκετινγκ </a:t>
            </a:r>
            <a:r>
              <a:rPr lang="el-GR" altLang="el-GR" sz="1800"/>
              <a:t>(6)</a:t>
            </a:r>
          </a:p>
        </p:txBody>
      </p:sp>
      <p:sp>
        <p:nvSpPr>
          <p:cNvPr id="74755" name="Rectangle 3"/>
          <p:cNvSpPr>
            <a:spLocks noGrp="1" noChangeArrowheads="1"/>
          </p:cNvSpPr>
          <p:nvPr>
            <p:ph type="body" idx="1"/>
          </p:nvPr>
        </p:nvSpPr>
        <p:spPr>
          <a:xfrm>
            <a:off x="279400" y="1866900"/>
            <a:ext cx="9488488" cy="4083050"/>
          </a:xfrm>
        </p:spPr>
        <p:txBody>
          <a:bodyPr/>
          <a:lstStyle/>
          <a:p>
            <a:pPr marL="0" indent="0">
              <a:lnSpc>
                <a:spcPct val="80000"/>
              </a:lnSpc>
              <a:buNone/>
            </a:pPr>
            <a:r>
              <a:rPr lang="el-GR" altLang="el-GR" b="1" dirty="0"/>
              <a:t>4</a:t>
            </a:r>
            <a:r>
              <a:rPr lang="el-GR" altLang="el-GR" sz="2000" b="1" dirty="0"/>
              <a:t>. Με βάση το κίνητρο της δραστηριότητας</a:t>
            </a:r>
            <a:endParaRPr lang="el-GR" altLang="el-GR" sz="2000" dirty="0"/>
          </a:p>
          <a:p>
            <a:pPr marL="0" indent="0" algn="just">
              <a:spcBef>
                <a:spcPct val="30000"/>
              </a:spcBef>
              <a:buNone/>
            </a:pPr>
            <a:r>
              <a:rPr lang="el-GR" altLang="el-GR" sz="2000" dirty="0"/>
              <a:t>Το μάρκετινγκ γεννήθηκε και αναπτύχθηκε μέσα από κερδοσκοπικές επιχειρήσεις (κριτήριο επιβίωσης και επιτυχίας, η πραγματοποίηση κερδών). </a:t>
            </a:r>
          </a:p>
          <a:p>
            <a:pPr marL="0" indent="0" algn="just">
              <a:spcBef>
                <a:spcPct val="30000"/>
              </a:spcBef>
              <a:buNone/>
            </a:pPr>
            <a:r>
              <a:rPr lang="el-GR" altLang="el-GR" sz="2000" dirty="0"/>
              <a:t>Στη σύγχρονη εποχή, η συμβολή του μάρκετινγκ στην επίτευξη των στόχων, όχι μόνο κερδοσκοπικών επιχειρήσεων, αλλά και μη κερδοσκοπικών (κοινωφελή ιδρύματα, Δημόσιο, ακόμα και οργανισμών όπως τα πολιτικά κόμματα) οδήγησε στη δημιουργία του </a:t>
            </a:r>
            <a:r>
              <a:rPr lang="el-GR" altLang="el-GR" sz="2000" b="1" dirty="0"/>
              <a:t>μάρκετινγκ μη κερδοσκοπικών επιχειρήσεων </a:t>
            </a:r>
            <a:r>
              <a:rPr lang="el-GR" altLang="el-GR" sz="2000" dirty="0"/>
              <a:t>ή </a:t>
            </a:r>
            <a:r>
              <a:rPr lang="el-GR" altLang="el-GR" sz="2000" b="1" dirty="0"/>
              <a:t>όχι-για-κέρδος (</a:t>
            </a:r>
            <a:r>
              <a:rPr lang="en-US" altLang="el-GR" sz="2000" b="1" dirty="0"/>
              <a:t>not</a:t>
            </a:r>
            <a:r>
              <a:rPr lang="el-GR" altLang="el-GR" sz="2000" b="1" dirty="0"/>
              <a:t>-</a:t>
            </a:r>
            <a:r>
              <a:rPr lang="en-US" altLang="el-GR" sz="2000" b="1" dirty="0"/>
              <a:t>for</a:t>
            </a:r>
            <a:r>
              <a:rPr lang="el-GR" altLang="el-GR" sz="2000" b="1" dirty="0"/>
              <a:t>-</a:t>
            </a:r>
            <a:r>
              <a:rPr lang="en-US" altLang="el-GR" sz="2000" b="1" dirty="0"/>
              <a:t>profit</a:t>
            </a:r>
            <a:r>
              <a:rPr lang="el-GR" altLang="el-GR" sz="2000" b="1" dirty="0"/>
              <a:t>) μάρκετινγκ</a:t>
            </a:r>
            <a:r>
              <a:rPr lang="el-GR" altLang="el-GR" sz="2000" dirty="0"/>
              <a:t>.</a:t>
            </a:r>
          </a:p>
        </p:txBody>
      </p:sp>
    </p:spTree>
    <p:extLst>
      <p:ext uri="{BB962C8B-B14F-4D97-AF65-F5344CB8AC3E}">
        <p14:creationId xmlns:p14="http://schemas.microsoft.com/office/powerpoint/2010/main" val="2482993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063751" y="333375"/>
            <a:ext cx="7350125" cy="681038"/>
          </a:xfrm>
        </p:spPr>
        <p:txBody>
          <a:bodyPr/>
          <a:lstStyle/>
          <a:p>
            <a:pPr algn="ctr" eaLnBrk="1" hangingPunct="1"/>
            <a:r>
              <a:rPr lang="el-GR" altLang="el-GR" sz="3200"/>
              <a:t>Πεδία εφαρμογής του Μάρκετινγκ </a:t>
            </a:r>
            <a:r>
              <a:rPr lang="el-GR" altLang="el-GR" sz="1800"/>
              <a:t>(7)</a:t>
            </a:r>
          </a:p>
        </p:txBody>
      </p:sp>
      <p:sp>
        <p:nvSpPr>
          <p:cNvPr id="75779" name="Rectangle 3"/>
          <p:cNvSpPr>
            <a:spLocks noGrp="1" noChangeArrowheads="1"/>
          </p:cNvSpPr>
          <p:nvPr>
            <p:ph type="body" idx="1"/>
          </p:nvPr>
        </p:nvSpPr>
        <p:spPr>
          <a:xfrm>
            <a:off x="355600" y="1422400"/>
            <a:ext cx="9412288" cy="4527550"/>
          </a:xfrm>
        </p:spPr>
        <p:txBody>
          <a:bodyPr/>
          <a:lstStyle/>
          <a:p>
            <a:pPr marL="0" indent="0">
              <a:lnSpc>
                <a:spcPct val="80000"/>
              </a:lnSpc>
              <a:buNone/>
            </a:pPr>
            <a:r>
              <a:rPr lang="el-GR" altLang="el-GR" sz="1600" b="1" dirty="0"/>
              <a:t>5</a:t>
            </a:r>
            <a:r>
              <a:rPr lang="el-GR" altLang="el-GR" b="1" dirty="0"/>
              <a:t>. Με βάση το είδος του αγοραστή</a:t>
            </a:r>
            <a:endParaRPr lang="el-GR" altLang="el-GR" dirty="0"/>
          </a:p>
          <a:p>
            <a:pPr marL="0" indent="0" algn="just">
              <a:lnSpc>
                <a:spcPct val="80000"/>
              </a:lnSpc>
              <a:spcBef>
                <a:spcPct val="30000"/>
              </a:spcBef>
              <a:buNone/>
            </a:pPr>
            <a:r>
              <a:rPr lang="el-GR" altLang="el-GR" dirty="0"/>
              <a:t>Όσοι αγοράζουν ένα προϊόν για να καλύψουν δικές τους ανάγκες, ονομάζονται τελικοί χρήστες ή συχνότερα </a:t>
            </a:r>
            <a:r>
              <a:rPr lang="el-GR" altLang="el-GR" i="1" u="sng" dirty="0"/>
              <a:t>καταναλωτές</a:t>
            </a:r>
            <a:r>
              <a:rPr lang="el-GR" altLang="el-GR" dirty="0"/>
              <a:t>. Το μάρκετινγκ που ασχολείται με αυτούς ονομάζεται </a:t>
            </a:r>
            <a:r>
              <a:rPr lang="el-GR" altLang="el-GR" b="1" dirty="0">
                <a:solidFill>
                  <a:srgbClr val="FF0000"/>
                </a:solidFill>
              </a:rPr>
              <a:t>καταναλωτικό μάρκετινγκ</a:t>
            </a:r>
            <a:r>
              <a:rPr lang="el-GR" altLang="el-GR" dirty="0"/>
              <a:t>. </a:t>
            </a:r>
          </a:p>
          <a:p>
            <a:pPr marL="0" indent="0" algn="just">
              <a:lnSpc>
                <a:spcPct val="80000"/>
              </a:lnSpc>
              <a:spcBef>
                <a:spcPct val="30000"/>
              </a:spcBef>
              <a:buNone/>
            </a:pPr>
            <a:r>
              <a:rPr lang="el-GR" altLang="el-GR" dirty="0"/>
              <a:t>Εκτός όμως από τους καταναλωτές, προϊόντα αγοράζουν και οι βιομηχανικοί αγοραστές, οι οποίοι τα χρησιμοποιούν είτε για μεταπώληση, είτε για την παραγωγή άλλων προϊόντων, είτε για τη διευκόλυνση των εργασιών τους. Το μάρκετινγκ το οποίο ασχολείται με τους </a:t>
            </a:r>
            <a:r>
              <a:rPr lang="el-GR" altLang="el-GR" i="1" u="sng" dirty="0"/>
              <a:t>βιομηχανικούς αγοραστές</a:t>
            </a:r>
            <a:r>
              <a:rPr lang="el-GR" altLang="el-GR" dirty="0"/>
              <a:t> είναι το </a:t>
            </a:r>
            <a:r>
              <a:rPr lang="el-GR" altLang="el-GR" b="1" dirty="0">
                <a:solidFill>
                  <a:srgbClr val="FF0000"/>
                </a:solidFill>
              </a:rPr>
              <a:t>βιομηχανικό μάρκετ</a:t>
            </a:r>
            <a:r>
              <a:rPr lang="el-GR" altLang="el-GR" b="1" dirty="0"/>
              <a:t>ινγκ </a:t>
            </a:r>
            <a:r>
              <a:rPr lang="el-GR" altLang="el-GR" dirty="0"/>
              <a:t>(</a:t>
            </a:r>
            <a:r>
              <a:rPr lang="en-US" altLang="el-GR" dirty="0"/>
              <a:t>business</a:t>
            </a:r>
            <a:r>
              <a:rPr lang="el-GR" altLang="el-GR" dirty="0"/>
              <a:t> </a:t>
            </a:r>
            <a:r>
              <a:rPr lang="en-US" altLang="el-GR" dirty="0"/>
              <a:t>marketing</a:t>
            </a:r>
            <a:r>
              <a:rPr lang="el-GR" altLang="el-GR" dirty="0"/>
              <a:t>).</a:t>
            </a:r>
          </a:p>
          <a:p>
            <a:pPr marL="0" indent="0" algn="just">
              <a:lnSpc>
                <a:spcPct val="80000"/>
              </a:lnSpc>
              <a:spcBef>
                <a:spcPct val="30000"/>
              </a:spcBef>
              <a:buNone/>
            </a:pPr>
            <a:r>
              <a:rPr lang="el-GR" altLang="el-GR" dirty="0"/>
              <a:t>Στο χώρο του Μάρκετινγκ Υπηρεσιών (η παραγωγή της υπηρεσίας λαμβάνει χώρα την ίδια στιγμή της κατανάλωσης της από τους πελάτες), ο ρόλος και η σημασία των </a:t>
            </a:r>
            <a:r>
              <a:rPr lang="el-GR" altLang="el-GR" i="1" u="sng" dirty="0"/>
              <a:t>υπαλλήλων</a:t>
            </a:r>
            <a:r>
              <a:rPr lang="el-GR" altLang="el-GR" dirty="0"/>
              <a:t> που παρέχουν την υπηρεσία είναι ιδιαιτέρως σημαντικά. Γι’ αυτό, από τη δεκαετία του 1970, έχει γίνει λόγος για το </a:t>
            </a:r>
            <a:r>
              <a:rPr lang="el-GR" altLang="el-GR" b="1" dirty="0"/>
              <a:t>Εσωτερικό Μάρκετινγκ</a:t>
            </a:r>
            <a:r>
              <a:rPr lang="el-GR" altLang="el-GR" dirty="0"/>
              <a:t>, δηλαδή για την ικανοποίηση των αναγκών των υπαλλήλων πρώτης γραμμής. </a:t>
            </a:r>
          </a:p>
          <a:p>
            <a:pPr marL="0" indent="0" algn="just">
              <a:lnSpc>
                <a:spcPct val="80000"/>
              </a:lnSpc>
              <a:spcBef>
                <a:spcPct val="30000"/>
              </a:spcBef>
              <a:buNone/>
            </a:pPr>
            <a:r>
              <a:rPr lang="el-GR" altLang="el-GR" dirty="0"/>
              <a:t>Η ιδιαιτερότητα και η σημασία του Εσωτερικού Μάρκετινγκ, αν και έχουν από καιρό αναγνωριστεί, μόλις πρόσφατα προσέλκυσαν την προσοχή της πανεπιστημιακής κοινότητας για την ανάπτυξη των κατάλληλων μετρήσεων του φαινομένου.</a:t>
            </a:r>
            <a:r>
              <a:rPr lang="en-US" altLang="el-GR" dirty="0"/>
              <a:t> </a:t>
            </a:r>
            <a:endParaRPr lang="el-GR" altLang="el-GR" dirty="0"/>
          </a:p>
        </p:txBody>
      </p:sp>
      <p:sp>
        <p:nvSpPr>
          <p:cNvPr id="75780" name="Text Box 4">
            <a:hlinkClick r:id="rId2" action="ppaction://hlinksldjump"/>
          </p:cNvPr>
          <p:cNvSpPr txBox="1">
            <a:spLocks noChangeArrowheads="1"/>
          </p:cNvSpPr>
          <p:nvPr/>
        </p:nvSpPr>
        <p:spPr bwMode="auto">
          <a:xfrm>
            <a:off x="10201275" y="6453188"/>
            <a:ext cx="431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defRPr>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None/>
            </a:pPr>
            <a:r>
              <a:rPr lang="el-GR" altLang="el-GR">
                <a:sym typeface="Wingdings" panose="05000000000000000000" pitchFamily="2" charset="2"/>
              </a:rPr>
              <a:t></a:t>
            </a:r>
          </a:p>
        </p:txBody>
      </p:sp>
    </p:spTree>
    <p:extLst>
      <p:ext uri="{BB962C8B-B14F-4D97-AF65-F5344CB8AC3E}">
        <p14:creationId xmlns:p14="http://schemas.microsoft.com/office/powerpoint/2010/main" val="141670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850900"/>
            <a:ext cx="8596668" cy="1079500"/>
          </a:xfrm>
        </p:spPr>
        <p:txBody>
          <a:bodyPr/>
          <a:lstStyle/>
          <a:p>
            <a:r>
              <a:rPr lang="en-US" dirty="0" smtClean="0"/>
              <a:t>		</a:t>
            </a:r>
            <a:r>
              <a:rPr lang="el-GR" dirty="0" smtClean="0"/>
              <a:t>Σκοπός του </a:t>
            </a:r>
            <a:r>
              <a:rPr lang="en-US" dirty="0" smtClean="0"/>
              <a:t>marketing</a:t>
            </a: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627588433"/>
              </p:ext>
            </p:extLst>
          </p:nvPr>
        </p:nvGraphicFramePr>
        <p:xfrm>
          <a:off x="0" y="2425700"/>
          <a:ext cx="9918699" cy="2359398"/>
        </p:xfrm>
        <a:graphic>
          <a:graphicData uri="http://schemas.openxmlformats.org/drawingml/2006/table">
            <a:tbl>
              <a:tblPr/>
              <a:tblGrid>
                <a:gridCol w="9918699">
                  <a:extLst>
                    <a:ext uri="{9D8B030D-6E8A-4147-A177-3AD203B41FA5}">
                      <a16:colId xmlns:a16="http://schemas.microsoft.com/office/drawing/2014/main" val="3315274774"/>
                    </a:ext>
                  </a:extLst>
                </a:gridCol>
              </a:tblGrid>
              <a:tr h="2334605">
                <a:tc>
                  <a:txBody>
                    <a:bodyPr/>
                    <a:lstStyle/>
                    <a:p>
                      <a:pPr rtl="0" fontAlgn="t">
                        <a:buFont typeface="Arial" panose="020B0604020202020204" pitchFamily="34" charset="0"/>
                        <a:buChar char="•"/>
                      </a:pPr>
                      <a:r>
                        <a:rPr lang="el-GR" sz="2400" b="1" dirty="0">
                          <a:solidFill>
                            <a:schemeClr val="tx1"/>
                          </a:solidFill>
                          <a:effectLst/>
                        </a:rPr>
                        <a:t>Να </a:t>
                      </a:r>
                      <a:r>
                        <a:rPr lang="el-GR" sz="2400" b="1" u="sng" dirty="0">
                          <a:solidFill>
                            <a:schemeClr val="tx1"/>
                          </a:solidFill>
                          <a:effectLst/>
                        </a:rPr>
                        <a:t>αντιστοιχίσε</a:t>
                      </a:r>
                      <a:r>
                        <a:rPr lang="el-GR" sz="2400" b="1" dirty="0">
                          <a:solidFill>
                            <a:schemeClr val="tx1"/>
                          </a:solidFill>
                          <a:effectLst/>
                        </a:rPr>
                        <a:t>ι τα </a:t>
                      </a:r>
                      <a:r>
                        <a:rPr lang="el-GR" sz="2400" b="1" u="sng" dirty="0">
                          <a:solidFill>
                            <a:schemeClr val="tx1"/>
                          </a:solidFill>
                          <a:effectLst/>
                        </a:rPr>
                        <a:t>προϊόντα</a:t>
                      </a:r>
                      <a:r>
                        <a:rPr lang="el-GR" sz="2400" b="1" dirty="0">
                          <a:solidFill>
                            <a:schemeClr val="tx1"/>
                          </a:solidFill>
                          <a:effectLst/>
                        </a:rPr>
                        <a:t> που παράγει με τον </a:t>
                      </a:r>
                      <a:r>
                        <a:rPr lang="el-GR" sz="2400" b="1" u="sng" dirty="0" smtClean="0">
                          <a:solidFill>
                            <a:schemeClr val="tx1"/>
                          </a:solidFill>
                          <a:effectLst>
                            <a:outerShdw blurRad="38100" dist="38100" dir="2700000" algn="tl">
                              <a:srgbClr val="000000">
                                <a:alpha val="43137"/>
                              </a:srgbClr>
                            </a:outerShdw>
                          </a:effectLst>
                        </a:rPr>
                        <a:t>πελάτη</a:t>
                      </a:r>
                      <a:endParaRPr lang="en-US" sz="2400" b="1" u="sng" dirty="0" smtClean="0">
                        <a:solidFill>
                          <a:schemeClr val="tx1"/>
                        </a:solidFill>
                        <a:effectLst>
                          <a:outerShdw blurRad="38100" dist="38100" dir="2700000" algn="tl">
                            <a:srgbClr val="000000">
                              <a:alpha val="43137"/>
                            </a:srgbClr>
                          </a:outerShdw>
                        </a:effectLst>
                      </a:endParaRPr>
                    </a:p>
                    <a:p>
                      <a:pPr rtl="0" fontAlgn="t">
                        <a:buFont typeface="Arial" panose="020B0604020202020204" pitchFamily="34" charset="0"/>
                        <a:buNone/>
                      </a:pPr>
                      <a:endParaRPr lang="el-GR" sz="2400" dirty="0">
                        <a:solidFill>
                          <a:schemeClr val="tx1"/>
                        </a:solidFill>
                        <a:effectLst/>
                      </a:endParaRPr>
                    </a:p>
                    <a:p>
                      <a:pPr rtl="0" fontAlgn="t">
                        <a:buFont typeface="Arial" panose="020B0604020202020204" pitchFamily="34" charset="0"/>
                        <a:buChar char="•"/>
                      </a:pPr>
                      <a:r>
                        <a:rPr lang="el-GR" sz="2400" b="1" u="sng" dirty="0">
                          <a:solidFill>
                            <a:schemeClr val="tx1"/>
                          </a:solidFill>
                          <a:effectLst/>
                        </a:rPr>
                        <a:t>Να κ</a:t>
                      </a:r>
                      <a:r>
                        <a:rPr lang="el-GR" sz="2400" b="0" u="sng" dirty="0">
                          <a:solidFill>
                            <a:schemeClr val="tx1"/>
                          </a:solidFill>
                          <a:effectLst/>
                        </a:rPr>
                        <a:t>ατασκευάσει </a:t>
                      </a:r>
                      <a:r>
                        <a:rPr lang="el-GR" sz="2400" b="1" dirty="0">
                          <a:solidFill>
                            <a:schemeClr val="tx1"/>
                          </a:solidFill>
                          <a:effectLst/>
                        </a:rPr>
                        <a:t>τα αντίστοιχα προϊόντα με τα χαρακτηριστικά και τις ιδιότητες </a:t>
                      </a:r>
                      <a:r>
                        <a:rPr lang="el-GR" sz="2400" b="1" u="sng" dirty="0">
                          <a:solidFill>
                            <a:schemeClr val="tx1"/>
                          </a:solidFill>
                          <a:effectLst/>
                        </a:rPr>
                        <a:t>που ο πελάτης </a:t>
                      </a:r>
                      <a:r>
                        <a:rPr lang="el-GR" sz="2400" b="1" u="sng" dirty="0" smtClean="0">
                          <a:solidFill>
                            <a:schemeClr val="tx1"/>
                          </a:solidFill>
                          <a:effectLst/>
                        </a:rPr>
                        <a:t>επιθυμεί</a:t>
                      </a:r>
                      <a:endParaRPr lang="en-US" sz="2400" b="1" u="sng" dirty="0" smtClean="0">
                        <a:solidFill>
                          <a:schemeClr val="tx1"/>
                        </a:solidFill>
                        <a:effectLst/>
                      </a:endParaRPr>
                    </a:p>
                    <a:p>
                      <a:pPr rtl="0" fontAlgn="t">
                        <a:buFont typeface="Arial" panose="020B0604020202020204" pitchFamily="34" charset="0"/>
                        <a:buChar char="•"/>
                      </a:pPr>
                      <a:endParaRPr lang="el-GR" sz="2400" dirty="0">
                        <a:solidFill>
                          <a:schemeClr val="tx1"/>
                        </a:solidFill>
                        <a:effectLst/>
                      </a:endParaRPr>
                    </a:p>
                    <a:p>
                      <a:pPr algn="l" rtl="0" fontAlgn="t">
                        <a:buFont typeface="Arial" panose="020B0604020202020204" pitchFamily="34" charset="0"/>
                        <a:buChar char="•"/>
                      </a:pPr>
                      <a:r>
                        <a:rPr lang="el-GR" sz="2400" b="1" dirty="0">
                          <a:solidFill>
                            <a:schemeClr val="tx1"/>
                          </a:solidFill>
                          <a:effectLst/>
                        </a:rPr>
                        <a:t>Να καταστήσει διαθέσιμα μέσα από </a:t>
                      </a:r>
                      <a:r>
                        <a:rPr lang="el-GR" sz="2400" b="1" u="sng" dirty="0">
                          <a:solidFill>
                            <a:schemeClr val="tx1"/>
                          </a:solidFill>
                          <a:effectLst/>
                        </a:rPr>
                        <a:t>τα κανάλια διανομής</a:t>
                      </a:r>
                      <a:r>
                        <a:rPr lang="el-GR" sz="1600" b="1" dirty="0">
                          <a:effectLst/>
                        </a:rPr>
                        <a:t> </a:t>
                      </a:r>
                    </a:p>
                  </a:txBody>
                  <a:tcPr marL="82419" marR="82419" marT="82419" marB="82419">
                    <a:lnL>
                      <a:noFill/>
                    </a:lnL>
                    <a:lnR>
                      <a:noFill/>
                    </a:lnR>
                    <a:lnT>
                      <a:noFill/>
                    </a:lnT>
                    <a:lnB>
                      <a:noFill/>
                    </a:lnB>
                  </a:tcPr>
                </a:tc>
                <a:extLst>
                  <a:ext uri="{0D108BD9-81ED-4DB2-BD59-A6C34878D82A}">
                    <a16:rowId xmlns:a16="http://schemas.microsoft.com/office/drawing/2014/main" val="1314868501"/>
                  </a:ext>
                </a:extLst>
              </a:tr>
            </a:tbl>
          </a:graphicData>
        </a:graphic>
      </p:graphicFrame>
    </p:spTree>
    <p:extLst>
      <p:ext uri="{BB962C8B-B14F-4D97-AF65-F5344CB8AC3E}">
        <p14:creationId xmlns:p14="http://schemas.microsoft.com/office/powerpoint/2010/main" val="2158645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Στρατηγικός σχεδιασμός Μάρκετινγκ </a:t>
            </a:r>
            <a:r>
              <a:rPr lang="el-GR" altLang="el-GR" sz="1800"/>
              <a:t>(3)</a:t>
            </a:r>
          </a:p>
        </p:txBody>
      </p:sp>
      <p:graphicFrame>
        <p:nvGraphicFramePr>
          <p:cNvPr id="6146" name="Object 5"/>
          <p:cNvGraphicFramePr>
            <a:graphicFrameLocks noGrp="1" noChangeAspect="1"/>
          </p:cNvGraphicFramePr>
          <p:nvPr>
            <p:ph sz="half" idx="2"/>
          </p:nvPr>
        </p:nvGraphicFramePr>
        <p:xfrm>
          <a:off x="2855913" y="1412876"/>
          <a:ext cx="6265862" cy="4576763"/>
        </p:xfrm>
        <a:graphic>
          <a:graphicData uri="http://schemas.openxmlformats.org/presentationml/2006/ole">
            <mc:AlternateContent xmlns:mc="http://schemas.openxmlformats.org/markup-compatibility/2006">
              <mc:Choice xmlns:v="urn:schemas-microsoft-com:vml" Requires="v">
                <p:oleObj spid="_x0000_s2063" name="Visio" r:id="rId3" imgW="6172945" imgH="4506235" progId="Visio.Drawing.6">
                  <p:embed/>
                </p:oleObj>
              </mc:Choice>
              <mc:Fallback>
                <p:oleObj name="Visio" r:id="rId3" imgW="6172945" imgH="4506235" progId="Visio.Drawing.6">
                  <p:embed/>
                  <p:pic>
                    <p:nvPicPr>
                      <p:cNvPr id="614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913" y="1412876"/>
                        <a:ext cx="6265862" cy="4576763"/>
                      </a:xfrm>
                      <a:prstGeom prst="rect">
                        <a:avLst/>
                      </a:prstGeom>
                    </p:spPr>
                  </p:pic>
                </p:oleObj>
              </mc:Fallback>
            </mc:AlternateContent>
          </a:graphicData>
        </a:graphic>
      </p:graphicFrame>
    </p:spTree>
    <p:extLst>
      <p:ext uri="{BB962C8B-B14F-4D97-AF65-F5344CB8AC3E}">
        <p14:creationId xmlns:p14="http://schemas.microsoft.com/office/powerpoint/2010/main" val="1671900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11188" y="1460499"/>
            <a:ext cx="9409112" cy="5064125"/>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lnSpc>
                <a:spcPct val="90000"/>
              </a:lnSpc>
              <a:buFont typeface="Wingdings" panose="05000000000000000000" pitchFamily="2" charset="2"/>
              <a:buNone/>
            </a:pPr>
            <a:r>
              <a:rPr lang="en-US" altLang="el-GR" sz="2000" dirty="0" smtClean="0"/>
              <a:t>Adam</a:t>
            </a:r>
            <a:r>
              <a:rPr lang="el-GR" altLang="el-GR" sz="2000" dirty="0" smtClean="0"/>
              <a:t> </a:t>
            </a:r>
            <a:r>
              <a:rPr lang="en-US" altLang="el-GR" sz="2000" dirty="0" smtClean="0"/>
              <a:t>Smith</a:t>
            </a:r>
            <a:r>
              <a:rPr lang="el-GR" altLang="el-GR" sz="2000" dirty="0" smtClean="0"/>
              <a:t> (1776): «η κατανάλωση αποτελεί το μοναδικό σκοπό και λόγο ύπαρξης της παραγωγικής διαδικασίας», περιέγραφε (χωρίς να το ξέρει) τη σύγχρονη φιλοσοφία του μάρκετινγκ. </a:t>
            </a:r>
          </a:p>
          <a:p>
            <a:pPr algn="just">
              <a:lnSpc>
                <a:spcPct val="90000"/>
              </a:lnSpc>
              <a:buFont typeface="Wingdings" panose="05000000000000000000" pitchFamily="2" charset="2"/>
              <a:buNone/>
            </a:pPr>
            <a:r>
              <a:rPr lang="el-GR" altLang="el-GR" sz="2000" b="1" u="sng" dirty="0" smtClean="0"/>
              <a:t>Βασική αρχή του μάρκετινγκ</a:t>
            </a:r>
            <a:r>
              <a:rPr lang="el-GR" altLang="el-GR" sz="2000" dirty="0" smtClean="0"/>
              <a:t>: η ιδέα ότι οι οργανισμοί και οι επιχειρήσεις επιβιώνουν και αναπτύσσονται μέσα από την </a:t>
            </a:r>
            <a:r>
              <a:rPr lang="el-GR" altLang="el-GR" sz="2000" u="sng" dirty="0" smtClean="0"/>
              <a:t>ικανοποίηση των αναγκών των καταναλωτών</a:t>
            </a:r>
            <a:r>
              <a:rPr lang="el-GR" altLang="el-GR" sz="2000" dirty="0" smtClean="0"/>
              <a:t>. </a:t>
            </a:r>
          </a:p>
          <a:p>
            <a:pPr algn="just">
              <a:lnSpc>
                <a:spcPct val="90000"/>
              </a:lnSpc>
              <a:buFont typeface="Wingdings" panose="05000000000000000000" pitchFamily="2" charset="2"/>
              <a:buNone/>
            </a:pPr>
            <a:r>
              <a:rPr lang="el-GR" altLang="el-GR" sz="2000" dirty="0" smtClean="0"/>
              <a:t>Με άλλα λόγια, «η φιλοσοφία του μάρκετινγκ ορίζει ότι μια επιχείρηση είναι πιο πιθανό να επιτύχει τους στόχους της αν προσπαθεί συστηματικά να προλαβαίνει και να ικανοποιεί τις σημερινές και τις αυριανές ανάγκες των πελατών πιο αποτελεσματικά από τους ανταγωνιστές της» (</a:t>
            </a:r>
            <a:r>
              <a:rPr lang="en-US" altLang="el-GR" sz="2000" dirty="0" smtClean="0"/>
              <a:t>Doyle</a:t>
            </a:r>
            <a:r>
              <a:rPr lang="el-GR" altLang="el-GR" sz="2000" dirty="0" smtClean="0"/>
              <a:t>, 1998).</a:t>
            </a:r>
          </a:p>
          <a:p>
            <a:pPr algn="just">
              <a:lnSpc>
                <a:spcPct val="90000"/>
              </a:lnSpc>
              <a:buFont typeface="Wingdings" panose="05000000000000000000" pitchFamily="2" charset="2"/>
              <a:buNone/>
            </a:pPr>
            <a:r>
              <a:rPr lang="el-GR" altLang="el-GR" sz="2000" dirty="0" smtClean="0"/>
              <a:t>Άρα, </a:t>
            </a:r>
            <a:r>
              <a:rPr lang="el-GR" altLang="el-GR" sz="2000" b="1" i="1" u="sng" dirty="0" smtClean="0"/>
              <a:t>οι έννοιες που προσδιορίζουν τη φιλοσοφία του μάρκετινγκ είναι: </a:t>
            </a:r>
          </a:p>
          <a:p>
            <a:pPr lvl="1" algn="just">
              <a:lnSpc>
                <a:spcPct val="90000"/>
              </a:lnSpc>
              <a:buClr>
                <a:schemeClr val="tx1"/>
              </a:buClr>
              <a:buFont typeface="Wingdings" panose="05000000000000000000" pitchFamily="2" charset="2"/>
              <a:buChar char="Ø"/>
            </a:pPr>
            <a:r>
              <a:rPr lang="el-GR" altLang="el-GR" sz="1800" dirty="0" smtClean="0"/>
              <a:t>η επίτευξη των επιχειρηματικών στόχων, </a:t>
            </a:r>
          </a:p>
          <a:p>
            <a:pPr lvl="1" algn="just">
              <a:lnSpc>
                <a:spcPct val="90000"/>
              </a:lnSpc>
              <a:buClr>
                <a:schemeClr val="tx1"/>
              </a:buClr>
              <a:buFont typeface="Wingdings" panose="05000000000000000000" pitchFamily="2" charset="2"/>
              <a:buChar char="Ø"/>
            </a:pPr>
            <a:r>
              <a:rPr lang="el-GR" altLang="el-GR" sz="1800" dirty="0" smtClean="0"/>
              <a:t>η ικανοποίηση των αναγκών, </a:t>
            </a:r>
          </a:p>
          <a:p>
            <a:pPr lvl="1" algn="just">
              <a:lnSpc>
                <a:spcPct val="90000"/>
              </a:lnSpc>
              <a:buClr>
                <a:schemeClr val="tx1"/>
              </a:buClr>
              <a:buFont typeface="Wingdings" panose="05000000000000000000" pitchFamily="2" charset="2"/>
              <a:buChar char="Ø"/>
            </a:pPr>
            <a:r>
              <a:rPr lang="el-GR" altLang="el-GR" sz="1800" dirty="0" smtClean="0"/>
              <a:t>η επιχείρηση ως ολότητα και </a:t>
            </a:r>
          </a:p>
          <a:p>
            <a:pPr lvl="1" algn="just">
              <a:lnSpc>
                <a:spcPct val="90000"/>
              </a:lnSpc>
              <a:buClr>
                <a:schemeClr val="tx1"/>
              </a:buClr>
              <a:buFont typeface="Wingdings" panose="05000000000000000000" pitchFamily="2" charset="2"/>
              <a:buChar char="Ø"/>
            </a:pPr>
            <a:r>
              <a:rPr lang="el-GR" altLang="el-GR" sz="1800" dirty="0" smtClean="0"/>
              <a:t>ο ανταγωνισμός, το αντίπαλο δέος. </a:t>
            </a:r>
          </a:p>
        </p:txBody>
      </p:sp>
      <p:sp>
        <p:nvSpPr>
          <p:cNvPr id="2" name="Ορθογώνιο 1"/>
          <p:cNvSpPr/>
          <p:nvPr/>
        </p:nvSpPr>
        <p:spPr>
          <a:xfrm>
            <a:off x="3136900" y="317500"/>
            <a:ext cx="44958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Η φιλοσοφ</a:t>
            </a:r>
            <a:r>
              <a:rPr lang="el-GR" sz="2400" dirty="0"/>
              <a:t>ί</a:t>
            </a:r>
            <a:r>
              <a:rPr lang="el-GR" sz="2400" dirty="0" smtClean="0"/>
              <a:t>α του </a:t>
            </a:r>
            <a:r>
              <a:rPr lang="en-US" sz="2400" dirty="0" smtClean="0"/>
              <a:t>marketing</a:t>
            </a:r>
            <a:endParaRPr lang="el-GR" sz="2400" dirty="0"/>
          </a:p>
        </p:txBody>
      </p:sp>
    </p:spTree>
    <p:extLst>
      <p:ext uri="{BB962C8B-B14F-4D97-AF65-F5344CB8AC3E}">
        <p14:creationId xmlns:p14="http://schemas.microsoft.com/office/powerpoint/2010/main" val="4097424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063751" y="333375"/>
            <a:ext cx="7350125" cy="681038"/>
          </a:xfrm>
        </p:spPr>
        <p:txBody>
          <a:bodyPr/>
          <a:lstStyle/>
          <a:p>
            <a:pPr algn="ctr" eaLnBrk="1" hangingPunct="1"/>
            <a:r>
              <a:rPr lang="el-GR" altLang="el-GR" sz="3200" dirty="0"/>
              <a:t>Φιλοσοφία και έννοια μάρκετινγκ </a:t>
            </a:r>
            <a:endParaRPr lang="el-GR" altLang="el-GR" sz="1800" dirty="0"/>
          </a:p>
        </p:txBody>
      </p:sp>
      <p:sp>
        <p:nvSpPr>
          <p:cNvPr id="47107" name="Rectangle 3"/>
          <p:cNvSpPr>
            <a:spLocks noGrp="1" noChangeArrowheads="1"/>
          </p:cNvSpPr>
          <p:nvPr>
            <p:ph type="body" idx="1"/>
          </p:nvPr>
        </p:nvSpPr>
        <p:spPr>
          <a:xfrm>
            <a:off x="2135188" y="1196975"/>
            <a:ext cx="7632700" cy="5327650"/>
          </a:xfrm>
        </p:spPr>
        <p:txBody>
          <a:bodyPr/>
          <a:lstStyle/>
          <a:p>
            <a:pPr marL="179388" lvl="1" indent="0" algn="just">
              <a:lnSpc>
                <a:spcPct val="95000"/>
              </a:lnSpc>
              <a:spcBef>
                <a:spcPct val="30000"/>
              </a:spcBef>
              <a:buNone/>
            </a:pPr>
            <a:r>
              <a:rPr lang="el-GR" altLang="el-GR" sz="2000" dirty="0"/>
              <a:t>Ο</a:t>
            </a:r>
            <a:r>
              <a:rPr lang="en-US" altLang="el-GR" sz="2000" dirty="0"/>
              <a:t> </a:t>
            </a:r>
            <a:r>
              <a:rPr lang="el-GR" altLang="el-GR" sz="2000" dirty="0"/>
              <a:t>διάσημος καθηγητής </a:t>
            </a:r>
            <a:r>
              <a:rPr lang="en-US" altLang="el-GR" sz="2000" dirty="0"/>
              <a:t>Peter Drucker</a:t>
            </a:r>
            <a:r>
              <a:rPr lang="el-GR" altLang="el-GR" sz="2000" dirty="0"/>
              <a:t> αναφέρει σχετικά:</a:t>
            </a:r>
          </a:p>
          <a:p>
            <a:pPr marL="179388" lvl="1" indent="0" algn="just">
              <a:lnSpc>
                <a:spcPct val="95000"/>
              </a:lnSpc>
              <a:spcBef>
                <a:spcPct val="30000"/>
              </a:spcBef>
              <a:buNone/>
            </a:pPr>
            <a:r>
              <a:rPr lang="el-GR" altLang="el-GR" sz="2000" dirty="0"/>
              <a:t>«Το μάρκετινγκ είναι τόσο βασικό και ουσιώδες, ώστε δεν πρέπει να θεωρείται ξεχωριστή λειτουργία μέσα στην επιχείρηση, όπως είναι η διεύθυνση παραγωγής ή ανθρώπινων πόρων... Αποτελεί ολόκληρη την επιχείρηση από την οπτική γωνία του τελικού αποτελέσματος, δηλαδή από την οπτική γωνία του πελάτη. Οι απόψεις και οι αρμοδιότητες λοιπόν του μάρκετινγκ πρέπει να διαχέονται σε ολόκληρη την επιχείρηση».</a:t>
            </a:r>
            <a:endParaRPr lang="en-US" altLang="el-GR" sz="2000" dirty="0"/>
          </a:p>
        </p:txBody>
      </p:sp>
    </p:spTree>
    <p:extLst>
      <p:ext uri="{BB962C8B-B14F-4D97-AF65-F5344CB8AC3E}">
        <p14:creationId xmlns:p14="http://schemas.microsoft.com/office/powerpoint/2010/main" val="889721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63751" y="333375"/>
            <a:ext cx="7350125" cy="681038"/>
          </a:xfrm>
        </p:spPr>
        <p:txBody>
          <a:bodyPr/>
          <a:lstStyle/>
          <a:p>
            <a:pPr algn="ctr" eaLnBrk="1" hangingPunct="1"/>
            <a:r>
              <a:rPr lang="el-GR" altLang="el-GR" sz="3200"/>
              <a:t>Βασικές έννοιες </a:t>
            </a:r>
            <a:r>
              <a:rPr lang="el-GR" altLang="el-GR" sz="1800"/>
              <a:t>(1)</a:t>
            </a:r>
          </a:p>
        </p:txBody>
      </p:sp>
      <p:sp>
        <p:nvSpPr>
          <p:cNvPr id="51203" name="Rectangle 3"/>
          <p:cNvSpPr>
            <a:spLocks noGrp="1" noChangeArrowheads="1"/>
          </p:cNvSpPr>
          <p:nvPr>
            <p:ph type="body" idx="1"/>
          </p:nvPr>
        </p:nvSpPr>
        <p:spPr>
          <a:xfrm>
            <a:off x="2135188" y="1052513"/>
            <a:ext cx="7632700" cy="5327650"/>
          </a:xfrm>
        </p:spPr>
        <p:txBody>
          <a:bodyPr/>
          <a:lstStyle/>
          <a:p>
            <a:pPr marL="0" indent="0">
              <a:spcBef>
                <a:spcPct val="30000"/>
              </a:spcBef>
              <a:buClr>
                <a:schemeClr val="tx1"/>
              </a:buClr>
              <a:buNone/>
              <a:tabLst>
                <a:tab pos="533400" algn="l"/>
              </a:tabLst>
            </a:pPr>
            <a:r>
              <a:rPr lang="el-GR" altLang="el-GR" sz="2000" b="1"/>
              <a:t>Ανάγκες, επιθυμίες, απαιτήσεις</a:t>
            </a:r>
          </a:p>
          <a:p>
            <a:pPr marL="0" indent="0" algn="just">
              <a:spcBef>
                <a:spcPct val="30000"/>
              </a:spcBef>
              <a:buClr>
                <a:schemeClr val="tx1"/>
              </a:buClr>
              <a:buNone/>
              <a:tabLst>
                <a:tab pos="533400" algn="l"/>
              </a:tabLst>
            </a:pPr>
            <a:r>
              <a:rPr lang="el-GR" altLang="el-GR"/>
              <a:t>Το σημείο εκκίνησης της επιστήμης του μάρκετινγκ βρίσκεται στις </a:t>
            </a:r>
            <a:r>
              <a:rPr lang="el-GR" altLang="el-GR" i="1"/>
              <a:t>ανθρώπινες ανάγκες</a:t>
            </a:r>
            <a:r>
              <a:rPr lang="el-GR" altLang="el-GR"/>
              <a:t> και </a:t>
            </a:r>
            <a:r>
              <a:rPr lang="el-GR" altLang="el-GR" i="1"/>
              <a:t>επιθυμίες</a:t>
            </a:r>
            <a:r>
              <a:rPr lang="el-GR" altLang="el-GR"/>
              <a:t>. </a:t>
            </a:r>
          </a:p>
          <a:p>
            <a:pPr marL="0" indent="0" algn="just">
              <a:spcBef>
                <a:spcPct val="30000"/>
              </a:spcBef>
              <a:buClr>
                <a:schemeClr val="tx1"/>
              </a:buClr>
              <a:buNone/>
              <a:tabLst>
                <a:tab pos="533400" algn="l"/>
              </a:tabLst>
            </a:pPr>
            <a:r>
              <a:rPr lang="el-GR" altLang="el-GR"/>
              <a:t>Οι άνθρωποι χρειάζονται τροφή, αέρα, νερό, ρουχισμό και στέγη για να ζήσουν. Θέλουν: αναψυχή, μόρφωση και άλλες υπηρεσίες. Προτιμήσεις: για ξεχωριστές μορφές και μάρκες βασικών αγαθών και υπηρεσιών</a:t>
            </a:r>
            <a:r>
              <a:rPr lang="el-GR" altLang="el-GR" sz="2000"/>
              <a:t>.</a:t>
            </a:r>
          </a:p>
          <a:p>
            <a:pPr marL="0" indent="0" algn="just">
              <a:spcBef>
                <a:spcPct val="30000"/>
              </a:spcBef>
              <a:buClr>
                <a:schemeClr val="tx1"/>
              </a:buClr>
              <a:buNone/>
              <a:tabLst>
                <a:tab pos="533400" algn="l"/>
              </a:tabLst>
            </a:pPr>
            <a:endParaRPr lang="el-GR" altLang="el-GR" sz="1200"/>
          </a:p>
          <a:p>
            <a:pPr marL="0" indent="0" algn="just">
              <a:spcBef>
                <a:spcPct val="30000"/>
              </a:spcBef>
              <a:buClr>
                <a:schemeClr val="tx1"/>
              </a:buClr>
              <a:buFont typeface="Wingdings" panose="05000000000000000000" pitchFamily="2" charset="2"/>
              <a:buChar char="ü"/>
              <a:tabLst>
                <a:tab pos="533400" algn="l"/>
              </a:tabLst>
            </a:pPr>
            <a:r>
              <a:rPr lang="el-GR" altLang="el-GR" i="1"/>
              <a:t>Ανθρώπινη </a:t>
            </a:r>
            <a:r>
              <a:rPr lang="el-GR" altLang="el-GR" b="1" i="1"/>
              <a:t>ανάγκη</a:t>
            </a:r>
            <a:r>
              <a:rPr lang="el-GR" altLang="el-GR" i="1"/>
              <a:t> είναι μια κατάσταση αισθητής έλλειψης κάποιας βασικής ικανοποίησης</a:t>
            </a:r>
            <a:r>
              <a:rPr lang="el-GR" altLang="el-GR"/>
              <a:t> (τροφή, ρουχισμό, στέγη, ασφάλεια, υπόληψη). </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a:t>Δεν δημιουργούνται από την κοινωνία ή τις επιχειρήσεις. Είναι στην ανθρώπινη βιολογία και ύπαρξη.</a:t>
            </a:r>
          </a:p>
          <a:p>
            <a:pPr marL="0" indent="0" algn="just">
              <a:spcBef>
                <a:spcPct val="30000"/>
              </a:spcBef>
              <a:buClr>
                <a:schemeClr val="tx1"/>
              </a:buClr>
              <a:buFont typeface="Wingdings" panose="05000000000000000000" pitchFamily="2" charset="2"/>
              <a:buChar char="ü"/>
              <a:tabLst>
                <a:tab pos="533400" algn="l"/>
              </a:tabLst>
            </a:pPr>
            <a:r>
              <a:rPr lang="el-GR" altLang="el-GR" i="1"/>
              <a:t>Οι </a:t>
            </a:r>
            <a:r>
              <a:rPr lang="el-GR" altLang="el-GR" b="1" i="1"/>
              <a:t>επιθυμίες</a:t>
            </a:r>
            <a:r>
              <a:rPr lang="el-GR" altLang="el-GR" i="1"/>
              <a:t> είναι πόθοι για συγκεκριμένα μέσα ικανοποίησης αυτών των βαθύτερων αναγκών. </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a:t>Τροφή: χάμπουργκερ ή καρύδες, ρουχισμός: κουστούμι </a:t>
            </a:r>
            <a:r>
              <a:rPr lang="en-US" altLang="el-GR"/>
              <a:t>Armani </a:t>
            </a:r>
            <a:r>
              <a:rPr lang="el-GR" altLang="el-GR"/>
              <a:t>ή κομμάτι δέρμα, υπόληψη: αγοράζει </a:t>
            </a:r>
            <a:r>
              <a:rPr lang="en-US" altLang="el-GR"/>
              <a:t>Cadillac </a:t>
            </a:r>
            <a:r>
              <a:rPr lang="el-GR" altLang="el-GR"/>
              <a:t>ή φτιάχνει κολιέ από όστρακα.</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a:t>Οι επιθυμίες αλλάζουν μορφή από τις κοινωνικές δυνάμεις και τους θεσμούς.</a:t>
            </a:r>
          </a:p>
        </p:txBody>
      </p:sp>
    </p:spTree>
    <p:extLst>
      <p:ext uri="{BB962C8B-B14F-4D97-AF65-F5344CB8AC3E}">
        <p14:creationId xmlns:p14="http://schemas.microsoft.com/office/powerpoint/2010/main" val="3610395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063751" y="333375"/>
            <a:ext cx="7350125" cy="681038"/>
          </a:xfrm>
        </p:spPr>
        <p:txBody>
          <a:bodyPr/>
          <a:lstStyle/>
          <a:p>
            <a:pPr algn="ctr" eaLnBrk="1" hangingPunct="1"/>
            <a:r>
              <a:rPr lang="el-GR" altLang="el-GR" sz="3200"/>
              <a:t>Βασικές έννοιες </a:t>
            </a:r>
            <a:r>
              <a:rPr lang="el-GR" altLang="el-GR" sz="1800"/>
              <a:t>(2)</a:t>
            </a:r>
          </a:p>
        </p:txBody>
      </p:sp>
      <p:sp>
        <p:nvSpPr>
          <p:cNvPr id="52227" name="Rectangle 3"/>
          <p:cNvSpPr>
            <a:spLocks noGrp="1" noChangeArrowheads="1"/>
          </p:cNvSpPr>
          <p:nvPr>
            <p:ph type="body" idx="1"/>
          </p:nvPr>
        </p:nvSpPr>
        <p:spPr>
          <a:xfrm>
            <a:off x="2135188" y="1052513"/>
            <a:ext cx="7632700" cy="5327650"/>
          </a:xfrm>
        </p:spPr>
        <p:txBody>
          <a:bodyPr/>
          <a:lstStyle/>
          <a:p>
            <a:pPr marL="0" indent="0" algn="just">
              <a:spcBef>
                <a:spcPct val="30000"/>
              </a:spcBef>
              <a:buClr>
                <a:schemeClr val="tx1"/>
              </a:buClr>
              <a:buFont typeface="Wingdings" panose="05000000000000000000" pitchFamily="2" charset="2"/>
              <a:buChar char="ü"/>
              <a:tabLst>
                <a:tab pos="533400" algn="l"/>
              </a:tabLst>
            </a:pPr>
            <a:r>
              <a:rPr lang="el-GR" altLang="el-GR" i="1"/>
              <a:t>Οι </a:t>
            </a:r>
            <a:r>
              <a:rPr lang="el-GR" altLang="el-GR" b="1" i="1"/>
              <a:t>απαιτήσεις</a:t>
            </a:r>
            <a:r>
              <a:rPr lang="el-GR" altLang="el-GR" i="1"/>
              <a:t> είναι επιθυμίες για συγκεκριμένα προϊόντα, οι οποίες υποστηρίζονται από μια ικανότητα και επιθυμία να τα αγοράσουν. </a:t>
            </a:r>
            <a:endParaRPr lang="el-GR" altLang="el-GR"/>
          </a:p>
          <a:p>
            <a:pPr marL="533400" lvl="1" indent="-266700" algn="just">
              <a:spcBef>
                <a:spcPct val="30000"/>
              </a:spcBef>
              <a:buClr>
                <a:schemeClr val="tx1"/>
              </a:buClr>
              <a:buFont typeface="Wingdings" panose="05000000000000000000" pitchFamily="2" charset="2"/>
              <a:buChar char="Ø"/>
              <a:tabLst>
                <a:tab pos="533400" algn="l"/>
              </a:tabLst>
            </a:pPr>
            <a:r>
              <a:rPr lang="el-GR" altLang="el-GR"/>
              <a:t>Οι επιθυμίες γίνονται απαιτήσεις όταν υποστηρίζονται από αγοραστική δύναμη. </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a:t>Οι εταιρείες δεν πρέπει να μετρούν πόσοι θέλουν το προϊόν, αλλά πόσοι τα επιθυμούν και είναι ικανοί να το αγοράσουν. </a:t>
            </a:r>
          </a:p>
        </p:txBody>
      </p:sp>
      <p:sp>
        <p:nvSpPr>
          <p:cNvPr id="937988" name="Rectangle 4"/>
          <p:cNvSpPr>
            <a:spLocks noChangeArrowheads="1"/>
          </p:cNvSpPr>
          <p:nvPr/>
        </p:nvSpPr>
        <p:spPr bwMode="auto">
          <a:xfrm>
            <a:off x="2135188" y="3068639"/>
            <a:ext cx="76327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533400" algn="l"/>
              </a:tabLst>
              <a:defRPr>
                <a:solidFill>
                  <a:schemeClr val="tx1"/>
                </a:solidFill>
                <a:latin typeface="Arial" panose="020B0604020202020204" pitchFamily="34" charset="0"/>
              </a:defRPr>
            </a:lvl1pPr>
            <a:lvl2pPr marL="742950" indent="-285750" eaLnBrk="0" hangingPunct="0">
              <a:tabLst>
                <a:tab pos="533400" algn="l"/>
              </a:tabLst>
              <a:defRPr>
                <a:solidFill>
                  <a:schemeClr val="tx1"/>
                </a:solidFill>
                <a:latin typeface="Arial" panose="020B0604020202020204" pitchFamily="34" charset="0"/>
              </a:defRPr>
            </a:lvl2pPr>
            <a:lvl3pPr marL="1143000" indent="-228600" eaLnBrk="0" hangingPunct="0">
              <a:tabLst>
                <a:tab pos="533400" algn="l"/>
              </a:tabLst>
              <a:defRPr>
                <a:solidFill>
                  <a:schemeClr val="tx1"/>
                </a:solidFill>
                <a:latin typeface="Arial" panose="020B0604020202020204" pitchFamily="34" charset="0"/>
              </a:defRPr>
            </a:lvl3pPr>
            <a:lvl4pPr marL="1600200" indent="-228600" eaLnBrk="0" hangingPunct="0">
              <a:tabLst>
                <a:tab pos="533400" algn="l"/>
              </a:tabLst>
              <a:defRPr>
                <a:solidFill>
                  <a:schemeClr val="tx1"/>
                </a:solidFill>
                <a:latin typeface="Arial" panose="020B0604020202020204" pitchFamily="34" charset="0"/>
              </a:defRPr>
            </a:lvl4pPr>
            <a:lvl5pPr marL="2057400" indent="-228600" eaLnBrk="0" hangingPunct="0">
              <a:tabLst>
                <a:tab pos="533400" algn="l"/>
              </a:tabLst>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9pPr>
          </a:lstStyle>
          <a:p>
            <a:pPr algn="just" eaLnBrk="1" hangingPunct="1">
              <a:lnSpc>
                <a:spcPct val="100000"/>
              </a:lnSpc>
              <a:spcBef>
                <a:spcPct val="30000"/>
              </a:spcBef>
              <a:buSzPct val="75000"/>
              <a:buFont typeface="Wingdings" panose="05000000000000000000" pitchFamily="2" charset="2"/>
              <a:buChar char="ü"/>
            </a:pPr>
            <a:r>
              <a:rPr lang="el-GR" altLang="el-GR"/>
              <a:t>«Το μάρκετινγκ δημιουργεί ανάγκες;» «Το μάρκετινγκ κάνει τους ανθρώπους να αγοράζουν άχρηστα πράγματα;»</a:t>
            </a:r>
            <a:endParaRPr lang="el-GR" altLang="el-GR" i="1"/>
          </a:p>
        </p:txBody>
      </p:sp>
      <p:sp>
        <p:nvSpPr>
          <p:cNvPr id="937989" name="Rectangle 5"/>
          <p:cNvSpPr>
            <a:spLocks noChangeArrowheads="1"/>
          </p:cNvSpPr>
          <p:nvPr/>
        </p:nvSpPr>
        <p:spPr bwMode="auto">
          <a:xfrm>
            <a:off x="2135188" y="3716338"/>
            <a:ext cx="763270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tabLst>
                <a:tab pos="533400" algn="l"/>
              </a:tabLst>
              <a:defRPr>
                <a:solidFill>
                  <a:schemeClr val="tx1"/>
                </a:solidFill>
                <a:latin typeface="Arial" panose="020B0604020202020204" pitchFamily="34" charset="0"/>
              </a:defRPr>
            </a:lvl1pPr>
            <a:lvl2pPr marL="533400" indent="-266700" eaLnBrk="0" hangingPunct="0">
              <a:tabLst>
                <a:tab pos="533400" algn="l"/>
              </a:tabLst>
              <a:defRPr>
                <a:solidFill>
                  <a:schemeClr val="tx1"/>
                </a:solidFill>
                <a:latin typeface="Arial" panose="020B0604020202020204" pitchFamily="34" charset="0"/>
              </a:defRPr>
            </a:lvl2pPr>
            <a:lvl3pPr marL="1143000" indent="-228600" eaLnBrk="0" hangingPunct="0">
              <a:tabLst>
                <a:tab pos="533400" algn="l"/>
              </a:tabLst>
              <a:defRPr>
                <a:solidFill>
                  <a:schemeClr val="tx1"/>
                </a:solidFill>
                <a:latin typeface="Arial" panose="020B0604020202020204" pitchFamily="34" charset="0"/>
              </a:defRPr>
            </a:lvl3pPr>
            <a:lvl4pPr marL="1600200" indent="-228600" eaLnBrk="0" hangingPunct="0">
              <a:tabLst>
                <a:tab pos="533400" algn="l"/>
              </a:tabLst>
              <a:defRPr>
                <a:solidFill>
                  <a:schemeClr val="tx1"/>
                </a:solidFill>
                <a:latin typeface="Arial" panose="020B0604020202020204" pitchFamily="34" charset="0"/>
              </a:defRPr>
            </a:lvl4pPr>
            <a:lvl5pPr marL="2057400" indent="-228600" eaLnBrk="0" hangingPunct="0">
              <a:tabLst>
                <a:tab pos="533400" algn="l"/>
              </a:tabLst>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533400" algn="l"/>
              </a:tabLst>
              <a:defRPr>
                <a:solidFill>
                  <a:schemeClr val="tx1"/>
                </a:solidFill>
                <a:latin typeface="Arial" panose="020B0604020202020204" pitchFamily="34" charset="0"/>
              </a:defRPr>
            </a:lvl9pPr>
          </a:lstStyle>
          <a:p>
            <a:pPr lvl="1" algn="just" eaLnBrk="1" hangingPunct="1">
              <a:lnSpc>
                <a:spcPct val="100000"/>
              </a:lnSpc>
              <a:spcBef>
                <a:spcPct val="30000"/>
              </a:spcBef>
              <a:buSzPct val="80000"/>
            </a:pPr>
            <a:r>
              <a:rPr lang="el-GR" altLang="el-GR" sz="1600"/>
              <a:t>Το μάρκετινγκ δεν δημιουργεί ανάγκες. Οι ανάγκες προϋπάρχουν. </a:t>
            </a:r>
          </a:p>
          <a:p>
            <a:pPr lvl="1" algn="just" eaLnBrk="1" hangingPunct="1">
              <a:lnSpc>
                <a:spcPct val="100000"/>
              </a:lnSpc>
              <a:spcBef>
                <a:spcPct val="30000"/>
              </a:spcBef>
              <a:buSzPct val="80000"/>
            </a:pPr>
            <a:r>
              <a:rPr lang="el-GR" altLang="el-GR" sz="1600"/>
              <a:t>Το μάρκετινγκ, μαζί με άλλες επιρροές που ασκεί στην κοινωνία, επηρεάζει τις επιθυμίες. </a:t>
            </a:r>
          </a:p>
          <a:p>
            <a:pPr lvl="1" algn="just" eaLnBrk="1" hangingPunct="1">
              <a:lnSpc>
                <a:spcPct val="100000"/>
              </a:lnSpc>
              <a:spcBef>
                <a:spcPct val="30000"/>
              </a:spcBef>
              <a:buSzPct val="80000"/>
            </a:pPr>
            <a:r>
              <a:rPr lang="el-GR" altLang="el-GR" sz="1600"/>
              <a:t>Το μάρκετινγκ προσπαθεί να τονίσει ότι ένα συγκεκριμένο προϊόν θα ικανοποιήσει κάποια ανάγκη.</a:t>
            </a:r>
          </a:p>
          <a:p>
            <a:pPr lvl="1" algn="just" eaLnBrk="1" hangingPunct="1">
              <a:lnSpc>
                <a:spcPct val="100000"/>
              </a:lnSpc>
              <a:spcBef>
                <a:spcPct val="30000"/>
              </a:spcBef>
              <a:buSzPct val="80000"/>
            </a:pPr>
            <a:r>
              <a:rPr lang="el-GR" altLang="el-GR" sz="1600"/>
              <a:t>Επηρεάζει τη ζήτηση κάνοντας το προϊόν ελκυστικό, προσιτό στην τιμή και εύκολα διαθέσιμο.</a:t>
            </a:r>
          </a:p>
        </p:txBody>
      </p:sp>
    </p:spTree>
    <p:extLst>
      <p:ext uri="{BB962C8B-B14F-4D97-AF65-F5344CB8AC3E}">
        <p14:creationId xmlns:p14="http://schemas.microsoft.com/office/powerpoint/2010/main" val="45540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7988"/>
                                        </p:tgtEl>
                                        <p:attrNameLst>
                                          <p:attrName>style.visibility</p:attrName>
                                        </p:attrNameLst>
                                      </p:cBhvr>
                                      <p:to>
                                        <p:strVal val="visible"/>
                                      </p:to>
                                    </p:set>
                                    <p:animEffect transition="in" filter="blinds(horizontal)">
                                      <p:cBhvr>
                                        <p:cTn id="7" dur="500"/>
                                        <p:tgtEl>
                                          <p:spTgt spid="9379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37989"/>
                                        </p:tgtEl>
                                        <p:attrNameLst>
                                          <p:attrName>style.visibility</p:attrName>
                                        </p:attrNameLst>
                                      </p:cBhvr>
                                      <p:to>
                                        <p:strVal val="visible"/>
                                      </p:to>
                                    </p:set>
                                    <p:animEffect transition="in" filter="blinds(horizontal)">
                                      <p:cBhvr>
                                        <p:cTn id="12" dur="500"/>
                                        <p:tgtEl>
                                          <p:spTgt spid="9379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7988" grpId="0"/>
      <p:bldP spid="93798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063751" y="333375"/>
            <a:ext cx="7350125" cy="681038"/>
          </a:xfrm>
        </p:spPr>
        <p:txBody>
          <a:bodyPr/>
          <a:lstStyle/>
          <a:p>
            <a:pPr algn="ctr" eaLnBrk="1" hangingPunct="1"/>
            <a:r>
              <a:rPr lang="el-GR" altLang="el-GR" sz="3200"/>
              <a:t>Βασικές έννοιες </a:t>
            </a:r>
            <a:r>
              <a:rPr lang="el-GR" altLang="el-GR" sz="1800"/>
              <a:t>(3)</a:t>
            </a:r>
          </a:p>
        </p:txBody>
      </p:sp>
      <p:sp>
        <p:nvSpPr>
          <p:cNvPr id="53251" name="Rectangle 3"/>
          <p:cNvSpPr>
            <a:spLocks noGrp="1" noChangeArrowheads="1"/>
          </p:cNvSpPr>
          <p:nvPr>
            <p:ph type="body" idx="1"/>
          </p:nvPr>
        </p:nvSpPr>
        <p:spPr>
          <a:xfrm>
            <a:off x="2135188" y="1052513"/>
            <a:ext cx="7632700" cy="5327650"/>
          </a:xfrm>
        </p:spPr>
        <p:txBody>
          <a:bodyPr/>
          <a:lstStyle/>
          <a:p>
            <a:pPr marL="0" indent="0" algn="just">
              <a:spcBef>
                <a:spcPct val="30000"/>
              </a:spcBef>
              <a:buClr>
                <a:schemeClr val="tx1"/>
              </a:buClr>
              <a:buNone/>
              <a:tabLst>
                <a:tab pos="533400" algn="l"/>
              </a:tabLst>
            </a:pPr>
            <a:r>
              <a:rPr lang="el-GR" altLang="el-GR" sz="2000" b="1" dirty="0"/>
              <a:t>Προϊόντα</a:t>
            </a:r>
          </a:p>
          <a:p>
            <a:pPr marL="0" indent="0" algn="just">
              <a:spcBef>
                <a:spcPct val="30000"/>
              </a:spcBef>
              <a:buClr>
                <a:schemeClr val="tx1"/>
              </a:buClr>
              <a:buNone/>
              <a:tabLst>
                <a:tab pos="533400" algn="l"/>
              </a:tabLst>
            </a:pPr>
            <a:r>
              <a:rPr lang="el-GR" altLang="el-GR" dirty="0"/>
              <a:t>Οι άνθρωποι ικανοποιούν τις ανάγκες και τις επιθυμίες τους με </a:t>
            </a:r>
            <a:r>
              <a:rPr lang="el-GR" altLang="el-GR" b="1" dirty="0"/>
              <a:t>προϊόντα</a:t>
            </a:r>
            <a:r>
              <a:rPr lang="el-GR" altLang="el-GR" dirty="0"/>
              <a:t>, </a:t>
            </a:r>
            <a:r>
              <a:rPr lang="el-GR" altLang="el-GR" i="1" dirty="0"/>
              <a:t>οτιδήποτε μπορεί να προσφερθεί σε κάποιον για να ικανοποιήσει μια ανάγκη ή μια επιθυμία</a:t>
            </a:r>
            <a:r>
              <a:rPr lang="el-GR" altLang="el-GR" dirty="0"/>
              <a:t>. </a:t>
            </a:r>
          </a:p>
          <a:p>
            <a:pPr marL="0" indent="0" algn="just">
              <a:spcBef>
                <a:spcPct val="30000"/>
              </a:spcBef>
              <a:buClr>
                <a:schemeClr val="tx1"/>
              </a:buClr>
              <a:buNone/>
              <a:tabLst>
                <a:tab pos="533400" algn="l"/>
              </a:tabLst>
            </a:pPr>
            <a:r>
              <a:rPr lang="el-GR" altLang="el-GR" dirty="0"/>
              <a:t>Προϊόντα – υπηρεσίες, υλικά – άυλα.</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sz="1800" dirty="0"/>
              <a:t>Οι </a:t>
            </a:r>
            <a:r>
              <a:rPr lang="el-GR" altLang="el-GR" sz="1800" u="sng" dirty="0"/>
              <a:t>πελάτες </a:t>
            </a:r>
            <a:r>
              <a:rPr lang="el-GR" altLang="el-GR" sz="1800" dirty="0"/>
              <a:t>αγοράζουν </a:t>
            </a:r>
            <a:r>
              <a:rPr lang="el-GR" altLang="el-GR" sz="1800" u="sng" dirty="0"/>
              <a:t>προϊόντα</a:t>
            </a:r>
            <a:r>
              <a:rPr lang="el-GR" altLang="el-GR" sz="1800" dirty="0"/>
              <a:t> επειδή </a:t>
            </a:r>
            <a:r>
              <a:rPr lang="el-GR" altLang="el-GR" sz="1800" u="sng" dirty="0"/>
              <a:t>ικανοποιούν</a:t>
            </a:r>
            <a:r>
              <a:rPr lang="el-GR" altLang="el-GR" sz="1800" dirty="0"/>
              <a:t> κάποια ανάγκη.</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sz="1800" dirty="0"/>
              <a:t>Το </a:t>
            </a:r>
            <a:r>
              <a:rPr lang="el-GR" altLang="el-GR" sz="1800" u="sng" dirty="0"/>
              <a:t>μάρκετινγκ</a:t>
            </a:r>
            <a:r>
              <a:rPr lang="el-GR" altLang="el-GR" sz="1800" dirty="0"/>
              <a:t> </a:t>
            </a:r>
            <a:r>
              <a:rPr lang="el-GR" altLang="el-GR" sz="1800" i="1" dirty="0"/>
              <a:t>πουλάει</a:t>
            </a:r>
            <a:r>
              <a:rPr lang="el-GR" altLang="el-GR" sz="1800" dirty="0"/>
              <a:t> τα </a:t>
            </a:r>
            <a:r>
              <a:rPr lang="el-GR" altLang="el-GR" sz="1800" u="sng" dirty="0"/>
              <a:t>οφέλη </a:t>
            </a:r>
            <a:r>
              <a:rPr lang="el-GR" altLang="el-GR" sz="1800" dirty="0"/>
              <a:t>ή τις υπηρεσίες που είναι ενσωματωμένες στα προϊόντα.</a:t>
            </a:r>
          </a:p>
          <a:p>
            <a:pPr marL="533400" lvl="1" indent="-266700" algn="just">
              <a:spcBef>
                <a:spcPct val="30000"/>
              </a:spcBef>
              <a:buClr>
                <a:schemeClr val="tx1"/>
              </a:buClr>
              <a:buFont typeface="Wingdings" panose="05000000000000000000" pitchFamily="2" charset="2"/>
              <a:buChar char="Ø"/>
              <a:tabLst>
                <a:tab pos="533400" algn="l"/>
              </a:tabLst>
            </a:pPr>
            <a:r>
              <a:rPr lang="el-GR" altLang="el-GR" sz="1800" dirty="0"/>
              <a:t>Οι πωλητές που επικεντρώνονται στο προϊόν αντί στην ανάγκη του πελάτη λέγεται ότι πάσχουν από τη «μυωπία του μάρκετινγκ».</a:t>
            </a:r>
          </a:p>
          <a:p>
            <a:pPr marL="0" indent="0" algn="just">
              <a:spcBef>
                <a:spcPct val="30000"/>
              </a:spcBef>
              <a:buClr>
                <a:schemeClr val="tx1"/>
              </a:buClr>
              <a:buNone/>
              <a:tabLst>
                <a:tab pos="533400" algn="l"/>
              </a:tabLst>
            </a:pPr>
            <a:endParaRPr lang="el-GR" altLang="el-GR" dirty="0"/>
          </a:p>
        </p:txBody>
      </p:sp>
    </p:spTree>
    <p:extLst>
      <p:ext uri="{BB962C8B-B14F-4D97-AF65-F5344CB8AC3E}">
        <p14:creationId xmlns:p14="http://schemas.microsoft.com/office/powerpoint/2010/main" val="3522964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063751" y="333375"/>
            <a:ext cx="7350125" cy="681038"/>
          </a:xfrm>
        </p:spPr>
        <p:txBody>
          <a:bodyPr/>
          <a:lstStyle/>
          <a:p>
            <a:pPr algn="ctr" eaLnBrk="1" hangingPunct="1"/>
            <a:r>
              <a:rPr lang="el-GR" altLang="el-GR" sz="3200"/>
              <a:t>Βασικές έννοιες </a:t>
            </a:r>
            <a:r>
              <a:rPr lang="el-GR" altLang="el-GR" sz="1800"/>
              <a:t>(4)</a:t>
            </a:r>
          </a:p>
        </p:txBody>
      </p:sp>
      <p:sp>
        <p:nvSpPr>
          <p:cNvPr id="54275" name="Rectangle 3"/>
          <p:cNvSpPr>
            <a:spLocks noGrp="1" noChangeArrowheads="1"/>
          </p:cNvSpPr>
          <p:nvPr>
            <p:ph type="body" idx="1"/>
          </p:nvPr>
        </p:nvSpPr>
        <p:spPr>
          <a:xfrm>
            <a:off x="2135188" y="981075"/>
            <a:ext cx="7632700" cy="5327650"/>
          </a:xfrm>
        </p:spPr>
        <p:txBody>
          <a:bodyPr>
            <a:normAutofit lnSpcReduction="10000"/>
          </a:bodyPr>
          <a:lstStyle/>
          <a:p>
            <a:pPr marL="0" indent="0">
              <a:spcBef>
                <a:spcPct val="30000"/>
              </a:spcBef>
              <a:buClr>
                <a:schemeClr val="tx1"/>
              </a:buClr>
              <a:buNone/>
            </a:pPr>
            <a:r>
              <a:rPr lang="el-GR" altLang="el-GR" sz="2000" b="1"/>
              <a:t>Αξία, κόστος, ικανοποίηση</a:t>
            </a:r>
          </a:p>
          <a:p>
            <a:pPr marL="0" indent="0">
              <a:spcBef>
                <a:spcPct val="30000"/>
              </a:spcBef>
              <a:buClr>
                <a:schemeClr val="tx1"/>
              </a:buClr>
              <a:buNone/>
            </a:pPr>
            <a:r>
              <a:rPr lang="el-GR" altLang="el-GR" sz="2000" i="1"/>
              <a:t>Πως επιλέγουν οι καταναλωτές ανάμεσα σε πολλά προϊόντα που μπορούν να ικανοποιήσουν κάποια ανάγκη;</a:t>
            </a:r>
          </a:p>
          <a:p>
            <a:pPr marL="0" indent="0">
              <a:spcBef>
                <a:spcPct val="30000"/>
              </a:spcBef>
              <a:buClr>
                <a:schemeClr val="tx1"/>
              </a:buClr>
              <a:buNone/>
            </a:pPr>
            <a:r>
              <a:rPr lang="el-GR" altLang="el-GR" sz="2000" u="sng"/>
              <a:t>Παράδειγμα</a:t>
            </a:r>
            <a:r>
              <a:rPr lang="el-GR" altLang="el-GR" sz="2000"/>
              <a:t>: πρέπει να μετακινήστε καθημερινά στο ΤΕΙ.</a:t>
            </a:r>
          </a:p>
          <a:p>
            <a:pPr lvl="1" eaLnBrk="1" hangingPunct="1">
              <a:spcBef>
                <a:spcPct val="30000"/>
              </a:spcBef>
              <a:buClr>
                <a:schemeClr val="tx1"/>
              </a:buClr>
              <a:buFont typeface="Wingdings" panose="05000000000000000000" pitchFamily="2" charset="2"/>
              <a:buChar char="Ø"/>
            </a:pPr>
            <a:r>
              <a:rPr lang="el-GR" altLang="el-GR" sz="1800"/>
              <a:t>Σύνολο εναλλακτικών προϊόντων: πατίνι, ποδήλατο, μηχανάκι, αυτοκίνητο, ταξί, λεωφορείο.</a:t>
            </a:r>
          </a:p>
          <a:p>
            <a:pPr lvl="1" eaLnBrk="1" hangingPunct="1">
              <a:spcBef>
                <a:spcPct val="30000"/>
              </a:spcBef>
              <a:buClr>
                <a:schemeClr val="tx1"/>
              </a:buClr>
              <a:buFont typeface="Wingdings" panose="05000000000000000000" pitchFamily="2" charset="2"/>
              <a:buChar char="Ø"/>
            </a:pPr>
            <a:r>
              <a:rPr lang="el-GR" altLang="el-GR" sz="1800"/>
              <a:t>Ανάγκες: ταχύτητα, ασφάλεια, ευκολία, οικονομία.</a:t>
            </a:r>
          </a:p>
          <a:p>
            <a:pPr lvl="1" eaLnBrk="1" hangingPunct="1">
              <a:spcBef>
                <a:spcPct val="30000"/>
              </a:spcBef>
              <a:buClr>
                <a:schemeClr val="tx1"/>
              </a:buClr>
              <a:buFont typeface="Wingdings" panose="05000000000000000000" pitchFamily="2" charset="2"/>
              <a:buChar char="Ø"/>
            </a:pPr>
            <a:r>
              <a:rPr lang="el-GR" altLang="el-GR" sz="1800"/>
              <a:t>Κάθε προϊόν έχει διαφορετική δυνατότητα </a:t>
            </a:r>
            <a:r>
              <a:rPr lang="el-GR" altLang="el-GR" sz="1800" b="1"/>
              <a:t>ικανοποίησης των αναγκών</a:t>
            </a:r>
            <a:r>
              <a:rPr lang="el-GR" altLang="el-GR" sz="1800"/>
              <a:t>.</a:t>
            </a:r>
          </a:p>
          <a:p>
            <a:pPr lvl="1" eaLnBrk="1" hangingPunct="1">
              <a:spcBef>
                <a:spcPct val="30000"/>
              </a:spcBef>
              <a:buClr>
                <a:schemeClr val="tx1"/>
              </a:buClr>
              <a:buFont typeface="Wingdings" panose="05000000000000000000" pitchFamily="2" charset="2"/>
              <a:buChar char="Ø"/>
            </a:pPr>
            <a:r>
              <a:rPr lang="el-GR" altLang="el-GR" sz="1800"/>
              <a:t>Καθοριστική έννοια: η </a:t>
            </a:r>
            <a:r>
              <a:rPr lang="el-GR" altLang="el-GR" sz="1800" b="1"/>
              <a:t>αξία</a:t>
            </a:r>
            <a:r>
              <a:rPr lang="el-GR" altLang="el-GR" sz="1800"/>
              <a:t>, εκτίμηση του πελάτη για τη συνολική δυνατότητα του προϊόντος να ικανοποιήσει τις ανάγκες του.</a:t>
            </a:r>
          </a:p>
          <a:p>
            <a:pPr lvl="1" eaLnBrk="1" hangingPunct="1">
              <a:spcBef>
                <a:spcPct val="30000"/>
              </a:spcBef>
              <a:buClr>
                <a:schemeClr val="tx1"/>
              </a:buClr>
              <a:buFont typeface="Wingdings" panose="05000000000000000000" pitchFamily="2" charset="2"/>
              <a:buChar char="Ø"/>
            </a:pPr>
            <a:r>
              <a:rPr lang="el-GR" altLang="el-GR" sz="1800"/>
              <a:t>Ιδανικό προϊόν. Αξία του προϊόντος εξαρτάται πόσο κοντά σ’ αυτό είναι.</a:t>
            </a:r>
          </a:p>
          <a:p>
            <a:pPr lvl="1" eaLnBrk="1" hangingPunct="1">
              <a:spcBef>
                <a:spcPct val="30000"/>
              </a:spcBef>
              <a:buClr>
                <a:schemeClr val="tx1"/>
              </a:buClr>
              <a:buFont typeface="Wingdings" panose="05000000000000000000" pitchFamily="2" charset="2"/>
              <a:buChar char="Ø"/>
            </a:pPr>
            <a:r>
              <a:rPr lang="el-GR" altLang="el-GR" sz="1800"/>
              <a:t>Θα επιλέξει το προϊόν που αποδίδει τη μεγαλύτερη αξία ανά χρηματική μονάδα (</a:t>
            </a:r>
            <a:r>
              <a:rPr lang="el-GR" altLang="el-GR" sz="1800" b="1"/>
              <a:t>κόστος</a:t>
            </a:r>
            <a:r>
              <a:rPr lang="el-GR" altLang="el-GR" sz="1800"/>
              <a:t>).</a:t>
            </a:r>
          </a:p>
          <a:p>
            <a:pPr lvl="1" eaLnBrk="1" hangingPunct="1">
              <a:spcBef>
                <a:spcPct val="30000"/>
              </a:spcBef>
              <a:buClr>
                <a:schemeClr val="tx1"/>
              </a:buClr>
              <a:buFont typeface="Wingdings" panose="05000000000000000000" pitchFamily="2" charset="2"/>
              <a:buChar char="Ø"/>
            </a:pPr>
            <a:r>
              <a:rPr lang="el-GR" altLang="el-GR" sz="1800"/>
              <a:t>Συμπεριφορά του καταναλωτή (επόμενο κεφάλαιο).</a:t>
            </a:r>
          </a:p>
        </p:txBody>
      </p:sp>
    </p:spTree>
    <p:extLst>
      <p:ext uri="{BB962C8B-B14F-4D97-AF65-F5344CB8AC3E}">
        <p14:creationId xmlns:p14="http://schemas.microsoft.com/office/powerpoint/2010/main" val="826458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063751" y="333375"/>
            <a:ext cx="7350125" cy="681038"/>
          </a:xfrm>
        </p:spPr>
        <p:txBody>
          <a:bodyPr/>
          <a:lstStyle/>
          <a:p>
            <a:pPr algn="ctr" eaLnBrk="1" hangingPunct="1"/>
            <a:r>
              <a:rPr lang="el-GR" altLang="el-GR" sz="3200"/>
              <a:t>Βασικές έννοιες </a:t>
            </a:r>
            <a:r>
              <a:rPr lang="el-GR" altLang="el-GR" sz="1800"/>
              <a:t>(5)</a:t>
            </a:r>
          </a:p>
        </p:txBody>
      </p:sp>
      <p:sp>
        <p:nvSpPr>
          <p:cNvPr id="55299" name="Rectangle 3"/>
          <p:cNvSpPr>
            <a:spLocks noGrp="1" noChangeArrowheads="1"/>
          </p:cNvSpPr>
          <p:nvPr>
            <p:ph type="body" idx="1"/>
          </p:nvPr>
        </p:nvSpPr>
        <p:spPr>
          <a:xfrm>
            <a:off x="2135188" y="981075"/>
            <a:ext cx="7632700" cy="5327650"/>
          </a:xfrm>
        </p:spPr>
        <p:txBody>
          <a:bodyPr/>
          <a:lstStyle/>
          <a:p>
            <a:pPr marL="0" indent="0">
              <a:spcBef>
                <a:spcPct val="30000"/>
              </a:spcBef>
              <a:buClr>
                <a:schemeClr val="tx1"/>
              </a:buClr>
              <a:buNone/>
            </a:pPr>
            <a:r>
              <a:rPr lang="el-GR" altLang="el-GR" sz="2000" b="1" dirty="0"/>
              <a:t>Αξία, κόστος, ικανοποίηση</a:t>
            </a:r>
          </a:p>
          <a:p>
            <a:pPr marL="0" indent="0" algn="just">
              <a:spcBef>
                <a:spcPct val="30000"/>
              </a:spcBef>
              <a:buClr>
                <a:schemeClr val="tx1"/>
              </a:buClr>
              <a:buNone/>
            </a:pPr>
            <a:r>
              <a:rPr lang="el-GR" altLang="el-GR" sz="2000" b="1" i="1" dirty="0"/>
              <a:t>Αξία</a:t>
            </a:r>
            <a:r>
              <a:rPr lang="el-GR" altLang="el-GR" sz="2000" b="1" dirty="0"/>
              <a:t> </a:t>
            </a:r>
            <a:r>
              <a:rPr lang="el-GR" altLang="el-GR" sz="2000" dirty="0"/>
              <a:t>για τον π</a:t>
            </a:r>
            <a:r>
              <a:rPr lang="el-GR" altLang="el-GR" sz="2000" dirty="0" smtClean="0"/>
              <a:t>ελάτη </a:t>
            </a:r>
            <a:r>
              <a:rPr lang="el-GR" altLang="el-GR" sz="2000" dirty="0"/>
              <a:t>είναι η </a:t>
            </a:r>
            <a:r>
              <a:rPr lang="el-GR" altLang="el-GR" sz="2000" b="1" u="sng" dirty="0">
                <a:solidFill>
                  <a:srgbClr val="FF0000"/>
                </a:solidFill>
              </a:rPr>
              <a:t>διαφορά</a:t>
            </a:r>
            <a:r>
              <a:rPr lang="el-GR" altLang="el-GR" sz="2000" dirty="0"/>
              <a:t> μεταξύ των </a:t>
            </a:r>
            <a:r>
              <a:rPr lang="el-GR" altLang="el-GR" sz="2000" b="1" u="sng" dirty="0"/>
              <a:t>αξιών</a:t>
            </a:r>
            <a:r>
              <a:rPr lang="el-GR" altLang="el-GR" sz="2000" dirty="0"/>
              <a:t> που αποκομίζει ο </a:t>
            </a:r>
            <a:r>
              <a:rPr lang="el-GR" altLang="el-GR" sz="2000" dirty="0" smtClean="0"/>
              <a:t>πελάτης </a:t>
            </a:r>
            <a:r>
              <a:rPr lang="el-GR" altLang="el-GR" sz="2000" dirty="0"/>
              <a:t>από την κατοχή και χρήση ενός προϊόντος και του </a:t>
            </a:r>
            <a:r>
              <a:rPr lang="el-GR" altLang="el-GR" sz="2000" b="1" i="1" u="sng" dirty="0"/>
              <a:t>κόστους</a:t>
            </a:r>
            <a:r>
              <a:rPr lang="el-GR" altLang="el-GR" sz="2000" b="1" u="sng" dirty="0"/>
              <a:t> κτήσης </a:t>
            </a:r>
            <a:r>
              <a:rPr lang="el-GR" altLang="el-GR" sz="2000" dirty="0"/>
              <a:t>του προϊόντος.</a:t>
            </a:r>
          </a:p>
          <a:p>
            <a:pPr marL="0" indent="0" algn="just">
              <a:spcBef>
                <a:spcPct val="30000"/>
              </a:spcBef>
              <a:buClr>
                <a:schemeClr val="tx1"/>
              </a:buClr>
              <a:buNone/>
            </a:pPr>
            <a:r>
              <a:rPr lang="el-GR" altLang="el-GR" sz="2000" b="1" i="1" dirty="0"/>
              <a:t>Ικανοποίηση του πελάτη</a:t>
            </a:r>
            <a:r>
              <a:rPr lang="el-GR" altLang="el-GR" sz="2000" dirty="0"/>
              <a:t> εξαρτάται από το βαθμό στον οποίο η αντιλαμβανόμενη απόδοση ενός προϊόντος </a:t>
            </a:r>
            <a:r>
              <a:rPr lang="el-GR" altLang="el-GR" sz="2000" u="sng" dirty="0">
                <a:solidFill>
                  <a:srgbClr val="FF0000"/>
                </a:solidFill>
              </a:rPr>
              <a:t>ταυτίζεται</a:t>
            </a:r>
            <a:r>
              <a:rPr lang="el-GR" altLang="el-GR" sz="2000" dirty="0"/>
              <a:t> με τις </a:t>
            </a:r>
            <a:r>
              <a:rPr lang="el-GR" altLang="el-GR" sz="2000" u="sng" dirty="0">
                <a:effectLst>
                  <a:outerShdw blurRad="38100" dist="38100" dir="2700000" algn="tl">
                    <a:srgbClr val="000000">
                      <a:alpha val="43137"/>
                    </a:srgbClr>
                  </a:outerShdw>
                </a:effectLst>
              </a:rPr>
              <a:t>προσδοκίες του αγοραστή</a:t>
            </a:r>
            <a:r>
              <a:rPr lang="el-GR" altLang="el-GR" sz="2000" dirty="0"/>
              <a:t>. </a:t>
            </a:r>
          </a:p>
          <a:p>
            <a:pPr marL="0" indent="0" algn="just">
              <a:spcBef>
                <a:spcPct val="30000"/>
              </a:spcBef>
              <a:buClr>
                <a:schemeClr val="tx1"/>
              </a:buClr>
              <a:buNone/>
            </a:pPr>
            <a:r>
              <a:rPr lang="el-GR" altLang="el-GR" sz="2000" dirty="0"/>
              <a:t>Αν η απόδοση του προϊόντος είναι μικρότερη από τις προσδοκίες ο αγοραστής είναι </a:t>
            </a:r>
            <a:r>
              <a:rPr lang="el-GR" altLang="el-GR" sz="2000" i="1" u="sng" dirty="0"/>
              <a:t>δυσαρεστημένος</a:t>
            </a:r>
            <a:r>
              <a:rPr lang="el-GR" altLang="el-GR" sz="2000" dirty="0"/>
              <a:t>. Αν η απόδοση ταυτίζεται με τις προσδοκίες ο αγοραστής είναι </a:t>
            </a:r>
            <a:r>
              <a:rPr lang="el-GR" altLang="el-GR" sz="2000" i="1" dirty="0"/>
              <a:t>ικανοποιημένος</a:t>
            </a:r>
            <a:r>
              <a:rPr lang="el-GR" altLang="el-GR" sz="2000" dirty="0"/>
              <a:t>. Ενώ αν τις υπερβαίνει είναι </a:t>
            </a:r>
            <a:r>
              <a:rPr lang="el-GR" altLang="el-GR" sz="2000" i="1" u="sng" dirty="0"/>
              <a:t>ενθουσιασμένος</a:t>
            </a:r>
            <a:r>
              <a:rPr lang="el-GR" altLang="el-GR" sz="2000" u="sng" dirty="0"/>
              <a:t>.</a:t>
            </a:r>
            <a:r>
              <a:rPr lang="el-GR" altLang="el-GR" sz="2000" dirty="0"/>
              <a:t> </a:t>
            </a:r>
          </a:p>
        </p:txBody>
      </p:sp>
    </p:spTree>
    <p:extLst>
      <p:ext uri="{BB962C8B-B14F-4D97-AF65-F5344CB8AC3E}">
        <p14:creationId xmlns:p14="http://schemas.microsoft.com/office/powerpoint/2010/main" val="1586192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063751" y="333375"/>
            <a:ext cx="7350125" cy="681038"/>
          </a:xfrm>
        </p:spPr>
        <p:txBody>
          <a:bodyPr/>
          <a:lstStyle/>
          <a:p>
            <a:pPr algn="ctr" eaLnBrk="1" hangingPunct="1"/>
            <a:r>
              <a:rPr lang="el-GR" altLang="el-GR" sz="3200"/>
              <a:t>Ορισμός Μάρκετινγκ </a:t>
            </a:r>
            <a:r>
              <a:rPr lang="el-GR" altLang="el-GR" sz="1800"/>
              <a:t>(5)</a:t>
            </a:r>
          </a:p>
        </p:txBody>
      </p:sp>
      <p:sp>
        <p:nvSpPr>
          <p:cNvPr id="68611" name="Rectangle 3"/>
          <p:cNvSpPr>
            <a:spLocks noGrp="1" noChangeArrowheads="1"/>
          </p:cNvSpPr>
          <p:nvPr>
            <p:ph type="body" idx="1"/>
          </p:nvPr>
        </p:nvSpPr>
        <p:spPr>
          <a:xfrm>
            <a:off x="2135188" y="1052514"/>
            <a:ext cx="7632700" cy="5184775"/>
          </a:xfrm>
        </p:spPr>
        <p:txBody>
          <a:bodyPr/>
          <a:lstStyle/>
          <a:p>
            <a:pPr marL="0" indent="0" algn="just">
              <a:spcBef>
                <a:spcPct val="30000"/>
              </a:spcBef>
              <a:buClr>
                <a:schemeClr val="tx1"/>
              </a:buClr>
              <a:buNone/>
            </a:pPr>
            <a:r>
              <a:rPr lang="el-GR" altLang="el-GR" sz="2000"/>
              <a:t>Αμερικανική Εταιρεία Μάρκετινγκ:</a:t>
            </a:r>
            <a:r>
              <a:rPr lang="el-GR" altLang="el-GR" sz="2000" i="1"/>
              <a:t> </a:t>
            </a:r>
            <a:r>
              <a:rPr lang="el-GR" altLang="el-GR" sz="2000" b="1" i="1"/>
              <a:t>Μάρκετινγκ</a:t>
            </a:r>
            <a:r>
              <a:rPr lang="el-GR" altLang="el-GR" sz="2000" i="1"/>
              <a:t> είναι η διαδικασία του σχεδιασμού και της υλοποίησης των λειτουργιών της σύλληψης, τιμολόγησης, προβολής και διανομής ιδεών, αγαθών και υπηρεσιών για τη δημιουργία εμπορικών συναλλαγών οι οποίες ικανοποιούν ατομικούς ή επιχειρηματικούς στόχους.</a:t>
            </a:r>
          </a:p>
          <a:p>
            <a:pPr marL="0" indent="0" algn="just">
              <a:spcBef>
                <a:spcPct val="30000"/>
              </a:spcBef>
              <a:buClr>
                <a:schemeClr val="tx1"/>
              </a:buClr>
              <a:buNone/>
            </a:pPr>
            <a:r>
              <a:rPr lang="el-GR" altLang="el-GR" sz="2000" u="sng"/>
              <a:t>Έννοιες – κλειδιά</a:t>
            </a:r>
            <a:r>
              <a:rPr lang="el-GR" altLang="el-GR" sz="2000"/>
              <a:t>: </a:t>
            </a:r>
            <a:r>
              <a:rPr lang="el-GR" altLang="el-GR" sz="2000" i="1"/>
              <a:t>σύλληψη, τιμολόγηση, προβολή και διανομή </a:t>
            </a:r>
            <a:r>
              <a:rPr lang="el-GR" altLang="el-GR" sz="2000" b="1" i="1"/>
              <a:t>μείγμα μάρκετινγκ </a:t>
            </a:r>
            <a:r>
              <a:rPr lang="el-GR" altLang="el-GR" sz="2000" i="1"/>
              <a:t>(</a:t>
            </a:r>
            <a:r>
              <a:rPr lang="en-US" altLang="el-GR" sz="2000" i="1"/>
              <a:t>marketing</a:t>
            </a:r>
            <a:r>
              <a:rPr lang="el-GR" altLang="el-GR" sz="2000" i="1"/>
              <a:t> </a:t>
            </a:r>
            <a:r>
              <a:rPr lang="en-US" altLang="el-GR" sz="2000" i="1"/>
              <a:t>mix</a:t>
            </a:r>
            <a:r>
              <a:rPr lang="el-GR" altLang="el-GR" sz="2000" i="1"/>
              <a:t> – 4 </a:t>
            </a:r>
            <a:r>
              <a:rPr lang="en-US" altLang="el-GR" sz="2000" i="1"/>
              <a:t>P’s (Product, Price, Place, Promotion)</a:t>
            </a:r>
            <a:r>
              <a:rPr lang="el-GR" altLang="el-GR" sz="2000" i="1"/>
              <a:t>).</a:t>
            </a:r>
            <a:r>
              <a:rPr lang="el-GR" altLang="el-GR" sz="2000"/>
              <a:t> </a:t>
            </a:r>
            <a:r>
              <a:rPr lang="el-GR" altLang="el-GR" sz="2000" i="1"/>
              <a:t> </a:t>
            </a:r>
          </a:p>
          <a:p>
            <a:pPr marL="0" indent="0" algn="just">
              <a:spcBef>
                <a:spcPct val="30000"/>
              </a:spcBef>
              <a:buClr>
                <a:schemeClr val="tx1"/>
              </a:buClr>
              <a:buNone/>
            </a:pPr>
            <a:r>
              <a:rPr lang="el-GR" altLang="el-GR" sz="2000"/>
              <a:t>Τα στοιχεία του μείγματος μπορούν να θεωρηθούν ως </a:t>
            </a:r>
            <a:r>
              <a:rPr lang="el-GR" altLang="el-GR" sz="2000" b="1" i="1"/>
              <a:t>ελεγχόμενες</a:t>
            </a:r>
            <a:r>
              <a:rPr lang="el-GR" altLang="el-GR" sz="2000"/>
              <a:t> από την επιχείρηση μεταβλητές. Το περιβάλλον στο οποίο δραστηριοποιείται η επιχείρηση αποτελεί τις </a:t>
            </a:r>
            <a:r>
              <a:rPr lang="el-GR" altLang="el-GR" sz="2000" b="1" i="1"/>
              <a:t>μη ελεγχόμενες μεταβλητές</a:t>
            </a:r>
            <a:r>
              <a:rPr lang="el-GR" altLang="el-GR" sz="2000" i="1"/>
              <a:t>.</a:t>
            </a:r>
            <a:r>
              <a:rPr lang="el-GR" altLang="el-GR" sz="2000"/>
              <a:t> </a:t>
            </a:r>
          </a:p>
        </p:txBody>
      </p:sp>
    </p:spTree>
    <p:extLst>
      <p:ext uri="{BB962C8B-B14F-4D97-AF65-F5344CB8AC3E}">
        <p14:creationId xmlns:p14="http://schemas.microsoft.com/office/powerpoint/2010/main" val="3002992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TotalTime>
  <Words>1648</Words>
  <Application>Microsoft Office PowerPoint</Application>
  <PresentationFormat>Ευρεία οθόνη</PresentationFormat>
  <Paragraphs>97</Paragraphs>
  <Slides>17</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17</vt:i4>
      </vt:variant>
    </vt:vector>
  </HeadingPairs>
  <TitlesOfParts>
    <vt:vector size="23" baseType="lpstr">
      <vt:lpstr>Arial</vt:lpstr>
      <vt:lpstr>Trebuchet MS</vt:lpstr>
      <vt:lpstr>Wingdings</vt:lpstr>
      <vt:lpstr>Wingdings 3</vt:lpstr>
      <vt:lpstr>Όψη</vt:lpstr>
      <vt:lpstr>Visio</vt:lpstr>
      <vt:lpstr>Η φιλοσοφία του marketing </vt:lpstr>
      <vt:lpstr>Παρουσίαση του PowerPoint</vt:lpstr>
      <vt:lpstr>Φιλοσοφία και έννοια μάρκετινγκ </vt:lpstr>
      <vt:lpstr>Βασικές έννοιες (1)</vt:lpstr>
      <vt:lpstr>Βασικές έννοιες (2)</vt:lpstr>
      <vt:lpstr>Βασικές έννοιες (3)</vt:lpstr>
      <vt:lpstr>Βασικές έννοιες (4)</vt:lpstr>
      <vt:lpstr>Βασικές έννοιες (5)</vt:lpstr>
      <vt:lpstr>Ορισμός Μάρκετινγκ (5)</vt:lpstr>
      <vt:lpstr>Ορισμός Μάρκετινγκ (6)</vt:lpstr>
      <vt:lpstr>Πεδία εφαρμογής του Μάρκετινγκ (3)</vt:lpstr>
      <vt:lpstr>Πεδία εφαρμογής του Μάρκετινγκ (4)</vt:lpstr>
      <vt:lpstr>Πεδία εφαρμογής του Μάρκετινγκ (5)</vt:lpstr>
      <vt:lpstr>Πεδία εφαρμογής του Μάρκετινγκ (6)</vt:lpstr>
      <vt:lpstr>Πεδία εφαρμογής του Μάρκετινγκ (7)</vt:lpstr>
      <vt:lpstr>  Σκοπός του marketing</vt:lpstr>
      <vt:lpstr>Στρατηγικός σχεδιασμός Μάρκετινγκ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Χρήστης των Windows</cp:lastModifiedBy>
  <cp:revision>15</cp:revision>
  <dcterms:created xsi:type="dcterms:W3CDTF">2021-05-07T17:54:48Z</dcterms:created>
  <dcterms:modified xsi:type="dcterms:W3CDTF">2021-05-14T09:34:51Z</dcterms:modified>
</cp:coreProperties>
</file>