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80" r:id="rId20"/>
    <p:sldId id="275" r:id="rId21"/>
    <p:sldId id="276" r:id="rId22"/>
    <p:sldId id="277" r:id="rId23"/>
    <p:sldId id="278" r:id="rId24"/>
    <p:sldId id="279" r:id="rId2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AE04710E-2C4B-4CC5-AAC2-27222F79C2A7}" type="datetimeFigureOut">
              <a:rPr lang="el-GR" smtClean="0"/>
              <a:pPr/>
              <a:t>11/5/2020</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95FB11F7-E9A8-4339-B8F5-8D2D9B686B1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E04710E-2C4B-4CC5-AAC2-27222F79C2A7}" type="datetimeFigureOut">
              <a:rPr lang="el-GR" smtClean="0"/>
              <a:pPr/>
              <a:t>11/5/2020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5FB11F7-E9A8-4339-B8F5-8D2D9B686B1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E04710E-2C4B-4CC5-AAC2-27222F79C2A7}" type="datetimeFigureOut">
              <a:rPr lang="el-GR" smtClean="0"/>
              <a:pPr/>
              <a:t>11/5/2020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5FB11F7-E9A8-4339-B8F5-8D2D9B686B1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E04710E-2C4B-4CC5-AAC2-27222F79C2A7}" type="datetimeFigureOut">
              <a:rPr lang="el-GR" smtClean="0"/>
              <a:pPr/>
              <a:t>11/5/2020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5FB11F7-E9A8-4339-B8F5-8D2D9B686B1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E04710E-2C4B-4CC5-AAC2-27222F79C2A7}" type="datetimeFigureOut">
              <a:rPr lang="el-GR" smtClean="0"/>
              <a:pPr/>
              <a:t>11/5/2020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5FB11F7-E9A8-4339-B8F5-8D2D9B686B1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AE04710E-2C4B-4CC5-AAC2-27222F79C2A7}" type="datetimeFigureOut">
              <a:rPr lang="el-GR" smtClean="0"/>
              <a:pPr/>
              <a:t>11/5/2020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5FB11F7-E9A8-4339-B8F5-8D2D9B686B1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AE04710E-2C4B-4CC5-AAC2-27222F79C2A7}" type="datetimeFigureOut">
              <a:rPr lang="el-GR" smtClean="0"/>
              <a:pPr/>
              <a:t>11/5/2020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5FB11F7-E9A8-4339-B8F5-8D2D9B686B1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AE04710E-2C4B-4CC5-AAC2-27222F79C2A7}" type="datetimeFigureOut">
              <a:rPr lang="el-GR" smtClean="0"/>
              <a:pPr/>
              <a:t>11/5/2020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5FB11F7-E9A8-4339-B8F5-8D2D9B686B1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E04710E-2C4B-4CC5-AAC2-27222F79C2A7}" type="datetimeFigureOut">
              <a:rPr lang="el-GR" smtClean="0"/>
              <a:pPr/>
              <a:t>11/5/2020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5FB11F7-E9A8-4339-B8F5-8D2D9B686B1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AE04710E-2C4B-4CC5-AAC2-27222F79C2A7}" type="datetimeFigureOut">
              <a:rPr lang="el-GR" smtClean="0"/>
              <a:pPr/>
              <a:t>11/5/2020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5FB11F7-E9A8-4339-B8F5-8D2D9B686B1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E04710E-2C4B-4CC5-AAC2-27222F79C2A7}" type="datetimeFigureOut">
              <a:rPr lang="el-GR" smtClean="0"/>
              <a:pPr/>
              <a:t>11/5/2020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95FB11F7-E9A8-4339-B8F5-8D2D9B686B13}"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E04710E-2C4B-4CC5-AAC2-27222F79C2A7}" type="datetimeFigureOut">
              <a:rPr lang="el-GR" smtClean="0"/>
              <a:pPr/>
              <a:t>11/5/2020</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5FB11F7-E9A8-4339-B8F5-8D2D9B686B13}"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27584" y="836712"/>
            <a:ext cx="7851648" cy="3312368"/>
          </a:xfrm>
        </p:spPr>
        <p:txBody>
          <a:bodyPr>
            <a:normAutofit fontScale="90000"/>
          </a:bodyPr>
          <a:lstStyle/>
          <a:p>
            <a:r>
              <a:rPr lang="el-GR" sz="3600" b="0" dirty="0" smtClean="0">
                <a:solidFill>
                  <a:schemeClr val="tx1"/>
                </a:solidFill>
                <a:effectLst>
                  <a:outerShdw blurRad="38100" dist="38100" dir="2700000" algn="tl">
                    <a:srgbClr val="000000">
                      <a:alpha val="43137"/>
                    </a:srgbClr>
                  </a:outerShdw>
                </a:effectLst>
              </a:rPr>
              <a:t/>
            </a:r>
            <a:br>
              <a:rPr lang="el-GR" sz="3600" b="0" dirty="0" smtClean="0">
                <a:solidFill>
                  <a:schemeClr val="tx1"/>
                </a:solidFill>
                <a:effectLst>
                  <a:outerShdw blurRad="38100" dist="38100" dir="2700000" algn="tl">
                    <a:srgbClr val="000000">
                      <a:alpha val="43137"/>
                    </a:srgbClr>
                  </a:outerShdw>
                </a:effectLst>
              </a:rPr>
            </a:br>
            <a:r>
              <a:rPr lang="el-GR" sz="3600" b="0" dirty="0" smtClean="0">
                <a:solidFill>
                  <a:schemeClr val="tx1"/>
                </a:solidFill>
                <a:effectLst>
                  <a:outerShdw blurRad="38100" dist="38100" dir="2700000" algn="tl">
                    <a:srgbClr val="000000">
                      <a:alpha val="43137"/>
                    </a:srgbClr>
                  </a:outerShdw>
                </a:effectLst>
              </a:rPr>
              <a:t/>
            </a:r>
            <a:br>
              <a:rPr lang="el-GR" sz="3600" b="0" dirty="0" smtClean="0">
                <a:solidFill>
                  <a:schemeClr val="tx1"/>
                </a:solidFill>
                <a:effectLst>
                  <a:outerShdw blurRad="38100" dist="38100" dir="2700000" algn="tl">
                    <a:srgbClr val="000000">
                      <a:alpha val="43137"/>
                    </a:srgbClr>
                  </a:outerShdw>
                </a:effectLst>
              </a:rPr>
            </a:br>
            <a:r>
              <a:rPr lang="el-GR" sz="3600" b="0" dirty="0" smtClean="0">
                <a:solidFill>
                  <a:schemeClr val="tx1"/>
                </a:solidFill>
                <a:effectLst>
                  <a:outerShdw blurRad="38100" dist="38100" dir="2700000" algn="tl">
                    <a:srgbClr val="000000">
                      <a:alpha val="43137"/>
                    </a:srgbClr>
                  </a:outerShdw>
                </a:effectLst>
              </a:rPr>
              <a:t/>
            </a:r>
            <a:br>
              <a:rPr lang="el-GR" sz="3600" b="0" dirty="0" smtClean="0">
                <a:solidFill>
                  <a:schemeClr val="tx1"/>
                </a:solidFill>
                <a:effectLst>
                  <a:outerShdw blurRad="38100" dist="38100" dir="2700000" algn="tl">
                    <a:srgbClr val="000000">
                      <a:alpha val="43137"/>
                    </a:srgbClr>
                  </a:outerShdw>
                </a:effectLst>
              </a:rPr>
            </a:br>
            <a:r>
              <a:rPr lang="el-GR" sz="3600" b="0" dirty="0" smtClean="0">
                <a:solidFill>
                  <a:schemeClr val="tx1"/>
                </a:solidFill>
                <a:effectLst>
                  <a:outerShdw blurRad="38100" dist="38100" dir="2700000" algn="tl">
                    <a:srgbClr val="000000">
                      <a:alpha val="43137"/>
                    </a:srgbClr>
                  </a:outerShdw>
                </a:effectLst>
              </a:rPr>
              <a:t>Βασικοί τύποι δέρματος</a:t>
            </a:r>
            <a:br>
              <a:rPr lang="el-GR" sz="3600" b="0" dirty="0" smtClean="0">
                <a:solidFill>
                  <a:schemeClr val="tx1"/>
                </a:solidFill>
                <a:effectLst>
                  <a:outerShdw blurRad="38100" dist="38100" dir="2700000" algn="tl">
                    <a:srgbClr val="000000">
                      <a:alpha val="43137"/>
                    </a:srgbClr>
                  </a:outerShdw>
                </a:effectLst>
              </a:rPr>
            </a:br>
            <a:r>
              <a:rPr lang="el-GR" sz="3600" b="0" dirty="0" smtClean="0">
                <a:solidFill>
                  <a:schemeClr val="tx1"/>
                </a:solidFill>
                <a:effectLst>
                  <a:outerShdw blurRad="38100" dist="38100" dir="2700000" algn="tl">
                    <a:srgbClr val="000000">
                      <a:alpha val="43137"/>
                    </a:srgbClr>
                  </a:outerShdw>
                </a:effectLst>
              </a:rPr>
              <a:t/>
            </a:r>
            <a:br>
              <a:rPr lang="el-GR" sz="3600" b="0" dirty="0" smtClean="0">
                <a:solidFill>
                  <a:schemeClr val="tx1"/>
                </a:solidFill>
                <a:effectLst>
                  <a:outerShdw blurRad="38100" dist="38100" dir="2700000" algn="tl">
                    <a:srgbClr val="000000">
                      <a:alpha val="43137"/>
                    </a:srgbClr>
                  </a:outerShdw>
                </a:effectLst>
              </a:rPr>
            </a:br>
            <a:r>
              <a:rPr lang="el-GR" sz="3600" b="0" dirty="0" smtClean="0">
                <a:solidFill>
                  <a:schemeClr val="tx1"/>
                </a:solidFill>
                <a:effectLst>
                  <a:outerShdw blurRad="38100" dist="38100" dir="2700000" algn="tl">
                    <a:srgbClr val="000000">
                      <a:alpha val="43137"/>
                    </a:srgbClr>
                  </a:outerShdw>
                </a:effectLst>
              </a:rPr>
              <a:t/>
            </a:r>
            <a:br>
              <a:rPr lang="el-GR" sz="3600" b="0" dirty="0" smtClean="0">
                <a:solidFill>
                  <a:schemeClr val="tx1"/>
                </a:solidFill>
                <a:effectLst>
                  <a:outerShdw blurRad="38100" dist="38100" dir="2700000" algn="tl">
                    <a:srgbClr val="000000">
                      <a:alpha val="43137"/>
                    </a:srgbClr>
                  </a:outerShdw>
                </a:effectLst>
              </a:rPr>
            </a:br>
            <a:r>
              <a:rPr lang="el-GR" sz="3600" b="0" dirty="0" smtClean="0">
                <a:solidFill>
                  <a:schemeClr val="tx1"/>
                </a:solidFill>
                <a:effectLst>
                  <a:outerShdw blurRad="38100" dist="38100" dir="2700000" algn="tl">
                    <a:srgbClr val="000000">
                      <a:alpha val="43137"/>
                    </a:srgbClr>
                  </a:outerShdw>
                </a:effectLst>
              </a:rPr>
              <a:t/>
            </a:r>
            <a:br>
              <a:rPr lang="el-GR" sz="3600" b="0" dirty="0" smtClean="0">
                <a:solidFill>
                  <a:schemeClr val="tx1"/>
                </a:solidFill>
                <a:effectLst>
                  <a:outerShdw blurRad="38100" dist="38100" dir="2700000" algn="tl">
                    <a:srgbClr val="000000">
                      <a:alpha val="43137"/>
                    </a:srgbClr>
                  </a:outerShdw>
                </a:effectLst>
              </a:rPr>
            </a:br>
            <a:r>
              <a:rPr lang="el-GR" sz="3600" b="0" dirty="0" smtClean="0">
                <a:solidFill>
                  <a:schemeClr val="tx1"/>
                </a:solidFill>
                <a:effectLst>
                  <a:outerShdw blurRad="38100" dist="38100" dir="2700000" algn="tl">
                    <a:srgbClr val="000000">
                      <a:alpha val="43137"/>
                    </a:srgbClr>
                  </a:outerShdw>
                </a:effectLst>
              </a:rPr>
              <a:t/>
            </a:r>
            <a:br>
              <a:rPr lang="el-GR" sz="3600" b="0" dirty="0" smtClean="0">
                <a:solidFill>
                  <a:schemeClr val="tx1"/>
                </a:solidFill>
                <a:effectLst>
                  <a:outerShdw blurRad="38100" dist="38100" dir="2700000" algn="tl">
                    <a:srgbClr val="000000">
                      <a:alpha val="43137"/>
                    </a:srgbClr>
                  </a:outerShdw>
                </a:effectLst>
              </a:rPr>
            </a:br>
            <a:endParaRPr lang="el-GR" sz="3600" b="0" dirty="0">
              <a:solidFill>
                <a:schemeClr val="tx1"/>
              </a:solidFill>
              <a:effectLst>
                <a:outerShdw blurRad="38100" dist="38100" dir="2700000" algn="tl">
                  <a:srgbClr val="000000">
                    <a:alpha val="43137"/>
                  </a:srgbClr>
                </a:outerShdw>
              </a:effectLst>
            </a:endParaRPr>
          </a:p>
        </p:txBody>
      </p:sp>
      <p:pic>
        <p:nvPicPr>
          <p:cNvPr id="1026" name="Picture 2" descr="C:\Users\user\Desktop\τύποι δέρματος.jpg"/>
          <p:cNvPicPr>
            <a:picLocks noChangeAspect="1" noChangeArrowheads="1"/>
          </p:cNvPicPr>
          <p:nvPr/>
        </p:nvPicPr>
        <p:blipFill>
          <a:blip r:embed="rId2" cstate="print"/>
          <a:srcRect/>
          <a:stretch>
            <a:fillRect/>
          </a:stretch>
        </p:blipFill>
        <p:spPr bwMode="auto">
          <a:xfrm>
            <a:off x="1043608" y="2708920"/>
            <a:ext cx="7594600" cy="338437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636680"/>
          </a:xfrm>
        </p:spPr>
        <p:txBody>
          <a:bodyPr>
            <a:normAutofit/>
          </a:bodyPr>
          <a:lstStyle/>
          <a:p>
            <a:pPr algn="ctr"/>
            <a:r>
              <a:rPr lang="el-GR" sz="3600" b="1" dirty="0" smtClean="0">
                <a:solidFill>
                  <a:schemeClr val="accent3"/>
                </a:solidFill>
              </a:rPr>
              <a:t>Μικτό</a:t>
            </a:r>
            <a:endParaRPr lang="el-GR" sz="3600" b="1" dirty="0">
              <a:solidFill>
                <a:schemeClr val="accent3"/>
              </a:solidFill>
            </a:endParaRPr>
          </a:p>
        </p:txBody>
      </p:sp>
      <p:pic>
        <p:nvPicPr>
          <p:cNvPr id="5122" name="Picture 2" descr="C:\Users\user\Desktop\mikto.jpg"/>
          <p:cNvPicPr>
            <a:picLocks noGrp="1" noChangeAspect="1" noChangeArrowheads="1"/>
          </p:cNvPicPr>
          <p:nvPr>
            <p:ph idx="1"/>
          </p:nvPr>
        </p:nvPicPr>
        <p:blipFill>
          <a:blip r:embed="rId2" cstate="print"/>
          <a:srcRect/>
          <a:stretch>
            <a:fillRect/>
          </a:stretch>
        </p:blipFill>
        <p:spPr bwMode="auto">
          <a:xfrm>
            <a:off x="1187624" y="1556792"/>
            <a:ext cx="6624737" cy="4464495"/>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1052736"/>
            <a:ext cx="8363272" cy="5040560"/>
          </a:xfrm>
        </p:spPr>
        <p:txBody>
          <a:bodyPr/>
          <a:lstStyle/>
          <a:p>
            <a:pPr>
              <a:buNone/>
            </a:pPr>
            <a:r>
              <a:rPr lang="el-GR" b="1" u="sng" dirty="0" smtClean="0">
                <a:solidFill>
                  <a:schemeClr val="accent3"/>
                </a:solidFill>
                <a:latin typeface="+mj-lt"/>
              </a:rPr>
              <a:t>Μικτό δέρμα</a:t>
            </a:r>
            <a:r>
              <a:rPr lang="el-GR" dirty="0" smtClean="0">
                <a:latin typeface="+mj-lt"/>
              </a:rPr>
              <a:t>, είναι το δέρμα που εμφανίζει χαρακτηριστικά δύο τύπων δέρματος.</a:t>
            </a:r>
          </a:p>
          <a:p>
            <a:pPr>
              <a:buNone/>
            </a:pPr>
            <a:endParaRPr lang="el-GR" dirty="0" smtClean="0">
              <a:latin typeface="+mj-lt"/>
            </a:endParaRPr>
          </a:p>
          <a:p>
            <a:pPr>
              <a:buNone/>
            </a:pPr>
            <a:r>
              <a:rPr lang="el-GR" dirty="0" smtClean="0">
                <a:latin typeface="+mj-lt"/>
              </a:rPr>
              <a:t>Συνηθέστερα μπορούμε να διακρίνουμε τους συνδυασμούς</a:t>
            </a:r>
            <a:r>
              <a:rPr lang="en-US" dirty="0" smtClean="0">
                <a:latin typeface="+mj-lt"/>
              </a:rPr>
              <a:t>:</a:t>
            </a:r>
          </a:p>
          <a:p>
            <a:pPr>
              <a:buNone/>
            </a:pPr>
            <a:endParaRPr lang="en-US" dirty="0" smtClean="0">
              <a:latin typeface="+mj-lt"/>
            </a:endParaRPr>
          </a:p>
          <a:p>
            <a:pPr>
              <a:buFont typeface="Wingdings" pitchFamily="2" charset="2"/>
              <a:buChar char="§"/>
            </a:pPr>
            <a:r>
              <a:rPr lang="en-US" dirty="0" smtClean="0">
                <a:latin typeface="+mj-lt"/>
              </a:rPr>
              <a:t> </a:t>
            </a:r>
            <a:r>
              <a:rPr lang="el-GR" dirty="0" smtClean="0">
                <a:solidFill>
                  <a:schemeClr val="accent3"/>
                </a:solidFill>
                <a:latin typeface="+mj-lt"/>
              </a:rPr>
              <a:t>Κανονικό</a:t>
            </a:r>
            <a:r>
              <a:rPr lang="el-GR" dirty="0" smtClean="0">
                <a:latin typeface="+mj-lt"/>
              </a:rPr>
              <a:t> στη ζώνη </a:t>
            </a:r>
            <a:r>
              <a:rPr lang="el-GR" b="1" dirty="0" smtClean="0">
                <a:latin typeface="+mj-lt"/>
              </a:rPr>
              <a:t>Τ</a:t>
            </a:r>
            <a:r>
              <a:rPr lang="el-GR" dirty="0" smtClean="0">
                <a:latin typeface="+mj-lt"/>
              </a:rPr>
              <a:t> – </a:t>
            </a:r>
            <a:r>
              <a:rPr lang="el-GR" dirty="0" smtClean="0">
                <a:solidFill>
                  <a:schemeClr val="accent3"/>
                </a:solidFill>
                <a:latin typeface="+mj-lt"/>
              </a:rPr>
              <a:t>Ξηρό</a:t>
            </a:r>
            <a:r>
              <a:rPr lang="el-GR" dirty="0" smtClean="0">
                <a:latin typeface="+mj-lt"/>
              </a:rPr>
              <a:t> στο υπόλοιπο πρόσωπο </a:t>
            </a:r>
          </a:p>
          <a:p>
            <a:pPr>
              <a:buFont typeface="Wingdings" pitchFamily="2" charset="2"/>
              <a:buChar char="§"/>
            </a:pPr>
            <a:r>
              <a:rPr lang="el-GR" dirty="0" smtClean="0">
                <a:latin typeface="+mj-lt"/>
              </a:rPr>
              <a:t> </a:t>
            </a:r>
            <a:r>
              <a:rPr lang="el-GR" dirty="0" smtClean="0">
                <a:solidFill>
                  <a:schemeClr val="accent3"/>
                </a:solidFill>
                <a:latin typeface="+mj-lt"/>
              </a:rPr>
              <a:t>Λιπαρό</a:t>
            </a:r>
            <a:r>
              <a:rPr lang="el-GR" dirty="0" smtClean="0">
                <a:latin typeface="+mj-lt"/>
              </a:rPr>
              <a:t> στη ζώνη     </a:t>
            </a:r>
            <a:r>
              <a:rPr lang="el-GR" b="1" dirty="0" smtClean="0">
                <a:latin typeface="+mj-lt"/>
              </a:rPr>
              <a:t>Τ </a:t>
            </a:r>
            <a:r>
              <a:rPr lang="el-GR" dirty="0" smtClean="0">
                <a:latin typeface="+mj-lt"/>
              </a:rPr>
              <a:t>– </a:t>
            </a:r>
            <a:r>
              <a:rPr lang="el-GR" dirty="0" smtClean="0">
                <a:solidFill>
                  <a:schemeClr val="accent3"/>
                </a:solidFill>
                <a:latin typeface="+mj-lt"/>
              </a:rPr>
              <a:t>Κανονικό</a:t>
            </a:r>
            <a:r>
              <a:rPr lang="el-GR" dirty="0" smtClean="0">
                <a:latin typeface="+mj-lt"/>
              </a:rPr>
              <a:t> στο υπόλοιπο πρόσωπο  </a:t>
            </a:r>
          </a:p>
          <a:p>
            <a:pPr>
              <a:buFont typeface="Wingdings" pitchFamily="2" charset="2"/>
              <a:buChar char="§"/>
            </a:pPr>
            <a:r>
              <a:rPr lang="el-GR" dirty="0" smtClean="0">
                <a:latin typeface="+mj-lt"/>
              </a:rPr>
              <a:t> </a:t>
            </a:r>
            <a:r>
              <a:rPr lang="el-GR" dirty="0" smtClean="0">
                <a:solidFill>
                  <a:schemeClr val="accent3"/>
                </a:solidFill>
                <a:latin typeface="+mj-lt"/>
              </a:rPr>
              <a:t>Λιπαρό</a:t>
            </a:r>
            <a:r>
              <a:rPr lang="el-GR" dirty="0" smtClean="0">
                <a:latin typeface="+mj-lt"/>
              </a:rPr>
              <a:t> στη ζώνη     </a:t>
            </a:r>
            <a:r>
              <a:rPr lang="el-GR" b="1" dirty="0" smtClean="0">
                <a:latin typeface="+mj-lt"/>
              </a:rPr>
              <a:t>Τ </a:t>
            </a:r>
            <a:r>
              <a:rPr lang="el-GR" dirty="0" smtClean="0">
                <a:latin typeface="+mj-lt"/>
              </a:rPr>
              <a:t>– </a:t>
            </a:r>
            <a:r>
              <a:rPr lang="el-GR" dirty="0" smtClean="0">
                <a:solidFill>
                  <a:schemeClr val="accent3"/>
                </a:solidFill>
                <a:latin typeface="+mj-lt"/>
              </a:rPr>
              <a:t>Ξηρό</a:t>
            </a:r>
            <a:r>
              <a:rPr lang="el-GR" dirty="0" smtClean="0">
                <a:latin typeface="+mj-lt"/>
              </a:rPr>
              <a:t> στο υπόλοιπο πρόσωπο</a:t>
            </a:r>
          </a:p>
          <a:p>
            <a:pPr>
              <a:buFont typeface="Wingdings" pitchFamily="2" charset="2"/>
              <a:buChar char="§"/>
            </a:pPr>
            <a:endParaRPr lang="el-GR" dirty="0" smtClean="0">
              <a:latin typeface="+mj-lt"/>
            </a:endParaRPr>
          </a:p>
          <a:p>
            <a:pPr>
              <a:buNone/>
            </a:pPr>
            <a:endParaRPr lang="el-GR" dirty="0">
              <a:latin typeface="+mj-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636680"/>
          </a:xfrm>
        </p:spPr>
        <p:txBody>
          <a:bodyPr>
            <a:normAutofit/>
          </a:bodyPr>
          <a:lstStyle/>
          <a:p>
            <a:pPr algn="ctr"/>
            <a:r>
              <a:rPr lang="el-GR" sz="3600" b="1" dirty="0" smtClean="0">
                <a:solidFill>
                  <a:schemeClr val="accent3"/>
                </a:solidFill>
              </a:rPr>
              <a:t>Γηρασμένο</a:t>
            </a:r>
            <a:endParaRPr lang="el-GR" sz="3600" b="1" dirty="0">
              <a:solidFill>
                <a:schemeClr val="accent3"/>
              </a:solidFill>
            </a:endParaRPr>
          </a:p>
        </p:txBody>
      </p:sp>
      <p:pic>
        <p:nvPicPr>
          <p:cNvPr id="6146" name="Picture 2" descr="C:\Users\user\Desktop\ghrasameno.jpg"/>
          <p:cNvPicPr>
            <a:picLocks noGrp="1" noChangeAspect="1" noChangeArrowheads="1"/>
          </p:cNvPicPr>
          <p:nvPr>
            <p:ph idx="1"/>
          </p:nvPr>
        </p:nvPicPr>
        <p:blipFill>
          <a:blip r:embed="rId2" cstate="print"/>
          <a:srcRect/>
          <a:stretch>
            <a:fillRect/>
          </a:stretch>
        </p:blipFill>
        <p:spPr bwMode="auto">
          <a:xfrm>
            <a:off x="827585" y="1628801"/>
            <a:ext cx="7056784" cy="46958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124744"/>
            <a:ext cx="8229600" cy="5199856"/>
          </a:xfrm>
        </p:spPr>
        <p:txBody>
          <a:bodyPr/>
          <a:lstStyle/>
          <a:p>
            <a:pPr>
              <a:buNone/>
            </a:pPr>
            <a:r>
              <a:rPr lang="el-GR" b="1" u="sng" dirty="0" smtClean="0">
                <a:solidFill>
                  <a:schemeClr val="accent3"/>
                </a:solidFill>
                <a:latin typeface="+mj-lt"/>
              </a:rPr>
              <a:t>Γηρασμένο ή ώριμο </a:t>
            </a:r>
            <a:r>
              <a:rPr lang="el-GR" dirty="0" smtClean="0">
                <a:latin typeface="+mj-lt"/>
              </a:rPr>
              <a:t>, είναι το δέρμα που παρουσιάζει αλλοιώσεις στην εμφάνισή του, που επέρχονται σταδιακά με το πέρασμα του χρόνου.</a:t>
            </a:r>
          </a:p>
          <a:p>
            <a:pPr>
              <a:buNone/>
            </a:pPr>
            <a:endParaRPr lang="el-GR" dirty="0" smtClean="0">
              <a:latin typeface="+mj-lt"/>
            </a:endParaRPr>
          </a:p>
          <a:p>
            <a:pPr>
              <a:buNone/>
            </a:pPr>
            <a:r>
              <a:rPr lang="el-GR" dirty="0" smtClean="0">
                <a:latin typeface="+mj-lt"/>
              </a:rPr>
              <a:t>Τα ιδιαίτερα </a:t>
            </a:r>
            <a:r>
              <a:rPr lang="el-GR" dirty="0" smtClean="0">
                <a:solidFill>
                  <a:schemeClr val="accent3"/>
                </a:solidFill>
                <a:latin typeface="+mj-lt"/>
              </a:rPr>
              <a:t>χαρακτηριστικά</a:t>
            </a:r>
            <a:r>
              <a:rPr lang="el-GR" dirty="0" smtClean="0">
                <a:latin typeface="+mj-lt"/>
              </a:rPr>
              <a:t> του γηρασμένου δέρματος είναι</a:t>
            </a:r>
            <a:r>
              <a:rPr lang="en-US" dirty="0" smtClean="0">
                <a:latin typeface="+mj-lt"/>
              </a:rPr>
              <a:t>:</a:t>
            </a:r>
            <a:endParaRPr lang="el-GR" dirty="0" smtClean="0">
              <a:latin typeface="+mj-lt"/>
            </a:endParaRPr>
          </a:p>
          <a:p>
            <a:pPr>
              <a:buNone/>
            </a:pPr>
            <a:endParaRPr lang="el-GR" dirty="0" smtClean="0">
              <a:latin typeface="+mj-lt"/>
            </a:endParaRPr>
          </a:p>
          <a:p>
            <a:pPr>
              <a:buFont typeface="Wingdings" pitchFamily="2" charset="2"/>
              <a:buChar char="§"/>
            </a:pPr>
            <a:r>
              <a:rPr lang="el-GR" dirty="0" smtClean="0">
                <a:latin typeface="+mj-lt"/>
              </a:rPr>
              <a:t> Χαλάρωση</a:t>
            </a:r>
          </a:p>
          <a:p>
            <a:pPr>
              <a:buFont typeface="Wingdings" pitchFamily="2" charset="2"/>
              <a:buChar char="§"/>
            </a:pPr>
            <a:r>
              <a:rPr lang="el-GR" dirty="0" smtClean="0">
                <a:latin typeface="+mj-lt"/>
              </a:rPr>
              <a:t> Δυσχρωμίες</a:t>
            </a:r>
            <a:r>
              <a:rPr lang="en-US" dirty="0" smtClean="0">
                <a:latin typeface="+mj-lt"/>
              </a:rPr>
              <a:t> </a:t>
            </a:r>
            <a:r>
              <a:rPr lang="el-GR" dirty="0" smtClean="0">
                <a:latin typeface="+mj-lt"/>
              </a:rPr>
              <a:t>( Λεκέδες)</a:t>
            </a:r>
          </a:p>
          <a:p>
            <a:pPr>
              <a:buFont typeface="Wingdings" pitchFamily="2" charset="2"/>
              <a:buChar char="§"/>
            </a:pPr>
            <a:r>
              <a:rPr lang="el-GR" dirty="0" smtClean="0">
                <a:latin typeface="+mj-lt"/>
              </a:rPr>
              <a:t> Εμφάνιση ρυτίδων</a:t>
            </a:r>
          </a:p>
          <a:p>
            <a:pPr>
              <a:buNone/>
            </a:pPr>
            <a:endParaRPr lang="el-GR" dirty="0" smtClean="0">
              <a:latin typeface="+mj-lt"/>
            </a:endParaRPr>
          </a:p>
          <a:p>
            <a:pPr>
              <a:buNone/>
            </a:pPr>
            <a:endParaRPr lang="el-GR" dirty="0" smtClean="0">
              <a:latin typeface="+mj-lt"/>
            </a:endParaRPr>
          </a:p>
          <a:p>
            <a:pPr>
              <a:buNone/>
            </a:pPr>
            <a:endParaRPr lang="el-GR" dirty="0" smtClean="0">
              <a:latin typeface="+mj-lt"/>
            </a:endParaRPr>
          </a:p>
          <a:p>
            <a:pPr>
              <a:buNone/>
            </a:pPr>
            <a:endParaRPr lang="el-GR" dirty="0">
              <a:latin typeface="+mj-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52736"/>
            <a:ext cx="8435280" cy="5271864"/>
          </a:xfrm>
        </p:spPr>
        <p:txBody>
          <a:bodyPr>
            <a:normAutofit lnSpcReduction="10000"/>
          </a:bodyPr>
          <a:lstStyle/>
          <a:p>
            <a:pPr>
              <a:buNone/>
            </a:pPr>
            <a:r>
              <a:rPr lang="el-GR" dirty="0" smtClean="0">
                <a:latin typeface="+mj-lt"/>
              </a:rPr>
              <a:t>Παράγοντες που συμβάλλουν στη γήρανση του δέρματος</a:t>
            </a:r>
            <a:r>
              <a:rPr lang="en-US" dirty="0" smtClean="0">
                <a:latin typeface="+mj-lt"/>
              </a:rPr>
              <a:t>:</a:t>
            </a:r>
            <a:endParaRPr lang="el-GR" dirty="0" smtClean="0">
              <a:latin typeface="+mj-lt"/>
            </a:endParaRPr>
          </a:p>
          <a:p>
            <a:pPr>
              <a:buNone/>
            </a:pPr>
            <a:endParaRPr lang="el-GR" dirty="0" smtClean="0">
              <a:latin typeface="+mj-lt"/>
            </a:endParaRPr>
          </a:p>
          <a:p>
            <a:pPr>
              <a:buFont typeface="Wingdings" pitchFamily="2" charset="2"/>
              <a:buChar char="§"/>
            </a:pPr>
            <a:r>
              <a:rPr lang="el-GR" dirty="0" smtClean="0">
                <a:latin typeface="+mj-lt"/>
              </a:rPr>
              <a:t> </a:t>
            </a:r>
            <a:r>
              <a:rPr lang="el-GR" dirty="0" smtClean="0">
                <a:solidFill>
                  <a:schemeClr val="accent3"/>
                </a:solidFill>
                <a:latin typeface="+mj-lt"/>
              </a:rPr>
              <a:t>Κληρονομικότητα</a:t>
            </a:r>
            <a:r>
              <a:rPr lang="en-US" dirty="0" smtClean="0">
                <a:latin typeface="+mj-lt"/>
              </a:rPr>
              <a:t>:</a:t>
            </a:r>
            <a:r>
              <a:rPr lang="el-GR" dirty="0" smtClean="0">
                <a:latin typeface="+mj-lt"/>
              </a:rPr>
              <a:t> Το </a:t>
            </a:r>
            <a:r>
              <a:rPr lang="en-US" dirty="0" smtClean="0">
                <a:latin typeface="+mj-lt"/>
              </a:rPr>
              <a:t>DNA</a:t>
            </a:r>
            <a:r>
              <a:rPr lang="el-GR" dirty="0" smtClean="0">
                <a:latin typeface="+mj-lt"/>
              </a:rPr>
              <a:t> επηρεάζει τη γήρανση του δέρματος</a:t>
            </a:r>
          </a:p>
          <a:p>
            <a:pPr>
              <a:buFont typeface="Wingdings" pitchFamily="2" charset="2"/>
              <a:buChar char="§"/>
            </a:pPr>
            <a:r>
              <a:rPr lang="el-GR" dirty="0" smtClean="0">
                <a:latin typeface="+mj-lt"/>
              </a:rPr>
              <a:t> </a:t>
            </a:r>
            <a:r>
              <a:rPr lang="el-GR" dirty="0" smtClean="0">
                <a:solidFill>
                  <a:schemeClr val="accent3"/>
                </a:solidFill>
                <a:latin typeface="+mj-lt"/>
              </a:rPr>
              <a:t>Διατροφή</a:t>
            </a:r>
            <a:r>
              <a:rPr lang="en-US" dirty="0" smtClean="0">
                <a:latin typeface="+mj-lt"/>
              </a:rPr>
              <a:t>:</a:t>
            </a:r>
            <a:r>
              <a:rPr lang="el-GR" dirty="0" smtClean="0">
                <a:latin typeface="+mj-lt"/>
              </a:rPr>
              <a:t> Η σωστή διατροφή διατηρεί την υγεία του δέρματος</a:t>
            </a:r>
          </a:p>
          <a:p>
            <a:pPr>
              <a:buFont typeface="Wingdings" pitchFamily="2" charset="2"/>
              <a:buChar char="§"/>
            </a:pPr>
            <a:r>
              <a:rPr lang="el-GR" dirty="0" smtClean="0">
                <a:latin typeface="+mj-lt"/>
              </a:rPr>
              <a:t> </a:t>
            </a:r>
            <a:r>
              <a:rPr lang="el-GR" dirty="0" smtClean="0">
                <a:solidFill>
                  <a:schemeClr val="accent3"/>
                </a:solidFill>
                <a:latin typeface="+mj-lt"/>
              </a:rPr>
              <a:t>Απότομη απώλεια βάρους</a:t>
            </a:r>
            <a:r>
              <a:rPr lang="en-US" dirty="0" smtClean="0">
                <a:latin typeface="+mj-lt"/>
              </a:rPr>
              <a:t>: </a:t>
            </a:r>
            <a:r>
              <a:rPr lang="el-GR" dirty="0" smtClean="0">
                <a:latin typeface="+mj-lt"/>
              </a:rPr>
              <a:t>Δημιουργεί χαλάρωση του δέρματος</a:t>
            </a:r>
          </a:p>
          <a:p>
            <a:pPr>
              <a:buFont typeface="Wingdings" pitchFamily="2" charset="2"/>
              <a:buChar char="§"/>
            </a:pPr>
            <a:r>
              <a:rPr lang="el-GR" dirty="0" smtClean="0">
                <a:latin typeface="+mj-lt"/>
              </a:rPr>
              <a:t> </a:t>
            </a:r>
            <a:r>
              <a:rPr lang="el-GR" dirty="0" smtClean="0">
                <a:solidFill>
                  <a:schemeClr val="accent3"/>
                </a:solidFill>
                <a:latin typeface="+mj-lt"/>
              </a:rPr>
              <a:t>Έλλειψη ύπνου</a:t>
            </a:r>
            <a:r>
              <a:rPr lang="en-US" dirty="0" smtClean="0">
                <a:latin typeface="+mj-lt"/>
              </a:rPr>
              <a:t>:</a:t>
            </a:r>
            <a:r>
              <a:rPr lang="el-GR" dirty="0" smtClean="0">
                <a:latin typeface="+mj-lt"/>
              </a:rPr>
              <a:t> Δημιουργεί σημάδια κούρασης ( μαύρους κύκλους, σακούλες στα μάτια)</a:t>
            </a:r>
          </a:p>
          <a:p>
            <a:pPr>
              <a:buFont typeface="Wingdings" pitchFamily="2" charset="2"/>
              <a:buChar char="§"/>
            </a:pPr>
            <a:r>
              <a:rPr lang="el-GR" dirty="0" smtClean="0">
                <a:latin typeface="+mj-lt"/>
              </a:rPr>
              <a:t> </a:t>
            </a:r>
            <a:r>
              <a:rPr lang="el-GR" dirty="0" smtClean="0">
                <a:solidFill>
                  <a:schemeClr val="accent3"/>
                </a:solidFill>
                <a:latin typeface="+mj-lt"/>
              </a:rPr>
              <a:t>Ψυχολογικοί παράγοντες</a:t>
            </a:r>
            <a:r>
              <a:rPr lang="en-US" dirty="0" smtClean="0">
                <a:latin typeface="+mj-lt"/>
              </a:rPr>
              <a:t>: </a:t>
            </a:r>
            <a:r>
              <a:rPr lang="el-GR" dirty="0" smtClean="0">
                <a:latin typeface="+mj-lt"/>
              </a:rPr>
              <a:t>Το άγχος δημιουργεί πρόωρη γήρανση</a:t>
            </a:r>
            <a:endParaRPr lang="el-GR" dirty="0">
              <a:latin typeface="+mj-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196752"/>
            <a:ext cx="8229600" cy="4824536"/>
          </a:xfrm>
        </p:spPr>
        <p:txBody>
          <a:bodyPr/>
          <a:lstStyle/>
          <a:p>
            <a:pPr>
              <a:buFont typeface="Wingdings" pitchFamily="2" charset="2"/>
              <a:buChar char="§"/>
            </a:pPr>
            <a:r>
              <a:rPr lang="el-GR" dirty="0" smtClean="0">
                <a:latin typeface="+mj-lt"/>
              </a:rPr>
              <a:t> </a:t>
            </a:r>
            <a:r>
              <a:rPr lang="el-GR" dirty="0" smtClean="0">
                <a:solidFill>
                  <a:schemeClr val="accent3"/>
                </a:solidFill>
                <a:latin typeface="+mj-lt"/>
              </a:rPr>
              <a:t>Κάπνισμα</a:t>
            </a:r>
            <a:r>
              <a:rPr lang="en-US" dirty="0" smtClean="0">
                <a:latin typeface="+mj-lt"/>
              </a:rPr>
              <a:t>:</a:t>
            </a:r>
            <a:r>
              <a:rPr lang="el-GR" dirty="0" smtClean="0">
                <a:latin typeface="+mj-lt"/>
              </a:rPr>
              <a:t> Επιταχύνει τη γήρανση λόγω μη καλής οξυγόνωσης των κυττάρων</a:t>
            </a:r>
          </a:p>
          <a:p>
            <a:pPr>
              <a:buFont typeface="Wingdings" pitchFamily="2" charset="2"/>
              <a:buChar char="§"/>
            </a:pPr>
            <a:r>
              <a:rPr lang="el-GR" dirty="0" smtClean="0">
                <a:latin typeface="+mj-lt"/>
              </a:rPr>
              <a:t> </a:t>
            </a:r>
            <a:r>
              <a:rPr lang="el-GR" dirty="0" smtClean="0">
                <a:solidFill>
                  <a:schemeClr val="accent3"/>
                </a:solidFill>
                <a:latin typeface="+mj-lt"/>
              </a:rPr>
              <a:t>Αλκοόλ</a:t>
            </a:r>
            <a:r>
              <a:rPr lang="en-US" dirty="0" smtClean="0">
                <a:latin typeface="+mj-lt"/>
              </a:rPr>
              <a:t>: </a:t>
            </a:r>
            <a:r>
              <a:rPr lang="el-GR" dirty="0" smtClean="0">
                <a:latin typeface="+mj-lt"/>
              </a:rPr>
              <a:t>Αφυδατώνει το δέρμα</a:t>
            </a:r>
          </a:p>
          <a:p>
            <a:pPr>
              <a:buFont typeface="Wingdings" pitchFamily="2" charset="2"/>
              <a:buChar char="§"/>
            </a:pPr>
            <a:r>
              <a:rPr lang="el-GR" dirty="0" smtClean="0">
                <a:latin typeface="+mj-lt"/>
              </a:rPr>
              <a:t> </a:t>
            </a:r>
            <a:r>
              <a:rPr lang="el-GR" dirty="0" smtClean="0">
                <a:solidFill>
                  <a:schemeClr val="accent3"/>
                </a:solidFill>
                <a:latin typeface="+mj-lt"/>
              </a:rPr>
              <a:t>Μόλυνση του περιβάλλοντος</a:t>
            </a:r>
            <a:r>
              <a:rPr lang="en-US" dirty="0" smtClean="0">
                <a:latin typeface="+mj-lt"/>
              </a:rPr>
              <a:t>: </a:t>
            </a:r>
            <a:r>
              <a:rPr lang="el-GR" dirty="0" smtClean="0">
                <a:latin typeface="+mj-lt"/>
              </a:rPr>
              <a:t>Η ρύπανση οξειδώνει τα κύτταρα του δέρματος</a:t>
            </a:r>
          </a:p>
          <a:p>
            <a:pPr>
              <a:buFont typeface="Wingdings" pitchFamily="2" charset="2"/>
              <a:buChar char="§"/>
            </a:pPr>
            <a:r>
              <a:rPr lang="el-GR" dirty="0" smtClean="0">
                <a:latin typeface="+mj-lt"/>
              </a:rPr>
              <a:t> </a:t>
            </a:r>
            <a:r>
              <a:rPr lang="el-GR" dirty="0" smtClean="0">
                <a:solidFill>
                  <a:schemeClr val="accent3"/>
                </a:solidFill>
                <a:latin typeface="+mj-lt"/>
              </a:rPr>
              <a:t>Επάγγελμα</a:t>
            </a:r>
            <a:r>
              <a:rPr lang="en-US" dirty="0" smtClean="0">
                <a:latin typeface="+mj-lt"/>
              </a:rPr>
              <a:t>: </a:t>
            </a:r>
            <a:r>
              <a:rPr lang="el-GR" dirty="0" smtClean="0">
                <a:latin typeface="+mj-lt"/>
              </a:rPr>
              <a:t>Προκαλεί αλλοιώσεις στο δέρμα το περιβάλλον στο οποίο εργάζεται</a:t>
            </a:r>
          </a:p>
          <a:p>
            <a:pPr>
              <a:buFont typeface="Wingdings" pitchFamily="2" charset="2"/>
              <a:buChar char="§"/>
            </a:pPr>
            <a:r>
              <a:rPr lang="el-GR" dirty="0" smtClean="0">
                <a:latin typeface="+mj-lt"/>
              </a:rPr>
              <a:t> </a:t>
            </a:r>
            <a:r>
              <a:rPr lang="el-GR" dirty="0" smtClean="0">
                <a:solidFill>
                  <a:schemeClr val="accent3"/>
                </a:solidFill>
                <a:latin typeface="+mj-lt"/>
              </a:rPr>
              <a:t>Έκθεση στην ηλιακή ακτινοβολία</a:t>
            </a:r>
            <a:r>
              <a:rPr lang="en-US" dirty="0" smtClean="0">
                <a:latin typeface="+mj-lt"/>
              </a:rPr>
              <a:t>: </a:t>
            </a:r>
            <a:r>
              <a:rPr lang="el-GR" dirty="0" smtClean="0">
                <a:latin typeface="+mj-lt"/>
              </a:rPr>
              <a:t>Προκαλεί φωτογήρανση</a:t>
            </a:r>
            <a:endParaRPr lang="el-GR" dirty="0">
              <a:latin typeface="+mj-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80696"/>
          </a:xfrm>
        </p:spPr>
        <p:txBody>
          <a:bodyPr>
            <a:normAutofit/>
          </a:bodyPr>
          <a:lstStyle/>
          <a:p>
            <a:pPr algn="ctr"/>
            <a:r>
              <a:rPr lang="el-GR" sz="3600" b="1" dirty="0" smtClean="0">
                <a:solidFill>
                  <a:schemeClr val="accent3"/>
                </a:solidFill>
              </a:rPr>
              <a:t>Ευαίσθητο </a:t>
            </a:r>
            <a:endParaRPr lang="el-GR" sz="3600" b="1" dirty="0">
              <a:solidFill>
                <a:schemeClr val="accent3"/>
              </a:solidFill>
            </a:endParaRPr>
          </a:p>
        </p:txBody>
      </p:sp>
      <p:pic>
        <p:nvPicPr>
          <p:cNvPr id="7170" name="Picture 2" descr="C:\Users\user\Desktop\sensitive skin.jpg"/>
          <p:cNvPicPr>
            <a:picLocks noGrp="1" noChangeAspect="1" noChangeArrowheads="1"/>
          </p:cNvPicPr>
          <p:nvPr>
            <p:ph idx="1"/>
          </p:nvPr>
        </p:nvPicPr>
        <p:blipFill>
          <a:blip r:embed="rId2" cstate="print"/>
          <a:srcRect/>
          <a:stretch>
            <a:fillRect/>
          </a:stretch>
        </p:blipFill>
        <p:spPr bwMode="auto">
          <a:xfrm>
            <a:off x="1043608" y="1556793"/>
            <a:ext cx="6840760" cy="4767808"/>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124744"/>
            <a:ext cx="8229600" cy="5199856"/>
          </a:xfrm>
        </p:spPr>
        <p:txBody>
          <a:bodyPr/>
          <a:lstStyle/>
          <a:p>
            <a:pPr>
              <a:buNone/>
            </a:pPr>
            <a:r>
              <a:rPr lang="el-GR" dirty="0" smtClean="0">
                <a:latin typeface="+mj-lt"/>
              </a:rPr>
              <a:t>Το </a:t>
            </a:r>
            <a:r>
              <a:rPr lang="el-GR" b="1" dirty="0" smtClean="0">
                <a:solidFill>
                  <a:schemeClr val="accent3"/>
                </a:solidFill>
                <a:latin typeface="+mj-lt"/>
              </a:rPr>
              <a:t>Ευαίσθητο δέρμα </a:t>
            </a:r>
            <a:r>
              <a:rPr lang="el-GR" dirty="0" smtClean="0">
                <a:latin typeface="+mj-lt"/>
              </a:rPr>
              <a:t>, αποτελεί επιμέρους τύπο του ξηρού δέρματος.</a:t>
            </a:r>
          </a:p>
          <a:p>
            <a:pPr>
              <a:buNone/>
            </a:pPr>
            <a:endParaRPr lang="el-GR" dirty="0" smtClean="0">
              <a:latin typeface="+mj-lt"/>
            </a:endParaRPr>
          </a:p>
          <a:p>
            <a:pPr>
              <a:buNone/>
            </a:pPr>
            <a:r>
              <a:rPr lang="el-GR" dirty="0" smtClean="0">
                <a:latin typeface="+mj-lt"/>
              </a:rPr>
              <a:t>Τα ιδιαίτερα </a:t>
            </a:r>
            <a:r>
              <a:rPr lang="el-GR" dirty="0" smtClean="0">
                <a:solidFill>
                  <a:schemeClr val="accent3"/>
                </a:solidFill>
                <a:latin typeface="+mj-lt"/>
              </a:rPr>
              <a:t>χαρακτηριστικά</a:t>
            </a:r>
            <a:r>
              <a:rPr lang="el-GR" dirty="0" smtClean="0">
                <a:latin typeface="+mj-lt"/>
              </a:rPr>
              <a:t> του ευαίσθητου δέρματος είναι</a:t>
            </a:r>
            <a:r>
              <a:rPr lang="en-US" dirty="0" smtClean="0">
                <a:latin typeface="+mj-lt"/>
              </a:rPr>
              <a:t>:</a:t>
            </a:r>
          </a:p>
          <a:p>
            <a:pPr>
              <a:buNone/>
            </a:pPr>
            <a:endParaRPr lang="en-US" dirty="0" smtClean="0">
              <a:latin typeface="+mj-lt"/>
            </a:endParaRPr>
          </a:p>
          <a:p>
            <a:pPr>
              <a:buFont typeface="Wingdings" pitchFamily="2" charset="2"/>
              <a:buChar char="§"/>
            </a:pPr>
            <a:r>
              <a:rPr lang="en-US" dirty="0" smtClean="0">
                <a:latin typeface="+mj-lt"/>
              </a:rPr>
              <a:t> </a:t>
            </a:r>
            <a:r>
              <a:rPr lang="el-GR" dirty="0" smtClean="0">
                <a:latin typeface="+mj-lt"/>
              </a:rPr>
              <a:t>Ξηρό </a:t>
            </a:r>
          </a:p>
          <a:p>
            <a:pPr>
              <a:buFont typeface="Wingdings" pitchFamily="2" charset="2"/>
              <a:buChar char="§"/>
            </a:pPr>
            <a:r>
              <a:rPr lang="el-GR" dirty="0" smtClean="0">
                <a:latin typeface="+mj-lt"/>
              </a:rPr>
              <a:t> Λεπτή επιδερμίδα</a:t>
            </a:r>
          </a:p>
          <a:p>
            <a:pPr>
              <a:buFont typeface="Wingdings" pitchFamily="2" charset="2"/>
              <a:buChar char="§"/>
            </a:pPr>
            <a:r>
              <a:rPr lang="el-GR" dirty="0" smtClean="0">
                <a:latin typeface="+mj-lt"/>
              </a:rPr>
              <a:t> Συμπτώματα ερεθισμού( κοκκινίλες, φαγούρα)</a:t>
            </a:r>
          </a:p>
          <a:p>
            <a:pPr>
              <a:buFont typeface="Wingdings" pitchFamily="2" charset="2"/>
              <a:buChar char="§"/>
            </a:pPr>
            <a:r>
              <a:rPr lang="el-GR" dirty="0" smtClean="0">
                <a:latin typeface="+mj-lt"/>
              </a:rPr>
              <a:t> Ευαισθησία στο κρύο και την ζέστη</a:t>
            </a:r>
          </a:p>
          <a:p>
            <a:pPr>
              <a:buFont typeface="Wingdings" pitchFamily="2" charset="2"/>
              <a:buChar char="§"/>
            </a:pPr>
            <a:r>
              <a:rPr lang="el-GR" dirty="0" smtClean="0">
                <a:latin typeface="+mj-lt"/>
              </a:rPr>
              <a:t> Αίσθηση αλλεργίας σε καλλυντικά προϊόντα </a:t>
            </a:r>
            <a:endParaRPr lang="el-GR" dirty="0">
              <a:latin typeface="+mj-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20688"/>
            <a:ext cx="8229600" cy="432048"/>
          </a:xfrm>
        </p:spPr>
        <p:txBody>
          <a:bodyPr>
            <a:normAutofit fontScale="90000"/>
          </a:bodyPr>
          <a:lstStyle/>
          <a:p>
            <a:pPr algn="ctr"/>
            <a:r>
              <a:rPr lang="el-GR" sz="3200" b="1" dirty="0" smtClean="0">
                <a:solidFill>
                  <a:schemeClr val="accent3"/>
                </a:solidFill>
              </a:rPr>
              <a:t>Εφαρμογή</a:t>
            </a:r>
            <a:endParaRPr lang="el-GR" sz="3200" dirty="0"/>
          </a:p>
        </p:txBody>
      </p:sp>
      <p:sp>
        <p:nvSpPr>
          <p:cNvPr id="3" name="2 - Θέση περιεχομένου"/>
          <p:cNvSpPr>
            <a:spLocks noGrp="1"/>
          </p:cNvSpPr>
          <p:nvPr>
            <p:ph sz="half" idx="1"/>
          </p:nvPr>
        </p:nvSpPr>
        <p:spPr>
          <a:xfrm>
            <a:off x="457200" y="1052736"/>
            <a:ext cx="8363272" cy="2088232"/>
          </a:xfrm>
        </p:spPr>
        <p:txBody>
          <a:bodyPr>
            <a:normAutofit fontScale="77500" lnSpcReduction="20000"/>
          </a:bodyPr>
          <a:lstStyle/>
          <a:p>
            <a:pPr>
              <a:buNone/>
            </a:pPr>
            <a:r>
              <a:rPr lang="el-GR" sz="1800" b="1" dirty="0" smtClean="0">
                <a:latin typeface="+mj-lt"/>
              </a:rPr>
              <a:t>ΜΑΘΗΜΑ</a:t>
            </a:r>
            <a:r>
              <a:rPr lang="en-US" sz="1800" b="1" dirty="0" smtClean="0">
                <a:latin typeface="+mj-lt"/>
              </a:rPr>
              <a:t>: </a:t>
            </a:r>
            <a:r>
              <a:rPr lang="el-GR" sz="1800" dirty="0" smtClean="0">
                <a:latin typeface="+mj-lt"/>
              </a:rPr>
              <a:t>Αισθητική Προσώπου</a:t>
            </a:r>
          </a:p>
          <a:p>
            <a:pPr>
              <a:buNone/>
            </a:pPr>
            <a:r>
              <a:rPr lang="el-GR" sz="1800" b="1" dirty="0" smtClean="0">
                <a:latin typeface="+mj-lt"/>
              </a:rPr>
              <a:t>ΕΝΟΤΗΤΑ</a:t>
            </a:r>
            <a:r>
              <a:rPr lang="en-US" sz="1800" b="1" dirty="0" smtClean="0">
                <a:latin typeface="+mj-lt"/>
              </a:rPr>
              <a:t>:</a:t>
            </a:r>
            <a:r>
              <a:rPr lang="el-GR" sz="1800" b="1" dirty="0" smtClean="0">
                <a:latin typeface="+mj-lt"/>
              </a:rPr>
              <a:t> </a:t>
            </a:r>
            <a:r>
              <a:rPr lang="el-GR" sz="1800" dirty="0" smtClean="0">
                <a:latin typeface="+mj-lt"/>
              </a:rPr>
              <a:t>Βασικοί τύποι προσώπου</a:t>
            </a:r>
          </a:p>
          <a:p>
            <a:pPr>
              <a:buNone/>
            </a:pPr>
            <a:r>
              <a:rPr lang="el-GR" sz="1800" b="1" dirty="0" smtClean="0">
                <a:latin typeface="+mj-lt"/>
              </a:rPr>
              <a:t>ΚΑΘΗΓΗΤΡΙΑ</a:t>
            </a:r>
            <a:r>
              <a:rPr lang="en-US" sz="1800" b="1" dirty="0" smtClean="0">
                <a:latin typeface="+mj-lt"/>
              </a:rPr>
              <a:t>:</a:t>
            </a:r>
            <a:endParaRPr lang="el-GR" sz="1800" dirty="0" smtClean="0">
              <a:latin typeface="+mj-lt"/>
            </a:endParaRPr>
          </a:p>
          <a:p>
            <a:pPr>
              <a:buNone/>
            </a:pPr>
            <a:r>
              <a:rPr lang="el-GR" sz="1800" b="1" dirty="0" smtClean="0">
                <a:latin typeface="+mj-lt"/>
              </a:rPr>
              <a:t>ΗΜΕΡΟΜΗΝΙΑ</a:t>
            </a:r>
            <a:r>
              <a:rPr lang="en-US" sz="1800" b="1" dirty="0" smtClean="0">
                <a:latin typeface="+mj-lt"/>
              </a:rPr>
              <a:t>:</a:t>
            </a:r>
            <a:endParaRPr lang="el-GR" sz="1800" dirty="0" smtClean="0">
              <a:latin typeface="+mj-lt"/>
            </a:endParaRPr>
          </a:p>
          <a:p>
            <a:pPr>
              <a:buNone/>
            </a:pPr>
            <a:r>
              <a:rPr lang="el-GR" sz="1500" b="1" dirty="0" smtClean="0">
                <a:latin typeface="+mj-lt"/>
              </a:rPr>
              <a:t>ΟΝΟΜΑΤΕΠΩΝΥΜΟ</a:t>
            </a:r>
            <a:r>
              <a:rPr lang="en-US" sz="1500" b="1" dirty="0" smtClean="0">
                <a:latin typeface="+mj-lt"/>
              </a:rPr>
              <a:t>:</a:t>
            </a:r>
            <a:endParaRPr lang="el-GR" sz="2100" b="1" dirty="0" smtClean="0">
              <a:latin typeface="+mj-lt"/>
            </a:endParaRPr>
          </a:p>
          <a:p>
            <a:pPr>
              <a:buNone/>
            </a:pPr>
            <a:endParaRPr lang="el-GR" sz="1800" b="1" dirty="0" smtClean="0">
              <a:latin typeface="+mj-lt"/>
            </a:endParaRPr>
          </a:p>
          <a:p>
            <a:pPr>
              <a:buNone/>
            </a:pPr>
            <a:endParaRPr lang="en-US" sz="1800" dirty="0" smtClean="0">
              <a:latin typeface="+mj-lt"/>
            </a:endParaRPr>
          </a:p>
          <a:p>
            <a:pPr>
              <a:buNone/>
            </a:pPr>
            <a:r>
              <a:rPr lang="el-GR" sz="1800" dirty="0" smtClean="0">
                <a:latin typeface="+mj-lt"/>
              </a:rPr>
              <a:t>Στην περίπτωση διδύμων αδερφών, όπου η αριστερά εικονιζόμενη εργαζόταν σε γραφείο, και η δεξιά εικονιζόμενη έκανε αγροτικές δουλειές στην ύπαιθρο, παρατηρήστε και καταγράψτε τις διαφορές στα χαρακτηριστικά του προσώπου τους.</a:t>
            </a:r>
            <a:r>
              <a:rPr lang="en-US" sz="1800" dirty="0" smtClean="0">
                <a:latin typeface="+mj-lt"/>
              </a:rPr>
              <a:t> </a:t>
            </a:r>
            <a:r>
              <a:rPr lang="el-GR" sz="1800" dirty="0" smtClean="0">
                <a:latin typeface="+mj-lt"/>
              </a:rPr>
              <a:t>Δικαιολογήστε την απάντησή σας.</a:t>
            </a:r>
          </a:p>
          <a:p>
            <a:pPr>
              <a:buNone/>
            </a:pPr>
            <a:endParaRPr lang="el-GR" sz="2000" dirty="0">
              <a:latin typeface="+mj-lt"/>
            </a:endParaRPr>
          </a:p>
        </p:txBody>
      </p:sp>
      <p:pic>
        <p:nvPicPr>
          <p:cNvPr id="9218" name="Picture 2" descr="C:\Users\user\Desktop\φτ.jpg"/>
          <p:cNvPicPr>
            <a:picLocks noGrp="1" noChangeAspect="1" noChangeArrowheads="1"/>
          </p:cNvPicPr>
          <p:nvPr>
            <p:ph sz="half" idx="2"/>
          </p:nvPr>
        </p:nvPicPr>
        <p:blipFill>
          <a:blip r:embed="rId2" cstate="print"/>
          <a:srcRect/>
          <a:stretch>
            <a:fillRect/>
          </a:stretch>
        </p:blipFill>
        <p:spPr bwMode="auto">
          <a:xfrm>
            <a:off x="4716016" y="3140968"/>
            <a:ext cx="4038600" cy="302895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348648"/>
          </a:xfrm>
        </p:spPr>
        <p:txBody>
          <a:bodyPr>
            <a:normAutofit fontScale="90000"/>
          </a:bodyPr>
          <a:lstStyle/>
          <a:p>
            <a:pPr algn="ctr"/>
            <a:r>
              <a:rPr lang="el-GR" sz="2900" b="1" dirty="0" smtClean="0">
                <a:solidFill>
                  <a:schemeClr val="accent3"/>
                </a:solidFill>
              </a:rPr>
              <a:t>Εφαρμογή</a:t>
            </a:r>
            <a:endParaRPr lang="el-GR" sz="2900" dirty="0"/>
          </a:p>
        </p:txBody>
      </p:sp>
      <p:sp>
        <p:nvSpPr>
          <p:cNvPr id="3" name="2 - Θέση περιεχομένου"/>
          <p:cNvSpPr>
            <a:spLocks noGrp="1"/>
          </p:cNvSpPr>
          <p:nvPr>
            <p:ph idx="1"/>
          </p:nvPr>
        </p:nvSpPr>
        <p:spPr>
          <a:xfrm>
            <a:off x="457200" y="1052736"/>
            <a:ext cx="8229600" cy="5271864"/>
          </a:xfrm>
        </p:spPr>
        <p:txBody>
          <a:bodyPr/>
          <a:lstStyle/>
          <a:p>
            <a:pPr>
              <a:buNone/>
            </a:pPr>
            <a:r>
              <a:rPr lang="el-GR" sz="1400" b="1" dirty="0" smtClean="0">
                <a:latin typeface="+mj-lt"/>
              </a:rPr>
              <a:t>ΜΑΘΗΜΑ</a:t>
            </a:r>
            <a:r>
              <a:rPr lang="en-US" sz="1400" b="1" dirty="0" smtClean="0">
                <a:latin typeface="+mj-lt"/>
              </a:rPr>
              <a:t>: </a:t>
            </a:r>
            <a:r>
              <a:rPr lang="el-GR" sz="1400" dirty="0" smtClean="0">
                <a:latin typeface="+mj-lt"/>
              </a:rPr>
              <a:t>Αισθητική Προσώπου</a:t>
            </a:r>
          </a:p>
          <a:p>
            <a:pPr>
              <a:buNone/>
            </a:pPr>
            <a:r>
              <a:rPr lang="el-GR" sz="1400" b="1" dirty="0" smtClean="0">
                <a:latin typeface="+mj-lt"/>
              </a:rPr>
              <a:t>ΕΝΟΤΗΤΑ</a:t>
            </a:r>
            <a:r>
              <a:rPr lang="en-US" sz="1400" b="1" dirty="0" smtClean="0">
                <a:latin typeface="+mj-lt"/>
              </a:rPr>
              <a:t>:</a:t>
            </a:r>
            <a:r>
              <a:rPr lang="el-GR" sz="1400" b="1" dirty="0" smtClean="0">
                <a:latin typeface="+mj-lt"/>
              </a:rPr>
              <a:t> </a:t>
            </a:r>
            <a:r>
              <a:rPr lang="el-GR" sz="1400" dirty="0" smtClean="0">
                <a:latin typeface="+mj-lt"/>
              </a:rPr>
              <a:t>Βασικοί τύποι προσώπου</a:t>
            </a:r>
          </a:p>
          <a:p>
            <a:pPr>
              <a:buNone/>
            </a:pPr>
            <a:r>
              <a:rPr lang="el-GR" sz="1400" b="1" dirty="0" smtClean="0">
                <a:latin typeface="+mj-lt"/>
              </a:rPr>
              <a:t>ΚΑΘΗΓΗΤΡΙΑ</a:t>
            </a:r>
            <a:r>
              <a:rPr lang="en-US" sz="1400" b="1" dirty="0" smtClean="0">
                <a:latin typeface="+mj-lt"/>
              </a:rPr>
              <a:t>:</a:t>
            </a:r>
            <a:endParaRPr lang="el-GR" sz="1400" dirty="0" smtClean="0">
              <a:latin typeface="+mj-lt"/>
            </a:endParaRPr>
          </a:p>
          <a:p>
            <a:pPr>
              <a:buNone/>
            </a:pPr>
            <a:r>
              <a:rPr lang="el-GR" sz="1400" b="1" dirty="0" smtClean="0">
                <a:latin typeface="+mj-lt"/>
              </a:rPr>
              <a:t>ΗΜΕΡΟΜΗΝΙΑ</a:t>
            </a:r>
            <a:r>
              <a:rPr lang="en-US" sz="1400" b="1" dirty="0" smtClean="0">
                <a:latin typeface="+mj-lt"/>
              </a:rPr>
              <a:t>:</a:t>
            </a:r>
            <a:endParaRPr lang="el-GR" sz="1400" b="1" dirty="0" smtClean="0">
              <a:latin typeface="+mj-lt"/>
            </a:endParaRPr>
          </a:p>
          <a:p>
            <a:pPr>
              <a:buNone/>
            </a:pPr>
            <a:r>
              <a:rPr lang="el-GR" sz="1400" b="1" dirty="0" smtClean="0">
                <a:latin typeface="+mj-lt"/>
              </a:rPr>
              <a:t>ΟΝΟΜΑΤΕΠΩΝΥΜΟ</a:t>
            </a:r>
            <a:r>
              <a:rPr lang="en-US" sz="1400" b="1" dirty="0" smtClean="0">
                <a:latin typeface="+mj-lt"/>
              </a:rPr>
              <a:t>:</a:t>
            </a:r>
            <a:endParaRPr lang="el-GR" sz="1400" b="1" dirty="0" smtClean="0">
              <a:latin typeface="+mj-lt"/>
            </a:endParaRPr>
          </a:p>
          <a:p>
            <a:pPr>
              <a:buNone/>
            </a:pPr>
            <a:r>
              <a:rPr lang="el-GR" sz="1400" dirty="0" smtClean="0">
                <a:latin typeface="+mj-lt"/>
              </a:rPr>
              <a:t>Στην περίπτωση διδύμων αδερφών, όπου η αριστερά εικονιζόμενη εργαζόταν σε γραφείο, και η δεξιά εικονιζόμενη έκανε αγροτικές δουλειές στην ύπαιθρο, παρατηρήστε και καταγράψτε τις διαφορές στα χαρακτηριστικά του προσώπου τους.</a:t>
            </a:r>
            <a:r>
              <a:rPr lang="en-US" sz="1400" dirty="0" smtClean="0">
                <a:latin typeface="+mj-lt"/>
              </a:rPr>
              <a:t> </a:t>
            </a:r>
            <a:r>
              <a:rPr lang="el-GR" sz="1400" dirty="0" smtClean="0">
                <a:latin typeface="+mj-lt"/>
              </a:rPr>
              <a:t>Δικαιολογήστε την απάντησή σας.</a:t>
            </a:r>
            <a:endParaRPr lang="el-GR" sz="1400" dirty="0" smtClean="0"/>
          </a:p>
          <a:p>
            <a:pPr>
              <a:buNone/>
            </a:pPr>
            <a:endParaRPr lang="el-GR" sz="1400" dirty="0" smtClean="0">
              <a:latin typeface="+mj-lt"/>
            </a:endParaRPr>
          </a:p>
          <a:p>
            <a:pPr>
              <a:buNone/>
            </a:pPr>
            <a:endParaRPr lang="el-GR" sz="1400" b="1" dirty="0" smtClean="0">
              <a:latin typeface="+mj-lt"/>
            </a:endParaRPr>
          </a:p>
          <a:p>
            <a:pPr>
              <a:buNone/>
            </a:pPr>
            <a:endParaRPr lang="el-GR" sz="1400" b="1" dirty="0" smtClean="0">
              <a:latin typeface="+mj-lt"/>
            </a:endParaRPr>
          </a:p>
          <a:p>
            <a:pPr>
              <a:buNone/>
            </a:pPr>
            <a:endParaRPr lang="el-GR" sz="1400" b="1" dirty="0" smtClean="0">
              <a:latin typeface="+mj-lt"/>
            </a:endParaRPr>
          </a:p>
          <a:p>
            <a:pPr>
              <a:buNone/>
            </a:pPr>
            <a:endParaRPr lang="el-GR" sz="1400" b="1" dirty="0" smtClean="0">
              <a:latin typeface="+mj-lt"/>
            </a:endParaRPr>
          </a:p>
          <a:p>
            <a:pPr>
              <a:buNone/>
            </a:pPr>
            <a:endParaRPr lang="el-GR" sz="1400" b="1" dirty="0" smtClean="0">
              <a:latin typeface="+mj-lt"/>
            </a:endParaRPr>
          </a:p>
          <a:p>
            <a:pPr>
              <a:buNone/>
            </a:pPr>
            <a:endParaRPr lang="el-GR" sz="1400" b="1" dirty="0" smtClean="0">
              <a:latin typeface="+mj-lt"/>
            </a:endParaRPr>
          </a:p>
          <a:p>
            <a:pPr>
              <a:buNone/>
            </a:pPr>
            <a:endParaRPr lang="el-GR" sz="1400" b="1" dirty="0" smtClean="0">
              <a:latin typeface="+mj-lt"/>
            </a:endParaRPr>
          </a:p>
          <a:p>
            <a:pPr>
              <a:buNone/>
            </a:pPr>
            <a:r>
              <a:rPr lang="el-GR" sz="1400" b="1" dirty="0" smtClean="0">
                <a:latin typeface="+mj-lt"/>
              </a:rPr>
              <a:t>Απάντηση</a:t>
            </a:r>
            <a:r>
              <a:rPr lang="en-US" sz="1400" b="1" dirty="0" smtClean="0">
                <a:latin typeface="+mj-lt"/>
              </a:rPr>
              <a:t>:</a:t>
            </a:r>
            <a:endParaRPr lang="el-GR" sz="1400" b="1" dirty="0" smtClean="0">
              <a:latin typeface="+mj-lt"/>
            </a:endParaRPr>
          </a:p>
          <a:p>
            <a:pPr>
              <a:buNone/>
            </a:pPr>
            <a:r>
              <a:rPr lang="el-GR" sz="1400" dirty="0" smtClean="0">
                <a:latin typeface="+mj-lt"/>
              </a:rPr>
              <a:t>Η δεξιά εικονιζόμενη, λόγω του ότι ήταν εκτεθειμένη στον ήλιο και στις διάφορες περιβαλλοντικές συνθήκες, έχει λεκέδες, φωτογήρανση και ρυτίδες σε αντίθεση με την αδερφή της που εργαζόταν σε ένα προστατευμένο περιβάλλον στο γραφείο. </a:t>
            </a:r>
          </a:p>
          <a:p>
            <a:pPr>
              <a:buNone/>
            </a:pPr>
            <a:endParaRPr lang="el-GR" dirty="0"/>
          </a:p>
        </p:txBody>
      </p:sp>
      <p:pic>
        <p:nvPicPr>
          <p:cNvPr id="4" name="Picture 2" descr="C:\Users\user\Desktop\φτ.jpg"/>
          <p:cNvPicPr>
            <a:picLocks noChangeAspect="1" noChangeArrowheads="1"/>
          </p:cNvPicPr>
          <p:nvPr/>
        </p:nvPicPr>
        <p:blipFill>
          <a:blip r:embed="rId2" cstate="print"/>
          <a:srcRect/>
          <a:stretch>
            <a:fillRect/>
          </a:stretch>
        </p:blipFill>
        <p:spPr bwMode="auto">
          <a:xfrm>
            <a:off x="4644008" y="2996952"/>
            <a:ext cx="4038600" cy="230887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124744"/>
            <a:ext cx="8229600" cy="5199856"/>
          </a:xfrm>
        </p:spPr>
        <p:txBody>
          <a:bodyPr/>
          <a:lstStyle/>
          <a:p>
            <a:pPr>
              <a:buNone/>
            </a:pPr>
            <a:endParaRPr lang="el-GR" dirty="0" smtClean="0">
              <a:latin typeface="+mj-lt"/>
            </a:endParaRPr>
          </a:p>
          <a:p>
            <a:pPr>
              <a:buNone/>
            </a:pPr>
            <a:endParaRPr lang="el-GR" dirty="0" smtClean="0">
              <a:latin typeface="+mj-lt"/>
            </a:endParaRPr>
          </a:p>
          <a:p>
            <a:pPr>
              <a:buNone/>
            </a:pPr>
            <a:r>
              <a:rPr lang="el-GR" dirty="0" smtClean="0">
                <a:latin typeface="+mj-lt"/>
              </a:rPr>
              <a:t>Για την σωστή </a:t>
            </a:r>
            <a:r>
              <a:rPr lang="el-GR" dirty="0" smtClean="0">
                <a:solidFill>
                  <a:schemeClr val="accent3"/>
                </a:solidFill>
                <a:latin typeface="+mj-lt"/>
              </a:rPr>
              <a:t>αντιμετώπιση</a:t>
            </a:r>
            <a:r>
              <a:rPr lang="el-GR" dirty="0" smtClean="0">
                <a:latin typeface="+mj-lt"/>
              </a:rPr>
              <a:t> των αισθητικών προβλημάτων στις περιποιήσεις του προσώπου, είναι απαραίτητη η σωστή </a:t>
            </a:r>
            <a:r>
              <a:rPr lang="el-GR" dirty="0" smtClean="0">
                <a:solidFill>
                  <a:schemeClr val="accent3"/>
                </a:solidFill>
                <a:latin typeface="+mj-lt"/>
              </a:rPr>
              <a:t>διάγνωση</a:t>
            </a:r>
            <a:r>
              <a:rPr lang="el-GR" dirty="0" smtClean="0">
                <a:latin typeface="+mj-lt"/>
              </a:rPr>
              <a:t> των διαφόρων </a:t>
            </a:r>
            <a:r>
              <a:rPr lang="el-GR" u="sng" dirty="0" smtClean="0">
                <a:solidFill>
                  <a:schemeClr val="accent3"/>
                </a:solidFill>
                <a:latin typeface="+mj-lt"/>
              </a:rPr>
              <a:t>τύπων δέρματος </a:t>
            </a:r>
            <a:r>
              <a:rPr lang="el-GR" dirty="0" smtClean="0">
                <a:latin typeface="+mj-lt"/>
              </a:rPr>
              <a:t>του προσώπου.</a:t>
            </a:r>
          </a:p>
          <a:p>
            <a:pPr>
              <a:buNone/>
            </a:pPr>
            <a:endParaRPr lang="el-GR" dirty="0" smtClean="0">
              <a:latin typeface="+mj-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420656"/>
          </a:xfrm>
        </p:spPr>
        <p:txBody>
          <a:bodyPr>
            <a:normAutofit fontScale="90000"/>
          </a:bodyPr>
          <a:lstStyle/>
          <a:p>
            <a:pPr algn="ctr"/>
            <a:r>
              <a:rPr lang="el-GR" sz="2900" b="1" dirty="0" smtClean="0">
                <a:solidFill>
                  <a:schemeClr val="accent3"/>
                </a:solidFill>
              </a:rPr>
              <a:t>Έλεγχος</a:t>
            </a:r>
            <a:endParaRPr lang="el-GR" sz="2900" b="1" dirty="0">
              <a:solidFill>
                <a:schemeClr val="accent3"/>
              </a:solidFill>
            </a:endParaRPr>
          </a:p>
        </p:txBody>
      </p:sp>
      <p:sp>
        <p:nvSpPr>
          <p:cNvPr id="3" name="2 - Θέση περιεχομένου"/>
          <p:cNvSpPr>
            <a:spLocks noGrp="1"/>
          </p:cNvSpPr>
          <p:nvPr>
            <p:ph idx="1"/>
          </p:nvPr>
        </p:nvSpPr>
        <p:spPr>
          <a:xfrm>
            <a:off x="457200" y="1268760"/>
            <a:ext cx="8229600" cy="5055840"/>
          </a:xfrm>
        </p:spPr>
        <p:txBody>
          <a:bodyPr>
            <a:normAutofit/>
          </a:bodyPr>
          <a:lstStyle/>
          <a:p>
            <a:pPr>
              <a:buNone/>
            </a:pPr>
            <a:r>
              <a:rPr lang="el-GR" sz="1600" b="1" dirty="0" smtClean="0">
                <a:latin typeface="+mj-lt"/>
              </a:rPr>
              <a:t>ΜΑΘΗΜΑ</a:t>
            </a:r>
            <a:r>
              <a:rPr lang="en-US" sz="1600" b="1" dirty="0" smtClean="0">
                <a:latin typeface="+mj-lt"/>
              </a:rPr>
              <a:t>: </a:t>
            </a:r>
            <a:r>
              <a:rPr lang="el-GR" sz="1600" dirty="0" smtClean="0">
                <a:latin typeface="+mj-lt"/>
              </a:rPr>
              <a:t>Αισθητική Προσώπου</a:t>
            </a:r>
          </a:p>
          <a:p>
            <a:pPr>
              <a:buNone/>
            </a:pPr>
            <a:r>
              <a:rPr lang="el-GR" sz="1600" b="1" dirty="0" smtClean="0">
                <a:latin typeface="+mj-lt"/>
              </a:rPr>
              <a:t>ΕΝΟΤΗΤΑ</a:t>
            </a:r>
            <a:r>
              <a:rPr lang="en-US" sz="1600" b="1" dirty="0" smtClean="0">
                <a:latin typeface="+mj-lt"/>
              </a:rPr>
              <a:t>:</a:t>
            </a:r>
            <a:r>
              <a:rPr lang="el-GR" sz="1600" b="1" dirty="0" smtClean="0">
                <a:latin typeface="+mj-lt"/>
              </a:rPr>
              <a:t> </a:t>
            </a:r>
            <a:r>
              <a:rPr lang="el-GR" sz="1600" dirty="0" smtClean="0">
                <a:latin typeface="+mj-lt"/>
              </a:rPr>
              <a:t>Βασικοί τύποι προσώπου</a:t>
            </a:r>
          </a:p>
          <a:p>
            <a:pPr>
              <a:buNone/>
            </a:pPr>
            <a:r>
              <a:rPr lang="el-GR" sz="1600" b="1" dirty="0" smtClean="0">
                <a:latin typeface="+mj-lt"/>
              </a:rPr>
              <a:t>ΚΑΘΗΓΗΤΡΙΑ</a:t>
            </a:r>
            <a:r>
              <a:rPr lang="en-US" sz="1600" b="1" dirty="0" smtClean="0">
                <a:latin typeface="+mj-lt"/>
              </a:rPr>
              <a:t>:</a:t>
            </a:r>
            <a:endParaRPr lang="el-GR" sz="1600" dirty="0" smtClean="0">
              <a:latin typeface="+mj-lt"/>
            </a:endParaRPr>
          </a:p>
          <a:p>
            <a:pPr>
              <a:buNone/>
            </a:pPr>
            <a:r>
              <a:rPr lang="el-GR" sz="1600" b="1" dirty="0" smtClean="0">
                <a:latin typeface="+mj-lt"/>
              </a:rPr>
              <a:t>ΗΜΕΡΟΜΗΝΙΑ</a:t>
            </a:r>
            <a:r>
              <a:rPr lang="en-US" sz="1600" b="1" dirty="0" smtClean="0">
                <a:latin typeface="+mj-lt"/>
              </a:rPr>
              <a:t>:</a:t>
            </a:r>
            <a:endParaRPr lang="el-GR" sz="1600" b="1" dirty="0" smtClean="0">
              <a:latin typeface="+mj-lt"/>
            </a:endParaRPr>
          </a:p>
          <a:p>
            <a:pPr>
              <a:buNone/>
            </a:pPr>
            <a:r>
              <a:rPr lang="el-GR" sz="1600" b="1" dirty="0" smtClean="0">
                <a:latin typeface="+mj-lt"/>
              </a:rPr>
              <a:t>ΟΝΟΜΑΤΕΠΩΝΥΜΟ</a:t>
            </a:r>
            <a:r>
              <a:rPr lang="en-US" sz="1600" b="1" dirty="0" smtClean="0">
                <a:latin typeface="+mj-lt"/>
              </a:rPr>
              <a:t>: </a:t>
            </a:r>
            <a:endParaRPr lang="el-GR" sz="1600" b="1" dirty="0" smtClean="0">
              <a:latin typeface="+mj-lt"/>
            </a:endParaRPr>
          </a:p>
          <a:p>
            <a:pPr>
              <a:buNone/>
            </a:pPr>
            <a:r>
              <a:rPr lang="el-GR" sz="1800" b="1" dirty="0" smtClean="0">
                <a:latin typeface="+mj-lt"/>
              </a:rPr>
              <a:t>1) Να απαντήσετε με σωστό (Σ) ή λάθος (Λ) τις παρακάτω προτάσεις</a:t>
            </a:r>
            <a:r>
              <a:rPr lang="en-US" sz="1800" b="1" dirty="0" smtClean="0">
                <a:latin typeface="+mj-lt"/>
              </a:rPr>
              <a:t>: </a:t>
            </a:r>
            <a:endParaRPr lang="el-GR" sz="1800" b="1" dirty="0" smtClean="0">
              <a:latin typeface="+mj-lt"/>
            </a:endParaRPr>
          </a:p>
          <a:p>
            <a:pPr>
              <a:buFont typeface="Wingdings" pitchFamily="2" charset="2"/>
              <a:buChar char="q"/>
            </a:pPr>
            <a:r>
              <a:rPr lang="el-GR" sz="1800" b="1" dirty="0" smtClean="0">
                <a:latin typeface="+mj-lt"/>
              </a:rPr>
              <a:t> </a:t>
            </a:r>
            <a:r>
              <a:rPr lang="el-GR" sz="1800" dirty="0" smtClean="0">
                <a:latin typeface="+mj-lt"/>
              </a:rPr>
              <a:t>Το ξηρό δέρμα έχει παχιά επιδερμίδα</a:t>
            </a:r>
          </a:p>
          <a:p>
            <a:pPr>
              <a:buFont typeface="Wingdings" pitchFamily="2" charset="2"/>
              <a:buChar char="q"/>
            </a:pPr>
            <a:r>
              <a:rPr lang="el-GR" sz="1800" b="1" dirty="0" smtClean="0">
                <a:latin typeface="+mj-lt"/>
              </a:rPr>
              <a:t> </a:t>
            </a:r>
            <a:r>
              <a:rPr lang="el-GR" sz="1800" dirty="0" smtClean="0">
                <a:latin typeface="+mj-lt"/>
              </a:rPr>
              <a:t>Η παρατεταμένη έκθεση στον ήλιο προκαλεί φωτογήρανση</a:t>
            </a:r>
          </a:p>
          <a:p>
            <a:pPr>
              <a:buFont typeface="Wingdings" pitchFamily="2" charset="2"/>
              <a:buChar char="q"/>
            </a:pPr>
            <a:r>
              <a:rPr lang="el-GR" sz="1800" b="1" dirty="0" smtClean="0">
                <a:latin typeface="+mj-lt"/>
              </a:rPr>
              <a:t> </a:t>
            </a:r>
            <a:r>
              <a:rPr lang="el-GR" sz="1800" dirty="0" smtClean="0">
                <a:latin typeface="+mj-lt"/>
              </a:rPr>
              <a:t>Το κανονικό δέρμα έχει μεγάλους και διεσταλμένους πόρους</a:t>
            </a:r>
          </a:p>
          <a:p>
            <a:pPr>
              <a:buFont typeface="Wingdings" pitchFamily="2" charset="2"/>
              <a:buChar char="q"/>
            </a:pPr>
            <a:r>
              <a:rPr lang="el-GR" sz="1800" b="1" dirty="0" smtClean="0">
                <a:latin typeface="+mj-lt"/>
              </a:rPr>
              <a:t> </a:t>
            </a:r>
            <a:r>
              <a:rPr lang="el-GR" sz="1800" dirty="0" smtClean="0">
                <a:latin typeface="+mj-lt"/>
              </a:rPr>
              <a:t>Το λιπαρό πρόσωπο γυαλίζει και φαίνεται βρώμικο</a:t>
            </a:r>
          </a:p>
          <a:p>
            <a:pPr>
              <a:buNone/>
            </a:pPr>
            <a:r>
              <a:rPr lang="el-GR" sz="1800" b="1" dirty="0" smtClean="0">
                <a:latin typeface="+mj-lt"/>
              </a:rPr>
              <a:t>2) Αντιστοιχίστε τους τύπους προσώπου με τα σωστά χαρακτηριστικά</a:t>
            </a:r>
            <a:r>
              <a:rPr lang="en-US" sz="1800" b="1" dirty="0" smtClean="0">
                <a:latin typeface="+mj-lt"/>
              </a:rPr>
              <a:t>:</a:t>
            </a:r>
          </a:p>
          <a:p>
            <a:pPr>
              <a:buNone/>
            </a:pPr>
            <a:r>
              <a:rPr lang="en-US" sz="1800" dirty="0" smtClean="0">
                <a:latin typeface="+mj-lt"/>
              </a:rPr>
              <a:t>                  </a:t>
            </a:r>
            <a:r>
              <a:rPr lang="el-GR" sz="1800" dirty="0" smtClean="0">
                <a:latin typeface="+mj-lt"/>
              </a:rPr>
              <a:t>Γηρασμένο                                Έλλειψη σμήγματος</a:t>
            </a:r>
          </a:p>
          <a:p>
            <a:pPr>
              <a:buNone/>
            </a:pPr>
            <a:r>
              <a:rPr lang="el-GR" sz="1800" dirty="0" smtClean="0">
                <a:latin typeface="+mj-lt"/>
              </a:rPr>
              <a:t>                  Κανονικό                                    Παχιά επιδερμίδα</a:t>
            </a:r>
          </a:p>
          <a:p>
            <a:pPr>
              <a:buNone/>
            </a:pPr>
            <a:r>
              <a:rPr lang="el-GR" sz="1800" dirty="0" smtClean="0">
                <a:latin typeface="+mj-lt"/>
              </a:rPr>
              <a:t>                  Ξηρό                                           Σφριγηλό- Λείο</a:t>
            </a:r>
          </a:p>
          <a:p>
            <a:pPr>
              <a:buNone/>
            </a:pPr>
            <a:r>
              <a:rPr lang="el-GR" sz="1800" dirty="0" smtClean="0">
                <a:latin typeface="+mj-lt"/>
              </a:rPr>
              <a:t>                  Λιπαρό                                       Χαλάρωση- Δυσχρωμίες</a:t>
            </a:r>
            <a:endParaRPr lang="el-GR" sz="1800" dirty="0">
              <a:latin typeface="+mj-l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420656"/>
          </a:xfrm>
        </p:spPr>
        <p:txBody>
          <a:bodyPr>
            <a:normAutofit fontScale="90000"/>
          </a:bodyPr>
          <a:lstStyle/>
          <a:p>
            <a:pPr algn="ctr"/>
            <a:r>
              <a:rPr lang="el-GR" sz="2800" b="1" dirty="0" smtClean="0">
                <a:solidFill>
                  <a:schemeClr val="accent3"/>
                </a:solidFill>
              </a:rPr>
              <a:t>Έλεγχος</a:t>
            </a:r>
            <a:endParaRPr lang="el-GR" sz="2600" b="1" dirty="0"/>
          </a:p>
        </p:txBody>
      </p:sp>
      <p:sp>
        <p:nvSpPr>
          <p:cNvPr id="3" name="2 - Θέση περιεχομένου"/>
          <p:cNvSpPr>
            <a:spLocks noGrp="1"/>
          </p:cNvSpPr>
          <p:nvPr>
            <p:ph idx="1"/>
          </p:nvPr>
        </p:nvSpPr>
        <p:spPr>
          <a:xfrm>
            <a:off x="457200" y="1196752"/>
            <a:ext cx="8229600" cy="5127848"/>
          </a:xfrm>
        </p:spPr>
        <p:txBody>
          <a:bodyPr>
            <a:normAutofit/>
          </a:bodyPr>
          <a:lstStyle/>
          <a:p>
            <a:pPr>
              <a:buNone/>
            </a:pPr>
            <a:r>
              <a:rPr lang="el-GR" sz="1600" b="1" dirty="0" smtClean="0">
                <a:latin typeface="+mj-lt"/>
              </a:rPr>
              <a:t>ΜΑΘΗΜΑ</a:t>
            </a:r>
            <a:r>
              <a:rPr lang="en-US" sz="1600" b="1" dirty="0" smtClean="0">
                <a:latin typeface="+mj-lt"/>
              </a:rPr>
              <a:t>: </a:t>
            </a:r>
            <a:r>
              <a:rPr lang="el-GR" sz="1600" dirty="0" smtClean="0">
                <a:latin typeface="+mj-lt"/>
              </a:rPr>
              <a:t>Αισθητική Προσώπου</a:t>
            </a:r>
          </a:p>
          <a:p>
            <a:pPr>
              <a:buNone/>
            </a:pPr>
            <a:r>
              <a:rPr lang="el-GR" sz="1600" b="1" dirty="0" smtClean="0">
                <a:latin typeface="+mj-lt"/>
              </a:rPr>
              <a:t>ΕΝΟΤΗΤΑ</a:t>
            </a:r>
            <a:r>
              <a:rPr lang="en-US" sz="1600" b="1" dirty="0" smtClean="0">
                <a:latin typeface="+mj-lt"/>
              </a:rPr>
              <a:t>:</a:t>
            </a:r>
            <a:r>
              <a:rPr lang="el-GR" sz="1600" b="1" dirty="0" smtClean="0">
                <a:latin typeface="+mj-lt"/>
              </a:rPr>
              <a:t> </a:t>
            </a:r>
            <a:r>
              <a:rPr lang="el-GR" sz="1600" dirty="0" smtClean="0">
                <a:latin typeface="+mj-lt"/>
              </a:rPr>
              <a:t>Βασικοί τύποι προσώπου</a:t>
            </a:r>
          </a:p>
          <a:p>
            <a:pPr>
              <a:buNone/>
            </a:pPr>
            <a:r>
              <a:rPr lang="el-GR" sz="1600" b="1" dirty="0" smtClean="0">
                <a:latin typeface="+mj-lt"/>
              </a:rPr>
              <a:t>ΚΑΘΗΓΗΤΡΙΑ</a:t>
            </a:r>
            <a:r>
              <a:rPr lang="en-US" sz="1600" b="1" dirty="0" smtClean="0">
                <a:latin typeface="+mj-lt"/>
              </a:rPr>
              <a:t>:</a:t>
            </a:r>
            <a:endParaRPr lang="el-GR" sz="1600" dirty="0" smtClean="0">
              <a:latin typeface="+mj-lt"/>
            </a:endParaRPr>
          </a:p>
          <a:p>
            <a:pPr>
              <a:buNone/>
            </a:pPr>
            <a:r>
              <a:rPr lang="el-GR" sz="1600" b="1" dirty="0" smtClean="0">
                <a:latin typeface="+mj-lt"/>
              </a:rPr>
              <a:t>ΗΜΕΡΟΜΗΝΙΑ</a:t>
            </a:r>
            <a:r>
              <a:rPr lang="en-US" sz="1600" b="1" dirty="0" smtClean="0">
                <a:latin typeface="+mj-lt"/>
              </a:rPr>
              <a:t>:</a:t>
            </a:r>
            <a:endParaRPr lang="el-GR" sz="1600" b="1" dirty="0" smtClean="0">
              <a:latin typeface="+mj-lt"/>
            </a:endParaRPr>
          </a:p>
          <a:p>
            <a:pPr>
              <a:buNone/>
            </a:pPr>
            <a:r>
              <a:rPr lang="el-GR" sz="1600" b="1" dirty="0" smtClean="0">
                <a:latin typeface="+mj-lt"/>
              </a:rPr>
              <a:t>ΟΝΟΜΑΤΕΠΩΝΥΜΟ</a:t>
            </a:r>
            <a:r>
              <a:rPr lang="en-US" sz="1600" b="1" dirty="0" smtClean="0">
                <a:latin typeface="+mj-lt"/>
              </a:rPr>
              <a:t>: </a:t>
            </a:r>
            <a:endParaRPr lang="el-GR" sz="1800" b="1" dirty="0" smtClean="0"/>
          </a:p>
          <a:p>
            <a:pPr>
              <a:buNone/>
            </a:pPr>
            <a:r>
              <a:rPr lang="el-GR" sz="1800" b="1" dirty="0" smtClean="0">
                <a:latin typeface="+mj-lt"/>
              </a:rPr>
              <a:t>1) Να απαντήσετε με σωστό (Σ) ή λάθος (Λ) τις παρακάτω προτάσεις</a:t>
            </a:r>
            <a:r>
              <a:rPr lang="en-US" sz="1800" b="1" dirty="0" smtClean="0">
                <a:latin typeface="+mj-lt"/>
              </a:rPr>
              <a:t>: </a:t>
            </a:r>
            <a:endParaRPr lang="el-GR" sz="1800" b="1" dirty="0" smtClean="0">
              <a:latin typeface="+mj-lt"/>
            </a:endParaRPr>
          </a:p>
          <a:p>
            <a:pPr>
              <a:buFont typeface="Wingdings" pitchFamily="2" charset="2"/>
              <a:buChar char="q"/>
            </a:pPr>
            <a:r>
              <a:rPr lang="el-GR" sz="1800" b="1" dirty="0" smtClean="0">
                <a:latin typeface="+mj-lt"/>
              </a:rPr>
              <a:t> </a:t>
            </a:r>
            <a:r>
              <a:rPr lang="el-GR" sz="1800" dirty="0" smtClean="0">
                <a:latin typeface="+mj-lt"/>
              </a:rPr>
              <a:t>Το ξηρό δέρμα έχει παχιά επιδερμίδα                                                     </a:t>
            </a:r>
            <a:r>
              <a:rPr lang="el-GR" sz="2000" b="1" dirty="0" smtClean="0">
                <a:solidFill>
                  <a:schemeClr val="accent3"/>
                </a:solidFill>
                <a:latin typeface="+mj-lt"/>
              </a:rPr>
              <a:t>Λ</a:t>
            </a:r>
            <a:endParaRPr lang="el-GR" sz="1800" dirty="0" smtClean="0">
              <a:latin typeface="+mj-lt"/>
            </a:endParaRPr>
          </a:p>
          <a:p>
            <a:pPr>
              <a:buFont typeface="Wingdings" pitchFamily="2" charset="2"/>
              <a:buChar char="q"/>
            </a:pPr>
            <a:r>
              <a:rPr lang="el-GR" sz="1800" b="1" dirty="0" smtClean="0">
                <a:latin typeface="+mj-lt"/>
              </a:rPr>
              <a:t> </a:t>
            </a:r>
            <a:r>
              <a:rPr lang="el-GR" sz="1800" dirty="0" smtClean="0">
                <a:latin typeface="+mj-lt"/>
              </a:rPr>
              <a:t>Η παρατεταμένη έκθεση στον ήλιο προκαλεί φωτογήρανση              </a:t>
            </a:r>
            <a:r>
              <a:rPr lang="el-GR" sz="2000" b="1" dirty="0" smtClean="0">
                <a:solidFill>
                  <a:schemeClr val="accent3"/>
                </a:solidFill>
                <a:latin typeface="+mj-lt"/>
              </a:rPr>
              <a:t>Σ</a:t>
            </a:r>
            <a:endParaRPr lang="el-GR" sz="1800" dirty="0" smtClean="0">
              <a:latin typeface="+mj-lt"/>
            </a:endParaRPr>
          </a:p>
          <a:p>
            <a:pPr>
              <a:buFont typeface="Wingdings" pitchFamily="2" charset="2"/>
              <a:buChar char="q"/>
            </a:pPr>
            <a:r>
              <a:rPr lang="el-GR" sz="1800" b="1" dirty="0" smtClean="0">
                <a:latin typeface="+mj-lt"/>
              </a:rPr>
              <a:t> </a:t>
            </a:r>
            <a:r>
              <a:rPr lang="el-GR" sz="1800" dirty="0" smtClean="0">
                <a:latin typeface="+mj-lt"/>
              </a:rPr>
              <a:t>Το κανονικό δέρμα έχει μεγάλους και διεσταλμένους πόρους           </a:t>
            </a:r>
            <a:r>
              <a:rPr lang="el-GR" sz="2000" b="1" dirty="0" smtClean="0">
                <a:solidFill>
                  <a:schemeClr val="accent3"/>
                </a:solidFill>
                <a:latin typeface="+mj-lt"/>
              </a:rPr>
              <a:t>Λ</a:t>
            </a:r>
            <a:endParaRPr lang="el-GR" sz="1800" dirty="0" smtClean="0">
              <a:latin typeface="+mj-lt"/>
            </a:endParaRPr>
          </a:p>
          <a:p>
            <a:pPr>
              <a:buFont typeface="Wingdings" pitchFamily="2" charset="2"/>
              <a:buChar char="q"/>
            </a:pPr>
            <a:r>
              <a:rPr lang="el-GR" sz="1800" b="1" dirty="0" smtClean="0">
                <a:latin typeface="+mj-lt"/>
              </a:rPr>
              <a:t> </a:t>
            </a:r>
            <a:r>
              <a:rPr lang="el-GR" sz="1800" dirty="0" smtClean="0">
                <a:latin typeface="+mj-lt"/>
              </a:rPr>
              <a:t>Το λιπαρό πρόσωπο γυαλίζει και φαίνεται βρώμικο                            </a:t>
            </a:r>
            <a:r>
              <a:rPr lang="el-GR" sz="2000" b="1" dirty="0" smtClean="0">
                <a:solidFill>
                  <a:schemeClr val="accent3"/>
                </a:solidFill>
                <a:latin typeface="+mj-lt"/>
              </a:rPr>
              <a:t>Σ</a:t>
            </a:r>
            <a:endParaRPr lang="el-GR" sz="1800" dirty="0" smtClean="0">
              <a:latin typeface="+mj-lt"/>
            </a:endParaRPr>
          </a:p>
          <a:p>
            <a:pPr>
              <a:buNone/>
            </a:pPr>
            <a:r>
              <a:rPr lang="el-GR" sz="1800" b="1" dirty="0" smtClean="0">
                <a:latin typeface="+mj-lt"/>
              </a:rPr>
              <a:t>2) Αντιστοιχίστε τους τύπους προσώπου με τα σωστά χαρακτηριστικά</a:t>
            </a:r>
            <a:r>
              <a:rPr lang="en-US" sz="1800" b="1" dirty="0" smtClean="0">
                <a:latin typeface="+mj-lt"/>
              </a:rPr>
              <a:t>:</a:t>
            </a:r>
          </a:p>
          <a:p>
            <a:pPr>
              <a:buNone/>
            </a:pPr>
            <a:r>
              <a:rPr lang="en-US" sz="1800" dirty="0" smtClean="0">
                <a:latin typeface="+mj-lt"/>
              </a:rPr>
              <a:t>                  </a:t>
            </a:r>
            <a:r>
              <a:rPr lang="el-GR" sz="1800" dirty="0" smtClean="0">
                <a:latin typeface="+mj-lt"/>
              </a:rPr>
              <a:t>Γηρασμένο                                Έλλειψη σμήγματος</a:t>
            </a:r>
          </a:p>
          <a:p>
            <a:pPr>
              <a:buNone/>
            </a:pPr>
            <a:r>
              <a:rPr lang="el-GR" sz="1800" dirty="0" smtClean="0">
                <a:latin typeface="+mj-lt"/>
              </a:rPr>
              <a:t>                  Κανονικό                                    Παχιά επιδερμίδα</a:t>
            </a:r>
          </a:p>
          <a:p>
            <a:pPr>
              <a:buNone/>
            </a:pPr>
            <a:r>
              <a:rPr lang="el-GR" sz="1800" dirty="0" smtClean="0">
                <a:latin typeface="+mj-lt"/>
              </a:rPr>
              <a:t>                  Ξηρό                                           Σφριγηλό- Λείο</a:t>
            </a:r>
          </a:p>
          <a:p>
            <a:pPr>
              <a:buNone/>
            </a:pPr>
            <a:r>
              <a:rPr lang="el-GR" sz="1800" dirty="0" smtClean="0">
                <a:latin typeface="+mj-lt"/>
              </a:rPr>
              <a:t>                  Λιπαρό                                       Χαλάρωση- Δυσχρωμίες</a:t>
            </a:r>
            <a:endParaRPr lang="el-GR" sz="1800" dirty="0">
              <a:latin typeface="+mj-lt"/>
            </a:endParaRPr>
          </a:p>
        </p:txBody>
      </p:sp>
      <p:cxnSp>
        <p:nvCxnSpPr>
          <p:cNvPr id="7" name="6 - Ευθύγραμμο βέλος σύνδεσης"/>
          <p:cNvCxnSpPr/>
          <p:nvPr/>
        </p:nvCxnSpPr>
        <p:spPr>
          <a:xfrm>
            <a:off x="2483768" y="5013176"/>
            <a:ext cx="1728192"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9 - Ευθύγραμμο βέλος σύνδεσης"/>
          <p:cNvCxnSpPr/>
          <p:nvPr/>
        </p:nvCxnSpPr>
        <p:spPr>
          <a:xfrm>
            <a:off x="2411760" y="5301208"/>
            <a:ext cx="180020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 Ευθύγραμμο βέλος σύνδεσης"/>
          <p:cNvCxnSpPr/>
          <p:nvPr/>
        </p:nvCxnSpPr>
        <p:spPr>
          <a:xfrm flipV="1">
            <a:off x="2195736" y="5013176"/>
            <a:ext cx="2016224"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 Ευθύγραμμο βέλος σύνδεσης"/>
          <p:cNvCxnSpPr/>
          <p:nvPr/>
        </p:nvCxnSpPr>
        <p:spPr>
          <a:xfrm flipV="1">
            <a:off x="2267744" y="5373216"/>
            <a:ext cx="1944216"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852704"/>
          </a:xfrm>
        </p:spPr>
        <p:txBody>
          <a:bodyPr>
            <a:normAutofit/>
          </a:bodyPr>
          <a:lstStyle/>
          <a:p>
            <a:pPr algn="ctr"/>
            <a:r>
              <a:rPr lang="el-GR" sz="2600" b="1" dirty="0" smtClean="0">
                <a:solidFill>
                  <a:schemeClr val="accent3"/>
                </a:solidFill>
              </a:rPr>
              <a:t>Ανακεφαλαίωση</a:t>
            </a:r>
            <a:endParaRPr lang="el-GR" sz="2600" b="1" dirty="0">
              <a:solidFill>
                <a:schemeClr val="accent3"/>
              </a:solidFill>
            </a:endParaRPr>
          </a:p>
        </p:txBody>
      </p:sp>
      <p:sp>
        <p:nvSpPr>
          <p:cNvPr id="3" name="2 - Θέση περιεχομένου"/>
          <p:cNvSpPr>
            <a:spLocks noGrp="1"/>
          </p:cNvSpPr>
          <p:nvPr>
            <p:ph idx="1"/>
          </p:nvPr>
        </p:nvSpPr>
        <p:spPr>
          <a:xfrm>
            <a:off x="457200" y="1556792"/>
            <a:ext cx="8229600" cy="4767808"/>
          </a:xfrm>
        </p:spPr>
        <p:txBody>
          <a:bodyPr/>
          <a:lstStyle/>
          <a:p>
            <a:r>
              <a:rPr lang="el-GR" dirty="0" smtClean="0">
                <a:latin typeface="+mj-lt"/>
              </a:rPr>
              <a:t> Οι βασικοί τύποι του δέρματος είναι </a:t>
            </a:r>
            <a:r>
              <a:rPr lang="en-US" dirty="0" smtClean="0">
                <a:latin typeface="+mj-lt"/>
              </a:rPr>
              <a:t>:</a:t>
            </a:r>
          </a:p>
          <a:p>
            <a:pPr lvl="1" algn="just">
              <a:buFont typeface="Wingdings" pitchFamily="2" charset="2"/>
              <a:buChar char="Ø"/>
            </a:pPr>
            <a:r>
              <a:rPr lang="en-US" dirty="0" smtClean="0">
                <a:latin typeface="+mj-lt"/>
              </a:rPr>
              <a:t> </a:t>
            </a:r>
            <a:r>
              <a:rPr lang="el-GR" dirty="0" smtClean="0">
                <a:latin typeface="+mj-lt"/>
              </a:rPr>
              <a:t>Κανονικό</a:t>
            </a:r>
          </a:p>
          <a:p>
            <a:pPr lvl="1" algn="just">
              <a:buFont typeface="Wingdings" pitchFamily="2" charset="2"/>
              <a:buChar char="Ø"/>
            </a:pPr>
            <a:r>
              <a:rPr lang="el-GR" dirty="0" smtClean="0">
                <a:latin typeface="+mj-lt"/>
              </a:rPr>
              <a:t>Ξηρό</a:t>
            </a:r>
          </a:p>
          <a:p>
            <a:pPr lvl="1" algn="just">
              <a:buFont typeface="Wingdings" pitchFamily="2" charset="2"/>
              <a:buChar char="Ø"/>
            </a:pPr>
            <a:r>
              <a:rPr lang="el-GR" dirty="0" smtClean="0">
                <a:latin typeface="+mj-lt"/>
              </a:rPr>
              <a:t>Λιπαρό</a:t>
            </a:r>
          </a:p>
          <a:p>
            <a:pPr lvl="1" algn="just">
              <a:buFont typeface="Wingdings" pitchFamily="2" charset="2"/>
              <a:buChar char="Ø"/>
            </a:pPr>
            <a:r>
              <a:rPr lang="el-GR" dirty="0" smtClean="0">
                <a:latin typeface="+mj-lt"/>
              </a:rPr>
              <a:t>Μικτό</a:t>
            </a:r>
          </a:p>
          <a:p>
            <a:pPr lvl="1" algn="just">
              <a:buFont typeface="Wingdings" pitchFamily="2" charset="2"/>
              <a:buChar char="Ø"/>
            </a:pPr>
            <a:r>
              <a:rPr lang="el-GR" dirty="0" smtClean="0">
                <a:latin typeface="+mj-lt"/>
              </a:rPr>
              <a:t>Γηρασμένο</a:t>
            </a:r>
          </a:p>
          <a:p>
            <a:r>
              <a:rPr lang="el-GR" dirty="0" smtClean="0">
                <a:latin typeface="+mj-lt"/>
              </a:rPr>
              <a:t> Ένας επιμέρους τύπος του ξηρού δέρματος είναι το </a:t>
            </a:r>
          </a:p>
          <a:p>
            <a:pPr lvl="1">
              <a:buFont typeface="Wingdings" pitchFamily="2" charset="2"/>
              <a:buChar char="Ø"/>
            </a:pPr>
            <a:r>
              <a:rPr lang="el-GR" dirty="0" smtClean="0">
                <a:latin typeface="+mj-lt"/>
              </a:rPr>
              <a:t> Ευαίσθητο</a:t>
            </a:r>
            <a:endParaRPr lang="el-GR" dirty="0">
              <a:latin typeface="+mj-l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08688"/>
          </a:xfrm>
        </p:spPr>
        <p:txBody>
          <a:bodyPr>
            <a:normAutofit/>
          </a:bodyPr>
          <a:lstStyle/>
          <a:p>
            <a:pPr algn="ctr"/>
            <a:r>
              <a:rPr lang="el-GR" sz="2600" b="1" dirty="0" smtClean="0">
                <a:solidFill>
                  <a:schemeClr val="accent3"/>
                </a:solidFill>
              </a:rPr>
              <a:t>Ανάθεση εργασίας</a:t>
            </a:r>
            <a:endParaRPr lang="el-GR" sz="2600" b="1" dirty="0">
              <a:solidFill>
                <a:schemeClr val="accent3"/>
              </a:solidFill>
            </a:endParaRPr>
          </a:p>
        </p:txBody>
      </p:sp>
      <p:sp>
        <p:nvSpPr>
          <p:cNvPr id="3" name="2 - Θέση περιεχομένου"/>
          <p:cNvSpPr>
            <a:spLocks noGrp="1"/>
          </p:cNvSpPr>
          <p:nvPr>
            <p:ph idx="1"/>
          </p:nvPr>
        </p:nvSpPr>
        <p:spPr>
          <a:xfrm>
            <a:off x="457200" y="1628800"/>
            <a:ext cx="8229600" cy="4695800"/>
          </a:xfrm>
        </p:spPr>
        <p:txBody>
          <a:bodyPr>
            <a:normAutofit lnSpcReduction="10000"/>
          </a:bodyPr>
          <a:lstStyle/>
          <a:p>
            <a:pPr>
              <a:buNone/>
            </a:pPr>
            <a:endParaRPr lang="el-GR" sz="1800" dirty="0" smtClean="0">
              <a:latin typeface="+mj-lt"/>
            </a:endParaRPr>
          </a:p>
          <a:p>
            <a:pPr>
              <a:buNone/>
            </a:pPr>
            <a:r>
              <a:rPr lang="el-GR" sz="1600" b="1" dirty="0" smtClean="0">
                <a:latin typeface="+mj-lt"/>
              </a:rPr>
              <a:t>ΜΑΘΗΜΑ</a:t>
            </a:r>
            <a:r>
              <a:rPr lang="en-US" sz="1600" b="1" dirty="0" smtClean="0">
                <a:latin typeface="+mj-lt"/>
              </a:rPr>
              <a:t>: </a:t>
            </a:r>
            <a:r>
              <a:rPr lang="el-GR" sz="1600" dirty="0" smtClean="0">
                <a:latin typeface="+mj-lt"/>
              </a:rPr>
              <a:t>Αισθητική Προσώπου</a:t>
            </a:r>
          </a:p>
          <a:p>
            <a:pPr>
              <a:buNone/>
            </a:pPr>
            <a:r>
              <a:rPr lang="el-GR" sz="1600" b="1" dirty="0" smtClean="0">
                <a:latin typeface="+mj-lt"/>
              </a:rPr>
              <a:t>ΕΝΟΤΗΤΑ</a:t>
            </a:r>
            <a:r>
              <a:rPr lang="en-US" sz="1600" b="1" dirty="0" smtClean="0">
                <a:latin typeface="+mj-lt"/>
              </a:rPr>
              <a:t>:</a:t>
            </a:r>
            <a:r>
              <a:rPr lang="el-GR" sz="1600" b="1" dirty="0" smtClean="0">
                <a:latin typeface="+mj-lt"/>
              </a:rPr>
              <a:t> </a:t>
            </a:r>
            <a:r>
              <a:rPr lang="el-GR" sz="1600" dirty="0" smtClean="0">
                <a:latin typeface="+mj-lt"/>
              </a:rPr>
              <a:t>Βασικοί τύποι προσώπου</a:t>
            </a:r>
          </a:p>
          <a:p>
            <a:pPr>
              <a:buNone/>
            </a:pPr>
            <a:r>
              <a:rPr lang="el-GR" sz="1600" b="1" dirty="0" smtClean="0">
                <a:latin typeface="+mj-lt"/>
              </a:rPr>
              <a:t>ΚΑΘΗΓΗΤΡΙΑ</a:t>
            </a:r>
            <a:r>
              <a:rPr lang="en-US" sz="1600" b="1" dirty="0" smtClean="0">
                <a:latin typeface="+mj-lt"/>
              </a:rPr>
              <a:t>:</a:t>
            </a:r>
            <a:endParaRPr lang="el-GR" sz="1600" dirty="0" smtClean="0">
              <a:latin typeface="+mj-lt"/>
            </a:endParaRPr>
          </a:p>
          <a:p>
            <a:pPr>
              <a:buNone/>
            </a:pPr>
            <a:r>
              <a:rPr lang="el-GR" sz="1600" b="1" dirty="0" smtClean="0">
                <a:latin typeface="+mj-lt"/>
              </a:rPr>
              <a:t>ΗΜΕΡΟΜΗΝΙΑ</a:t>
            </a:r>
            <a:r>
              <a:rPr lang="en-US" sz="1600" b="1" dirty="0" smtClean="0">
                <a:latin typeface="+mj-lt"/>
              </a:rPr>
              <a:t>:</a:t>
            </a:r>
            <a:endParaRPr lang="el-GR" sz="1600" b="1" dirty="0" smtClean="0">
              <a:latin typeface="+mj-lt"/>
            </a:endParaRPr>
          </a:p>
          <a:p>
            <a:pPr>
              <a:buNone/>
            </a:pPr>
            <a:r>
              <a:rPr lang="el-GR" sz="1600" b="1" dirty="0" smtClean="0">
                <a:latin typeface="+mj-lt"/>
              </a:rPr>
              <a:t>ΟΝΟΜΑΤΕΠΩΝΥΜΟ</a:t>
            </a:r>
            <a:r>
              <a:rPr lang="en-US" sz="1600" b="1" dirty="0" smtClean="0">
                <a:latin typeface="+mj-lt"/>
              </a:rPr>
              <a:t>:</a:t>
            </a:r>
            <a:endParaRPr lang="el-GR" sz="1800" dirty="0" smtClean="0">
              <a:latin typeface="+mj-lt"/>
            </a:endParaRPr>
          </a:p>
          <a:p>
            <a:pPr>
              <a:buNone/>
            </a:pPr>
            <a:endParaRPr lang="el-GR" sz="1800" dirty="0" smtClean="0">
              <a:latin typeface="+mj-lt"/>
            </a:endParaRPr>
          </a:p>
          <a:p>
            <a:r>
              <a:rPr lang="el-GR" sz="1800" dirty="0" smtClean="0">
                <a:latin typeface="+mj-lt"/>
              </a:rPr>
              <a:t>Να αναγνωρίσετε τον τύπο του προσώπου του παππού και της γιαγιάς σας, της μητέρας και του πατέρα σας , να απαριθμήσετε τα ιδιαίτερα χαρακτηριστικά τους και να δικαιολογήσετε αυτά σε συνδυασμό με την ηλικία τους,  τις διατροφικές συνήθειες, το επάγγελμά τους ή με κάποια άλλη ιδιαιτερότητα στον τρόπο ζωής τους. </a:t>
            </a:r>
          </a:p>
          <a:p>
            <a:pPr>
              <a:buNone/>
            </a:pPr>
            <a:endParaRPr lang="el-GR" sz="1800" dirty="0" smtClean="0">
              <a:latin typeface="+mj-lt"/>
            </a:endParaRPr>
          </a:p>
          <a:p>
            <a:pPr>
              <a:buNone/>
            </a:pPr>
            <a:endParaRPr lang="el-GR" sz="1800" dirty="0" smtClean="0">
              <a:latin typeface="+mj-lt"/>
            </a:endParaRPr>
          </a:p>
          <a:p>
            <a:pPr>
              <a:buNone/>
            </a:pPr>
            <a:endParaRPr lang="el-GR" sz="1800" dirty="0" smtClean="0">
              <a:latin typeface="+mj-lt"/>
            </a:endParaRPr>
          </a:p>
          <a:p>
            <a:pPr>
              <a:buNone/>
            </a:pPr>
            <a:r>
              <a:rPr lang="el-GR" sz="1800" dirty="0" smtClean="0">
                <a:latin typeface="+mj-lt"/>
              </a:rPr>
              <a:t>Παράδοση εργασίας στο επόμενο μάθημα.</a:t>
            </a:r>
            <a:endParaRPr lang="el-GR" sz="1800" dirty="0">
              <a:latin typeface="+mj-l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effectLst>
            <a:glow rad="101600">
              <a:schemeClr val="accent1">
                <a:satMod val="175000"/>
                <a:alpha val="40000"/>
              </a:schemeClr>
            </a:glow>
          </a:effectLst>
        </p:spPr>
        <p:txBody>
          <a:bodyPr>
            <a:normAutofit/>
          </a:bodyPr>
          <a:lstStyle/>
          <a:p>
            <a:pPr algn="ctr"/>
            <a:r>
              <a:rPr lang="el-GR" sz="4000" b="1" dirty="0" smtClean="0">
                <a:solidFill>
                  <a:schemeClr val="accent3"/>
                </a:solidFill>
                <a:latin typeface="Constantia" pitchFamily="18" charset="0"/>
              </a:rPr>
              <a:t>Σας ευχαριστώ πολύ!!!!!!!!!!</a:t>
            </a:r>
            <a:endParaRPr lang="el-GR" sz="4000" b="1" dirty="0">
              <a:solidFill>
                <a:schemeClr val="accent3"/>
              </a:solidFill>
              <a:latin typeface="Constantia" pitchFamily="18" charset="0"/>
            </a:endParaRPr>
          </a:p>
        </p:txBody>
      </p:sp>
      <p:pic>
        <p:nvPicPr>
          <p:cNvPr id="1026" name="Picture 2" descr="C:\Users\user\Desktop\tr.jpg"/>
          <p:cNvPicPr>
            <a:picLocks noGrp="1" noChangeAspect="1" noChangeArrowheads="1"/>
          </p:cNvPicPr>
          <p:nvPr>
            <p:ph idx="1"/>
          </p:nvPr>
        </p:nvPicPr>
        <p:blipFill>
          <a:blip r:embed="rId2" cstate="print"/>
          <a:srcRect/>
          <a:stretch>
            <a:fillRect/>
          </a:stretch>
        </p:blipFill>
        <p:spPr bwMode="auto">
          <a:xfrm>
            <a:off x="457200" y="2404320"/>
            <a:ext cx="8229600" cy="3451123"/>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836712"/>
            <a:ext cx="8229600" cy="5703912"/>
          </a:xfrm>
        </p:spPr>
        <p:txBody>
          <a:bodyPr>
            <a:normAutofit/>
          </a:bodyPr>
          <a:lstStyle/>
          <a:p>
            <a:pPr algn="ctr">
              <a:buNone/>
            </a:pPr>
            <a:endParaRPr lang="el-GR" dirty="0" smtClean="0">
              <a:latin typeface="+mj-lt"/>
            </a:endParaRPr>
          </a:p>
          <a:p>
            <a:pPr>
              <a:buNone/>
            </a:pPr>
            <a:r>
              <a:rPr lang="el-GR" dirty="0" smtClean="0">
                <a:latin typeface="+mj-lt"/>
              </a:rPr>
              <a:t>Ανάλογα με την εμφάνιση του δέρματος, διακρίνουμε          5  βασικούς τύπους δέρματος που είναι οι εξής</a:t>
            </a:r>
            <a:r>
              <a:rPr lang="en-US" dirty="0" smtClean="0">
                <a:latin typeface="+mj-lt"/>
              </a:rPr>
              <a:t>:</a:t>
            </a:r>
            <a:endParaRPr lang="el-GR" u="sng" dirty="0" smtClean="0">
              <a:solidFill>
                <a:schemeClr val="accent3"/>
              </a:solidFill>
              <a:latin typeface="+mj-lt"/>
            </a:endParaRPr>
          </a:p>
          <a:p>
            <a:pPr algn="ctr">
              <a:buNone/>
            </a:pPr>
            <a:endParaRPr lang="el-GR" u="sng" dirty="0" smtClean="0">
              <a:solidFill>
                <a:schemeClr val="accent3"/>
              </a:solidFill>
              <a:latin typeface="+mj-lt"/>
            </a:endParaRPr>
          </a:p>
          <a:p>
            <a:pPr algn="ctr">
              <a:buNone/>
            </a:pPr>
            <a:r>
              <a:rPr lang="el-GR" u="sng" dirty="0" smtClean="0">
                <a:solidFill>
                  <a:schemeClr val="accent3"/>
                </a:solidFill>
                <a:latin typeface="+mj-lt"/>
              </a:rPr>
              <a:t>Βασικοί τύποι δέρματος</a:t>
            </a:r>
          </a:p>
          <a:p>
            <a:pPr>
              <a:buFont typeface="Wingdings" pitchFamily="2" charset="2"/>
              <a:buChar char="§"/>
            </a:pPr>
            <a:r>
              <a:rPr lang="el-GR" dirty="0" smtClean="0">
                <a:solidFill>
                  <a:schemeClr val="accent3"/>
                </a:solidFill>
                <a:latin typeface="+mj-lt"/>
              </a:rPr>
              <a:t>  </a:t>
            </a:r>
            <a:r>
              <a:rPr lang="el-GR" dirty="0" smtClean="0">
                <a:latin typeface="+mj-lt"/>
              </a:rPr>
              <a:t>Κανονικό</a:t>
            </a:r>
          </a:p>
          <a:p>
            <a:pPr>
              <a:buFont typeface="Wingdings" pitchFamily="2" charset="2"/>
              <a:buChar char="§"/>
            </a:pPr>
            <a:r>
              <a:rPr lang="el-GR" dirty="0" smtClean="0">
                <a:solidFill>
                  <a:schemeClr val="accent3"/>
                </a:solidFill>
                <a:latin typeface="+mj-lt"/>
              </a:rPr>
              <a:t>  </a:t>
            </a:r>
            <a:r>
              <a:rPr lang="el-GR" dirty="0" smtClean="0">
                <a:latin typeface="+mj-lt"/>
              </a:rPr>
              <a:t>Ξηρό</a:t>
            </a:r>
          </a:p>
          <a:p>
            <a:pPr>
              <a:buFont typeface="Wingdings" pitchFamily="2" charset="2"/>
              <a:buChar char="§"/>
            </a:pPr>
            <a:r>
              <a:rPr lang="el-GR" dirty="0" smtClean="0">
                <a:solidFill>
                  <a:schemeClr val="accent3"/>
                </a:solidFill>
                <a:latin typeface="+mj-lt"/>
              </a:rPr>
              <a:t>  </a:t>
            </a:r>
            <a:r>
              <a:rPr lang="el-GR" dirty="0" smtClean="0">
                <a:latin typeface="+mj-lt"/>
              </a:rPr>
              <a:t>Λιπαρό</a:t>
            </a:r>
          </a:p>
          <a:p>
            <a:pPr>
              <a:buFont typeface="Wingdings" pitchFamily="2" charset="2"/>
              <a:buChar char="§"/>
            </a:pPr>
            <a:r>
              <a:rPr lang="el-GR" dirty="0" smtClean="0">
                <a:solidFill>
                  <a:schemeClr val="accent3"/>
                </a:solidFill>
                <a:latin typeface="+mj-lt"/>
              </a:rPr>
              <a:t>  </a:t>
            </a:r>
            <a:r>
              <a:rPr lang="el-GR" dirty="0" smtClean="0">
                <a:latin typeface="+mj-lt"/>
              </a:rPr>
              <a:t>Μικτό</a:t>
            </a:r>
          </a:p>
          <a:p>
            <a:pPr>
              <a:buFont typeface="Wingdings" pitchFamily="2" charset="2"/>
              <a:buChar char="§"/>
            </a:pPr>
            <a:r>
              <a:rPr lang="el-GR" dirty="0" smtClean="0">
                <a:solidFill>
                  <a:schemeClr val="accent3"/>
                </a:solidFill>
                <a:latin typeface="+mj-lt"/>
              </a:rPr>
              <a:t>  </a:t>
            </a:r>
            <a:r>
              <a:rPr lang="el-GR" dirty="0" smtClean="0">
                <a:latin typeface="+mj-lt"/>
              </a:rPr>
              <a:t>Γηρασμένο</a:t>
            </a:r>
            <a:endParaRPr lang="el-GR" dirty="0" smtClean="0">
              <a:solidFill>
                <a:schemeClr val="accent3"/>
              </a:solidFill>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80696"/>
          </a:xfrm>
        </p:spPr>
        <p:txBody>
          <a:bodyPr>
            <a:normAutofit/>
          </a:bodyPr>
          <a:lstStyle/>
          <a:p>
            <a:pPr algn="ctr"/>
            <a:r>
              <a:rPr lang="el-GR" sz="3600" b="1" dirty="0" smtClean="0">
                <a:solidFill>
                  <a:schemeClr val="accent3"/>
                </a:solidFill>
              </a:rPr>
              <a:t>Κανονικό</a:t>
            </a:r>
            <a:endParaRPr lang="el-GR" sz="3600" b="1" dirty="0">
              <a:solidFill>
                <a:schemeClr val="accent3"/>
              </a:solidFill>
            </a:endParaRPr>
          </a:p>
        </p:txBody>
      </p:sp>
      <p:pic>
        <p:nvPicPr>
          <p:cNvPr id="2050" name="Picture 2" descr="C:\Users\user\Desktop\kanoniko.jpeg"/>
          <p:cNvPicPr>
            <a:picLocks noGrp="1" noChangeAspect="1" noChangeArrowheads="1"/>
          </p:cNvPicPr>
          <p:nvPr>
            <p:ph idx="1"/>
          </p:nvPr>
        </p:nvPicPr>
        <p:blipFill>
          <a:blip r:embed="rId2" cstate="print"/>
          <a:srcRect/>
          <a:stretch>
            <a:fillRect/>
          </a:stretch>
        </p:blipFill>
        <p:spPr bwMode="auto">
          <a:xfrm>
            <a:off x="457200" y="1998693"/>
            <a:ext cx="8229600" cy="4262377"/>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908720"/>
            <a:ext cx="8424936" cy="5472608"/>
          </a:xfrm>
        </p:spPr>
        <p:txBody>
          <a:bodyPr/>
          <a:lstStyle/>
          <a:p>
            <a:pPr>
              <a:buNone/>
            </a:pPr>
            <a:r>
              <a:rPr lang="el-GR" b="1" u="sng" dirty="0" smtClean="0">
                <a:solidFill>
                  <a:schemeClr val="accent3"/>
                </a:solidFill>
                <a:latin typeface="+mj-lt"/>
              </a:rPr>
              <a:t>Κανονικό δέρμα </a:t>
            </a:r>
            <a:r>
              <a:rPr lang="el-GR" dirty="0" smtClean="0">
                <a:latin typeface="+mj-lt"/>
              </a:rPr>
              <a:t>, είναι το δέρμα που όλες του οι λειτουργίες γίνονται φυσιολογικά.</a:t>
            </a:r>
          </a:p>
          <a:p>
            <a:pPr>
              <a:buNone/>
            </a:pPr>
            <a:endParaRPr lang="el-GR" dirty="0" smtClean="0">
              <a:latin typeface="+mj-lt"/>
            </a:endParaRPr>
          </a:p>
          <a:p>
            <a:pPr>
              <a:buNone/>
            </a:pPr>
            <a:r>
              <a:rPr lang="el-GR" dirty="0" smtClean="0">
                <a:latin typeface="+mj-lt"/>
              </a:rPr>
              <a:t>Τα ιδιαίτερα </a:t>
            </a:r>
            <a:r>
              <a:rPr lang="el-GR" dirty="0" smtClean="0">
                <a:solidFill>
                  <a:schemeClr val="accent3"/>
                </a:solidFill>
                <a:latin typeface="+mj-lt"/>
              </a:rPr>
              <a:t>χαρακτηριστικά </a:t>
            </a:r>
            <a:r>
              <a:rPr lang="el-GR" dirty="0" smtClean="0">
                <a:latin typeface="+mj-lt"/>
              </a:rPr>
              <a:t>του κανονικού δέρματος είναι</a:t>
            </a:r>
            <a:r>
              <a:rPr lang="en-US" dirty="0" smtClean="0">
                <a:latin typeface="+mj-lt"/>
              </a:rPr>
              <a:t>:</a:t>
            </a:r>
            <a:endParaRPr lang="el-GR" dirty="0" smtClean="0">
              <a:latin typeface="+mj-lt"/>
            </a:endParaRPr>
          </a:p>
          <a:p>
            <a:pPr>
              <a:buNone/>
            </a:pPr>
            <a:endParaRPr lang="el-GR" dirty="0" smtClean="0">
              <a:latin typeface="+mj-lt"/>
            </a:endParaRPr>
          </a:p>
          <a:p>
            <a:pPr>
              <a:buFont typeface="Wingdings" pitchFamily="2" charset="2"/>
              <a:buChar char="§"/>
            </a:pPr>
            <a:r>
              <a:rPr lang="el-GR" dirty="0" smtClean="0">
                <a:latin typeface="+mj-lt"/>
              </a:rPr>
              <a:t> Ισορροπία στην έκκριση σμήγματος</a:t>
            </a:r>
          </a:p>
          <a:p>
            <a:pPr>
              <a:buFont typeface="Wingdings" pitchFamily="2" charset="2"/>
              <a:buChar char="§"/>
            </a:pPr>
            <a:r>
              <a:rPr lang="el-GR" dirty="0" smtClean="0">
                <a:latin typeface="+mj-lt"/>
              </a:rPr>
              <a:t> Ισορροπία στην ενυδάτωσή του</a:t>
            </a:r>
          </a:p>
          <a:p>
            <a:pPr>
              <a:buFont typeface="Wingdings" pitchFamily="2" charset="2"/>
              <a:buChar char="§"/>
            </a:pPr>
            <a:r>
              <a:rPr lang="el-GR" dirty="0" smtClean="0">
                <a:latin typeface="+mj-lt"/>
              </a:rPr>
              <a:t> Φωτεινό - Καθαρό</a:t>
            </a:r>
          </a:p>
          <a:p>
            <a:pPr>
              <a:buFont typeface="Wingdings" pitchFamily="2" charset="2"/>
              <a:buChar char="§"/>
            </a:pPr>
            <a:r>
              <a:rPr lang="el-GR" dirty="0" smtClean="0">
                <a:latin typeface="+mj-lt"/>
              </a:rPr>
              <a:t>Σφριγηλό - Λείο</a:t>
            </a:r>
          </a:p>
          <a:p>
            <a:pPr>
              <a:buFont typeface="Wingdings" pitchFamily="2" charset="2"/>
              <a:buChar char="§"/>
            </a:pPr>
            <a:r>
              <a:rPr lang="el-GR" dirty="0" smtClean="0">
                <a:latin typeface="+mj-lt"/>
              </a:rPr>
              <a:t>Φυσιολογικό πάχος της επιδερμίδας</a:t>
            </a:r>
          </a:p>
          <a:p>
            <a:pPr>
              <a:buFont typeface="Wingdings" pitchFamily="2" charset="2"/>
              <a:buChar char="§"/>
            </a:pPr>
            <a:r>
              <a:rPr lang="el-GR" dirty="0" smtClean="0">
                <a:latin typeface="+mj-lt"/>
              </a:rPr>
              <a:t> Χωρίς διεσταλμένους πόρους </a:t>
            </a:r>
          </a:p>
          <a:p>
            <a:pPr>
              <a:buFont typeface="Wingdings" pitchFamily="2" charset="2"/>
              <a:buChar char="§"/>
            </a:pPr>
            <a:endParaRPr lang="el-GR" dirty="0" smtClean="0">
              <a:latin typeface="+mj-lt"/>
            </a:endParaRPr>
          </a:p>
          <a:p>
            <a:pPr>
              <a:buNone/>
            </a:pPr>
            <a:endParaRPr lang="el-GR" dirty="0">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636680"/>
          </a:xfrm>
        </p:spPr>
        <p:txBody>
          <a:bodyPr>
            <a:normAutofit/>
          </a:bodyPr>
          <a:lstStyle/>
          <a:p>
            <a:pPr algn="ctr"/>
            <a:r>
              <a:rPr lang="el-GR" sz="3600" b="1" dirty="0" smtClean="0">
                <a:solidFill>
                  <a:schemeClr val="accent3"/>
                </a:solidFill>
              </a:rPr>
              <a:t>Ξηρό</a:t>
            </a:r>
            <a:endParaRPr lang="el-GR" sz="3600" b="1" dirty="0">
              <a:solidFill>
                <a:schemeClr val="accent3"/>
              </a:solidFill>
            </a:endParaRPr>
          </a:p>
        </p:txBody>
      </p:sp>
      <p:pic>
        <p:nvPicPr>
          <p:cNvPr id="3074" name="Picture 2" descr="C:\Users\user\Desktop\jhro.jpg"/>
          <p:cNvPicPr>
            <a:picLocks noGrp="1" noChangeAspect="1" noChangeArrowheads="1"/>
          </p:cNvPicPr>
          <p:nvPr>
            <p:ph idx="1"/>
          </p:nvPr>
        </p:nvPicPr>
        <p:blipFill>
          <a:blip r:embed="rId2" cstate="print"/>
          <a:srcRect/>
          <a:stretch>
            <a:fillRect/>
          </a:stretch>
        </p:blipFill>
        <p:spPr bwMode="auto">
          <a:xfrm>
            <a:off x="827584" y="1484784"/>
            <a:ext cx="7488832" cy="4550097"/>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39552" y="980728"/>
            <a:ext cx="8229600" cy="5256584"/>
          </a:xfrm>
        </p:spPr>
        <p:txBody>
          <a:bodyPr/>
          <a:lstStyle/>
          <a:p>
            <a:pPr>
              <a:buNone/>
            </a:pPr>
            <a:r>
              <a:rPr lang="el-GR" b="1" u="sng" dirty="0" smtClean="0">
                <a:solidFill>
                  <a:schemeClr val="accent3"/>
                </a:solidFill>
                <a:latin typeface="+mj-lt"/>
              </a:rPr>
              <a:t>Ξηρό δέρμα</a:t>
            </a:r>
            <a:r>
              <a:rPr lang="el-GR" dirty="0" smtClean="0">
                <a:latin typeface="+mj-lt"/>
              </a:rPr>
              <a:t>, είναι το δέρμα που οι λειτουργίες του υπολειτουργούν.</a:t>
            </a:r>
          </a:p>
          <a:p>
            <a:pPr>
              <a:buNone/>
            </a:pPr>
            <a:endParaRPr lang="el-GR" dirty="0" smtClean="0">
              <a:latin typeface="+mj-lt"/>
            </a:endParaRPr>
          </a:p>
          <a:p>
            <a:pPr>
              <a:buNone/>
            </a:pPr>
            <a:r>
              <a:rPr lang="el-GR" dirty="0" smtClean="0">
                <a:latin typeface="+mj-lt"/>
              </a:rPr>
              <a:t>Τα ιδιαίτερα </a:t>
            </a:r>
            <a:r>
              <a:rPr lang="el-GR" dirty="0" smtClean="0">
                <a:solidFill>
                  <a:schemeClr val="accent3"/>
                </a:solidFill>
                <a:latin typeface="+mj-lt"/>
              </a:rPr>
              <a:t>χαρακτηριστικά</a:t>
            </a:r>
            <a:r>
              <a:rPr lang="el-GR" dirty="0" smtClean="0">
                <a:latin typeface="+mj-lt"/>
              </a:rPr>
              <a:t> του ξηρού δέρματος είναι </a:t>
            </a:r>
            <a:r>
              <a:rPr lang="en-US" dirty="0" smtClean="0">
                <a:latin typeface="+mj-lt"/>
              </a:rPr>
              <a:t>: </a:t>
            </a:r>
            <a:endParaRPr lang="el-GR" dirty="0" smtClean="0">
              <a:latin typeface="+mj-lt"/>
            </a:endParaRPr>
          </a:p>
          <a:p>
            <a:pPr>
              <a:buNone/>
            </a:pPr>
            <a:endParaRPr lang="el-GR" dirty="0" smtClean="0">
              <a:latin typeface="+mj-lt"/>
            </a:endParaRPr>
          </a:p>
          <a:p>
            <a:pPr>
              <a:buFont typeface="Wingdings" pitchFamily="2" charset="2"/>
              <a:buChar char="§"/>
            </a:pPr>
            <a:r>
              <a:rPr lang="el-GR" dirty="0" smtClean="0">
                <a:latin typeface="+mj-lt"/>
              </a:rPr>
              <a:t> Έλλειψη σμήγματος</a:t>
            </a:r>
          </a:p>
          <a:p>
            <a:pPr>
              <a:buFont typeface="Wingdings" pitchFamily="2" charset="2"/>
              <a:buChar char="§"/>
            </a:pPr>
            <a:r>
              <a:rPr lang="el-GR" dirty="0" smtClean="0">
                <a:latin typeface="+mj-lt"/>
              </a:rPr>
              <a:t> Έλλειψη υγρασίας ( Αφυδατωμένο)</a:t>
            </a:r>
          </a:p>
          <a:p>
            <a:pPr>
              <a:buFont typeface="Wingdings" pitchFamily="2" charset="2"/>
              <a:buChar char="§"/>
            </a:pPr>
            <a:r>
              <a:rPr lang="el-GR" dirty="0" smtClean="0">
                <a:latin typeface="+mj-lt"/>
              </a:rPr>
              <a:t> Ξεφλουδισμένη όψη</a:t>
            </a:r>
          </a:p>
          <a:p>
            <a:pPr>
              <a:buFont typeface="Wingdings" pitchFamily="2" charset="2"/>
              <a:buChar char="§"/>
            </a:pPr>
            <a:r>
              <a:rPr lang="el-GR" dirty="0" smtClean="0">
                <a:latin typeface="+mj-lt"/>
              </a:rPr>
              <a:t> Λεπτή επιδερμίδα</a:t>
            </a:r>
          </a:p>
          <a:p>
            <a:pPr>
              <a:buFont typeface="Wingdings" pitchFamily="2" charset="2"/>
              <a:buChar char="§"/>
            </a:pPr>
            <a:r>
              <a:rPr lang="el-GR" dirty="0" smtClean="0">
                <a:latin typeface="+mj-lt"/>
              </a:rPr>
              <a:t> Είναι το πρώτο που θα εμφανίσει ρυτίδες</a:t>
            </a:r>
            <a:endParaRPr lang="el-GR" dirty="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80696"/>
          </a:xfrm>
        </p:spPr>
        <p:txBody>
          <a:bodyPr>
            <a:normAutofit/>
          </a:bodyPr>
          <a:lstStyle/>
          <a:p>
            <a:pPr algn="ctr"/>
            <a:r>
              <a:rPr lang="el-GR" sz="3600" b="1" dirty="0" smtClean="0">
                <a:solidFill>
                  <a:schemeClr val="accent3"/>
                </a:solidFill>
              </a:rPr>
              <a:t>Λιπαρό </a:t>
            </a:r>
            <a:endParaRPr lang="el-GR" sz="3600" b="1" dirty="0">
              <a:solidFill>
                <a:schemeClr val="accent3"/>
              </a:solidFill>
            </a:endParaRPr>
          </a:p>
        </p:txBody>
      </p:sp>
      <p:pic>
        <p:nvPicPr>
          <p:cNvPr id="4100" name="Picture 4" descr="C:\Users\user\Desktop\liparo.jpg"/>
          <p:cNvPicPr>
            <a:picLocks noGrp="1" noChangeAspect="1" noChangeArrowheads="1"/>
          </p:cNvPicPr>
          <p:nvPr>
            <p:ph idx="1"/>
          </p:nvPr>
        </p:nvPicPr>
        <p:blipFill>
          <a:blip r:embed="rId2" cstate="print"/>
          <a:srcRect/>
          <a:stretch>
            <a:fillRect/>
          </a:stretch>
        </p:blipFill>
        <p:spPr bwMode="auto">
          <a:xfrm>
            <a:off x="1043608" y="1556792"/>
            <a:ext cx="7200800" cy="4536504"/>
          </a:xfrm>
          <a:prstGeom prst="rect">
            <a:avLst/>
          </a:prstGeom>
          <a:noFill/>
        </p:spPr>
      </p:pic>
      <p:sp>
        <p:nvSpPr>
          <p:cNvPr id="7" name="6 - TextBox"/>
          <p:cNvSpPr txBox="1"/>
          <p:nvPr/>
        </p:nvSpPr>
        <p:spPr>
          <a:xfrm>
            <a:off x="2123728" y="5661248"/>
            <a:ext cx="2220673" cy="584775"/>
          </a:xfrm>
          <a:prstGeom prst="rect">
            <a:avLst/>
          </a:prstGeom>
          <a:noFill/>
        </p:spPr>
        <p:txBody>
          <a:bodyPr wrap="none" rtlCol="0">
            <a:spAutoFit/>
          </a:bodyPr>
          <a:lstStyle/>
          <a:p>
            <a:r>
              <a:rPr lang="en-US" sz="3200" b="1" dirty="0" smtClean="0"/>
              <a:t>OILY SKIN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80728"/>
            <a:ext cx="8229600" cy="5544616"/>
          </a:xfrm>
        </p:spPr>
        <p:txBody>
          <a:bodyPr>
            <a:normAutofit lnSpcReduction="10000"/>
          </a:bodyPr>
          <a:lstStyle/>
          <a:p>
            <a:pPr>
              <a:buNone/>
            </a:pPr>
            <a:r>
              <a:rPr lang="el-GR" b="1" u="sng" dirty="0" smtClean="0">
                <a:solidFill>
                  <a:schemeClr val="accent3"/>
                </a:solidFill>
                <a:latin typeface="+mj-lt"/>
              </a:rPr>
              <a:t>Λιπαρό δέρμα</a:t>
            </a:r>
            <a:r>
              <a:rPr lang="el-GR" dirty="0" smtClean="0">
                <a:latin typeface="+mj-lt"/>
              </a:rPr>
              <a:t>, είναι το δέρμα στο οποίο παρατηρούμε αύξηση στις φυσιολογικές λειτουργίες του.</a:t>
            </a:r>
          </a:p>
          <a:p>
            <a:pPr>
              <a:buNone/>
            </a:pPr>
            <a:endParaRPr lang="el-GR" dirty="0" smtClean="0">
              <a:latin typeface="+mj-lt"/>
            </a:endParaRPr>
          </a:p>
          <a:p>
            <a:pPr>
              <a:buNone/>
            </a:pPr>
            <a:r>
              <a:rPr lang="el-GR" dirty="0" smtClean="0">
                <a:latin typeface="+mj-lt"/>
              </a:rPr>
              <a:t>Τα ιδιαίτερα </a:t>
            </a:r>
            <a:r>
              <a:rPr lang="el-GR" dirty="0" smtClean="0">
                <a:solidFill>
                  <a:schemeClr val="accent3"/>
                </a:solidFill>
                <a:latin typeface="+mj-lt"/>
              </a:rPr>
              <a:t>χαρακτηριστικά</a:t>
            </a:r>
            <a:r>
              <a:rPr lang="el-GR" dirty="0" smtClean="0">
                <a:latin typeface="+mj-lt"/>
              </a:rPr>
              <a:t> του λιπαρού δέρματος είναι</a:t>
            </a:r>
            <a:r>
              <a:rPr lang="en-US" dirty="0" smtClean="0">
                <a:latin typeface="+mj-lt"/>
              </a:rPr>
              <a:t>: </a:t>
            </a:r>
            <a:endParaRPr lang="el-GR" dirty="0" smtClean="0">
              <a:latin typeface="+mj-lt"/>
            </a:endParaRPr>
          </a:p>
          <a:p>
            <a:pPr>
              <a:buNone/>
            </a:pPr>
            <a:endParaRPr lang="el-GR" dirty="0" smtClean="0">
              <a:latin typeface="+mj-lt"/>
            </a:endParaRPr>
          </a:p>
          <a:p>
            <a:pPr>
              <a:buFont typeface="Wingdings" pitchFamily="2" charset="2"/>
              <a:buChar char="§"/>
            </a:pPr>
            <a:r>
              <a:rPr lang="el-GR" dirty="0" smtClean="0">
                <a:latin typeface="+mj-lt"/>
              </a:rPr>
              <a:t> Αυξημένη έκκριση σμήγματος</a:t>
            </a:r>
          </a:p>
          <a:p>
            <a:pPr>
              <a:buFont typeface="Wingdings" pitchFamily="2" charset="2"/>
              <a:buChar char="§"/>
            </a:pPr>
            <a:r>
              <a:rPr lang="el-GR" dirty="0" smtClean="0">
                <a:latin typeface="+mj-lt"/>
              </a:rPr>
              <a:t> Έντονη λιπαρότητα ( γυαλίζει)</a:t>
            </a:r>
          </a:p>
          <a:p>
            <a:pPr>
              <a:buFont typeface="Wingdings" pitchFamily="2" charset="2"/>
              <a:buChar char="§"/>
            </a:pPr>
            <a:r>
              <a:rPr lang="el-GR" dirty="0" smtClean="0">
                <a:latin typeface="+mj-lt"/>
              </a:rPr>
              <a:t> Μεγάλοι διεσταλμένοι πόροι</a:t>
            </a:r>
          </a:p>
          <a:p>
            <a:pPr>
              <a:buFont typeface="Wingdings" pitchFamily="2" charset="2"/>
              <a:buChar char="§"/>
            </a:pPr>
            <a:r>
              <a:rPr lang="el-GR" dirty="0" smtClean="0">
                <a:latin typeface="+mj-lt"/>
              </a:rPr>
              <a:t> Αίσθηση βρώμικου δέρματος</a:t>
            </a:r>
          </a:p>
          <a:p>
            <a:pPr>
              <a:buFont typeface="Wingdings" pitchFamily="2" charset="2"/>
              <a:buChar char="§"/>
            </a:pPr>
            <a:r>
              <a:rPr lang="el-GR" dirty="0" smtClean="0">
                <a:latin typeface="+mj-lt"/>
              </a:rPr>
              <a:t> Παχιά επιδερμίδα</a:t>
            </a:r>
          </a:p>
          <a:p>
            <a:pPr>
              <a:buFont typeface="Wingdings" pitchFamily="2" charset="2"/>
              <a:buChar char="§"/>
            </a:pPr>
            <a:r>
              <a:rPr lang="el-GR" dirty="0" smtClean="0">
                <a:latin typeface="+mj-lt"/>
              </a:rPr>
              <a:t> Αργεί να εμφανίσει ρυτίδες</a:t>
            </a:r>
          </a:p>
          <a:p>
            <a:pPr>
              <a:buFont typeface="Wingdings" pitchFamily="2" charset="2"/>
              <a:buChar char="§"/>
            </a:pPr>
            <a:r>
              <a:rPr lang="el-GR" dirty="0" smtClean="0">
                <a:latin typeface="+mj-lt"/>
              </a:rPr>
              <a:t> Ευνοεί την ανάπτυξη μικροβίων και εμφανίζει ακμή</a:t>
            </a:r>
            <a:endParaRPr lang="el-GR" dirty="0">
              <a:latin typeface="+mj-l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392</TotalTime>
  <Words>904</Words>
  <Application>Microsoft Office PowerPoint</Application>
  <PresentationFormat>Προβολή στην οθόνη (4:3)</PresentationFormat>
  <Paragraphs>168</Paragraphs>
  <Slides>24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24</vt:i4>
      </vt:variant>
    </vt:vector>
  </HeadingPairs>
  <TitlesOfParts>
    <vt:vector size="25" baseType="lpstr">
      <vt:lpstr>Ροή</vt:lpstr>
      <vt:lpstr>   Βασικοί τύποι δέρματος     </vt:lpstr>
      <vt:lpstr>Διαφάνεια 2</vt:lpstr>
      <vt:lpstr>Διαφάνεια 3</vt:lpstr>
      <vt:lpstr>Κανονικό</vt:lpstr>
      <vt:lpstr>Διαφάνεια 5</vt:lpstr>
      <vt:lpstr>Ξηρό</vt:lpstr>
      <vt:lpstr>Διαφάνεια 7</vt:lpstr>
      <vt:lpstr>Λιπαρό </vt:lpstr>
      <vt:lpstr>Διαφάνεια 9</vt:lpstr>
      <vt:lpstr>Μικτό</vt:lpstr>
      <vt:lpstr>Διαφάνεια 11</vt:lpstr>
      <vt:lpstr>Γηρασμένο</vt:lpstr>
      <vt:lpstr>Διαφάνεια 13</vt:lpstr>
      <vt:lpstr>Διαφάνεια 14</vt:lpstr>
      <vt:lpstr>Διαφάνεια 15</vt:lpstr>
      <vt:lpstr>Ευαίσθητο </vt:lpstr>
      <vt:lpstr>Διαφάνεια 17</vt:lpstr>
      <vt:lpstr>Εφαρμογή</vt:lpstr>
      <vt:lpstr>Εφαρμογή</vt:lpstr>
      <vt:lpstr>Έλεγχος</vt:lpstr>
      <vt:lpstr>Έλεγχος</vt:lpstr>
      <vt:lpstr>Ανακεφαλαίωση</vt:lpstr>
      <vt:lpstr>Ανάθεση εργασίας</vt:lpstr>
      <vt:lpstr>Σας ευχαριστώ πολύ!!!!!!!!!!</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Βασικοί τύποι δέρματος Κυριαζή Ανδρονίκη ΑΣΠΑΙΤΕ/ΕΠΠΑΙΚ 2018-2019 Θεσσαλονίκη</dc:title>
  <dc:creator>user</dc:creator>
  <cp:lastModifiedBy>user</cp:lastModifiedBy>
  <cp:revision>67</cp:revision>
  <dcterms:created xsi:type="dcterms:W3CDTF">2019-01-20T07:10:36Z</dcterms:created>
  <dcterms:modified xsi:type="dcterms:W3CDTF">2020-05-11T15:42:10Z</dcterms:modified>
</cp:coreProperties>
</file>