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Τίτλο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Στυλ κύριου υπότιτλου</a:t>
            </a:r>
            <a:endParaRPr kumimoji="0" lang="en-US"/>
          </a:p>
        </p:txBody>
      </p:sp>
      <p:sp>
        <p:nvSpPr>
          <p:cNvPr id="16" name="Θέση ημερομηνίας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Τίτλο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25" name="Θέση κειμένου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8" name="Θέση περιεχομένου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Τίτλο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Στυλ υποδείγματος κειμένου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29" name="Θέση υποσέλιδου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5C51-4749-40F3-991E-B14AF70C3161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Στυλ υποδείγματος κειμένου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1" name="Θέση ημερομηνίας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005C51-4749-40F3-991E-B14AF70C3161}" type="datetimeFigureOut">
              <a:rPr lang="el-GR" smtClean="0"/>
              <a:t>28/5/2020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774285-2057-4CC6-A70A-64EDAAD458F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τίτλου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Στυλ κύριου τίτλου</a:t>
            </a:r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b="1" i="1" dirty="0">
                <a:latin typeface="Georgia" pitchFamily="18" charset="0"/>
              </a:rPr>
              <a:t>ΜΙΚΡΟΒΙΟΛΟΓΙΑ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30" y="1554163"/>
            <a:ext cx="560594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55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eorgia" pitchFamily="18" charset="0"/>
              </a:rPr>
              <a:t>ΑΝΑΠΤΥΞΗ  βακτηρίων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dirty="0">
                <a:latin typeface="Georgia" pitchFamily="18" charset="0"/>
              </a:rPr>
              <a:t>Τα βακτήρια για την ανάπτυξη τους χρησιμοποιούν: νερό, μέταλλα, άνθρακα, άζωτο, αμινοξέα, βιταμίνες και άλλες πολύπλοκες ουσίες που δεν μπορούν να συνθέσουν από μόνα τους.</a:t>
            </a: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400" dirty="0">
                <a:latin typeface="Georgia" pitchFamily="18" charset="0"/>
              </a:rPr>
              <a:t>Για την σύνθεση των πολύπλοκων ουσιών χρειάζονται μια πηγή ενέργειας και μια πηγή άνθρακα. Ανάλογα με την προέλευση  της πηγής τους τα βακτήρια διακρίνονται σε:</a:t>
            </a:r>
          </a:p>
          <a:p>
            <a:pPr marL="0" indent="0">
              <a:buNone/>
            </a:pPr>
            <a:r>
              <a:rPr lang="el-GR" sz="1400" b="1" dirty="0">
                <a:latin typeface="Georgia" pitchFamily="18" charset="0"/>
              </a:rPr>
              <a:t>1. </a:t>
            </a:r>
            <a:r>
              <a:rPr lang="el-GR" sz="1400" b="1" dirty="0" err="1">
                <a:latin typeface="Georgia" pitchFamily="18" charset="0"/>
              </a:rPr>
              <a:t>Αυτότροφους</a:t>
            </a:r>
            <a:r>
              <a:rPr lang="el-GR" sz="1400" dirty="0">
                <a:latin typeface="Georgia" pitchFamily="18" charset="0"/>
              </a:rPr>
              <a:t> μικροοργανισμούς (χρησιμοποιούν ως πηγή άνθρακα </a:t>
            </a:r>
            <a:r>
              <a:rPr lang="en-US" sz="1400" dirty="0">
                <a:latin typeface="Georgia" pitchFamily="18" charset="0"/>
              </a:rPr>
              <a:t>CO2 </a:t>
            </a:r>
            <a:r>
              <a:rPr lang="el-GR" sz="1400" dirty="0">
                <a:latin typeface="Georgia" pitchFamily="18" charset="0"/>
              </a:rPr>
              <a:t>και ως πηγή ενέργειας είτε το ηλιακό φως ,φωτοσυνθετικοί </a:t>
            </a:r>
            <a:r>
              <a:rPr lang="el-GR" sz="1400" dirty="0" err="1">
                <a:latin typeface="Georgia" pitchFamily="18" charset="0"/>
              </a:rPr>
              <a:t>αυτότροφοι</a:t>
            </a:r>
            <a:r>
              <a:rPr lang="el-GR" sz="1400" dirty="0">
                <a:latin typeface="Georgia" pitchFamily="18" charset="0"/>
              </a:rPr>
              <a:t> μικροοργανισμοί, είτε την ενέργεια που παράγεται από την οξείδωση ανόργανων ουσιών, </a:t>
            </a:r>
            <a:r>
              <a:rPr lang="el-GR" sz="1400" dirty="0" err="1">
                <a:latin typeface="Georgia" pitchFamily="18" charset="0"/>
              </a:rPr>
              <a:t>χημειοσυνθετικοί</a:t>
            </a:r>
            <a:r>
              <a:rPr lang="el-GR" sz="1400" dirty="0">
                <a:latin typeface="Georgia" pitchFamily="18" charset="0"/>
              </a:rPr>
              <a:t> </a:t>
            </a:r>
            <a:r>
              <a:rPr lang="el-GR" sz="1400" dirty="0" err="1">
                <a:latin typeface="Georgia" pitchFamily="18" charset="0"/>
              </a:rPr>
              <a:t>αυτότροφοι</a:t>
            </a:r>
            <a:r>
              <a:rPr lang="el-GR" sz="1400" dirty="0">
                <a:latin typeface="Georgia" pitchFamily="18" charset="0"/>
              </a:rPr>
              <a:t> μικροοργανισμοί.)</a:t>
            </a:r>
          </a:p>
          <a:p>
            <a:pPr marL="0" indent="0">
              <a:buNone/>
            </a:pPr>
            <a:r>
              <a:rPr lang="el-GR" sz="1400" b="1" dirty="0">
                <a:latin typeface="Georgia" pitchFamily="18" charset="0"/>
              </a:rPr>
              <a:t>2. </a:t>
            </a:r>
            <a:r>
              <a:rPr lang="el-GR" sz="1400" b="1" dirty="0" err="1">
                <a:latin typeface="Georgia" pitchFamily="18" charset="0"/>
              </a:rPr>
              <a:t>Ετερότροφους</a:t>
            </a:r>
            <a:r>
              <a:rPr lang="el-GR" sz="1400" dirty="0">
                <a:latin typeface="Georgia" pitchFamily="18" charset="0"/>
              </a:rPr>
              <a:t> μικροοργανισμούς ( χρησιμοποιούν σαν πηγή άνθρακα και ενέργειας οργανικές ουσίες του περιβάλλοντος. </a:t>
            </a: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400" dirty="0">
                <a:latin typeface="Georgia" pitchFamily="18" charset="0"/>
              </a:rPr>
              <a:t>		Σαπροφυτικοί		Παρασιτικοί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D3CE55-0FEC-4AF4-8B43-21A78233A9A8}"/>
              </a:ext>
            </a:extLst>
          </p:cNvPr>
          <p:cNvCxnSpPr/>
          <p:nvPr/>
        </p:nvCxnSpPr>
        <p:spPr>
          <a:xfrm flipH="1">
            <a:off x="3059832" y="3789040"/>
            <a:ext cx="576064" cy="648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28F97B-5E51-422D-BED1-460C6DCFF1BF}"/>
              </a:ext>
            </a:extLst>
          </p:cNvPr>
          <p:cNvCxnSpPr/>
          <p:nvPr/>
        </p:nvCxnSpPr>
        <p:spPr>
          <a:xfrm>
            <a:off x="3707904" y="3817143"/>
            <a:ext cx="1296144" cy="6199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00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eorgia" pitchFamily="18" charset="0"/>
              </a:rPr>
              <a:t>ΑΝΑΠΤΥΞΗ  βακτηρίων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dirty="0">
                <a:latin typeface="Georgia" panose="02040502050405020303" pitchFamily="18" charset="0"/>
              </a:rPr>
              <a:t>Με βάση τις ανάγκες των μικροβίων σε οξυγόνο, τα διακρίνουμε σε:</a:t>
            </a:r>
          </a:p>
          <a:p>
            <a:pPr marL="0" indent="0">
              <a:buNone/>
            </a:pPr>
            <a:endParaRPr lang="el-GR" sz="1400" dirty="0">
              <a:latin typeface="Georgia" panose="02040502050405020303" pitchFamily="18" charset="0"/>
            </a:endParaRPr>
          </a:p>
          <a:p>
            <a:pPr>
              <a:lnSpc>
                <a:spcPct val="200000"/>
              </a:lnSpc>
              <a:buClrTx/>
              <a:buFont typeface="+mj-lt"/>
              <a:buAutoNum type="arabicPeriod"/>
            </a:pPr>
            <a:r>
              <a:rPr lang="el-GR" sz="1400" b="1" dirty="0">
                <a:latin typeface="Georgia" panose="02040502050405020303" pitchFamily="18" charset="0"/>
              </a:rPr>
              <a:t>Υποχρεωτικά αερόβια</a:t>
            </a:r>
            <a:r>
              <a:rPr lang="el-GR" sz="1400" dirty="0">
                <a:latin typeface="Georgia" panose="02040502050405020303" pitchFamily="18" charset="0"/>
              </a:rPr>
              <a:t>: Εντελώς απαραίτητη η παρουσία οξυγόνου</a:t>
            </a:r>
          </a:p>
          <a:p>
            <a:pPr>
              <a:lnSpc>
                <a:spcPct val="200000"/>
              </a:lnSpc>
              <a:buClrTx/>
              <a:buFont typeface="+mj-lt"/>
              <a:buAutoNum type="arabicPeriod"/>
            </a:pPr>
            <a:r>
              <a:rPr lang="el-GR" sz="1400" b="1" dirty="0">
                <a:latin typeface="Georgia" panose="02040502050405020303" pitchFamily="18" charset="0"/>
              </a:rPr>
              <a:t>Υποχρεωτικά αναερόβια</a:t>
            </a:r>
            <a:r>
              <a:rPr lang="el-GR" sz="1400" dirty="0">
                <a:latin typeface="Georgia" panose="02040502050405020303" pitchFamily="18" charset="0"/>
              </a:rPr>
              <a:t>: Δεν αναπτύσσονται όταν υπάρχει οξυγόνο</a:t>
            </a:r>
          </a:p>
          <a:p>
            <a:pPr>
              <a:lnSpc>
                <a:spcPct val="200000"/>
              </a:lnSpc>
              <a:buClrTx/>
              <a:buFont typeface="+mj-lt"/>
              <a:buAutoNum type="arabicPeriod"/>
            </a:pPr>
            <a:r>
              <a:rPr lang="el-GR" sz="1400" b="1" dirty="0">
                <a:latin typeface="Georgia" panose="02040502050405020303" pitchFamily="18" charset="0"/>
              </a:rPr>
              <a:t>Προαιρετικά αναερόβια</a:t>
            </a:r>
            <a:r>
              <a:rPr lang="el-GR" sz="1400" dirty="0">
                <a:latin typeface="Georgia" panose="02040502050405020303" pitchFamily="18" charset="0"/>
              </a:rPr>
              <a:t>: Αναπτύσσονται με την παρουσία ή και χωρίς οξυγόνο</a:t>
            </a:r>
          </a:p>
          <a:p>
            <a:pPr>
              <a:lnSpc>
                <a:spcPct val="200000"/>
              </a:lnSpc>
              <a:buClrTx/>
              <a:buFont typeface="+mj-lt"/>
              <a:buAutoNum type="arabicPeriod"/>
            </a:pPr>
            <a:r>
              <a:rPr lang="el-GR" sz="1400" b="1" dirty="0" err="1">
                <a:latin typeface="Georgia" panose="02040502050405020303" pitchFamily="18" charset="0"/>
              </a:rPr>
              <a:t>Μικροαερόφιλα</a:t>
            </a:r>
            <a:r>
              <a:rPr lang="el-GR" sz="1400" dirty="0">
                <a:latin typeface="Georgia" panose="02040502050405020303" pitchFamily="18" charset="0"/>
              </a:rPr>
              <a:t>: Αναπτύσσονται σε ατμόσφαιρα με ελαττωμένη τάση οξυγόνου</a:t>
            </a:r>
          </a:p>
        </p:txBody>
      </p:sp>
    </p:spTree>
    <p:extLst>
      <p:ext uri="{BB962C8B-B14F-4D97-AF65-F5344CB8AC3E}">
        <p14:creationId xmlns:p14="http://schemas.microsoft.com/office/powerpoint/2010/main" val="3846335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Georgia" pitchFamily="18" charset="0"/>
              </a:rPr>
              <a:t>ΑΝΑΠΤΥΞΗ  βακτηρίων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dirty="0">
                <a:latin typeface="Georgia" panose="02040502050405020303" pitchFamily="18" charset="0"/>
              </a:rPr>
              <a:t>Τα διάφορα βακτήρια είναι δυνατόν να αναπτυχθούν σε θερμοκρασίες από -5 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n-US" sz="1400" dirty="0" err="1">
                <a:latin typeface="Georgia" panose="02040502050405020303" pitchFamily="18" charset="0"/>
              </a:rPr>
              <a:t>oC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l-GR" sz="1400" dirty="0" err="1">
                <a:latin typeface="Georgia" panose="02040502050405020303" pitchFamily="18" charset="0"/>
              </a:rPr>
              <a:t>εώς</a:t>
            </a:r>
            <a:r>
              <a:rPr lang="el-GR" sz="1400" dirty="0">
                <a:latin typeface="Georgia" panose="02040502050405020303" pitchFamily="18" charset="0"/>
              </a:rPr>
              <a:t> 8</a:t>
            </a:r>
            <a:r>
              <a:rPr lang="en-US" sz="1400" dirty="0">
                <a:latin typeface="Georgia" panose="02040502050405020303" pitchFamily="18" charset="0"/>
              </a:rPr>
              <a:t>0 </a:t>
            </a:r>
            <a:r>
              <a:rPr lang="en-US" sz="1400" dirty="0" err="1">
                <a:latin typeface="Georgia" panose="02040502050405020303" pitchFamily="18" charset="0"/>
              </a:rPr>
              <a:t>oC</a:t>
            </a:r>
            <a:r>
              <a:rPr lang="el-GR" sz="1400" dirty="0">
                <a:latin typeface="Georgia" panose="02040502050405020303" pitchFamily="18" charset="0"/>
              </a:rPr>
              <a:t>. </a:t>
            </a:r>
          </a:p>
          <a:p>
            <a:pPr marL="0" indent="0">
              <a:buNone/>
            </a:pPr>
            <a:r>
              <a:rPr lang="el-GR" sz="1400" dirty="0">
                <a:latin typeface="Georgia" panose="02040502050405020303" pitchFamily="18" charset="0"/>
              </a:rPr>
              <a:t>Για κάθε είδος βακτηρίων υπάρχει μια άριστη θερμοκρασία ανάπτυξης, με βάση την οποία τα διακρίνουμε σε:</a:t>
            </a:r>
          </a:p>
          <a:p>
            <a:pPr>
              <a:lnSpc>
                <a:spcPct val="200000"/>
              </a:lnSpc>
              <a:buClrTx/>
              <a:buFont typeface="+mj-lt"/>
              <a:buAutoNum type="arabicPeriod"/>
            </a:pPr>
            <a:r>
              <a:rPr lang="el-GR" sz="1400" b="1" dirty="0" err="1">
                <a:latin typeface="Georgia" panose="02040502050405020303" pitchFamily="18" charset="0"/>
              </a:rPr>
              <a:t>Μεσόφιλους</a:t>
            </a:r>
            <a:r>
              <a:rPr lang="el-GR" sz="1400" b="1" dirty="0">
                <a:latin typeface="Georgia" panose="02040502050405020303" pitchFamily="18" charset="0"/>
              </a:rPr>
              <a:t> οργανισμούς: </a:t>
            </a:r>
            <a:r>
              <a:rPr lang="el-GR" sz="1400" dirty="0">
                <a:latin typeface="Georgia" panose="02040502050405020303" pitchFamily="18" charset="0"/>
              </a:rPr>
              <a:t>Αποτελούν τη μεγαλύτερη και πιο ενδιαφέρουσα ομάδα για τον άνθρωπο γιατί σε αυτή ανήκουν τα αίτια των λοιμώξεων.  Αναπτύσσονται από τους 5 </a:t>
            </a:r>
            <a:r>
              <a:rPr lang="en-US" sz="1400" dirty="0" err="1">
                <a:latin typeface="Georgia" panose="02040502050405020303" pitchFamily="18" charset="0"/>
              </a:rPr>
              <a:t>oC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l-GR" sz="1400" dirty="0">
                <a:latin typeface="Georgia" panose="02040502050405020303" pitchFamily="18" charset="0"/>
              </a:rPr>
              <a:t>έως 45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n-US" sz="1400" dirty="0" err="1">
                <a:latin typeface="Georgia" panose="02040502050405020303" pitchFamily="18" charset="0"/>
              </a:rPr>
              <a:t>oC</a:t>
            </a:r>
            <a:r>
              <a:rPr lang="el-GR" sz="1400" dirty="0">
                <a:latin typeface="Georgia" panose="02040502050405020303" pitchFamily="18" charset="0"/>
              </a:rPr>
              <a:t> , με άριστη θερμοκρασία ανάπτυξης τους 37 </a:t>
            </a:r>
            <a:r>
              <a:rPr lang="en-US" sz="1400" dirty="0" err="1">
                <a:latin typeface="Georgia" panose="02040502050405020303" pitchFamily="18" charset="0"/>
              </a:rPr>
              <a:t>oC.</a:t>
            </a:r>
            <a:endParaRPr lang="el-GR" sz="1400" dirty="0">
              <a:latin typeface="Georgia" panose="02040502050405020303" pitchFamily="18" charset="0"/>
            </a:endParaRPr>
          </a:p>
          <a:p>
            <a:pPr>
              <a:lnSpc>
                <a:spcPct val="200000"/>
              </a:lnSpc>
              <a:buClrTx/>
              <a:buFont typeface="+mj-lt"/>
              <a:buAutoNum type="arabicPeriod"/>
            </a:pPr>
            <a:r>
              <a:rPr lang="el-GR" sz="1400" b="1" dirty="0">
                <a:latin typeface="Georgia" panose="02040502050405020303" pitchFamily="18" charset="0"/>
              </a:rPr>
              <a:t>Θερμόφιλους οργανισμούς:</a:t>
            </a:r>
            <a:r>
              <a:rPr lang="el-GR" sz="1400" dirty="0">
                <a:latin typeface="Georgia" panose="02040502050405020303" pitchFamily="18" charset="0"/>
              </a:rPr>
              <a:t> Αναπτύσσονται από τους 40 </a:t>
            </a:r>
            <a:r>
              <a:rPr lang="en-US" sz="1400" dirty="0" err="1">
                <a:latin typeface="Georgia" panose="02040502050405020303" pitchFamily="18" charset="0"/>
              </a:rPr>
              <a:t>oC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l-GR" sz="1400" dirty="0">
                <a:latin typeface="Georgia" panose="02040502050405020303" pitchFamily="18" charset="0"/>
              </a:rPr>
              <a:t>έως 80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n-US" sz="1400" dirty="0" err="1">
                <a:latin typeface="Georgia" panose="02040502050405020303" pitchFamily="18" charset="0"/>
              </a:rPr>
              <a:t>oC</a:t>
            </a:r>
            <a:r>
              <a:rPr lang="el-GR" sz="1400" dirty="0">
                <a:latin typeface="Georgia" panose="02040502050405020303" pitchFamily="18" charset="0"/>
              </a:rPr>
              <a:t> , με άριστη θερμοκρασία ανάπτυξης τους 55 </a:t>
            </a:r>
            <a:r>
              <a:rPr lang="en-US" sz="1400" dirty="0" err="1">
                <a:latin typeface="Georgia" panose="02040502050405020303" pitchFamily="18" charset="0"/>
              </a:rPr>
              <a:t>oC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l-GR" sz="1400" dirty="0">
                <a:latin typeface="Georgia" panose="02040502050405020303" pitchFamily="18" charset="0"/>
              </a:rPr>
              <a:t>με 60 </a:t>
            </a:r>
            <a:r>
              <a:rPr lang="en-US" sz="1400" dirty="0" err="1">
                <a:latin typeface="Georgia" panose="02040502050405020303" pitchFamily="18" charset="0"/>
              </a:rPr>
              <a:t>oC.</a:t>
            </a:r>
            <a:endParaRPr lang="el-GR" sz="1400" dirty="0">
              <a:latin typeface="Georgia" panose="02040502050405020303" pitchFamily="18" charset="0"/>
            </a:endParaRPr>
          </a:p>
          <a:p>
            <a:pPr>
              <a:lnSpc>
                <a:spcPct val="200000"/>
              </a:lnSpc>
              <a:buClrTx/>
              <a:buFont typeface="+mj-lt"/>
              <a:buAutoNum type="arabicPeriod"/>
            </a:pPr>
            <a:r>
              <a:rPr lang="el-GR" sz="1400" b="1" dirty="0">
                <a:latin typeface="Georgia" panose="02040502050405020303" pitchFamily="18" charset="0"/>
              </a:rPr>
              <a:t>Ψυχρόφιλους οργανισμού</a:t>
            </a:r>
            <a:r>
              <a:rPr lang="el-GR" sz="1400" dirty="0">
                <a:latin typeface="Georgia" panose="02040502050405020303" pitchFamily="18" charset="0"/>
              </a:rPr>
              <a:t>ς: Αναπτύσσονται από τους -5 </a:t>
            </a:r>
            <a:r>
              <a:rPr lang="en-US" sz="1400" dirty="0" err="1">
                <a:latin typeface="Georgia" panose="02040502050405020303" pitchFamily="18" charset="0"/>
              </a:rPr>
              <a:t>oC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l-GR" sz="1400" dirty="0">
                <a:latin typeface="Georgia" panose="02040502050405020303" pitchFamily="18" charset="0"/>
              </a:rPr>
              <a:t>έως 20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n-US" sz="1400" dirty="0" err="1">
                <a:latin typeface="Georgia" panose="02040502050405020303" pitchFamily="18" charset="0"/>
              </a:rPr>
              <a:t>oC</a:t>
            </a:r>
            <a:r>
              <a:rPr lang="el-GR" sz="1400" dirty="0">
                <a:latin typeface="Georgia" panose="02040502050405020303" pitchFamily="18" charset="0"/>
              </a:rPr>
              <a:t> , με άριστη θερμοκρασία ανάπτυξης τους 5 </a:t>
            </a:r>
            <a:r>
              <a:rPr lang="en-US" sz="1400" dirty="0" err="1">
                <a:latin typeface="Georgia" panose="02040502050405020303" pitchFamily="18" charset="0"/>
              </a:rPr>
              <a:t>oC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l-GR" sz="1400" dirty="0">
                <a:latin typeface="Georgia" panose="02040502050405020303" pitchFamily="18" charset="0"/>
              </a:rPr>
              <a:t>με 10 </a:t>
            </a:r>
            <a:r>
              <a:rPr lang="en-US" sz="1400" dirty="0" err="1">
                <a:latin typeface="Georgia" panose="02040502050405020303" pitchFamily="18" charset="0"/>
              </a:rPr>
              <a:t>oC.</a:t>
            </a:r>
            <a:endParaRPr lang="el-GR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3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el-GR" dirty="0" err="1">
                <a:latin typeface="Georgia" pitchFamily="18" charset="0"/>
              </a:rPr>
              <a:t>ΑΝΑΠαραγωγη</a:t>
            </a:r>
            <a:r>
              <a:rPr lang="el-GR" dirty="0">
                <a:latin typeface="Georgia" pitchFamily="18" charset="0"/>
              </a:rPr>
              <a:t>  βακτηρίων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7056" y="1295400"/>
            <a:ext cx="3602856" cy="3285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1400" dirty="0">
                <a:latin typeface="Georgia" panose="02040502050405020303" pitchFamily="18" charset="0"/>
              </a:rPr>
              <a:t>Ο βασικός τρόπος αναπαραγωγής των μικροβίων είναι η </a:t>
            </a:r>
            <a:r>
              <a:rPr lang="el-GR" sz="1400" b="1" dirty="0">
                <a:latin typeface="Georgia" panose="02040502050405020303" pitchFamily="18" charset="0"/>
              </a:rPr>
              <a:t>απλή διχοτόμηση </a:t>
            </a:r>
            <a:r>
              <a:rPr lang="el-GR" sz="1400" dirty="0">
                <a:latin typeface="Georgia" panose="02040502050405020303" pitchFamily="18" charset="0"/>
              </a:rPr>
              <a:t>(διαίρεση του μικροβίου στα δυο χωρίς να υπάρχει ένωση θηλυκού και αρσενικού κυττάρου).</a:t>
            </a:r>
          </a:p>
          <a:p>
            <a:pPr>
              <a:buClrTx/>
              <a:buFont typeface="+mj-lt"/>
              <a:buAutoNum type="arabicPeriod"/>
            </a:pPr>
            <a:r>
              <a:rPr lang="el-GR" sz="1400" dirty="0">
                <a:latin typeface="Georgia" panose="02040502050405020303" pitchFamily="18" charset="0"/>
              </a:rPr>
              <a:t>Η </a:t>
            </a:r>
            <a:r>
              <a:rPr lang="el-GR" sz="1400" dirty="0" err="1">
                <a:latin typeface="Georgia" panose="02040502050405020303" pitchFamily="18" charset="0"/>
              </a:rPr>
              <a:t>κυτταροπλασματική</a:t>
            </a:r>
            <a:r>
              <a:rPr lang="el-GR" sz="1400" dirty="0">
                <a:latin typeface="Georgia" panose="02040502050405020303" pitchFamily="18" charset="0"/>
              </a:rPr>
              <a:t> μεμβράνη σχηματίζει ένα κάθετο διάφραγμα.</a:t>
            </a:r>
          </a:p>
          <a:p>
            <a:pPr>
              <a:buClrTx/>
              <a:buFont typeface="+mj-lt"/>
              <a:buAutoNum type="arabicPeriod"/>
            </a:pPr>
            <a:r>
              <a:rPr lang="el-GR" sz="1400" dirty="0">
                <a:latin typeface="Georgia" panose="02040502050405020303" pitchFamily="18" charset="0"/>
              </a:rPr>
              <a:t>Ακολουθεί η διχοτόμηση του κυτταροπλάσματος και του χρωμοσώματος.</a:t>
            </a:r>
          </a:p>
          <a:p>
            <a:pPr>
              <a:buClrTx/>
              <a:buFont typeface="+mj-lt"/>
              <a:buAutoNum type="arabicPeriod"/>
            </a:pPr>
            <a:r>
              <a:rPr lang="el-GR" sz="1400" dirty="0">
                <a:latin typeface="Georgia" panose="02040502050405020303" pitchFamily="18" charset="0"/>
              </a:rPr>
              <a:t>Τέλος διαχωρίζονται τα δυο νέα θυγατρικά κύτταρα τα οποία είναι ισομεγέθη.</a:t>
            </a:r>
          </a:p>
          <a:p>
            <a:pPr>
              <a:buClrTx/>
              <a:buFont typeface="+mj-lt"/>
              <a:buAutoNum type="arabicPeriod"/>
            </a:pPr>
            <a:r>
              <a:rPr lang="el-GR" sz="1400" dirty="0">
                <a:latin typeface="Georgia" panose="02040502050405020303" pitchFamily="18" charset="0"/>
              </a:rPr>
              <a:t>Το κάθε νέο κύτταρο διαιρείται σε δυο νέα </a:t>
            </a:r>
            <a:r>
              <a:rPr lang="el-GR" sz="1400" dirty="0" err="1">
                <a:latin typeface="Georgia" panose="02040502050405020303" pitchFamily="18" charset="0"/>
              </a:rPr>
              <a:t>κ.ο.κ</a:t>
            </a:r>
            <a:endParaRPr lang="el-GR" sz="14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ΚΥΤΤΑΡΟ. - ppt κατέβασμα">
            <a:extLst>
              <a:ext uri="{FF2B5EF4-FFF2-40B4-BE49-F238E27FC236}">
                <a16:creationId xmlns:a16="http://schemas.microsoft.com/office/drawing/2014/main" id="{B248DE0B-B011-4773-ADF7-CD60B9B12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76" y="1462249"/>
            <a:ext cx="43521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9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Georgia" pitchFamily="18" charset="0"/>
              </a:rPr>
              <a:t>Κυτταρολογία βακτηρίων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80000"/>
              <a:buFont typeface="Wingdings" panose="05000000000000000000" pitchFamily="2" charset="2"/>
              <a:buChar char="Ø"/>
            </a:pPr>
            <a:r>
              <a:rPr lang="el-GR" sz="1600" b="1" u="sng" dirty="0">
                <a:latin typeface="Georgia" pitchFamily="18" charset="0"/>
              </a:rPr>
              <a:t>Μέγεθος</a:t>
            </a:r>
            <a:endParaRPr lang="en-US" sz="1600" b="1" u="sng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600" dirty="0">
                <a:latin typeface="Georgia" pitchFamily="18" charset="0"/>
              </a:rPr>
              <a:t>Αυτό κυμαίνεται ανάλογα με το γένος, από πολύ μικρό (ορατό μόνο με</a:t>
            </a:r>
          </a:p>
          <a:p>
            <a:pPr marL="0" indent="0">
              <a:buNone/>
            </a:pPr>
            <a:r>
              <a:rPr lang="el-GR" sz="1600" dirty="0">
                <a:latin typeface="Georgia" pitchFamily="18" charset="0"/>
              </a:rPr>
              <a:t>μικροσκόπιο) μέχρι πολύ μεγάλο (ορατό και με γυμνό μάτι). Για τα πιο συνηθισμένα</a:t>
            </a:r>
          </a:p>
          <a:p>
            <a:pPr marL="0" indent="0">
              <a:buNone/>
            </a:pPr>
            <a:r>
              <a:rPr lang="el-GR" sz="1600" dirty="0">
                <a:latin typeface="Georgia" pitchFamily="18" charset="0"/>
              </a:rPr>
              <a:t>βακτήρια που ενδιαφέρουν την Ιατρική Μικροβιολογία, το μέγεθος κυμαίνεται</a:t>
            </a:r>
          </a:p>
          <a:p>
            <a:pPr marL="0" indent="0">
              <a:buNone/>
            </a:pPr>
            <a:r>
              <a:rPr lang="el-GR" sz="1600" dirty="0">
                <a:latin typeface="Georgia" pitchFamily="18" charset="0"/>
              </a:rPr>
              <a:t>από 0,5 - 5 μ</a:t>
            </a:r>
            <a:r>
              <a:rPr lang="en-US" sz="1600" dirty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Georgia" pitchFamily="18" charset="0"/>
            </a:endParaRPr>
          </a:p>
          <a:p>
            <a:pPr marL="0" indent="0">
              <a:buNone/>
            </a:pPr>
            <a:endParaRPr lang="el-GR" sz="1600" b="1" u="sng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77047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187624" y="6305461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err="1"/>
              <a:t>Κλωστηρίδιο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3059832" y="6243908"/>
            <a:ext cx="1728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/>
              <a:t>Κολοβακτηρίδιο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4898595" y="6242573"/>
            <a:ext cx="327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err="1"/>
              <a:t>Κορυνοβακτηρίδιο</a:t>
            </a:r>
            <a:r>
              <a:rPr lang="el-GR" i="1" dirty="0"/>
              <a:t> διφθερίτιδας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57780" y="464656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Στρεπτόκοκκος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3465227" y="4646560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Γονόκοκκος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4927729" y="4646560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err="1"/>
              <a:t>Μυκοβακτηρίδιο</a:t>
            </a:r>
            <a:r>
              <a:rPr lang="el-GR" i="1" dirty="0"/>
              <a:t> φυματιώσεως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346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7" y="2060848"/>
            <a:ext cx="7920880" cy="348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Georgia" pitchFamily="18" charset="0"/>
              </a:rPr>
              <a:t>Κυτταρολογία βακτηρίων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67544" y="1412776"/>
            <a:ext cx="1250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b="1" u="sng" dirty="0">
                <a:latin typeface="Georgia" pitchFamily="18" charset="0"/>
              </a:rPr>
              <a:t>Μορφή</a:t>
            </a:r>
            <a:endParaRPr lang="en-US" sz="1600" b="1" u="sng" dirty="0">
              <a:latin typeface="Georgia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971519" y="4869160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κόκκοι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2555776" y="494116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βακτηρίδια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4572000" y="4938100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σπειροειδή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6084168" y="4941168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/>
              <a:t>διακλαδούμενα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899592" y="573325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>
                <a:latin typeface="Georgia" pitchFamily="18" charset="0"/>
              </a:rPr>
              <a:t>Σχηματική παρουσίαση της εικόνας (μορφή) που εμφανίζουν</a:t>
            </a:r>
          </a:p>
          <a:p>
            <a:pPr algn="ctr"/>
            <a:r>
              <a:rPr lang="el-GR" sz="1600" i="1" dirty="0">
                <a:latin typeface="Georgia" pitchFamily="18" charset="0"/>
              </a:rPr>
              <a:t>τα βακτήρια στο μικροσκόπιο</a:t>
            </a:r>
            <a:endParaRPr lang="el-GR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9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Georgia" pitchFamily="18" charset="0"/>
              </a:rPr>
              <a:t>Κυτταρολογία βακτηρίων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3214" y="155679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Georgia" pitchFamily="18" charset="0"/>
              </a:rPr>
              <a:t>1</a:t>
            </a:r>
            <a:r>
              <a:rPr lang="el-GR" sz="1600" b="1" dirty="0">
                <a:latin typeface="Georgia" pitchFamily="18" charset="0"/>
              </a:rPr>
              <a:t>. Κόκκοι:</a:t>
            </a:r>
            <a:endParaRPr lang="en-US" sz="1600" b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400" b="1" dirty="0">
                <a:latin typeface="Georgia" pitchFamily="18" charset="0"/>
              </a:rPr>
              <a:t> </a:t>
            </a:r>
            <a:r>
              <a:rPr lang="el-GR" sz="1400" dirty="0">
                <a:latin typeface="Georgia" pitchFamily="18" charset="0"/>
              </a:rPr>
              <a:t>Εμφανίζονται σα σφαιρικά ή ωοειδή κύτταρα. Ανάλογα με τη διάταξή τους στο</a:t>
            </a:r>
            <a:r>
              <a:rPr lang="en-US" sz="1400" dirty="0">
                <a:latin typeface="Georgia" pitchFamily="18" charset="0"/>
              </a:rPr>
              <a:t> </a:t>
            </a:r>
            <a:r>
              <a:rPr lang="el-GR" sz="1400" dirty="0">
                <a:latin typeface="Georgia" pitchFamily="18" charset="0"/>
              </a:rPr>
              <a:t>χώρο, διακρίνονται σε </a:t>
            </a:r>
            <a:r>
              <a:rPr lang="el-GR" sz="1400" i="1" dirty="0" err="1">
                <a:latin typeface="Georgia" pitchFamily="18" charset="0"/>
              </a:rPr>
              <a:t>διπλόκοκκους</a:t>
            </a:r>
            <a:r>
              <a:rPr lang="el-GR" sz="1400" i="1" dirty="0">
                <a:latin typeface="Georgia" pitchFamily="18" charset="0"/>
              </a:rPr>
              <a:t>, στρεπτόκοκκους, σταφυλόκοκκους,</a:t>
            </a:r>
            <a:r>
              <a:rPr lang="en-US" sz="1400" i="1" dirty="0">
                <a:latin typeface="Georgia" pitchFamily="18" charset="0"/>
              </a:rPr>
              <a:t> </a:t>
            </a:r>
            <a:r>
              <a:rPr lang="el-GR" sz="1400" i="1" dirty="0">
                <a:latin typeface="Georgia" pitchFamily="18" charset="0"/>
              </a:rPr>
              <a:t> τετραδικούς κόκκους </a:t>
            </a:r>
            <a:r>
              <a:rPr lang="el-GR" sz="1400" dirty="0">
                <a:latin typeface="Georgia" pitchFamily="18" charset="0"/>
              </a:rPr>
              <a:t>κ.ά.</a:t>
            </a:r>
            <a:endParaRPr lang="en-US" sz="1400" dirty="0">
              <a:latin typeface="Georgia" pitchFamily="18" charset="0"/>
            </a:endParaRP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34194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187624" y="4074046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ΣΤΑΦΥΛΟΚΟΚΚΟΙ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83713"/>
            <a:ext cx="2886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076056" y="4074046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ΣΤΡΕΠΤΟΚΟΚΚΟΙ</a:t>
            </a:r>
            <a:endParaRPr lang="el-G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7" y="4653136"/>
            <a:ext cx="34290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1027323" y="6218756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ΠΝΕΥΜΟΝΙΟΚΟΚΚΟΙ</a:t>
            </a:r>
            <a:endParaRPr lang="el-G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40" y="4666181"/>
            <a:ext cx="3019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5635504" y="6218756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ΝΑΪΣΣΕΡΙΕΣ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143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Georgia" pitchFamily="18" charset="0"/>
              </a:rPr>
              <a:t>Κυτταρολογία βακτηρίων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Georgia" pitchFamily="18" charset="0"/>
              </a:rPr>
              <a:t>2</a:t>
            </a:r>
            <a:r>
              <a:rPr lang="el-GR" sz="1600" b="1" dirty="0">
                <a:latin typeface="Georgia" pitchFamily="18" charset="0"/>
              </a:rPr>
              <a:t>. Βακτηρίδια: </a:t>
            </a:r>
            <a:endParaRPr lang="en-US" sz="1600" b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400" dirty="0">
                <a:latin typeface="Georgia" pitchFamily="18" charset="0"/>
              </a:rPr>
              <a:t>Έχουν κυλινδρική μορφή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4194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16623"/>
            <a:ext cx="30194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004048" y="3861048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latin typeface="Georgia" pitchFamily="18" charset="0"/>
              </a:rPr>
              <a:t>ΚΟΡΥΝΟΒΑΚΤΗΡΙΔΙΑ</a:t>
            </a:r>
          </a:p>
          <a:p>
            <a:pPr algn="ctr"/>
            <a:r>
              <a:rPr lang="el-GR" sz="1600" b="1" dirty="0">
                <a:latin typeface="Georgia" pitchFamily="18" charset="0"/>
              </a:rPr>
              <a:t>ΧΡΩΣΗ </a:t>
            </a:r>
            <a:r>
              <a:rPr lang="en-US" sz="1600" b="1" dirty="0">
                <a:latin typeface="Georgia" pitchFamily="18" charset="0"/>
              </a:rPr>
              <a:t>NEISSER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63150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755576" y="3764423"/>
            <a:ext cx="2502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b="1" dirty="0">
                <a:latin typeface="Georgia" pitchFamily="18" charset="0"/>
              </a:rPr>
              <a:t>ΚΟΡΥΝΟΒΑΚΤΗΡΙΔΙΑ</a:t>
            </a:r>
          </a:p>
          <a:p>
            <a:pPr algn="ctr"/>
            <a:r>
              <a:rPr lang="el-GR" sz="1400" b="1" dirty="0">
                <a:latin typeface="Georgia" pitchFamily="18" charset="0"/>
              </a:rPr>
              <a:t>ΧΡΩΣΗ </a:t>
            </a:r>
            <a:r>
              <a:rPr lang="en-US" sz="1400" b="1" dirty="0">
                <a:latin typeface="Georgia" pitchFamily="18" charset="0"/>
              </a:rPr>
              <a:t>GRAM</a:t>
            </a:r>
            <a:endParaRPr lang="el-GR" sz="1400" dirty="0">
              <a:latin typeface="Georgia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619672" y="615227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b="1" dirty="0">
                <a:latin typeface="Georgia" pitchFamily="18" charset="0"/>
              </a:rPr>
              <a:t>ΔΙΑΦΟΡΕΣ ΜΟΡΦΕΣ </a:t>
            </a:r>
            <a:r>
              <a:rPr lang="en-US" sz="1600" b="1" dirty="0">
                <a:latin typeface="Georgia" pitchFamily="18" charset="0"/>
              </a:rPr>
              <a:t>GRAM</a:t>
            </a:r>
          </a:p>
          <a:p>
            <a:pPr algn="ctr"/>
            <a:r>
              <a:rPr lang="el-GR" sz="1600" b="1" dirty="0">
                <a:latin typeface="Georgia" pitchFamily="18" charset="0"/>
              </a:rPr>
              <a:t>ΑΡΝΗΤΙΚΩΝ ΒΑΚΤΗΡΙΔΙΩΝ</a:t>
            </a:r>
            <a:endParaRPr lang="el-GR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7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Georgia" pitchFamily="18" charset="0"/>
              </a:rPr>
              <a:t>Κυτταρολογία βακτηρίων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Georgia" pitchFamily="18" charset="0"/>
              </a:rPr>
              <a:t>3</a:t>
            </a:r>
            <a:r>
              <a:rPr lang="el-GR" sz="1600" b="1" dirty="0">
                <a:latin typeface="Georgia" pitchFamily="18" charset="0"/>
              </a:rPr>
              <a:t>. Σπειροειδή: </a:t>
            </a:r>
            <a:endParaRPr lang="en-US" sz="1600" b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400" dirty="0" err="1">
                <a:latin typeface="Georgia" pitchFamily="18" charset="0"/>
              </a:rPr>
              <a:t>Βακτηριοειδή</a:t>
            </a:r>
            <a:r>
              <a:rPr lang="el-GR" sz="1400" dirty="0">
                <a:latin typeface="Georgia" pitchFamily="18" charset="0"/>
              </a:rPr>
              <a:t> μικρόβια, που το σώμα τους εμφανίζει λίγες ή</a:t>
            </a:r>
            <a:r>
              <a:rPr lang="en-US" sz="1400" dirty="0">
                <a:latin typeface="Georgia" pitchFamily="18" charset="0"/>
              </a:rPr>
              <a:t> </a:t>
            </a:r>
            <a:r>
              <a:rPr lang="el-GR" sz="1400" dirty="0">
                <a:latin typeface="Georgia" pitchFamily="18" charset="0"/>
              </a:rPr>
              <a:t>περισσότερες κάμψεις. Με μορφή “κόμματος” εμφανίζονται τα </a:t>
            </a:r>
            <a:r>
              <a:rPr lang="el-GR" sz="1400" i="1" dirty="0">
                <a:latin typeface="Georgia" pitchFamily="18" charset="0"/>
              </a:rPr>
              <a:t>Δονάκια</a:t>
            </a:r>
            <a:r>
              <a:rPr lang="el-GR" sz="1400" dirty="0">
                <a:latin typeface="Georgia" pitchFamily="18" charset="0"/>
              </a:rPr>
              <a:t>, ενώ</a:t>
            </a:r>
            <a:r>
              <a:rPr lang="en-US" sz="1400" dirty="0">
                <a:latin typeface="Georgia" pitchFamily="18" charset="0"/>
              </a:rPr>
              <a:t> </a:t>
            </a:r>
            <a:r>
              <a:rPr lang="el-GR" sz="1400" dirty="0">
                <a:latin typeface="Georgia" pitchFamily="18" charset="0"/>
              </a:rPr>
              <a:t>με ελικοειδή περιστροφή τα </a:t>
            </a:r>
            <a:r>
              <a:rPr lang="el-GR" sz="1400" i="1" dirty="0" err="1">
                <a:latin typeface="Georgia" pitchFamily="18" charset="0"/>
              </a:rPr>
              <a:t>Σπειρύλλια</a:t>
            </a:r>
            <a:r>
              <a:rPr lang="el-GR" sz="1400" i="1" dirty="0">
                <a:latin typeface="Georgia" pitchFamily="18" charset="0"/>
              </a:rPr>
              <a:t> </a:t>
            </a:r>
            <a:r>
              <a:rPr lang="el-GR" sz="1400" dirty="0">
                <a:latin typeface="Georgia" pitchFamily="18" charset="0"/>
              </a:rPr>
              <a:t>και οι </a:t>
            </a:r>
            <a:r>
              <a:rPr lang="el-GR" sz="1400" i="1" dirty="0" err="1">
                <a:latin typeface="Georgia" pitchFamily="18" charset="0"/>
              </a:rPr>
              <a:t>Σπειροχαίτες</a:t>
            </a:r>
            <a:endParaRPr lang="el-GR" sz="1400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18573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766510" y="4715852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ΤΡΕΠΟΝΗΜΑΤΑ</a:t>
            </a:r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924944"/>
            <a:ext cx="17049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527884" y="472886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ΛΕΠΤΟΣΠΕΙΡΕΣ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58" y="2852936"/>
            <a:ext cx="18097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601991" y="4728860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ΜΠΟΡΡΕΛΙΕΣ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004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80000"/>
              <a:buFont typeface="Wingdings" panose="05000000000000000000" pitchFamily="2" charset="2"/>
              <a:buChar char="Ø"/>
            </a:pPr>
            <a:r>
              <a:rPr lang="el-GR" sz="1600" b="1" u="sng" dirty="0">
                <a:latin typeface="Georgia" pitchFamily="18" charset="0"/>
              </a:rPr>
              <a:t>Δομή</a:t>
            </a:r>
            <a:endParaRPr lang="en-US" sz="1600" b="1" u="sng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400" dirty="0">
                <a:latin typeface="Georgia" pitchFamily="18" charset="0"/>
              </a:rPr>
              <a:t>Τα βακτήρια είναι </a:t>
            </a:r>
            <a:r>
              <a:rPr lang="el-GR" sz="1400" dirty="0" err="1">
                <a:latin typeface="Georgia" pitchFamily="18" charset="0"/>
              </a:rPr>
              <a:t>μονοκυττάριοι</a:t>
            </a:r>
            <a:r>
              <a:rPr lang="el-GR" sz="1400" dirty="0">
                <a:latin typeface="Georgia" pitchFamily="18" charset="0"/>
              </a:rPr>
              <a:t>, </a:t>
            </a:r>
            <a:r>
              <a:rPr lang="el-GR" sz="1400" dirty="0" err="1">
                <a:latin typeface="Georgia" pitchFamily="18" charset="0"/>
              </a:rPr>
              <a:t>προκαρυωτικοι</a:t>
            </a:r>
            <a:r>
              <a:rPr lang="el-GR" sz="1400" dirty="0">
                <a:latin typeface="Georgia" pitchFamily="18" charset="0"/>
              </a:rPr>
              <a:t> οργανισμοί. Το</a:t>
            </a:r>
            <a:r>
              <a:rPr lang="en-US" sz="1400" dirty="0">
                <a:latin typeface="Georgia" pitchFamily="18" charset="0"/>
              </a:rPr>
              <a:t> </a:t>
            </a:r>
            <a:r>
              <a:rPr lang="el-GR" sz="1400" dirty="0">
                <a:latin typeface="Georgia" pitchFamily="18" charset="0"/>
              </a:rPr>
              <a:t>σώμα τους αποτελείται, από μέσα προς τα έξω, από τα εξής μέρη: </a:t>
            </a:r>
            <a:endParaRPr lang="en-US" sz="14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400" b="1" dirty="0">
                <a:latin typeface="Georgia" pitchFamily="18" charset="0"/>
              </a:rPr>
              <a:t>α. Κυτταρόπλασμα: </a:t>
            </a:r>
            <a:r>
              <a:rPr lang="el-GR" sz="1400" dirty="0">
                <a:latin typeface="Georgia" pitchFamily="18" charset="0"/>
              </a:rPr>
              <a:t>Αποτελεί την κύρια μάζα του σώματος. Μέσα</a:t>
            </a:r>
            <a:r>
              <a:rPr lang="en-US" sz="1400" dirty="0">
                <a:latin typeface="Georgia" pitchFamily="18" charset="0"/>
              </a:rPr>
              <a:t> </a:t>
            </a:r>
            <a:r>
              <a:rPr lang="el-GR" sz="1400" dirty="0">
                <a:latin typeface="Georgia" pitchFamily="18" charset="0"/>
              </a:rPr>
              <a:t>στο κυτταρόπλασμα περιέχονται </a:t>
            </a:r>
            <a:r>
              <a:rPr lang="el-GR" sz="1400" dirty="0" err="1">
                <a:latin typeface="Georgia" pitchFamily="18" charset="0"/>
              </a:rPr>
              <a:t>ριβοσώματα</a:t>
            </a:r>
            <a:r>
              <a:rPr lang="el-GR" sz="1400" dirty="0">
                <a:latin typeface="Georgia" pitchFamily="18" charset="0"/>
              </a:rPr>
              <a:t>, </a:t>
            </a:r>
            <a:r>
              <a:rPr lang="el-GR" sz="1400" dirty="0" err="1">
                <a:latin typeface="Georgia" pitchFamily="18" charset="0"/>
              </a:rPr>
              <a:t>κενοτόπια</a:t>
            </a:r>
            <a:r>
              <a:rPr lang="el-GR" sz="1400" dirty="0">
                <a:latin typeface="Georgia" pitchFamily="18" charset="0"/>
              </a:rPr>
              <a:t>, έγκλειστα,</a:t>
            </a:r>
            <a:r>
              <a:rPr lang="en-US" sz="1400" dirty="0">
                <a:latin typeface="Georgia" pitchFamily="18" charset="0"/>
              </a:rPr>
              <a:t> </a:t>
            </a:r>
            <a:r>
              <a:rPr lang="el-GR" sz="1400" dirty="0" err="1">
                <a:latin typeface="Georgia" pitchFamily="18" charset="0"/>
              </a:rPr>
              <a:t>μεσοσώματα</a:t>
            </a:r>
            <a:r>
              <a:rPr lang="el-GR" sz="1400" dirty="0">
                <a:latin typeface="Georgia" pitchFamily="18" charset="0"/>
              </a:rPr>
              <a:t>,</a:t>
            </a:r>
            <a:r>
              <a:rPr lang="en-US" sz="1400" dirty="0">
                <a:latin typeface="Georgia" pitchFamily="18" charset="0"/>
              </a:rPr>
              <a:t> </a:t>
            </a:r>
            <a:r>
              <a:rPr lang="el-GR" sz="1400" dirty="0">
                <a:latin typeface="Georgia" pitchFamily="18" charset="0"/>
              </a:rPr>
              <a:t> πυρηνικό υλικό (DNA) και σπόροι. </a:t>
            </a:r>
            <a:endParaRPr lang="en-US" sz="14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400" dirty="0">
                <a:latin typeface="Georgia" pitchFamily="18" charset="0"/>
              </a:rPr>
              <a:t>Στα βακτήρια δεν υπάρχει</a:t>
            </a:r>
            <a:r>
              <a:rPr lang="en-US" sz="1400" dirty="0">
                <a:latin typeface="Georgia" pitchFamily="18" charset="0"/>
              </a:rPr>
              <a:t> </a:t>
            </a:r>
            <a:r>
              <a:rPr lang="el-GR" sz="1400" dirty="0">
                <a:latin typeface="Georgia" pitchFamily="18" charset="0"/>
              </a:rPr>
              <a:t>πραγματικός πυρήνας, όπως στα </a:t>
            </a:r>
            <a:r>
              <a:rPr lang="el-GR" sz="1400" dirty="0" err="1">
                <a:latin typeface="Georgia" pitchFamily="18" charset="0"/>
              </a:rPr>
              <a:t>ευκαρυωτικά</a:t>
            </a:r>
            <a:r>
              <a:rPr lang="el-GR" sz="1400" dirty="0">
                <a:latin typeface="Georgia" pitchFamily="18" charset="0"/>
              </a:rPr>
              <a:t> κύτταρα. Η πυρηνική ουσία του κυττάρου αντιπροσωπεύεται</a:t>
            </a:r>
            <a:r>
              <a:rPr lang="en-US" sz="1400" dirty="0">
                <a:latin typeface="Georgia" pitchFamily="18" charset="0"/>
              </a:rPr>
              <a:t> </a:t>
            </a:r>
            <a:r>
              <a:rPr lang="el-GR" sz="1400" dirty="0">
                <a:latin typeface="Georgia" pitchFamily="18" charset="0"/>
              </a:rPr>
              <a:t>από ένα χρωματόσωμα, δηλαδή ένα μόριο DNA</a:t>
            </a:r>
            <a:r>
              <a:rPr lang="en-US" sz="1400" dirty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sz="14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400" b="1" dirty="0">
                <a:latin typeface="Georgia" pitchFamily="18" charset="0"/>
              </a:rPr>
              <a:t>β. </a:t>
            </a:r>
            <a:r>
              <a:rPr lang="el-GR" sz="1400" b="1" dirty="0" err="1">
                <a:latin typeface="Georgia" pitchFamily="18" charset="0"/>
              </a:rPr>
              <a:t>Κυτταροπλασματική</a:t>
            </a:r>
            <a:r>
              <a:rPr lang="el-GR" sz="1400" b="1" dirty="0">
                <a:latin typeface="Georgia" pitchFamily="18" charset="0"/>
              </a:rPr>
              <a:t> μεμβράνη: </a:t>
            </a:r>
            <a:r>
              <a:rPr lang="el-GR" sz="1400" dirty="0">
                <a:latin typeface="Georgia" pitchFamily="18" charset="0"/>
              </a:rPr>
              <a:t>Περιβάλλει το κυτταρόπλασμα και</a:t>
            </a:r>
            <a:r>
              <a:rPr lang="en-US" sz="1400" dirty="0">
                <a:latin typeface="Georgia" pitchFamily="18" charset="0"/>
              </a:rPr>
              <a:t> </a:t>
            </a:r>
            <a:r>
              <a:rPr lang="el-GR" sz="1400" dirty="0">
                <a:latin typeface="Georgia" pitchFamily="18" charset="0"/>
              </a:rPr>
              <a:t>καλύπτεται από το κυτταρικό τοίχωμα. Η </a:t>
            </a:r>
            <a:r>
              <a:rPr lang="el-GR" sz="1400" dirty="0" err="1">
                <a:latin typeface="Georgia" pitchFamily="18" charset="0"/>
              </a:rPr>
              <a:t>κυτταροπλασματική</a:t>
            </a:r>
            <a:r>
              <a:rPr lang="el-GR" sz="1400" dirty="0">
                <a:latin typeface="Georgia" pitchFamily="18" charset="0"/>
              </a:rPr>
              <a:t> μεμβράνη είναι</a:t>
            </a:r>
            <a:r>
              <a:rPr lang="en-US" sz="1400" dirty="0">
                <a:latin typeface="Georgia" pitchFamily="18" charset="0"/>
              </a:rPr>
              <a:t> </a:t>
            </a:r>
            <a:r>
              <a:rPr lang="el-GR" sz="1400" dirty="0" err="1">
                <a:latin typeface="Georgia" pitchFamily="18" charset="0"/>
              </a:rPr>
              <a:t>ημιδιαπερατή</a:t>
            </a:r>
            <a:r>
              <a:rPr lang="el-GR" sz="1400" dirty="0">
                <a:latin typeface="Georgia" pitchFamily="18" charset="0"/>
              </a:rPr>
              <a:t> </a:t>
            </a:r>
            <a:r>
              <a:rPr lang="en-US" sz="1400" dirty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en-US" sz="14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400" b="1" dirty="0">
                <a:latin typeface="Georgia" pitchFamily="18" charset="0"/>
              </a:rPr>
              <a:t>γ. Κυτταρικό τοίχωμα: </a:t>
            </a:r>
            <a:r>
              <a:rPr lang="el-GR" sz="1400" dirty="0">
                <a:latin typeface="Georgia" pitchFamily="18" charset="0"/>
              </a:rPr>
              <a:t>Περιβάλλει την </a:t>
            </a:r>
            <a:r>
              <a:rPr lang="el-GR" sz="1400" dirty="0" err="1">
                <a:latin typeface="Georgia" pitchFamily="18" charset="0"/>
              </a:rPr>
              <a:t>κυτταροπλασματική</a:t>
            </a:r>
            <a:r>
              <a:rPr lang="el-GR" sz="1400" dirty="0">
                <a:latin typeface="Georgia" pitchFamily="18" charset="0"/>
              </a:rPr>
              <a:t> μεμβράνη</a:t>
            </a:r>
            <a:r>
              <a:rPr lang="en-US" sz="1400" dirty="0">
                <a:latin typeface="Georgia" pitchFamily="18" charset="0"/>
              </a:rPr>
              <a:t>.</a:t>
            </a:r>
            <a:r>
              <a:rPr lang="el-GR" sz="1400" dirty="0">
                <a:latin typeface="Georgia" pitchFamily="18" charset="0"/>
              </a:rPr>
              <a:t> Προστατεύει μηχανικά το μικροβιακό σώμα από τις</a:t>
            </a:r>
            <a:r>
              <a:rPr lang="en-US" sz="1400" dirty="0">
                <a:latin typeface="Georgia" pitchFamily="18" charset="0"/>
              </a:rPr>
              <a:t> </a:t>
            </a:r>
            <a:r>
              <a:rPr lang="el-GR" sz="1400" dirty="0">
                <a:latin typeface="Georgia" pitchFamily="18" charset="0"/>
              </a:rPr>
              <a:t>επιδράσεις του περιβάλλοντος και, λόγω της σκληρότητας και σταθερότητας</a:t>
            </a:r>
          </a:p>
          <a:p>
            <a:pPr marL="0" indent="0">
              <a:buNone/>
            </a:pPr>
            <a:r>
              <a:rPr lang="el-GR" sz="1400" dirty="0">
                <a:latin typeface="Georgia" pitchFamily="18" charset="0"/>
              </a:rPr>
              <a:t>που εμφανίζει, δίνει τη μορφή του μικροβίου</a:t>
            </a:r>
            <a:r>
              <a:rPr lang="el-GR" sz="1400" dirty="0"/>
              <a:t>.</a:t>
            </a:r>
            <a:endParaRPr lang="el-GR" sz="1400" dirty="0">
              <a:latin typeface="Georgia" pitchFamily="18" charset="0"/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Georgia" pitchFamily="18" charset="0"/>
              </a:rPr>
              <a:t>Κυτταρολογία βακτηρίων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57556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4163"/>
            <a:ext cx="583264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Georgia" pitchFamily="18" charset="0"/>
              </a:rPr>
              <a:t>Κυτταρολογία βακτηρίων</a:t>
            </a:r>
            <a:endParaRPr lang="el-GR" sz="3200" dirty="0"/>
          </a:p>
        </p:txBody>
      </p:sp>
      <p:sp>
        <p:nvSpPr>
          <p:cNvPr id="4" name="Ορθογώνιο 3"/>
          <p:cNvSpPr/>
          <p:nvPr/>
        </p:nvSpPr>
        <p:spPr>
          <a:xfrm>
            <a:off x="2267744" y="4797152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κυτταρόπλασμα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069029" y="5157192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πυρηνική περιοχή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39552" y="4365104"/>
            <a:ext cx="1975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κυτταρικό τοίχωμα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750372" y="2420888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κάψα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2040919" y="1916832"/>
            <a:ext cx="215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κυτταρική μεμβράνη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6804248" y="4198549"/>
            <a:ext cx="1070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μαστίγια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2111208" y="6165304"/>
            <a:ext cx="5413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>
                <a:latin typeface="Georgia" pitchFamily="18" charset="0"/>
              </a:rPr>
              <a:t>Σχηματική απεικόνιση μικροβιακού (</a:t>
            </a:r>
            <a:r>
              <a:rPr lang="el-GR" sz="1600" i="1" dirty="0" err="1">
                <a:latin typeface="Georgia" pitchFamily="18" charset="0"/>
              </a:rPr>
              <a:t>προκαρυωτικού</a:t>
            </a:r>
            <a:r>
              <a:rPr lang="el-GR" sz="1600" i="1" dirty="0">
                <a:latin typeface="Georgia" pitchFamily="18" charset="0"/>
              </a:rPr>
              <a:t>) κυττάρου</a:t>
            </a:r>
            <a:endParaRPr lang="el-GR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6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Georgia" pitchFamily="18" charset="0"/>
              </a:rPr>
              <a:t>μεταβολισμοσ</a:t>
            </a:r>
            <a:r>
              <a:rPr lang="el-GR" dirty="0">
                <a:latin typeface="Georgia" pitchFamily="18" charset="0"/>
              </a:rPr>
              <a:t> βακτηρίων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400" b="1" dirty="0">
                <a:latin typeface="Georgia" pitchFamily="18" charset="0"/>
              </a:rPr>
              <a:t>Μεταβολισμός:</a:t>
            </a:r>
            <a:r>
              <a:rPr lang="el-GR" sz="1400" dirty="0">
                <a:latin typeface="Georgia" pitchFamily="18" charset="0"/>
              </a:rPr>
              <a:t> Το σύνολο των χημικών και ενεργειακών μεταβολών που γίνονται σε ένα κύτταρο.</a:t>
            </a: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400" dirty="0">
                <a:latin typeface="Georgia" pitchFamily="18" charset="0"/>
              </a:rPr>
              <a:t>	            </a:t>
            </a:r>
            <a:r>
              <a:rPr lang="el-GR" sz="1400" u="sng" dirty="0">
                <a:latin typeface="Georgia" pitchFamily="18" charset="0"/>
              </a:rPr>
              <a:t>Αναβολισμό</a:t>
            </a:r>
            <a:r>
              <a:rPr lang="el-GR" sz="1400" dirty="0">
                <a:latin typeface="Georgia" pitchFamily="18" charset="0"/>
              </a:rPr>
              <a:t>	                </a:t>
            </a:r>
            <a:r>
              <a:rPr lang="el-GR" sz="1400" u="sng" dirty="0">
                <a:latin typeface="Georgia" pitchFamily="18" charset="0"/>
              </a:rPr>
              <a:t>Καταβολισμό</a:t>
            </a: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400" dirty="0">
                <a:latin typeface="Georgia" pitchFamily="18" charset="0"/>
              </a:rPr>
              <a:t>	</a:t>
            </a: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l-GR" sz="1400" dirty="0">
                <a:latin typeface="Georgia" pitchFamily="18" charset="0"/>
              </a:rPr>
              <a:t>Παρουσιάζουν ιδιαίτερο ενδιαφέρον για τον άνθρωπο .</a:t>
            </a:r>
          </a:p>
          <a:p>
            <a:pPr>
              <a:buClrTx/>
              <a:buFont typeface="+mj-lt"/>
              <a:buAutoNum type="arabicPeriod"/>
            </a:pPr>
            <a:r>
              <a:rPr lang="el-GR" sz="1400" dirty="0">
                <a:latin typeface="Georgia" pitchFamily="18" charset="0"/>
              </a:rPr>
              <a:t>Συμβιώνει με αυτά (φυσιολογική χλωρίδα)</a:t>
            </a:r>
          </a:p>
          <a:p>
            <a:pPr>
              <a:buClrTx/>
              <a:buFont typeface="+mj-lt"/>
              <a:buAutoNum type="arabicPeriod"/>
            </a:pPr>
            <a:r>
              <a:rPr lang="el-GR" sz="1400" dirty="0">
                <a:latin typeface="Georgia" pitchFamily="18" charset="0"/>
              </a:rPr>
              <a:t>Πάσχει από αυτά (λοιμώξεις) </a:t>
            </a:r>
          </a:p>
          <a:p>
            <a:pPr>
              <a:buClrTx/>
              <a:buFont typeface="+mj-lt"/>
              <a:buAutoNum type="arabicPeriod"/>
            </a:pPr>
            <a:r>
              <a:rPr lang="el-GR" sz="1400" dirty="0">
                <a:latin typeface="Georgia" pitchFamily="18" charset="0"/>
              </a:rPr>
              <a:t>Τα χρησιμοποιεί καθημερινά  (παραγωγή τυριού, κρασιού)</a:t>
            </a:r>
          </a:p>
          <a:p>
            <a:pPr>
              <a:buClrTx/>
              <a:buFont typeface="+mj-lt"/>
              <a:buAutoNum type="arabicPeriod"/>
            </a:pPr>
            <a:endParaRPr lang="el-GR" sz="1400" dirty="0">
              <a:latin typeface="Georgia" pitchFamily="18" charset="0"/>
            </a:endParaRPr>
          </a:p>
          <a:p>
            <a:pPr>
              <a:buClrTx/>
              <a:buFont typeface="+mj-lt"/>
              <a:buAutoNum type="arabicPeriod"/>
            </a:pPr>
            <a:endParaRPr lang="el-GR" sz="1400" dirty="0">
              <a:latin typeface="Georgia" pitchFamily="18" charset="0"/>
            </a:endParaRPr>
          </a:p>
          <a:p>
            <a:pPr marL="0" indent="0">
              <a:buNone/>
            </a:pPr>
            <a:endParaRPr lang="el-GR" sz="1400" dirty="0">
              <a:latin typeface="Georgia" pitchFamily="18" charset="0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2411760" y="1844824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3203848" y="1844824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1547664" y="2708920"/>
            <a:ext cx="1512168" cy="11521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Georgia" pitchFamily="18" charset="0"/>
              </a:rPr>
              <a:t>Σύνθεση ουσιών με ταυτόχρονη κατανάλωση ενέργειας 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779912" y="2780928"/>
            <a:ext cx="1656184" cy="10801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Georgia" pitchFamily="18" charset="0"/>
              </a:rPr>
              <a:t>Διάσπαση ουσιών με ταυτόχρονη απελευθέρωση ενέργειας</a:t>
            </a:r>
          </a:p>
        </p:txBody>
      </p:sp>
    </p:spTree>
    <p:extLst>
      <p:ext uri="{BB962C8B-B14F-4D97-AF65-F5344CB8AC3E}">
        <p14:creationId xmlns:p14="http://schemas.microsoft.com/office/powerpoint/2010/main" val="771976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726</Words>
  <Application>Microsoft Office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Franklin Gothic Book</vt:lpstr>
      <vt:lpstr>Franklin Gothic Medium</vt:lpstr>
      <vt:lpstr>Georgia</vt:lpstr>
      <vt:lpstr>Wingdings</vt:lpstr>
      <vt:lpstr>Wingdings 2</vt:lpstr>
      <vt:lpstr>Διαστημικό</vt:lpstr>
      <vt:lpstr>ΜΙΚΡΟΒΙΟΛΟΓΙΑ</vt:lpstr>
      <vt:lpstr>Κυτταρολογία βακτηρίων</vt:lpstr>
      <vt:lpstr>Κυτταρολογία βακτηρίων</vt:lpstr>
      <vt:lpstr>Κυτταρολογία βακτηρίων</vt:lpstr>
      <vt:lpstr>Κυτταρολογία βακτηρίων</vt:lpstr>
      <vt:lpstr>Κυτταρολογία βακτηρίων</vt:lpstr>
      <vt:lpstr>Κυτταρολογία βακτηρίων</vt:lpstr>
      <vt:lpstr>Κυτταρολογία βακτηρίων</vt:lpstr>
      <vt:lpstr>μεταβολισμοσ βακτηρίων</vt:lpstr>
      <vt:lpstr>ΑΝΑΠΤΥΞΗ  βακτηρίων</vt:lpstr>
      <vt:lpstr>ΑΝΑΠΤΥΞΗ  βακτηρίων</vt:lpstr>
      <vt:lpstr>ΑΝΑΠΤΥΞΗ  βακτηρίων</vt:lpstr>
      <vt:lpstr>ΑΝΑΠαραγωγη  βακτηρίων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ΜΙΚΡΟΒΙΟΛΟΓΙΑ</dc:title>
  <dc:creator>Taligkaris, Nikolaos [JACGR]</dc:creator>
  <cp:lastModifiedBy>Taligkaris, Nikolaos [JACGR]</cp:lastModifiedBy>
  <cp:revision>32</cp:revision>
  <dcterms:created xsi:type="dcterms:W3CDTF">2020-05-12T17:20:52Z</dcterms:created>
  <dcterms:modified xsi:type="dcterms:W3CDTF">2020-05-28T10:01:06Z</dcterms:modified>
</cp:coreProperties>
</file>