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98" r:id="rId2"/>
    <p:sldId id="299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36" r:id="rId11"/>
    <p:sldId id="33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107" d="100"/>
          <a:sy n="107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005C51-4749-40F3-991E-B14AF70C3161}" type="datetimeFigureOut">
              <a:rPr lang="el-GR" smtClean="0"/>
              <a:t>30/5/2022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774285-2057-4CC6-A70A-64EDAAD458F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A9E5D9-06C0-4800-87DC-8BCA32B6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4624"/>
            <a:ext cx="8686800" cy="838200"/>
          </a:xfrm>
        </p:spPr>
        <p:txBody>
          <a:bodyPr/>
          <a:lstStyle/>
          <a:p>
            <a:r>
              <a:rPr lang="el-GR" b="1" dirty="0">
                <a:latin typeface="Georgia" panose="02040502050405020303" pitchFamily="18" charset="0"/>
              </a:rPr>
              <a:t>Δράση μικροβίων</a:t>
            </a:r>
            <a:endParaRPr lang="el-GR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6A5FE6-9EE6-4EA7-A0C6-374861717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Μόλυνση ≠ Λοίμωξη</a:t>
            </a:r>
          </a:p>
          <a:p>
            <a:pPr marL="0" indent="0">
              <a:buNone/>
            </a:pPr>
            <a:endParaRPr lang="el-GR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l-GR" sz="1800" b="1" u="sng" dirty="0">
                <a:latin typeface="Georgia" panose="02040502050405020303" pitchFamily="18" charset="0"/>
              </a:rPr>
              <a:t>Μόλυνση</a:t>
            </a:r>
            <a:r>
              <a:rPr lang="el-GR" sz="1800" u="sng" dirty="0">
                <a:latin typeface="Georgia" panose="02040502050405020303" pitchFamily="18" charset="0"/>
              </a:rPr>
              <a:t>: </a:t>
            </a:r>
            <a:r>
              <a:rPr lang="el-GR" sz="1800" dirty="0">
                <a:latin typeface="Georgia" panose="02040502050405020303" pitchFamily="18" charset="0"/>
              </a:rPr>
              <a:t>Η είσοδος παθογόνων μικροβίων μέσα στον οργανισμό</a:t>
            </a:r>
            <a:endParaRPr lang="el-GR" sz="1800" u="sng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sz="1800" u="sng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l-GR" sz="1800" b="1" u="sng" dirty="0">
                <a:latin typeface="Georgia" panose="02040502050405020303" pitchFamily="18" charset="0"/>
              </a:rPr>
              <a:t>Λοίμωξη:</a:t>
            </a:r>
            <a:r>
              <a:rPr lang="el-GR" sz="1800" u="sng" dirty="0">
                <a:latin typeface="Georgia" panose="02040502050405020303" pitchFamily="18" charset="0"/>
              </a:rPr>
              <a:t> </a:t>
            </a:r>
            <a:r>
              <a:rPr lang="el-GR" sz="1800" dirty="0">
                <a:latin typeface="Georgia" panose="02040502050405020303" pitchFamily="18" charset="0"/>
              </a:rPr>
              <a:t>Η εμφάνιση συμπτωμάτων σε έναν οργανισμό λόγω της εγκατάστασης και του πολλαπλασιασμού ενός μικροοργανισμού</a:t>
            </a:r>
          </a:p>
          <a:p>
            <a:pPr marL="0" indent="0">
              <a:buNone/>
            </a:pPr>
            <a:r>
              <a:rPr lang="el-GR" sz="1800" dirty="0">
                <a:latin typeface="Georgia" panose="02040502050405020303" pitchFamily="18" charset="0"/>
              </a:rPr>
              <a:t> </a:t>
            </a:r>
            <a:endParaRPr lang="el-GR" sz="1800" u="sng" dirty="0"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l-GR" sz="1800" dirty="0">
                <a:latin typeface="Georgia" panose="02040502050405020303" pitchFamily="18" charset="0"/>
              </a:rPr>
              <a:t>Μετά τη μόλυνση μπορεί να ακολουθήσει λοίμωξη, αυτό εξαρτάται από: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Τη δραστική δύναμη του μικροβίου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Από το βαθμό ανοσίας του </a:t>
            </a:r>
            <a:r>
              <a:rPr lang="el-GR" sz="1800" dirty="0" err="1">
                <a:latin typeface="Georgia" panose="02040502050405020303" pitchFamily="18" charset="0"/>
              </a:rPr>
              <a:t>μεγαλοοργανισμού</a:t>
            </a:r>
            <a:r>
              <a:rPr lang="el-GR" sz="18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519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0396FE-73B7-4D67-8143-64E8D374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Georgia" panose="02040502050405020303" pitchFamily="18" charset="0"/>
              </a:rPr>
              <a:t>ΕΜΒΟΛΙΑ - ΟΡΟΙ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D1EA8B8-769A-4BAD-90B3-FB947EE23C28}"/>
              </a:ext>
            </a:extLst>
          </p:cNvPr>
          <p:cNvSpPr/>
          <p:nvPr/>
        </p:nvSpPr>
        <p:spPr>
          <a:xfrm>
            <a:off x="289216" y="1700808"/>
            <a:ext cx="7755799" cy="3781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>
                <a:latin typeface="Georgia" panose="02040502050405020303" pitchFamily="18" charset="0"/>
              </a:rPr>
              <a:t>Εμβόλια</a:t>
            </a:r>
            <a:r>
              <a:rPr lang="el-GR" dirty="0">
                <a:latin typeface="Georgia" panose="02040502050405020303" pitchFamily="18" charset="0"/>
              </a:rPr>
              <a:t> είναι οι ουσίες οι οποίες όταν μπουν στον οργανισμό, προκαλούν την ενεργητική ανοσία, δηλαδή την παραγωγή αντισωμάτων. </a:t>
            </a:r>
          </a:p>
          <a:p>
            <a:pPr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Η διάρκεια της ανοσίας, μετά τον πρώτο εμβολιασμό είναι μικρή γι’ αυτό χρειάζεται συνήθως και δεύτερος, ο αναμνηστικός οπότε η ανοσία κρατάει για χρόνια.</a:t>
            </a:r>
          </a:p>
          <a:p>
            <a:pPr>
              <a:lnSpc>
                <a:spcPct val="150000"/>
              </a:lnSpc>
            </a:pPr>
            <a:r>
              <a:rPr lang="el-GR" b="1" dirty="0">
                <a:latin typeface="Georgia" panose="02040502050405020303" pitchFamily="18" charset="0"/>
              </a:rPr>
              <a:t>Άνοσοι οροί </a:t>
            </a:r>
            <a:r>
              <a:rPr lang="el-GR" dirty="0">
                <a:latin typeface="Georgia" panose="02040502050405020303" pitchFamily="18" charset="0"/>
              </a:rPr>
              <a:t>είναι διαλύματα που περιέχουν έτοιμα αντισώματα (παθητική ανοσία) εναντίον ορισμένων μικροβίων ή τοξινών, για πρόληψη ή τροποποίηση της βαρύτητας ορισμένων νοσημάτων. Τα αντισώματα αυτά δεν έχουν μεγάλη διάρκεια ζωής και γρήγορα καταστρέφονται.</a:t>
            </a:r>
          </a:p>
        </p:txBody>
      </p:sp>
    </p:spTree>
    <p:extLst>
      <p:ext uri="{BB962C8B-B14F-4D97-AF65-F5344CB8AC3E}">
        <p14:creationId xmlns:p14="http://schemas.microsoft.com/office/powerpoint/2010/main" val="3452742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C629C0-B8EA-4E7C-9C02-C6666AF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Georgia" panose="02040502050405020303" pitchFamily="18" charset="0"/>
              </a:rPr>
              <a:t>ΑΛΛΕΡΓΙΑ – ΥΠΕΡΕΥΑΙΣΘΗΣΙΑ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F02F9F1-D08F-4F41-8579-87131F36572F}"/>
              </a:ext>
            </a:extLst>
          </p:cNvPr>
          <p:cNvSpPr/>
          <p:nvPr/>
        </p:nvSpPr>
        <p:spPr>
          <a:xfrm>
            <a:off x="301752" y="1628800"/>
            <a:ext cx="7800928" cy="4196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>
                <a:latin typeface="Georgia" panose="02040502050405020303" pitchFamily="18" charset="0"/>
              </a:rPr>
              <a:t>Αλλεργία </a:t>
            </a:r>
            <a:r>
              <a:rPr lang="el-GR" dirty="0">
                <a:latin typeface="Georgia" panose="02040502050405020303" pitchFamily="18" charset="0"/>
              </a:rPr>
              <a:t>είναι  η κατάσταση εκείνη του οργανισμού κατά την οποία παρουσιάζεται αυξημένη αντιδραστικότητα ή υπερευαισθησία απέναντι σε διάφορες ουσίες.</a:t>
            </a:r>
          </a:p>
          <a:p>
            <a:pPr>
              <a:lnSpc>
                <a:spcPct val="150000"/>
              </a:lnSpc>
            </a:pPr>
            <a:r>
              <a:rPr lang="el-GR" b="1" dirty="0">
                <a:latin typeface="Georgia" panose="02040502050405020303" pitchFamily="18" charset="0"/>
              </a:rPr>
              <a:t>Αναφυλαξί</a:t>
            </a:r>
            <a:r>
              <a:rPr lang="el-GR" dirty="0">
                <a:latin typeface="Georgia" panose="02040502050405020303" pitchFamily="18" charset="0"/>
              </a:rPr>
              <a:t>α είναι ένα είδος αλλεργίας. Προκαλείται από φάρμακα (πενικιλίνη) ή από τσίμπημα σφήκας, μέλισσας ή από ένεση διαφόρων ουσιών. Εμφανίζεται σαν εξάνθημα, δύσπνοια, σοκ και μπορεί να προκαλέσει και το θάνατο.</a:t>
            </a:r>
          </a:p>
          <a:p>
            <a:pPr>
              <a:lnSpc>
                <a:spcPct val="150000"/>
              </a:lnSpc>
            </a:pPr>
            <a:r>
              <a:rPr lang="el-GR" b="1" dirty="0">
                <a:latin typeface="Georgia" panose="02040502050405020303" pitchFamily="18" charset="0"/>
              </a:rPr>
              <a:t>Ορονοσία</a:t>
            </a:r>
            <a:r>
              <a:rPr lang="el-GR" dirty="0">
                <a:latin typeface="Georgia" panose="02040502050405020303" pitchFamily="18" charset="0"/>
              </a:rPr>
              <a:t> είναι και αυτή ένα είδος αλλεργίας, η οποία παρουσιάζεται μετά από χορήγηση άνοσου ορού, σε 10-12 ημέρες, </a:t>
            </a:r>
            <a:r>
              <a:rPr lang="el-GR">
                <a:latin typeface="Georgia" panose="02040502050405020303" pitchFamily="18" charset="0"/>
              </a:rPr>
              <a:t>με συμπτώματα πυρετό, </a:t>
            </a:r>
            <a:r>
              <a:rPr lang="el-GR" dirty="0">
                <a:latin typeface="Georgia" panose="02040502050405020303" pitchFamily="18" charset="0"/>
              </a:rPr>
              <a:t>εξάνθημα, φαγούρα, οίδημα και πόνου στις αρθρώσεις.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4101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7189F4-88B8-4091-ADA9-324C7DA1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Georgia" panose="02040502050405020303" pitchFamily="18" charset="0"/>
              </a:rPr>
              <a:t>Δράση μικροβίων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8AE29-C629-4C23-96A2-1A2B2F97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56" y="1556792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l-GR" sz="1800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Προέλευση παθογόνων</a:t>
            </a:r>
          </a:p>
          <a:p>
            <a:pPr marL="0" indent="0">
              <a:buNone/>
            </a:pPr>
            <a:endParaRPr lang="el-GR" sz="1800" b="1" i="1" u="sng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Άρρωστοι άνθρωποι ή ζώα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Άτομα σε ανάρρωση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Φορείς μικροβίων οι οποίοι όμως δε νοσούν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l-GR" sz="1800" dirty="0">
                <a:latin typeface="Georgia" panose="02040502050405020303" pitchFamily="18" charset="0"/>
              </a:rPr>
              <a:t>Μολυσμένο περιβάλλον (νερό, τρόφιμα, έδαφος </a:t>
            </a:r>
            <a:r>
              <a:rPr lang="el-GR" sz="1800" dirty="0" err="1">
                <a:latin typeface="Georgia" panose="02040502050405020303" pitchFamily="18" charset="0"/>
              </a:rPr>
              <a:t>κτλ</a:t>
            </a:r>
            <a:r>
              <a:rPr lang="el-GR" sz="1800" dirty="0">
                <a:latin typeface="Georgia" panose="02040502050405020303" pitchFamily="18" charset="0"/>
              </a:rPr>
              <a:t>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640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B15E8-08D9-4314-B6AB-094B7F14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Georgia" panose="02040502050405020303" pitchFamily="18" charset="0"/>
              </a:rPr>
              <a:t>Δράση μικροβίων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EA44062-4126-4D85-841F-9835558A4935}"/>
              </a:ext>
            </a:extLst>
          </p:cNvPr>
          <p:cNvSpPr/>
          <p:nvPr/>
        </p:nvSpPr>
        <p:spPr>
          <a:xfrm>
            <a:off x="536402" y="1434421"/>
            <a:ext cx="2347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Τρόποι μετάδοσης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C5C5A1F-B51B-4858-877B-02FFB1B05282}"/>
              </a:ext>
            </a:extLst>
          </p:cNvPr>
          <p:cNvSpPr/>
          <p:nvPr/>
        </p:nvSpPr>
        <p:spPr>
          <a:xfrm>
            <a:off x="524362" y="1803753"/>
            <a:ext cx="770800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άμεση επαφή με τον άρρωστο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με μολυσμένα χέρια προς το στόμα, μύτη μάτια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φιλί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σεξουαλική επαφή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μολυσμένο δέρμα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έμμεση επαφή (αντικείμενα κοινής χρήσης π.χ. πετσέτες)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τον αέρα (βήχας, φτέρνισμα π.χ. γρίπη)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το νερό, ποτά και τρόφιμα (π.χ. τύφος, χολέρα, δυσεντερία)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ενδιάμεσους ξενιστές (π.χ. κουνούπια – ελονοσία, τσιμπούρια-</a:t>
            </a:r>
            <a:r>
              <a:rPr lang="el-GR" dirty="0" err="1">
                <a:latin typeface="Georgia" panose="02040502050405020303" pitchFamily="18" charset="0"/>
              </a:rPr>
              <a:t>ρικέτσιες</a:t>
            </a:r>
            <a:r>
              <a:rPr lang="el-GR" dirty="0">
                <a:latin typeface="Georgia" panose="02040502050405020303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τον πλακούντα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dirty="0">
                <a:latin typeface="Georgia" panose="02040502050405020303" pitchFamily="18" charset="0"/>
              </a:rPr>
              <a:t>Με μολυσμένες σύριγγες (π.χ. </a:t>
            </a:r>
            <a:r>
              <a:rPr lang="en-US" dirty="0">
                <a:latin typeface="Georgia" panose="02040502050405020303" pitchFamily="18" charset="0"/>
              </a:rPr>
              <a:t>AIDS, </a:t>
            </a:r>
            <a:r>
              <a:rPr lang="el-GR" dirty="0">
                <a:latin typeface="Georgia" panose="02040502050405020303" pitchFamily="18" charset="0"/>
              </a:rPr>
              <a:t>ηπατίτιδα </a:t>
            </a:r>
            <a:r>
              <a:rPr lang="en-US" dirty="0">
                <a:latin typeface="Georgia" panose="02040502050405020303" pitchFamily="18" charset="0"/>
              </a:rPr>
              <a:t>C-B)</a:t>
            </a:r>
            <a:endParaRPr lang="el-GR" dirty="0"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400" dirty="0">
              <a:latin typeface="Georgia" panose="02040502050405020303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0198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4AA12D-7490-4F9B-8CB4-3A93236F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Georgia" panose="02040502050405020303" pitchFamily="18" charset="0"/>
              </a:rPr>
              <a:t>Δράση μικροβίων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7506B03-5185-463F-BDC3-C5D84A90FD73}"/>
              </a:ext>
            </a:extLst>
          </p:cNvPr>
          <p:cNvSpPr/>
          <p:nvPr/>
        </p:nvSpPr>
        <p:spPr>
          <a:xfrm>
            <a:off x="395536" y="1412776"/>
            <a:ext cx="405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Πύλες εισόδου μικροοργανισμών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BE9750F-874F-4668-B261-A548F25D4A15}"/>
              </a:ext>
            </a:extLst>
          </p:cNvPr>
          <p:cNvSpPr/>
          <p:nvPr/>
        </p:nvSpPr>
        <p:spPr>
          <a:xfrm>
            <a:off x="467544" y="1916832"/>
            <a:ext cx="4572000" cy="29503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Δέρμα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Georgia" panose="02040502050405020303" pitchFamily="18" charset="0"/>
              </a:rPr>
              <a:t>Βλεννογόνοι </a:t>
            </a:r>
          </a:p>
          <a:p>
            <a:pPr lvl="1">
              <a:lnSpc>
                <a:spcPct val="150000"/>
              </a:lnSpc>
            </a:pPr>
            <a:r>
              <a:rPr lang="el-GR" dirty="0" err="1">
                <a:latin typeface="Georgia" panose="02040502050405020303" pitchFamily="18" charset="0"/>
              </a:rPr>
              <a:t>Επιπεφυκώτας</a:t>
            </a:r>
            <a:endParaRPr lang="el-GR" dirty="0">
              <a:latin typeface="Georgia" panose="02040502050405020303" pitchFamily="18" charset="0"/>
            </a:endParaRP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Μύτη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Αναπνευστική οδός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Στόμα και πεπτικό</a:t>
            </a:r>
          </a:p>
          <a:p>
            <a:pPr lvl="1">
              <a:lnSpc>
                <a:spcPct val="150000"/>
              </a:lnSpc>
            </a:pPr>
            <a:r>
              <a:rPr lang="el-GR" dirty="0">
                <a:latin typeface="Georgia" panose="02040502050405020303" pitchFamily="18" charset="0"/>
              </a:rPr>
              <a:t>Γεννητικά όργανα</a:t>
            </a:r>
          </a:p>
        </p:txBody>
      </p:sp>
    </p:spTree>
    <p:extLst>
      <p:ext uri="{BB962C8B-B14F-4D97-AF65-F5344CB8AC3E}">
        <p14:creationId xmlns:p14="http://schemas.microsoft.com/office/powerpoint/2010/main" val="257295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71A044-F783-46E0-8060-7268F992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41248"/>
          </a:xfrm>
        </p:spPr>
        <p:txBody>
          <a:bodyPr/>
          <a:lstStyle/>
          <a:p>
            <a:r>
              <a:rPr lang="el-GR" b="1">
                <a:latin typeface="Georgia" panose="02040502050405020303" pitchFamily="18" charset="0"/>
              </a:rPr>
              <a:t>Δράση μικροβίων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497CCE5-0564-4847-8F45-25BCAAE66FF2}"/>
              </a:ext>
            </a:extLst>
          </p:cNvPr>
          <p:cNvSpPr/>
          <p:nvPr/>
        </p:nvSpPr>
        <p:spPr>
          <a:xfrm>
            <a:off x="395536" y="1484784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Παράγοντες</a:t>
            </a:r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που καθιστούν τα μικρόβια παθογόνα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27A10B4-4606-41B0-A713-162129AC387C}"/>
              </a:ext>
            </a:extLst>
          </p:cNvPr>
          <p:cNvSpPr/>
          <p:nvPr/>
        </p:nvSpPr>
        <p:spPr>
          <a:xfrm>
            <a:off x="485252" y="2204864"/>
            <a:ext cx="8173496" cy="2119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i="1" dirty="0">
                <a:latin typeface="Georgia" panose="02040502050405020303" pitchFamily="18" charset="0"/>
              </a:rPr>
              <a:t>Τοξίνες: </a:t>
            </a:r>
            <a:r>
              <a:rPr lang="el-GR" dirty="0">
                <a:latin typeface="Georgia" panose="02040502050405020303" pitchFamily="18" charset="0"/>
              </a:rPr>
              <a:t>(</a:t>
            </a:r>
            <a:r>
              <a:rPr lang="el-GR" dirty="0" err="1">
                <a:latin typeface="Georgia" panose="02040502050405020303" pitchFamily="18" charset="0"/>
              </a:rPr>
              <a:t>ενδοτοξίνες</a:t>
            </a:r>
            <a:r>
              <a:rPr lang="el-GR" dirty="0">
                <a:latin typeface="Georgia" panose="02040502050405020303" pitchFamily="18" charset="0"/>
              </a:rPr>
              <a:t> και </a:t>
            </a:r>
            <a:r>
              <a:rPr lang="el-GR" dirty="0" err="1">
                <a:latin typeface="Georgia" panose="02040502050405020303" pitchFamily="18" charset="0"/>
              </a:rPr>
              <a:t>εξωτοξίνες</a:t>
            </a:r>
            <a:r>
              <a:rPr lang="el-GR" dirty="0">
                <a:latin typeface="Georgia" panose="02040502050405020303" pitchFamily="18" charset="0"/>
              </a:rPr>
              <a:t>) (βακτήρια και μύκητες)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i="1" dirty="0">
                <a:latin typeface="Georgia" panose="02040502050405020303" pitchFamily="18" charset="0"/>
              </a:rPr>
              <a:t>Έλυτρο και τοίχωμα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i="1" dirty="0" err="1">
                <a:latin typeface="Georgia" panose="02040502050405020303" pitchFamily="18" charset="0"/>
              </a:rPr>
              <a:t>Λευκοκτονίνες</a:t>
            </a:r>
            <a:endParaRPr lang="el-GR" i="1" dirty="0">
              <a:latin typeface="Georgia" panose="02040502050405020303" pitchFamily="18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i="1" dirty="0" err="1">
                <a:latin typeface="Georgia" panose="02040502050405020303" pitchFamily="18" charset="0"/>
              </a:rPr>
              <a:t>Αιμολυσίνες</a:t>
            </a:r>
            <a:endParaRPr lang="el-GR" i="1" dirty="0">
              <a:latin typeface="Georgia" panose="02040502050405020303" pitchFamily="18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i="1" dirty="0" err="1">
                <a:latin typeface="Georgia" panose="02040502050405020303" pitchFamily="18" charset="0"/>
              </a:rPr>
              <a:t>Πηκτάσες</a:t>
            </a:r>
            <a:endParaRPr lang="el-GR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7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39A73C-1119-476C-AB45-BA2D15038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Georgia" panose="02040502050405020303" pitchFamily="18" charset="0"/>
              </a:rPr>
              <a:t>Δράση μικροβίων</a:t>
            </a:r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B6A8043-09FC-4C09-9073-D10D61CF7ABD}"/>
              </a:ext>
            </a:extLst>
          </p:cNvPr>
          <p:cNvSpPr txBox="1"/>
          <p:nvPr/>
        </p:nvSpPr>
        <p:spPr>
          <a:xfrm>
            <a:off x="827584" y="134076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Το αίμα αποτελεί το βασικότερο παράγοντα οργάνωσης της άμυνας!!!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94A1084-B3A0-4C38-9444-069897C37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5832647" cy="472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57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025160-6E6E-4F6D-90B5-4004802C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Georgia" panose="02040502050405020303" pitchFamily="18" charset="0"/>
              </a:rPr>
              <a:t>Δράση μικροβίων</a:t>
            </a:r>
            <a:endParaRPr lang="el-GR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F36C431-7613-4372-B98C-7A1946921BCC}"/>
              </a:ext>
            </a:extLst>
          </p:cNvPr>
          <p:cNvSpPr/>
          <p:nvPr/>
        </p:nvSpPr>
        <p:spPr>
          <a:xfrm>
            <a:off x="2894049" y="1412776"/>
            <a:ext cx="1120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Ανοσία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323B3C-96AD-42A4-B212-6385862C30C2}"/>
              </a:ext>
            </a:extLst>
          </p:cNvPr>
          <p:cNvSpPr/>
          <p:nvPr/>
        </p:nvSpPr>
        <p:spPr>
          <a:xfrm>
            <a:off x="539552" y="2136339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latin typeface="Georgia" panose="02040502050405020303" pitchFamily="18" charset="0"/>
              </a:rPr>
              <a:t>Σκοπός του ανοσοποιητικού συστήματος είναι η απόκτηση της ανοσίας δηλαδή:</a:t>
            </a:r>
          </a:p>
          <a:p>
            <a:endParaRPr lang="el-GR" i="1" dirty="0">
              <a:latin typeface="Georgia" panose="02040502050405020303" pitchFamily="18" charset="0"/>
            </a:endParaRPr>
          </a:p>
          <a:p>
            <a:endParaRPr lang="el-GR" i="1" dirty="0">
              <a:latin typeface="Georgia" panose="02040502050405020303" pitchFamily="18" charset="0"/>
            </a:endParaRPr>
          </a:p>
          <a:p>
            <a:r>
              <a:rPr lang="el-GR" i="1" dirty="0">
                <a:latin typeface="Georgia" panose="02040502050405020303" pitchFamily="18" charset="0"/>
              </a:rPr>
              <a:t>«</a:t>
            </a:r>
            <a:r>
              <a:rPr lang="el-GR" b="1" i="1" dirty="0">
                <a:latin typeface="Georgia" panose="02040502050405020303" pitchFamily="18" charset="0"/>
              </a:rPr>
              <a:t>Της ικανότητας ενός οργανισμού να αμύνεται ενάντια σε κάποιο βλαπτικό παράγοντα ώστε να μην υφίσταται τις βλαβερές επιδράσεις του.» </a:t>
            </a:r>
          </a:p>
          <a:p>
            <a:endParaRPr lang="el-GR" i="1" dirty="0">
              <a:latin typeface="Georgia" panose="02040502050405020303" pitchFamily="18" charset="0"/>
            </a:endParaRPr>
          </a:p>
          <a:p>
            <a:r>
              <a:rPr lang="el-GR" i="1" dirty="0">
                <a:latin typeface="Georgia" panose="02040502050405020303" pitchFamily="18" charset="0"/>
              </a:rPr>
              <a:t>Έτσι, ο οργανισμός αναγνωρίζει οποιαδήποτε ξένη προς αυτόν ουσία και αντιδρά παράγοντας κύτταρα και κυτταρικά προϊόντα.</a:t>
            </a:r>
          </a:p>
          <a:p>
            <a:endParaRPr lang="el-GR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56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72C04E-85DC-45C0-82B0-8A8F34CB3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Georgia" panose="02040502050405020303" pitchFamily="18" charset="0"/>
              </a:rPr>
              <a:t>Δράση μικροβίων</a:t>
            </a:r>
            <a:endParaRPr lang="el-GR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DF68F38-D294-42DE-990C-CD8581DD939A}"/>
              </a:ext>
            </a:extLst>
          </p:cNvPr>
          <p:cNvSpPr/>
          <p:nvPr/>
        </p:nvSpPr>
        <p:spPr>
          <a:xfrm>
            <a:off x="539552" y="1124744"/>
            <a:ext cx="1859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Τύποι ανοσίας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E39EB18-9597-42AB-92FB-D8C721D5DD6C}"/>
              </a:ext>
            </a:extLst>
          </p:cNvPr>
          <p:cNvSpPr/>
          <p:nvPr/>
        </p:nvSpPr>
        <p:spPr>
          <a:xfrm>
            <a:off x="342442" y="1524755"/>
            <a:ext cx="2254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latin typeface="Georgia" panose="02040502050405020303" pitchFamily="18" charset="0"/>
              </a:rPr>
              <a:t>Μη ειδική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F86F197-A6A2-4457-97D9-F9B0B83C5B69}"/>
              </a:ext>
            </a:extLst>
          </p:cNvPr>
          <p:cNvSpPr/>
          <p:nvPr/>
        </p:nvSpPr>
        <p:spPr>
          <a:xfrm>
            <a:off x="5364088" y="1564799"/>
            <a:ext cx="2646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latin typeface="Georgia" panose="02040502050405020303" pitchFamily="18" charset="0"/>
              </a:rPr>
              <a:t>Ειδική</a:t>
            </a:r>
          </a:p>
          <a:p>
            <a:pPr algn="ctr"/>
            <a:r>
              <a:rPr lang="el-GR" dirty="0">
                <a:latin typeface="Georgia" panose="02040502050405020303" pitchFamily="18" charset="0"/>
              </a:rPr>
              <a:t>Σύστημα παραγωγής εξειδικευμένων αντισωμάτων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06D6E58-75DA-450C-A5E0-025BC7C59858}"/>
              </a:ext>
            </a:extLst>
          </p:cNvPr>
          <p:cNvSpPr/>
          <p:nvPr/>
        </p:nvSpPr>
        <p:spPr>
          <a:xfrm>
            <a:off x="2570262" y="4194954"/>
            <a:ext cx="2358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Ενεργητική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u="sng" dirty="0">
                <a:latin typeface="Georgia" panose="02040502050405020303" pitchFamily="18" charset="0"/>
              </a:rPr>
              <a:t>Φυσική</a:t>
            </a:r>
            <a:r>
              <a:rPr lang="el-GR" dirty="0">
                <a:latin typeface="Georgia" panose="02040502050405020303" pitchFamily="18" charset="0"/>
              </a:rPr>
              <a:t>: (να έρθει σε επαφή φυσικά ο οργανισμός με το αντιγόνο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u="sng" dirty="0">
                <a:latin typeface="Georgia" panose="02040502050405020303" pitchFamily="18" charset="0"/>
              </a:rPr>
              <a:t>Τεχνητή</a:t>
            </a:r>
            <a:r>
              <a:rPr lang="el-GR" dirty="0">
                <a:latin typeface="Georgia" panose="02040502050405020303" pitchFamily="18" charset="0"/>
              </a:rPr>
              <a:t>: εμβόλιο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55797E6-A9BD-4778-A578-921532FFC65C}"/>
              </a:ext>
            </a:extLst>
          </p:cNvPr>
          <p:cNvSpPr/>
          <p:nvPr/>
        </p:nvSpPr>
        <p:spPr>
          <a:xfrm>
            <a:off x="5982472" y="4205987"/>
            <a:ext cx="30060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Georgia" panose="02040502050405020303" pitchFamily="18" charset="0"/>
              </a:rPr>
              <a:t>Παθητική</a:t>
            </a:r>
            <a:r>
              <a:rPr lang="el-GR" dirty="0">
                <a:latin typeface="Georgia" panose="02040502050405020303" pitchFamily="18" charset="0"/>
              </a:rPr>
              <a:t> (μεταφορά έτοιμων αντισωμάτων)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u="sng" dirty="0">
                <a:latin typeface="Georgia" panose="02040502050405020303" pitchFamily="18" charset="0"/>
              </a:rPr>
              <a:t>Φυσική</a:t>
            </a:r>
            <a:r>
              <a:rPr lang="el-GR" dirty="0">
                <a:latin typeface="Georgia" panose="02040502050405020303" pitchFamily="18" charset="0"/>
              </a:rPr>
              <a:t>: αντισώματα από τη μητέρα στο έμβρυο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u="sng" dirty="0">
                <a:latin typeface="Georgia" panose="02040502050405020303" pitchFamily="18" charset="0"/>
              </a:rPr>
              <a:t>Τεχνητή</a:t>
            </a:r>
            <a:r>
              <a:rPr lang="el-GR" dirty="0">
                <a:latin typeface="Georgia" panose="02040502050405020303" pitchFamily="18" charset="0"/>
              </a:rPr>
              <a:t>: χορήγηση ορού έτοιμων αντισωμάτων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EEDBCDAD-B91F-431D-911C-838B0C0FBC50}"/>
              </a:ext>
            </a:extLst>
          </p:cNvPr>
          <p:cNvCxnSpPr>
            <a:cxnSpLocks/>
          </p:cNvCxnSpPr>
          <p:nvPr/>
        </p:nvCxnSpPr>
        <p:spPr>
          <a:xfrm flipH="1">
            <a:off x="4744234" y="3030801"/>
            <a:ext cx="1238238" cy="10620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F934AB97-E025-469B-968D-7AB178AC14C0}"/>
              </a:ext>
            </a:extLst>
          </p:cNvPr>
          <p:cNvCxnSpPr>
            <a:cxnSpLocks/>
          </p:cNvCxnSpPr>
          <p:nvPr/>
        </p:nvCxnSpPr>
        <p:spPr>
          <a:xfrm>
            <a:off x="7043394" y="3030801"/>
            <a:ext cx="648072" cy="1095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E874348-70E6-4DDC-959E-0C057DFCE407}"/>
              </a:ext>
            </a:extLst>
          </p:cNvPr>
          <p:cNvSpPr/>
          <p:nvPr/>
        </p:nvSpPr>
        <p:spPr>
          <a:xfrm>
            <a:off x="-127063" y="2362814"/>
            <a:ext cx="2254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err="1">
                <a:latin typeface="Georgia" panose="02040502050405020303" pitchFamily="18" charset="0"/>
              </a:rPr>
              <a:t>Χυμική</a:t>
            </a:r>
            <a:r>
              <a:rPr lang="el-GR" sz="1600" b="1" dirty="0">
                <a:latin typeface="Georgia" panose="02040502050405020303" pitchFamily="18" charset="0"/>
              </a:rPr>
              <a:t> ανοσία: </a:t>
            </a:r>
            <a:r>
              <a:rPr lang="el-GR" sz="1600" dirty="0">
                <a:latin typeface="Georgia" panose="02040502050405020303" pitchFamily="18" charset="0"/>
              </a:rPr>
              <a:t>ενεργοποίηση Β- λεμφοκυττάρων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4C8C82D-D2B9-42FB-A0B1-3B1ED2695222}"/>
              </a:ext>
            </a:extLst>
          </p:cNvPr>
          <p:cNvSpPr/>
          <p:nvPr/>
        </p:nvSpPr>
        <p:spPr>
          <a:xfrm>
            <a:off x="2315688" y="2239704"/>
            <a:ext cx="2069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latin typeface="Georgia" panose="02040502050405020303" pitchFamily="18" charset="0"/>
              </a:rPr>
              <a:t>Κυτταρική ανοσία:</a:t>
            </a:r>
          </a:p>
          <a:p>
            <a:pPr algn="ctr"/>
            <a:r>
              <a:rPr lang="el-GR" sz="1600" dirty="0" err="1">
                <a:latin typeface="Georgia" panose="02040502050405020303" pitchFamily="18" charset="0"/>
              </a:rPr>
              <a:t>ενεργοποίση</a:t>
            </a:r>
            <a:r>
              <a:rPr lang="el-GR" sz="1600" dirty="0">
                <a:latin typeface="Georgia" panose="02040502050405020303" pitchFamily="18" charset="0"/>
              </a:rPr>
              <a:t> Τ-λεμφοκυττάρων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441DC183-E412-43B7-BA30-5332BB0D3A26}"/>
              </a:ext>
            </a:extLst>
          </p:cNvPr>
          <p:cNvCxnSpPr/>
          <p:nvPr/>
        </p:nvCxnSpPr>
        <p:spPr>
          <a:xfrm>
            <a:off x="4139952" y="1651397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A57F8EEE-2246-4429-AA37-B8A3476F6E9C}"/>
              </a:ext>
            </a:extLst>
          </p:cNvPr>
          <p:cNvCxnSpPr>
            <a:stCxn id="4" idx="2"/>
          </p:cNvCxnSpPr>
          <p:nvPr/>
        </p:nvCxnSpPr>
        <p:spPr>
          <a:xfrm flipH="1">
            <a:off x="999949" y="1894087"/>
            <a:ext cx="469505" cy="345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38103A21-163A-4073-B6EA-B7C6BA1EF818}"/>
              </a:ext>
            </a:extLst>
          </p:cNvPr>
          <p:cNvCxnSpPr>
            <a:cxnSpLocks/>
          </p:cNvCxnSpPr>
          <p:nvPr/>
        </p:nvCxnSpPr>
        <p:spPr>
          <a:xfrm>
            <a:off x="1606156" y="1894087"/>
            <a:ext cx="1093636" cy="345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354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B4452F-A8C0-4B34-A7D4-469A0B27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41248"/>
          </a:xfrm>
        </p:spPr>
        <p:txBody>
          <a:bodyPr>
            <a:normAutofit/>
          </a:bodyPr>
          <a:lstStyle/>
          <a:p>
            <a:r>
              <a:rPr lang="el-GR" sz="3200" b="1" dirty="0">
                <a:latin typeface="Georgia" panose="02040502050405020303" pitchFamily="18" charset="0"/>
              </a:rPr>
              <a:t>Δράση μικροβίων</a:t>
            </a:r>
            <a:endParaRPr lang="el-GR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E241F61-E373-48BA-8DC7-05A0AE72B3E5}"/>
              </a:ext>
            </a:extLst>
          </p:cNvPr>
          <p:cNvSpPr/>
          <p:nvPr/>
        </p:nvSpPr>
        <p:spPr>
          <a:xfrm>
            <a:off x="539552" y="13082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Τοξίνες</a:t>
            </a:r>
          </a:p>
          <a:p>
            <a:r>
              <a:rPr lang="el-GR" dirty="0">
                <a:latin typeface="Georgia" panose="02040502050405020303" pitchFamily="18" charset="0"/>
              </a:rPr>
              <a:t> 			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φυτοτοξίνες</a:t>
            </a:r>
          </a:p>
          <a:p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Διακρίνονται σε 		ζωοτοξίνες</a:t>
            </a:r>
          </a:p>
          <a:p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			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μικροβιοτοξίνες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4B45D1FF-8036-44C4-9155-5CB63FD0EE91}"/>
              </a:ext>
            </a:extLst>
          </p:cNvPr>
          <p:cNvCxnSpPr>
            <a:cxnSpLocks/>
          </p:cNvCxnSpPr>
          <p:nvPr/>
        </p:nvCxnSpPr>
        <p:spPr>
          <a:xfrm flipV="1">
            <a:off x="2369724" y="1837078"/>
            <a:ext cx="720080" cy="1523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3AC2FEA5-1BAF-484C-8ABC-3B09404E342F}"/>
              </a:ext>
            </a:extLst>
          </p:cNvPr>
          <p:cNvCxnSpPr/>
          <p:nvPr/>
        </p:nvCxnSpPr>
        <p:spPr>
          <a:xfrm>
            <a:off x="2477736" y="2090695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4420AAD3-03BF-409E-92E2-C504065A678C}"/>
              </a:ext>
            </a:extLst>
          </p:cNvPr>
          <p:cNvCxnSpPr>
            <a:cxnSpLocks/>
          </p:cNvCxnSpPr>
          <p:nvPr/>
        </p:nvCxnSpPr>
        <p:spPr>
          <a:xfrm>
            <a:off x="2449320" y="2128885"/>
            <a:ext cx="532472" cy="238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C6ECCA7-94D4-45C9-A2BD-AF731F9A22BE}"/>
              </a:ext>
            </a:extLst>
          </p:cNvPr>
          <p:cNvSpPr/>
          <p:nvPr/>
        </p:nvSpPr>
        <p:spPr>
          <a:xfrm>
            <a:off x="437888" y="3349514"/>
            <a:ext cx="84969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latin typeface="Georgia" panose="02040502050405020303" pitchFamily="18" charset="0"/>
              </a:rPr>
              <a:t>Οι </a:t>
            </a:r>
            <a:r>
              <a:rPr lang="el-GR" sz="1600" dirty="0" err="1">
                <a:latin typeface="Georgia" panose="02040502050405020303" pitchFamily="18" charset="0"/>
              </a:rPr>
              <a:t>μικροβιοταξίνες</a:t>
            </a:r>
            <a:r>
              <a:rPr lang="el-GR" sz="1600" dirty="0">
                <a:latin typeface="Georgia" panose="02040502050405020303" pitchFamily="18" charset="0"/>
              </a:rPr>
              <a:t> που μας ενδιαφέρουν χωρίζονται σε: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dirty="0" err="1">
                <a:latin typeface="Georgia" panose="02040502050405020303" pitchFamily="18" charset="0"/>
              </a:rPr>
              <a:t>Έξωτοξίνες</a:t>
            </a:r>
            <a:r>
              <a:rPr lang="el-GR" sz="1600" dirty="0">
                <a:latin typeface="Georgia" panose="02040502050405020303" pitchFamily="18" charset="0"/>
              </a:rPr>
              <a:t>: Παράγονται μέσα στο μικροβιακό σώμα.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  Με την  κυκλοφορία του αίματος πηγαίνουν σε όλο το σώμα.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 Προκαλούν βλάβες σε διάφορα όργανα.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 Δρουν ως αντιγόνα.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Καταστρέφονται με θέρμανση, υπεριώδη ακτινοβολία και χημικές ουσίες.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Παράγονται από τα μικρόβια σταφυλόκοκκος, ο στρεπτόκοκκος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600" dirty="0" err="1">
                <a:latin typeface="Georgia" panose="02040502050405020303" pitchFamily="18" charset="0"/>
              </a:rPr>
              <a:t>Ένδοτοξίνες</a:t>
            </a:r>
            <a:r>
              <a:rPr lang="el-GR" sz="1600" dirty="0">
                <a:latin typeface="Georgia" panose="02040502050405020303" pitchFamily="18" charset="0"/>
              </a:rPr>
              <a:t>: Είναι συστατικά του μικροβιακού σώματος. 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    Είναι λιγότερο τοξικές από τις </a:t>
            </a:r>
            <a:r>
              <a:rPr lang="el-GR" sz="1600" dirty="0" err="1">
                <a:latin typeface="Georgia" panose="02040502050405020303" pitchFamily="18" charset="0"/>
              </a:rPr>
              <a:t>έξωτοξίνες</a:t>
            </a:r>
            <a:r>
              <a:rPr lang="el-GR" sz="1600" dirty="0">
                <a:latin typeface="Georgia" panose="02040502050405020303" pitchFamily="18" charset="0"/>
              </a:rPr>
              <a:t>.</a:t>
            </a:r>
          </a:p>
          <a:p>
            <a:r>
              <a:rPr lang="el-GR" sz="1600" dirty="0">
                <a:latin typeface="Georgia" panose="02040502050405020303" pitchFamily="18" charset="0"/>
              </a:rPr>
              <a:t>	           Είναι </a:t>
            </a:r>
            <a:r>
              <a:rPr lang="el-GR" sz="1600" dirty="0" err="1">
                <a:latin typeface="Georgia" panose="02040502050405020303" pitchFamily="18" charset="0"/>
              </a:rPr>
              <a:t>θερμοανθεκτικές</a:t>
            </a:r>
            <a:endParaRPr lang="el-GR" sz="1600" dirty="0">
              <a:latin typeface="Georgia" panose="02040502050405020303" pitchFamily="18" charset="0"/>
            </a:endParaRPr>
          </a:p>
          <a:p>
            <a:r>
              <a:rPr lang="el-GR" sz="1600" dirty="0">
                <a:latin typeface="Georgia" panose="02040502050405020303" pitchFamily="18" charset="0"/>
              </a:rPr>
              <a:t>	           Παράγονται από τα μικρόβια του τύφου και της χολέρας</a:t>
            </a:r>
          </a:p>
          <a:p>
            <a:endParaRPr lang="el-GR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23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545</Words>
  <Application>Microsoft Office PowerPoint</Application>
  <PresentationFormat>Προβολή στην οθόνη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</vt:lpstr>
      <vt:lpstr>Franklin Gothic Book</vt:lpstr>
      <vt:lpstr>Franklin Gothic Medium</vt:lpstr>
      <vt:lpstr>Georgia</vt:lpstr>
      <vt:lpstr>Wingdings</vt:lpstr>
      <vt:lpstr>Wingdings 2</vt:lpstr>
      <vt:lpstr>Διαστημικό</vt:lpstr>
      <vt:lpstr>Δράση μικροβίων</vt:lpstr>
      <vt:lpstr>Δράση μικροβίων</vt:lpstr>
      <vt:lpstr>Δράση μικροβίων</vt:lpstr>
      <vt:lpstr>Δράση μικροβίων</vt:lpstr>
      <vt:lpstr>Δράση μικροβίων</vt:lpstr>
      <vt:lpstr>Δράση μικροβίων</vt:lpstr>
      <vt:lpstr>Δράση μικροβίων</vt:lpstr>
      <vt:lpstr>Δράση μικροβίων</vt:lpstr>
      <vt:lpstr>Δράση μικροβίων</vt:lpstr>
      <vt:lpstr>ΕΜΒΟΛΙΑ - ΟΡΟΙ</vt:lpstr>
      <vt:lpstr>ΑΛΛΕΡΓΙΑ – ΥΠΕΡΕΥΑΙΣΘΗΣΙΑ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ΜΙΚΡΟΒΙΟΛΟΓΙΑ</dc:title>
  <dc:creator>Taligkaris, Nikolaos [JACGR]</dc:creator>
  <cp:lastModifiedBy>User</cp:lastModifiedBy>
  <cp:revision>14</cp:revision>
  <dcterms:created xsi:type="dcterms:W3CDTF">2020-05-20T17:52:01Z</dcterms:created>
  <dcterms:modified xsi:type="dcterms:W3CDTF">2022-05-30T07:37:46Z</dcterms:modified>
</cp:coreProperties>
</file>