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0" r:id="rId2"/>
    <p:sldId id="309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5" r:id="rId11"/>
    <p:sldId id="33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107" d="100"/>
          <a:sy n="107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i="1" dirty="0">
                <a:latin typeface="Georgia" pitchFamily="18" charset="0"/>
              </a:rPr>
              <a:t>ΜΙΚΡΟΒΙΟΛΟΓΙΑ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230" y="1554163"/>
            <a:ext cx="560594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557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76454A-40FE-4354-9656-A56818A4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A06F57C-D280-4CA6-8FD4-0255C447B759}"/>
              </a:ext>
            </a:extLst>
          </p:cNvPr>
          <p:cNvSpPr/>
          <p:nvPr/>
        </p:nvSpPr>
        <p:spPr>
          <a:xfrm>
            <a:off x="683568" y="1916832"/>
            <a:ext cx="4576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Στάδια παρασκευής θρεπτικού υλικού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BB61DCC-ADE6-4FED-A336-986109E39FEC}"/>
              </a:ext>
            </a:extLst>
          </p:cNvPr>
          <p:cNvSpPr/>
          <p:nvPr/>
        </p:nvSpPr>
        <p:spPr>
          <a:xfrm>
            <a:off x="971600" y="2564904"/>
            <a:ext cx="5760640" cy="336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Συγκέντρωση και ζύγιση υλικών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Διάλυση συστατικών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Διήθηση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Έλεγχος </a:t>
            </a:r>
            <a:r>
              <a:rPr lang="en-US" dirty="0">
                <a:latin typeface="Georgia" panose="02040502050405020303" pitchFamily="18" charset="0"/>
              </a:rPr>
              <a:t>pH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Αποστείρωση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Διανομή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Έλεγχος στειρότητας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Διατήρηση και φύλαξη</a:t>
            </a:r>
          </a:p>
        </p:txBody>
      </p:sp>
    </p:spTree>
    <p:extLst>
      <p:ext uri="{BB962C8B-B14F-4D97-AF65-F5344CB8AC3E}">
        <p14:creationId xmlns:p14="http://schemas.microsoft.com/office/powerpoint/2010/main" val="24824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0AFB3-D00E-44C8-BDD6-87031AC6E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05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7F2A1D-EEFD-4E89-82E4-94C2B38C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sz="3200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C796B52-C594-4069-BD28-956D4B2971D6}"/>
              </a:ext>
            </a:extLst>
          </p:cNvPr>
          <p:cNvSpPr/>
          <p:nvPr/>
        </p:nvSpPr>
        <p:spPr>
          <a:xfrm>
            <a:off x="3635896" y="1772816"/>
            <a:ext cx="5040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Georgia" panose="02040502050405020303" pitchFamily="18" charset="0"/>
              </a:rPr>
              <a:t>Είναι το μέσο μέσα ή πάνω στο οποίο γίνεται μια καλλιέργεια.</a:t>
            </a:r>
          </a:p>
          <a:p>
            <a:endParaRPr lang="el-GR" dirty="0"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Π.χ. 	1. θρεπτικός ζωμός (γενικό), </a:t>
            </a:r>
          </a:p>
          <a:p>
            <a:pPr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	2. </a:t>
            </a:r>
            <a:r>
              <a:rPr lang="en-US" dirty="0">
                <a:latin typeface="Georgia" panose="02040502050405020303" pitchFamily="18" charset="0"/>
              </a:rPr>
              <a:t>MacConkey agar (</a:t>
            </a:r>
            <a:r>
              <a:rPr lang="el-GR" dirty="0">
                <a:latin typeface="Georgia" panose="02040502050405020303" pitchFamily="18" charset="0"/>
              </a:rPr>
              <a:t>εξειδικευμένο), 	3. </a:t>
            </a:r>
            <a:r>
              <a:rPr lang="el-GR" dirty="0" err="1">
                <a:latin typeface="Georgia" panose="02040502050405020303" pitchFamily="18" charset="0"/>
              </a:rPr>
              <a:t>αιματούχο</a:t>
            </a:r>
            <a:r>
              <a:rPr lang="el-GR" dirty="0">
                <a:latin typeface="Georgia" panose="02040502050405020303" pitchFamily="18" charset="0"/>
              </a:rPr>
              <a:t> </a:t>
            </a:r>
            <a:r>
              <a:rPr lang="el-GR" dirty="0" err="1">
                <a:latin typeface="Georgia" panose="02040502050405020303" pitchFamily="18" charset="0"/>
              </a:rPr>
              <a:t>άγαρ</a:t>
            </a:r>
            <a:r>
              <a:rPr lang="el-GR" dirty="0">
                <a:latin typeface="Georgia" panose="02040502050405020303" pitchFamily="18" charset="0"/>
              </a:rPr>
              <a:t> (γενικό)</a:t>
            </a:r>
          </a:p>
          <a:p>
            <a:pPr>
              <a:lnSpc>
                <a:spcPct val="150000"/>
              </a:lnSpc>
            </a:pPr>
            <a:endParaRPr lang="el-GR" dirty="0">
              <a:latin typeface="Georgia" panose="02040502050405020303" pitchFamily="18" charset="0"/>
            </a:endParaRPr>
          </a:p>
          <a:p>
            <a:endParaRPr lang="el-GR" dirty="0">
              <a:latin typeface="Georgia" panose="02040502050405020303" pitchFamily="18" charset="0"/>
            </a:endParaRPr>
          </a:p>
          <a:p>
            <a:endParaRPr lang="el-GR" dirty="0">
              <a:latin typeface="Georgia" panose="02040502050405020303" pitchFamily="18" charset="0"/>
            </a:endParaRPr>
          </a:p>
          <a:p>
            <a:r>
              <a:rPr lang="el-GR" dirty="0">
                <a:latin typeface="Georgia" panose="02040502050405020303" pitchFamily="18" charset="0"/>
              </a:rPr>
              <a:t>Αποτελείται από: </a:t>
            </a:r>
          </a:p>
          <a:p>
            <a:r>
              <a:rPr lang="el-GR" dirty="0">
                <a:latin typeface="Georgia" panose="02040502050405020303" pitchFamily="18" charset="0"/>
              </a:rPr>
              <a:t>	θρεπτικά</a:t>
            </a:r>
          </a:p>
          <a:p>
            <a:r>
              <a:rPr lang="el-GR" dirty="0">
                <a:latin typeface="Georgia" panose="02040502050405020303" pitchFamily="18" charset="0"/>
              </a:rPr>
              <a:t>	μη θρεπτικά υλικά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B3C34F7-0344-4503-87BE-B69BC714AD38}"/>
              </a:ext>
            </a:extLst>
          </p:cNvPr>
          <p:cNvSpPr/>
          <p:nvPr/>
        </p:nvSpPr>
        <p:spPr>
          <a:xfrm>
            <a:off x="467544" y="1772816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Θρεπτικό υπόστρωμα:</a:t>
            </a:r>
          </a:p>
        </p:txBody>
      </p:sp>
    </p:spTree>
    <p:extLst>
      <p:ext uri="{BB962C8B-B14F-4D97-AF65-F5344CB8AC3E}">
        <p14:creationId xmlns:p14="http://schemas.microsoft.com/office/powerpoint/2010/main" val="2974261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685DC4-3D24-45A0-AE6E-884FF936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sz="3200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730BFCB-D68B-4A90-B677-E82ED7CE318E}"/>
              </a:ext>
            </a:extLst>
          </p:cNvPr>
          <p:cNvSpPr/>
          <p:nvPr/>
        </p:nvSpPr>
        <p:spPr>
          <a:xfrm>
            <a:off x="301752" y="1821984"/>
            <a:ext cx="1991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Θρεπτικά υλικά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20D6A88-60D1-484B-A08E-5F10A70F3A30}"/>
              </a:ext>
            </a:extLst>
          </p:cNvPr>
          <p:cNvSpPr/>
          <p:nvPr/>
        </p:nvSpPr>
        <p:spPr>
          <a:xfrm>
            <a:off x="3203848" y="1821984"/>
            <a:ext cx="4572000" cy="30021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l-GR" sz="1600" dirty="0">
                <a:latin typeface="Georgia" panose="02040502050405020303" pitchFamily="18" charset="0"/>
              </a:rPr>
              <a:t>Μίγματα ουσιών τα οποία προσφέρουν τις ιδανικές συνθήκες για τη διατροφή και πολλαπλασιασμό των μικροοργανισμών </a:t>
            </a:r>
            <a:r>
              <a:rPr lang="en-US" sz="1600" dirty="0">
                <a:latin typeface="Georgia" panose="02040502050405020303" pitchFamily="18" charset="0"/>
              </a:rPr>
              <a:t>in vitro</a:t>
            </a:r>
          </a:p>
          <a:p>
            <a:pPr>
              <a:lnSpc>
                <a:spcPct val="150000"/>
              </a:lnSpc>
            </a:pPr>
            <a:r>
              <a:rPr lang="el-GR" sz="1600" dirty="0">
                <a:latin typeface="Georgia" panose="02040502050405020303" pitchFamily="18" charset="0"/>
              </a:rPr>
              <a:t>Χρησιμοποιούνται για να βρούμε ή να αναπτύξουμε ή και να </a:t>
            </a:r>
            <a:r>
              <a:rPr lang="el-GR" sz="1600" dirty="0" err="1">
                <a:latin typeface="Georgia" panose="02040502050405020303" pitchFamily="18" charset="0"/>
              </a:rPr>
              <a:t>ταυτοποιήσουμε</a:t>
            </a:r>
            <a:r>
              <a:rPr lang="el-GR" sz="1600" dirty="0">
                <a:latin typeface="Georgia" panose="02040502050405020303" pitchFamily="18" charset="0"/>
              </a:rPr>
              <a:t> μικροοργανισμούς οι οποίοι βρίσκονται σε φυσιολογικά ή παθογόνα εκκρίματα του ανθρώπου</a:t>
            </a:r>
          </a:p>
        </p:txBody>
      </p:sp>
    </p:spTree>
    <p:extLst>
      <p:ext uri="{BB962C8B-B14F-4D97-AF65-F5344CB8AC3E}">
        <p14:creationId xmlns:p14="http://schemas.microsoft.com/office/powerpoint/2010/main" val="410096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FEBCEC-BDE3-4F56-BC32-6F7F9A02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AE18FB6-1C07-4AAA-9504-E6085581685D}"/>
              </a:ext>
            </a:extLst>
          </p:cNvPr>
          <p:cNvSpPr/>
          <p:nvPr/>
        </p:nvSpPr>
        <p:spPr>
          <a:xfrm>
            <a:off x="539552" y="1700808"/>
            <a:ext cx="335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Σύσταση θρεπτικών υλικών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6AB8D0C-62A2-40A7-8730-6FAD83B0278E}"/>
              </a:ext>
            </a:extLst>
          </p:cNvPr>
          <p:cNvSpPr/>
          <p:nvPr/>
        </p:nvSpPr>
        <p:spPr>
          <a:xfrm>
            <a:off x="983786" y="2274838"/>
            <a:ext cx="70445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u="sng" dirty="0">
                <a:latin typeface="Georgia" panose="02040502050405020303" pitchFamily="18" charset="0"/>
              </a:rPr>
              <a:t>Άνθρακας</a:t>
            </a:r>
            <a:r>
              <a:rPr lang="el-GR" sz="1600" dirty="0">
                <a:latin typeface="Georgia" panose="02040502050405020303" pitchFamily="18" charset="0"/>
              </a:rPr>
              <a:t> (σάκχαρα: γλυκόζη, λακτόζη, άμυλο)</a:t>
            </a:r>
          </a:p>
          <a:p>
            <a:endParaRPr lang="el-GR" sz="16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u="sng" dirty="0">
                <a:latin typeface="Georgia" panose="02040502050405020303" pitchFamily="18" charset="0"/>
              </a:rPr>
              <a:t>Άζωτο – φώσφορο </a:t>
            </a:r>
            <a:r>
              <a:rPr lang="el-GR" sz="1600" dirty="0">
                <a:latin typeface="Georgia" panose="02040502050405020303" pitchFamily="18" charset="0"/>
              </a:rPr>
              <a:t>(πεπτόνες – εκχυλίσματα κρέατος, θρεπτικός ζωμός)</a:t>
            </a:r>
          </a:p>
          <a:p>
            <a:endParaRPr lang="el-GR" sz="16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u="sng" dirty="0">
                <a:latin typeface="Georgia" panose="02040502050405020303" pitchFamily="18" charset="0"/>
              </a:rPr>
              <a:t>Μεταλλικά ιόντα</a:t>
            </a:r>
            <a:r>
              <a:rPr lang="el-GR" sz="1600" dirty="0">
                <a:latin typeface="Georgia" panose="02040502050405020303" pitchFamily="18" charset="0"/>
              </a:rPr>
              <a:t> (αναγωγικές ουσίες)</a:t>
            </a:r>
          </a:p>
          <a:p>
            <a:endParaRPr lang="el-GR" sz="1600" u="sng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u="sng" dirty="0">
                <a:latin typeface="Georgia" panose="02040502050405020303" pitchFamily="18" charset="0"/>
              </a:rPr>
              <a:t>Νερό</a:t>
            </a:r>
          </a:p>
          <a:p>
            <a:endParaRPr lang="el-GR" sz="1600" u="sng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u="sng" dirty="0">
                <a:latin typeface="Georgia" panose="02040502050405020303" pitchFamily="18" charset="0"/>
              </a:rPr>
              <a:t>Μη θρεπτικά συστατικά </a:t>
            </a:r>
            <a:r>
              <a:rPr lang="el-GR" sz="1600" dirty="0">
                <a:latin typeface="Georgia" panose="02040502050405020303" pitchFamily="18" charset="0"/>
              </a:rPr>
              <a:t>(</a:t>
            </a:r>
            <a:r>
              <a:rPr lang="el-GR" sz="1600" dirty="0" err="1">
                <a:latin typeface="Georgia" panose="02040502050405020303" pitchFamily="18" charset="0"/>
              </a:rPr>
              <a:t>άγαρ</a:t>
            </a:r>
            <a:r>
              <a:rPr lang="el-GR" sz="1600" dirty="0">
                <a:latin typeface="Georgia" panose="02040502050405020303" pitchFamily="18" charset="0"/>
              </a:rPr>
              <a:t>, </a:t>
            </a:r>
            <a:r>
              <a:rPr lang="el-GR" sz="1600" dirty="0" err="1">
                <a:latin typeface="Georgia" panose="02040502050405020303" pitchFamily="18" charset="0"/>
              </a:rPr>
              <a:t>χρωματομετρικοί</a:t>
            </a:r>
            <a:r>
              <a:rPr lang="el-GR" sz="1600" dirty="0">
                <a:latin typeface="Georgia" panose="02040502050405020303" pitchFamily="18" charset="0"/>
              </a:rPr>
              <a:t> δείκτες, άλατα, αντιβιοτικά)</a:t>
            </a:r>
          </a:p>
        </p:txBody>
      </p:sp>
    </p:spTree>
    <p:extLst>
      <p:ext uri="{BB962C8B-B14F-4D97-AF65-F5344CB8AC3E}">
        <p14:creationId xmlns:p14="http://schemas.microsoft.com/office/powerpoint/2010/main" val="291263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2BFEF0-7A05-4432-873A-DD2CAD22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39E5BA1-4A20-4435-BDCB-A979734764CE}"/>
              </a:ext>
            </a:extLst>
          </p:cNvPr>
          <p:cNvSpPr/>
          <p:nvPr/>
        </p:nvSpPr>
        <p:spPr>
          <a:xfrm>
            <a:off x="539552" y="2204864"/>
            <a:ext cx="3712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Παρασκευή θρεπτικών υλικών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0F9B174-4518-4FC2-8C49-464498A8C439}"/>
              </a:ext>
            </a:extLst>
          </p:cNvPr>
          <p:cNvSpPr/>
          <p:nvPr/>
        </p:nvSpPr>
        <p:spPr>
          <a:xfrm>
            <a:off x="2843808" y="2852936"/>
            <a:ext cx="5544616" cy="1894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latin typeface="Georgia" panose="02040502050405020303" pitchFamily="18" charset="0"/>
              </a:rPr>
              <a:t>Στο εργαστήριο από πρώτες ύλες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latin typeface="Georgia" panose="02040502050405020303" pitchFamily="18" charset="0"/>
              </a:rPr>
              <a:t>Στο εργαστήριο από σκόνες έτοιμου θρεπτικού υλικού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latin typeface="Georgia" panose="02040502050405020303" pitchFamily="18" charset="0"/>
              </a:rPr>
              <a:t>Έτοιμα θρεπτικά υλικά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1600" dirty="0">
              <a:latin typeface="Georgia" panose="02040502050405020303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600" dirty="0">
                <a:latin typeface="Georgia" panose="02040502050405020303" pitchFamily="18" charset="0"/>
              </a:rPr>
              <a:t>ΠΡΟΣΟΧΗ! </a:t>
            </a:r>
            <a:r>
              <a:rPr lang="el-GR" sz="1600" b="1" dirty="0">
                <a:latin typeface="Georgia" panose="02040502050405020303" pitchFamily="18" charset="0"/>
              </a:rPr>
              <a:t>αποστείρωση</a:t>
            </a:r>
          </a:p>
        </p:txBody>
      </p:sp>
    </p:spTree>
    <p:extLst>
      <p:ext uri="{BB962C8B-B14F-4D97-AF65-F5344CB8AC3E}">
        <p14:creationId xmlns:p14="http://schemas.microsoft.com/office/powerpoint/2010/main" val="240721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4A39D4-7312-4FB8-84CF-3458BADEC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387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ABF71A7-A26F-486E-B3E9-25A9C2655F1E}"/>
              </a:ext>
            </a:extLst>
          </p:cNvPr>
          <p:cNvSpPr/>
          <p:nvPr/>
        </p:nvSpPr>
        <p:spPr>
          <a:xfrm>
            <a:off x="457200" y="1196752"/>
            <a:ext cx="461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Αποστείρωση – ασηψία - απολύμανση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6717D78-675B-4845-8BFA-57B3A9A6E1FF}"/>
              </a:ext>
            </a:extLst>
          </p:cNvPr>
          <p:cNvSpPr/>
          <p:nvPr/>
        </p:nvSpPr>
        <p:spPr>
          <a:xfrm>
            <a:off x="395536" y="1829882"/>
            <a:ext cx="70922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u="sng" dirty="0">
                <a:latin typeface="Georgia" panose="02040502050405020303" pitchFamily="18" charset="0"/>
              </a:rPr>
              <a:t>Αποστείρωση</a:t>
            </a:r>
            <a:r>
              <a:rPr lang="el-GR" sz="1600" dirty="0">
                <a:latin typeface="Georgia" panose="02040502050405020303" pitchFamily="18" charset="0"/>
              </a:rPr>
              <a:t>: Η διαδικασία καταστροφής όλων των μορφών μικροοργανισμών σε ένα υλικό ή αντικείμενο συμπεριλαμβανομένων και των ανθεκτικών μορφών (π.χ. </a:t>
            </a:r>
            <a:r>
              <a:rPr lang="el-GR" sz="1600" dirty="0" err="1">
                <a:latin typeface="Georgia" panose="02040502050405020303" pitchFamily="18" charset="0"/>
              </a:rPr>
              <a:t>ενδοσπόρια</a:t>
            </a:r>
            <a:r>
              <a:rPr lang="el-GR" sz="1600" dirty="0">
                <a:latin typeface="Georgia" panose="02040502050405020303" pitchFamily="18" charset="0"/>
              </a:rPr>
              <a:t>) (γίνεται με: υγρή </a:t>
            </a:r>
            <a:r>
              <a:rPr lang="el-GR" sz="1600" dirty="0" err="1">
                <a:latin typeface="Georgia" panose="02040502050405020303" pitchFamily="18" charset="0"/>
              </a:rPr>
              <a:t>θερμοτητα</a:t>
            </a:r>
            <a:r>
              <a:rPr lang="el-GR" sz="1600" dirty="0">
                <a:latin typeface="Georgia" panose="02040502050405020303" pitchFamily="18" charset="0"/>
              </a:rPr>
              <a:t>, ξηρή θερμότητα, ακτινοβολία)</a:t>
            </a:r>
          </a:p>
          <a:p>
            <a:pPr algn="just">
              <a:lnSpc>
                <a:spcPct val="150000"/>
              </a:lnSpc>
            </a:pPr>
            <a:r>
              <a:rPr lang="el-GR" sz="1600" b="1" u="sng" dirty="0" smtClean="0">
                <a:latin typeface="Georgia" panose="02040502050405020303" pitchFamily="18" charset="0"/>
              </a:rPr>
              <a:t>Αντισηψία</a:t>
            </a:r>
            <a:r>
              <a:rPr lang="el-GR" sz="1600" dirty="0">
                <a:latin typeface="Georgia" panose="02040502050405020303" pitchFamily="18" charset="0"/>
              </a:rPr>
              <a:t>: Η διαδικασία με την οποία επιτυγχάνεται </a:t>
            </a:r>
            <a:r>
              <a:rPr lang="el-GR" sz="1600" dirty="0">
                <a:latin typeface="Georgia" panose="02040502050405020303" pitchFamily="18" charset="0"/>
              </a:rPr>
              <a:t>αναστολή της ανάπτυξης και του πολλαπλασιασμού των μικροβίων επάνω στους βλεννογόνους και το </a:t>
            </a:r>
            <a:r>
              <a:rPr lang="el-GR" sz="1600" dirty="0" smtClean="0">
                <a:latin typeface="Georgia" panose="02040502050405020303" pitchFamily="18" charset="0"/>
              </a:rPr>
              <a:t>δέρμα.</a:t>
            </a:r>
            <a:endParaRPr lang="el-GR" sz="1600" dirty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1600" b="1" u="sng" dirty="0" smtClean="0">
                <a:latin typeface="Georgia" panose="02040502050405020303" pitchFamily="18" charset="0"/>
              </a:rPr>
              <a:t>Απολύμανση</a:t>
            </a:r>
            <a:r>
              <a:rPr lang="el-GR" sz="1600" dirty="0">
                <a:latin typeface="Georgia" panose="02040502050405020303" pitchFamily="18" charset="0"/>
              </a:rPr>
              <a:t>: Είναι η χρήση φυσικών, χημικών ή άλλων μέσων για την απομάκρυνση ή αδρανοποίηση επιβλαβών μικροοργανισμών και παραγόντων τους </a:t>
            </a:r>
            <a:r>
              <a:rPr lang="el-GR" sz="1600">
                <a:latin typeface="Georgia" panose="02040502050405020303" pitchFamily="18" charset="0"/>
              </a:rPr>
              <a:t>από </a:t>
            </a:r>
            <a:r>
              <a:rPr lang="el-GR" sz="1600" smtClean="0">
                <a:latin typeface="Georgia" panose="02040502050405020303" pitchFamily="18" charset="0"/>
              </a:rPr>
              <a:t>χώρους </a:t>
            </a:r>
            <a:r>
              <a:rPr lang="el-GR" sz="1600" dirty="0">
                <a:latin typeface="Georgia" panose="02040502050405020303" pitchFamily="18" charset="0"/>
              </a:rPr>
              <a:t>ή επιφάνειες (δεν καταστρέφονται όλοι οι μολυσματικοί παράγοντες όπως γίνεται στην αποστείρωση).</a:t>
            </a:r>
          </a:p>
        </p:txBody>
      </p:sp>
    </p:spTree>
    <p:extLst>
      <p:ext uri="{BB962C8B-B14F-4D97-AF65-F5344CB8AC3E}">
        <p14:creationId xmlns:p14="http://schemas.microsoft.com/office/powerpoint/2010/main" val="287916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6AD85D-777D-4344-803A-23D2C0BA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1ED3C3D-4DCC-48A0-BDEF-2303A7154E27}"/>
              </a:ext>
            </a:extLst>
          </p:cNvPr>
          <p:cNvSpPr/>
          <p:nvPr/>
        </p:nvSpPr>
        <p:spPr>
          <a:xfrm>
            <a:off x="611560" y="1772816"/>
            <a:ext cx="3499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Διάκριση θρεπτικών υλικών: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A8F6CD4-86E0-4C97-9764-3D1964062DEC}"/>
              </a:ext>
            </a:extLst>
          </p:cNvPr>
          <p:cNvSpPr/>
          <p:nvPr/>
        </p:nvSpPr>
        <p:spPr>
          <a:xfrm>
            <a:off x="596856" y="2616516"/>
            <a:ext cx="7863576" cy="336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i="1" dirty="0">
                <a:latin typeface="Georgia" panose="02040502050405020303" pitchFamily="18" charset="0"/>
              </a:rPr>
              <a:t>Ανάλογα με τη σύσταση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Υγρά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Ημίρρευστα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Στερεά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i="1" dirty="0">
                <a:latin typeface="Georgia" panose="02040502050405020303" pitchFamily="18" charset="0"/>
              </a:rPr>
              <a:t>Ανάλογα με τη σύνθεσή τους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Κοινά ή συνηθισμένα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Εξειδικευμένα (επιλεκτικά, εκλεκτικά, εμπλουτισμένα, διαφοροποιητικά, συντηρητικά)</a:t>
            </a:r>
          </a:p>
        </p:txBody>
      </p:sp>
    </p:spTree>
    <p:extLst>
      <p:ext uri="{BB962C8B-B14F-4D97-AF65-F5344CB8AC3E}">
        <p14:creationId xmlns:p14="http://schemas.microsoft.com/office/powerpoint/2010/main" val="420422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10D699-7862-44DF-B451-78E88D54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363DACB-84DA-4791-9054-67700EF80943}"/>
              </a:ext>
            </a:extLst>
          </p:cNvPr>
          <p:cNvSpPr/>
          <p:nvPr/>
        </p:nvSpPr>
        <p:spPr>
          <a:xfrm>
            <a:off x="774165" y="1844824"/>
            <a:ext cx="461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Κοινά </a:t>
            </a:r>
            <a:r>
              <a:rPr lang="en-US" b="1" u="sng" dirty="0">
                <a:latin typeface="Georgia" panose="02040502050405020303" pitchFamily="18" charset="0"/>
              </a:rPr>
              <a:t>vs </a:t>
            </a:r>
            <a:r>
              <a:rPr lang="el-GR" b="1" u="sng" dirty="0">
                <a:latin typeface="Georgia" panose="02040502050405020303" pitchFamily="18" charset="0"/>
              </a:rPr>
              <a:t>Εξειδικευμένα υποστρώματα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B1EC950-068B-49AD-A681-8610BFAE3DD2}"/>
              </a:ext>
            </a:extLst>
          </p:cNvPr>
          <p:cNvSpPr/>
          <p:nvPr/>
        </p:nvSpPr>
        <p:spPr>
          <a:xfrm>
            <a:off x="1115616" y="2728420"/>
            <a:ext cx="7200800" cy="2950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Τα κοινά χρησιμοποιούνται για την καλλιέργεια σχεδόν όλων των μικροοργανισμών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>
              <a:latin typeface="Georgia" panose="02040502050405020303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Τα εξειδικευμένα υποστρώματα χρησιμοποιούνται για την απομόνωση και απαρίθμηση συγκεκριμένων κατηγοριών μικροοργανισμών. </a:t>
            </a:r>
            <a:r>
              <a:rPr lang="el-GR" dirty="0" err="1">
                <a:latin typeface="Georgia" panose="02040502050405020303" pitchFamily="18" charset="0"/>
              </a:rPr>
              <a:t>Δλδ</a:t>
            </a:r>
            <a:r>
              <a:rPr lang="el-GR" dirty="0">
                <a:latin typeface="Georgia" panose="02040502050405020303" pitchFamily="18" charset="0"/>
              </a:rPr>
              <a:t>, η σύνθεση τους δρα παρεμποδίζοντας την ανάπτυξη των άλλων μικροοργανισμών.</a:t>
            </a:r>
          </a:p>
        </p:txBody>
      </p:sp>
    </p:spTree>
    <p:extLst>
      <p:ext uri="{BB962C8B-B14F-4D97-AF65-F5344CB8AC3E}">
        <p14:creationId xmlns:p14="http://schemas.microsoft.com/office/powerpoint/2010/main" val="284012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4D0760-AEF0-428A-8249-59608D7D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Θρεπτικά υλικά - Καλλιέργειες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3EA946C-B392-4A39-B509-865948FACE37}"/>
              </a:ext>
            </a:extLst>
          </p:cNvPr>
          <p:cNvSpPr/>
          <p:nvPr/>
        </p:nvSpPr>
        <p:spPr>
          <a:xfrm>
            <a:off x="395536" y="1628800"/>
            <a:ext cx="3060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Georgia" panose="02040502050405020303" pitchFamily="18" charset="0"/>
              </a:rPr>
              <a:t>Εκλεκτικά υποστρώματα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3AF603D-7430-46BD-8FF0-CE00F877806C}"/>
              </a:ext>
            </a:extLst>
          </p:cNvPr>
          <p:cNvSpPr/>
          <p:nvPr/>
        </p:nvSpPr>
        <p:spPr>
          <a:xfrm>
            <a:off x="611560" y="2690336"/>
            <a:ext cx="6984776" cy="1703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Κατηγορία εξειδικευμένων υποστρωμάτων:</a:t>
            </a:r>
          </a:p>
          <a:p>
            <a:pPr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Περιέχουν έναν ή περισσότερους παρεμποδιστικούς παράγοντες, οι οποίοι επιτρέπουν την ανάπτυξη της ομάδας που θέλουμε να απομονώσουμε</a:t>
            </a:r>
          </a:p>
        </p:txBody>
      </p:sp>
    </p:spTree>
    <p:extLst>
      <p:ext uri="{BB962C8B-B14F-4D97-AF65-F5344CB8AC3E}">
        <p14:creationId xmlns:p14="http://schemas.microsoft.com/office/powerpoint/2010/main" val="126816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377</Words>
  <Application>Microsoft Office PowerPoint</Application>
  <PresentationFormat>Προβολή στην οθόνη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Medium</vt:lpstr>
      <vt:lpstr>Georgia</vt:lpstr>
      <vt:lpstr>Wingdings 2</vt:lpstr>
      <vt:lpstr>Διαστημικό</vt:lpstr>
      <vt:lpstr>ΜΙΚΡΟΒΙΟΛΟΓΙΑ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Θρεπτικά υλικά - Καλλιέργειες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ΜΙΚΡΟΒΙΟΛΟΓΙΑ</dc:title>
  <dc:creator>Taligkaris, Nikolaos [JACGR]</dc:creator>
  <cp:lastModifiedBy>User</cp:lastModifiedBy>
  <cp:revision>15</cp:revision>
  <dcterms:created xsi:type="dcterms:W3CDTF">2020-05-20T17:52:01Z</dcterms:created>
  <dcterms:modified xsi:type="dcterms:W3CDTF">2022-05-30T07:53:31Z</dcterms:modified>
</cp:coreProperties>
</file>