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80" r:id="rId2"/>
    <p:sldId id="300" r:id="rId3"/>
    <p:sldId id="319" r:id="rId4"/>
    <p:sldId id="295" r:id="rId5"/>
    <p:sldId id="296" r:id="rId6"/>
    <p:sldId id="297" r:id="rId7"/>
    <p:sldId id="310" r:id="rId8"/>
    <p:sldId id="311" r:id="rId9"/>
    <p:sldId id="313" r:id="rId10"/>
    <p:sldId id="314" r:id="rId11"/>
    <p:sldId id="315" r:id="rId12"/>
    <p:sldId id="293" r:id="rId13"/>
    <p:sldId id="294" r:id="rId14"/>
    <p:sldId id="317" r:id="rId15"/>
    <p:sldId id="318" r:id="rId16"/>
    <p:sldId id="316" r:id="rId17"/>
    <p:sldId id="320" r:id="rId18"/>
    <p:sldId id="321" r:id="rId19"/>
    <p:sldId id="322" r:id="rId20"/>
    <p:sldId id="323" r:id="rId21"/>
    <p:sldId id="324" r:id="rId22"/>
    <p:sldId id="325" r:id="rId23"/>
    <p:sldId id="326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Τίτλο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Στυλ κύριου υπότιτλου</a:t>
            </a:r>
            <a:endParaRPr kumimoji="0" lang="en-US"/>
          </a:p>
        </p:txBody>
      </p:sp>
      <p:sp>
        <p:nvSpPr>
          <p:cNvPr id="16" name="Θέση ημερομηνίας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5C51-4749-40F3-991E-B14AF70C3161}" type="datetimeFigureOut">
              <a:rPr lang="el-GR" smtClean="0"/>
              <a:t>4/6/2020</a:t>
            </a:fld>
            <a:endParaRPr lang="el-GR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Θέση αριθμού διαφάνειας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774285-2057-4CC6-A70A-64EDAAD458F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5C51-4749-40F3-991E-B14AF70C3161}" type="datetimeFigureOut">
              <a:rPr lang="el-GR" smtClean="0"/>
              <a:t>4/6/2020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4285-2057-4CC6-A70A-64EDAAD458F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5C51-4749-40F3-991E-B14AF70C3161}" type="datetimeFigureOut">
              <a:rPr lang="el-GR" smtClean="0"/>
              <a:t>4/6/2020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4285-2057-4CC6-A70A-64EDAAD458F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Τίτλο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27" name="Θέση περιεχομένου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5" name="Θέση ημερομηνίας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5C51-4749-40F3-991E-B14AF70C3161}" type="datetimeFigureOut">
              <a:rPr lang="el-GR" smtClean="0"/>
              <a:t>4/6/2020</a:t>
            </a:fld>
            <a:endParaRPr lang="el-GR"/>
          </a:p>
        </p:txBody>
      </p:sp>
      <p:sp>
        <p:nvSpPr>
          <p:cNvPr id="19" name="Θέση υποσέλιδου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774285-2057-4CC6-A70A-64EDAAD458F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19" name="Θέση ημερομηνίας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5C51-4749-40F3-991E-B14AF70C3161}" type="datetimeFigureOut">
              <a:rPr lang="el-GR" smtClean="0"/>
              <a:t>4/6/2020</a:t>
            </a:fld>
            <a:endParaRPr lang="el-GR"/>
          </a:p>
        </p:txBody>
      </p:sp>
      <p:sp>
        <p:nvSpPr>
          <p:cNvPr id="11" name="Θέση υποσέλιδου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4285-2057-4CC6-A70A-64EDAAD458F8}" type="slidenum">
              <a:rPr lang="el-GR" smtClean="0"/>
              <a:t>‹#›</a:t>
            </a:fld>
            <a:endParaRPr lang="el-GR"/>
          </a:p>
        </p:txBody>
      </p:sp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Τίτλο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4" name="Θέση περιεχομένου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1" name="Θέση ημερομηνίας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5C51-4749-40F3-991E-B14AF70C3161}" type="datetimeFigureOut">
              <a:rPr lang="el-GR" smtClean="0"/>
              <a:t>4/6/2020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Θέση αριθμού διαφάνειας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4285-2057-4CC6-A70A-64EDAAD458F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Τίτλο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25" name="Θέση κειμένου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8" name="Θέση περιεχομένου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5C51-4749-40F3-991E-B14AF70C3161}" type="datetimeFigureOut">
              <a:rPr lang="el-GR" smtClean="0"/>
              <a:t>4/6/2020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D774285-2057-4CC6-A70A-64EDAAD458F8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Ευθεία γραμμή σύνδεσης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Τίτλο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2" name="Θέση ημερομηνίας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5C51-4749-40F3-991E-B14AF70C3161}" type="datetimeFigureOut">
              <a:rPr lang="el-GR" smtClean="0"/>
              <a:t>4/6/2020</a:t>
            </a:fld>
            <a:endParaRPr lang="el-GR"/>
          </a:p>
        </p:txBody>
      </p:sp>
      <p:sp>
        <p:nvSpPr>
          <p:cNvPr id="21" name="Θέση υποσέλιδου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4285-2057-4CC6-A70A-64EDAAD458F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5C51-4749-40F3-991E-B14AF70C3161}" type="datetimeFigureOut">
              <a:rPr lang="el-GR" smtClean="0"/>
              <a:t>4/6/2020</a:t>
            </a:fld>
            <a:endParaRPr lang="el-GR"/>
          </a:p>
        </p:txBody>
      </p:sp>
      <p:sp>
        <p:nvSpPr>
          <p:cNvPr id="24" name="Θέση υποσέλιδου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4285-2057-4CC6-A70A-64EDAAD458F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Τίτλο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26" name="Θέση κειμένου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14" name="Θέση περιεχομένου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5" name="Θέση ημερομηνίας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5C51-4749-40F3-991E-B14AF70C3161}" type="datetimeFigureOut">
              <a:rPr lang="el-GR" smtClean="0"/>
              <a:t>4/6/2020</a:t>
            </a:fld>
            <a:endParaRPr lang="el-GR"/>
          </a:p>
        </p:txBody>
      </p:sp>
      <p:sp>
        <p:nvSpPr>
          <p:cNvPr id="29" name="Θέση υποσέλιδου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4285-2057-4CC6-A70A-64EDAAD458F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Θέση εικόνας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5C51-4749-40F3-991E-B14AF70C3161}" type="datetimeFigureOut">
              <a:rPr lang="el-GR" smtClean="0"/>
              <a:t>4/6/2020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Θέση αριθμού διαφάνειας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4285-2057-4CC6-A70A-64EDAAD458F8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Τίτλο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26" name="Θέση κειμένου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Στυλ υποδείγματος κειμένου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1" name="Θέση ημερομηνίας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005C51-4749-40F3-991E-B14AF70C3161}" type="datetimeFigureOut">
              <a:rPr lang="el-GR" smtClean="0"/>
              <a:t>4/6/2020</a:t>
            </a:fld>
            <a:endParaRPr lang="el-GR"/>
          </a:p>
        </p:txBody>
      </p:sp>
      <p:sp>
        <p:nvSpPr>
          <p:cNvPr id="28" name="Θέση υποσέλιδου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774285-2057-4CC6-A70A-64EDAAD458F8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Θέση τίτλου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Ευθεία γραμμή σύνδεσης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b="1" i="1" dirty="0">
                <a:latin typeface="Georgia" pitchFamily="18" charset="0"/>
              </a:rPr>
              <a:t>ΜΙΚΡΟΒΙΟΛΟΓΙΑ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230" y="1554163"/>
            <a:ext cx="560594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557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D7A60-C66A-40F4-9E40-0D688BC66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latin typeface="Georgia" panose="02040502050405020303" pitchFamily="18" charset="0"/>
              </a:rPr>
              <a:t>ΟΝΟΜΑΤΟΛΟΓΙΑ ΚΑΙ ΚΑΤΑΤΑΞΗ ΒΑΚΤΗΡΙΩΝ</a:t>
            </a:r>
            <a:endParaRPr lang="el-G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DFB09-87CE-4871-B42F-EC794F23E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74981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>
                <a:latin typeface="Georgia" panose="02040502050405020303" pitchFamily="18" charset="0"/>
              </a:rPr>
              <a:t>Η πιο μεγάλη –ετερογενής οικογένεια μεταξύ των παθογόνων.</a:t>
            </a:r>
          </a:p>
          <a:p>
            <a:pPr marL="0" indent="0">
              <a:buNone/>
            </a:pPr>
            <a:endParaRPr lang="el-GR" sz="1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l-GR" sz="1800" dirty="0">
                <a:latin typeface="Georgia" panose="02040502050405020303" pitchFamily="18" charset="0"/>
              </a:rPr>
              <a:t>Ανευρίσκονται παντού: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l-GR" sz="1800" dirty="0">
                <a:latin typeface="Georgia" panose="02040502050405020303" pitchFamily="18" charset="0"/>
              </a:rPr>
              <a:t>Έδαφος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l-GR" sz="1800" dirty="0">
                <a:latin typeface="Georgia" panose="02040502050405020303" pitchFamily="18" charset="0"/>
              </a:rPr>
              <a:t> Χώμα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l-GR" sz="1800" dirty="0">
                <a:latin typeface="Georgia" panose="02040502050405020303" pitchFamily="18" charset="0"/>
              </a:rPr>
              <a:t>Νερό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l-GR" sz="1800" dirty="0">
                <a:latin typeface="Georgia" panose="02040502050405020303" pitchFamily="18" charset="0"/>
              </a:rPr>
              <a:t> Φυτά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l-GR" sz="1800" dirty="0">
                <a:latin typeface="Georgia" panose="02040502050405020303" pitchFamily="18" charset="0"/>
              </a:rPr>
              <a:t> Φυσιολογική χλωρίδα του εντέρου </a:t>
            </a:r>
          </a:p>
          <a:p>
            <a:pPr marL="0" indent="0">
              <a:buClrTx/>
              <a:buNone/>
            </a:pPr>
            <a:endParaRPr lang="el-GR" sz="1800" dirty="0">
              <a:latin typeface="Georgia" panose="02040502050405020303" pitchFamily="18" charset="0"/>
            </a:endParaRPr>
          </a:p>
          <a:p>
            <a:pPr marL="0" indent="0">
              <a:buClrTx/>
              <a:buNone/>
            </a:pPr>
            <a:r>
              <a:rPr lang="el-GR" sz="1800" dirty="0">
                <a:latin typeface="Georgia" panose="02040502050405020303" pitchFamily="18" charset="0"/>
              </a:rPr>
              <a:t>Είναι </a:t>
            </a:r>
            <a:r>
              <a:rPr lang="en-US" sz="1800" dirty="0">
                <a:latin typeface="Georgia" panose="02040502050405020303" pitchFamily="18" charset="0"/>
              </a:rPr>
              <a:t>Gram</a:t>
            </a:r>
            <a:r>
              <a:rPr lang="el-GR" sz="1800" dirty="0">
                <a:latin typeface="Georgia" panose="02040502050405020303" pitchFamily="18" charset="0"/>
              </a:rPr>
              <a:t> (-) βακτήρια, αναπτύσσονται σε αερόβιες συνθήκες, κινητά ή ακίνητα μικρόβια.</a:t>
            </a:r>
          </a:p>
          <a:p>
            <a:pPr marL="0" indent="0">
              <a:buNone/>
            </a:pPr>
            <a:r>
              <a:rPr lang="el-GR" sz="1800" dirty="0">
                <a:latin typeface="Georgia" panose="02040502050405020303" pitchFamily="18" charset="0"/>
              </a:rPr>
              <a:t>Προκαλούν </a:t>
            </a:r>
            <a:r>
              <a:rPr lang="el-GR" sz="1800" dirty="0" err="1">
                <a:latin typeface="Georgia" panose="02040502050405020303" pitchFamily="18" charset="0"/>
              </a:rPr>
              <a:t>ποικίλλα</a:t>
            </a:r>
            <a:r>
              <a:rPr lang="el-GR" sz="1800" dirty="0">
                <a:latin typeface="Georgia" panose="02040502050405020303" pitchFamily="18" charset="0"/>
              </a:rPr>
              <a:t> νοσήματα: Σηψαιμία 30-35%, Ουρολοιμώξεις, Λοιμώξεις του εντέρου, </a:t>
            </a:r>
            <a:r>
              <a:rPr lang="el-GR" sz="1800" dirty="0" err="1">
                <a:latin typeface="Georgia" panose="02040502050405020303" pitchFamily="18" charset="0"/>
              </a:rPr>
              <a:t>Ενδονοσοκομειακές</a:t>
            </a:r>
            <a:r>
              <a:rPr lang="el-GR" sz="1800" dirty="0">
                <a:latin typeface="Georgia" panose="02040502050405020303" pitchFamily="18" charset="0"/>
              </a:rPr>
              <a:t> λοιμώξεις.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3398AF-2A7E-42B6-AA23-5DFEF287AF94}"/>
              </a:ext>
            </a:extLst>
          </p:cNvPr>
          <p:cNvSpPr/>
          <p:nvPr/>
        </p:nvSpPr>
        <p:spPr>
          <a:xfrm>
            <a:off x="971600" y="1295400"/>
            <a:ext cx="290015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l-GR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3. </a:t>
            </a:r>
            <a:r>
              <a:rPr lang="el-GR" b="1" i="1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Εντεροβακτηριοειδή</a:t>
            </a:r>
            <a:endParaRPr lang="el-GR" b="1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827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35E27-D5A3-43D1-BBB3-8E0A7ED0A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latin typeface="Georgia" panose="02040502050405020303" pitchFamily="18" charset="0"/>
              </a:rPr>
              <a:t>ΟΝΟΜΑΤΟΛΟΓΙΑ ΚΑΙ ΚΑΤΑΤΑΞΗ ΒΑΚΤΗΡΙΩΝ</a:t>
            </a:r>
            <a:endParaRPr lang="el-G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3201C-A4A7-48A0-9919-7D7430D04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988840"/>
            <a:ext cx="8686800" cy="4525963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1800" b="1" dirty="0" err="1">
                <a:latin typeface="Georgia" panose="02040502050405020303" pitchFamily="18" charset="0"/>
              </a:rPr>
              <a:t>Escherihia</a:t>
            </a:r>
            <a:r>
              <a:rPr lang="en-US" sz="1800" b="1" dirty="0">
                <a:latin typeface="Georgia" panose="02040502050405020303" pitchFamily="18" charset="0"/>
              </a:rPr>
              <a:t> coli </a:t>
            </a:r>
            <a:endParaRPr lang="el-GR" sz="1800" b="1" dirty="0">
              <a:latin typeface="Georgia" panose="02040502050405020303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1800" dirty="0">
                <a:latin typeface="Georgia" panose="02040502050405020303" pitchFamily="18" charset="0"/>
              </a:rPr>
              <a:t>Klebsiella pneumoniae </a:t>
            </a:r>
            <a:endParaRPr lang="el-GR" sz="1800" dirty="0">
              <a:latin typeface="Georgia" panose="02040502050405020303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1800" dirty="0">
                <a:latin typeface="Georgia" panose="02040502050405020303" pitchFamily="18" charset="0"/>
              </a:rPr>
              <a:t>Enterobacter </a:t>
            </a:r>
            <a:endParaRPr lang="el-GR" sz="1800" dirty="0">
              <a:latin typeface="Georgia" panose="02040502050405020303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1800" dirty="0">
                <a:latin typeface="Georgia" panose="02040502050405020303" pitchFamily="18" charset="0"/>
              </a:rPr>
              <a:t>Serratia </a:t>
            </a:r>
            <a:endParaRPr lang="el-GR" sz="1800" dirty="0">
              <a:latin typeface="Georgia" panose="02040502050405020303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1800" dirty="0">
                <a:latin typeface="Georgia" panose="02040502050405020303" pitchFamily="18" charset="0"/>
              </a:rPr>
              <a:t>Hafnia </a:t>
            </a:r>
            <a:endParaRPr lang="el-GR" sz="1800" dirty="0">
              <a:latin typeface="Georgia" panose="02040502050405020303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1800" dirty="0">
                <a:latin typeface="Georgia" panose="02040502050405020303" pitchFamily="18" charset="0"/>
              </a:rPr>
              <a:t>Proteus, Providencia, </a:t>
            </a:r>
            <a:r>
              <a:rPr lang="en-US" sz="1800" dirty="0" err="1">
                <a:latin typeface="Georgia" panose="02040502050405020303" pitchFamily="18" charset="0"/>
              </a:rPr>
              <a:t>Morganella</a:t>
            </a:r>
            <a:r>
              <a:rPr lang="en-US" sz="1800" dirty="0">
                <a:latin typeface="Georgia" panose="02040502050405020303" pitchFamily="18" charset="0"/>
              </a:rPr>
              <a:t> </a:t>
            </a:r>
            <a:endParaRPr lang="el-GR" sz="1800" dirty="0">
              <a:latin typeface="Georgia" panose="02040502050405020303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1800" b="1" dirty="0">
                <a:latin typeface="Georgia" panose="02040502050405020303" pitchFamily="18" charset="0"/>
              </a:rPr>
              <a:t>Salmonella </a:t>
            </a:r>
            <a:endParaRPr lang="el-GR" sz="1800" b="1" dirty="0">
              <a:latin typeface="Georgia" panose="02040502050405020303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1800" dirty="0">
                <a:latin typeface="Georgia" panose="02040502050405020303" pitchFamily="18" charset="0"/>
              </a:rPr>
              <a:t>Shigella </a:t>
            </a:r>
            <a:endParaRPr lang="el-GR" sz="1800" dirty="0">
              <a:latin typeface="Georgia" panose="02040502050405020303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1800" dirty="0">
                <a:latin typeface="Georgia" panose="02040502050405020303" pitchFamily="18" charset="0"/>
              </a:rPr>
              <a:t>Yersinia </a:t>
            </a:r>
            <a:endParaRPr lang="el-GR" sz="1800" dirty="0">
              <a:latin typeface="Georgia" panose="02040502050405020303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1800" dirty="0">
                <a:latin typeface="Georgia" panose="02040502050405020303" pitchFamily="18" charset="0"/>
              </a:rPr>
              <a:t>Arizona </a:t>
            </a:r>
            <a:endParaRPr lang="el-GR" sz="1800" dirty="0">
              <a:latin typeface="Georgia" panose="02040502050405020303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1800" dirty="0">
                <a:latin typeface="Georgia" panose="02040502050405020303" pitchFamily="18" charset="0"/>
              </a:rPr>
              <a:t>Citrobacter </a:t>
            </a:r>
            <a:endParaRPr lang="el-GR" sz="1800" dirty="0">
              <a:latin typeface="Georgia" panose="02040502050405020303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1800" dirty="0" err="1">
                <a:latin typeface="Georgia" panose="02040502050405020303" pitchFamily="18" charset="0"/>
              </a:rPr>
              <a:t>Edwardsiella</a:t>
            </a:r>
            <a:endParaRPr lang="el-GR" sz="1800" dirty="0">
              <a:latin typeface="Georgia" panose="020405020504050203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DEEC53-E0B4-4835-955E-0072C380B985}"/>
              </a:ext>
            </a:extLst>
          </p:cNvPr>
          <p:cNvSpPr/>
          <p:nvPr/>
        </p:nvSpPr>
        <p:spPr>
          <a:xfrm>
            <a:off x="971600" y="1295400"/>
            <a:ext cx="290015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l-GR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3. </a:t>
            </a:r>
            <a:r>
              <a:rPr lang="el-GR" b="1" i="1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Εντεροβακτηριοειδή</a:t>
            </a:r>
            <a:endParaRPr lang="el-GR" b="1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803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37A5D-2E3B-42B0-B857-6C6D68898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2800" dirty="0">
                <a:latin typeface="Georgia" panose="02040502050405020303" pitchFamily="18" charset="0"/>
              </a:rPr>
              <a:t>ΟΝΟΜΑΤΟΛΟΓΙΑ ΚΑΙ ΚΑΤΑΤΑΞΗ ΒΑΚΤΗΡΙΩΝ</a:t>
            </a:r>
          </a:p>
        </p:txBody>
      </p:sp>
      <p:pic>
        <p:nvPicPr>
          <p:cNvPr id="4" name="Picture 2" descr="Microscopic image of Escherichia Coli.">
            <a:extLst>
              <a:ext uri="{FF2B5EF4-FFF2-40B4-BE49-F238E27FC236}">
                <a16:creationId xmlns:a16="http://schemas.microsoft.com/office/drawing/2014/main" id="{52A23AB4-C915-4B87-9654-FB771CAC0A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2" y="4293096"/>
            <a:ext cx="3242204" cy="181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A9A661D-3A6D-4C01-9BB8-11F9819FE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21088"/>
            <a:ext cx="2952328" cy="189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20D843-5B4A-44CC-AA08-6E22ADAE94FE}"/>
              </a:ext>
            </a:extLst>
          </p:cNvPr>
          <p:cNvSpPr/>
          <p:nvPr/>
        </p:nvSpPr>
        <p:spPr>
          <a:xfrm>
            <a:off x="755576" y="1295400"/>
            <a:ext cx="7848872" cy="277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i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Escherichia coli</a:t>
            </a:r>
            <a:endParaRPr lang="en-US" b="1" i="1" dirty="0">
              <a:latin typeface="Georgia" panose="02040502050405020303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To </a:t>
            </a:r>
            <a:r>
              <a:rPr lang="el-GR" dirty="0">
                <a:latin typeface="Georgia" panose="02040502050405020303" pitchFamily="18" charset="0"/>
              </a:rPr>
              <a:t>γένος έχει πάρει το όνομά του προς τιμήν του επιστήμονα που το ανακάλυψε, </a:t>
            </a:r>
            <a:r>
              <a:rPr lang="en-US" dirty="0">
                <a:latin typeface="Georgia" panose="02040502050405020303" pitchFamily="18" charset="0"/>
              </a:rPr>
              <a:t>Theodor </a:t>
            </a:r>
            <a:r>
              <a:rPr lang="en-US" dirty="0" err="1">
                <a:latin typeface="Georgia" panose="02040502050405020303" pitchFamily="18" charset="0"/>
              </a:rPr>
              <a:t>Escherich</a:t>
            </a:r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To </a:t>
            </a:r>
            <a:r>
              <a:rPr lang="el-GR" dirty="0">
                <a:latin typeface="Georgia" panose="02040502050405020303" pitchFamily="18" charset="0"/>
              </a:rPr>
              <a:t>δεύτερο συνθετικό (είδος) υποδηλώνει την περιοχή που αποικίζεται από αυτό το βακτήριο, δηλαδή το παχύ έντερο (</a:t>
            </a:r>
            <a:r>
              <a:rPr lang="en-US" dirty="0">
                <a:latin typeface="Georgia" panose="02040502050405020303" pitchFamily="18" charset="0"/>
              </a:rPr>
              <a:t>colon</a:t>
            </a:r>
            <a:r>
              <a:rPr lang="en-US" sz="1400" dirty="0">
                <a:latin typeface="Georgia" panose="02040502050405020303" pitchFamily="18" charset="0"/>
              </a:rPr>
              <a:t>)</a:t>
            </a:r>
            <a:endParaRPr lang="el-GR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938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0A0E2-9620-4082-86C7-F60A48646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>
                <a:latin typeface="Georgia" panose="02040502050405020303" pitchFamily="18" charset="0"/>
              </a:rPr>
              <a:t>ΟΝΟΜΑΤΟΛΟΓΙΑ ΚΑΙ ΚΑΤΑΤΑΞΗ ΒΑΚΤΗΡΙΩΝ</a:t>
            </a:r>
            <a:endParaRPr lang="el-G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22EFF-BD0E-4A4F-A509-BD7D26339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800" b="1" i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Escherichia coli </a:t>
            </a:r>
            <a:r>
              <a:rPr lang="el-GR" sz="1800" b="1" i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(χαρακτηριστικά):</a:t>
            </a:r>
          </a:p>
          <a:p>
            <a:pPr>
              <a:lnSpc>
                <a:spcPct val="15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1800" dirty="0">
                <a:latin typeface="Georgia" panose="02040502050405020303" pitchFamily="18" charset="0"/>
              </a:rPr>
              <a:t>Gram (-) </a:t>
            </a:r>
            <a:r>
              <a:rPr lang="el-GR" sz="1800" dirty="0">
                <a:latin typeface="Georgia" panose="02040502050405020303" pitchFamily="18" charset="0"/>
              </a:rPr>
              <a:t>βακτήριο, ραβδοειδές</a:t>
            </a:r>
          </a:p>
          <a:p>
            <a:pPr>
              <a:lnSpc>
                <a:spcPct val="150000"/>
              </a:lnSpc>
              <a:buClrTx/>
              <a:buFont typeface="Courier New" panose="02070309020205020404" pitchFamily="49" charset="0"/>
              <a:buChar char="o"/>
            </a:pPr>
            <a:r>
              <a:rPr lang="el-GR" sz="1800" dirty="0">
                <a:latin typeface="Georgia" panose="02040502050405020303" pitchFamily="18" charset="0"/>
              </a:rPr>
              <a:t>Κινείται (μαστίγια)</a:t>
            </a:r>
          </a:p>
          <a:p>
            <a:pPr>
              <a:lnSpc>
                <a:spcPct val="150000"/>
              </a:lnSpc>
              <a:buClrTx/>
              <a:buFont typeface="Courier New" panose="02070309020205020404" pitchFamily="49" charset="0"/>
              <a:buChar char="o"/>
            </a:pPr>
            <a:r>
              <a:rPr lang="el-GR" sz="1800" dirty="0">
                <a:latin typeface="Georgia" panose="02040502050405020303" pitchFamily="18" charset="0"/>
              </a:rPr>
              <a:t>Προαιρετικά αερόβιο</a:t>
            </a:r>
          </a:p>
          <a:p>
            <a:pPr>
              <a:lnSpc>
                <a:spcPct val="150000"/>
              </a:lnSpc>
              <a:buClrTx/>
              <a:buFont typeface="Courier New" panose="02070309020205020404" pitchFamily="49" charset="0"/>
              <a:buChar char="o"/>
            </a:pPr>
            <a:r>
              <a:rPr lang="el-GR" sz="1800" dirty="0">
                <a:latin typeface="Georgia" panose="02040502050405020303" pitchFamily="18" charset="0"/>
              </a:rPr>
              <a:t>Βέλτιστη θερμοκρασία ανάπτυξης 37</a:t>
            </a:r>
            <a:r>
              <a:rPr lang="el-GR" sz="1800" baseline="30000" dirty="0">
                <a:latin typeface="Georgia" panose="02040502050405020303" pitchFamily="18" charset="0"/>
              </a:rPr>
              <a:t>ο</a:t>
            </a:r>
            <a:r>
              <a:rPr lang="en-US" sz="1800" dirty="0">
                <a:latin typeface="Georgia" panose="02040502050405020303" pitchFamily="18" charset="0"/>
              </a:rPr>
              <a:t>C</a:t>
            </a:r>
          </a:p>
          <a:p>
            <a:pPr>
              <a:lnSpc>
                <a:spcPct val="150000"/>
              </a:lnSpc>
              <a:buClrTx/>
              <a:buFont typeface="Courier New" panose="02070309020205020404" pitchFamily="49" charset="0"/>
              <a:buChar char="o"/>
            </a:pPr>
            <a:r>
              <a:rPr lang="el-GR" sz="1800" dirty="0">
                <a:latin typeface="Georgia" panose="02040502050405020303" pitchFamily="18" charset="0"/>
              </a:rPr>
              <a:t>Ελεύθερο στη φύση, στο πεπτικό και στις τροφές</a:t>
            </a:r>
          </a:p>
          <a:p>
            <a:pPr>
              <a:lnSpc>
                <a:spcPct val="150000"/>
              </a:lnSpc>
              <a:buClrTx/>
              <a:buFont typeface="Courier New" panose="02070309020205020404" pitchFamily="49" charset="0"/>
              <a:buChar char="o"/>
            </a:pPr>
            <a:r>
              <a:rPr lang="el-GR" sz="1800" dirty="0">
                <a:latin typeface="Georgia" panose="02040502050405020303" pitchFamily="18" charset="0"/>
              </a:rPr>
              <a:t>Μέρος της φυσιολογικής </a:t>
            </a:r>
            <a:r>
              <a:rPr lang="el-GR" sz="1800" dirty="0" err="1">
                <a:latin typeface="Georgia" panose="02040502050405020303" pitchFamily="18" charset="0"/>
              </a:rPr>
              <a:t>μικροχλωρίδας</a:t>
            </a:r>
            <a:r>
              <a:rPr lang="el-GR" sz="1800" dirty="0">
                <a:latin typeface="Georgia" panose="02040502050405020303" pitchFamily="18" charset="0"/>
              </a:rPr>
              <a:t> του εντέρου</a:t>
            </a:r>
          </a:p>
          <a:p>
            <a:pPr>
              <a:lnSpc>
                <a:spcPct val="150000"/>
              </a:lnSpc>
              <a:buClrTx/>
              <a:buFont typeface="Courier New" panose="02070309020205020404" pitchFamily="49" charset="0"/>
              <a:buChar char="o"/>
            </a:pPr>
            <a:r>
              <a:rPr lang="el-GR" sz="1800" dirty="0">
                <a:latin typeface="Georgia" panose="02040502050405020303" pitchFamily="18" charset="0"/>
              </a:rPr>
              <a:t>Τα περισσότερα στελέχη είναι αβλαβή και κάποια είναι χρήσιμα</a:t>
            </a:r>
          </a:p>
          <a:p>
            <a:pPr>
              <a:lnSpc>
                <a:spcPct val="150000"/>
              </a:lnSpc>
              <a:buClrTx/>
              <a:buFont typeface="Courier New" panose="02070309020205020404" pitchFamily="49" charset="0"/>
              <a:buChar char="o"/>
            </a:pPr>
            <a:r>
              <a:rPr lang="el-GR" sz="1800" dirty="0">
                <a:latin typeface="Georgia" panose="02040502050405020303" pitchFamily="18" charset="0"/>
              </a:rPr>
              <a:t>Κάποια στελέχη προκαλούν διάρροια, ουρολοιμώξεις</a:t>
            </a:r>
          </a:p>
          <a:p>
            <a:pPr>
              <a:lnSpc>
                <a:spcPct val="150000"/>
              </a:lnSpc>
              <a:buClrTx/>
              <a:buFont typeface="Courier New" panose="02070309020205020404" pitchFamily="49" charset="0"/>
              <a:buChar char="o"/>
            </a:pPr>
            <a:r>
              <a:rPr lang="el-GR" sz="1800" dirty="0">
                <a:latin typeface="Georgia" panose="02040502050405020303" pitchFamily="18" charset="0"/>
              </a:rPr>
              <a:t>Προκαλούν γαστρεντερικές διαταραχές στα βρέφη και τα παιδιά κάτω των 2 ετών.</a:t>
            </a:r>
          </a:p>
          <a:p>
            <a:pPr marL="0" indent="0">
              <a:buNone/>
            </a:pPr>
            <a:endParaRPr lang="el-GR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118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4B46A-03EC-4570-9198-E0E35695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 anchor="ctr">
            <a:normAutofit/>
          </a:bodyPr>
          <a:lstStyle/>
          <a:p>
            <a:r>
              <a:rPr lang="el-GR" sz="2800" dirty="0">
                <a:latin typeface="Georgia" panose="02040502050405020303" pitchFamily="18" charset="0"/>
              </a:rPr>
              <a:t>ΟΝΟΜΑΤΟΛΟΓΙΑ ΚΑΙ ΚΑΤΑΤΑΞΗ ΒΑΚΤΗΡΙΩΝ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00F44-BEBE-4090-90F4-C1BB745F8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1590" y="1532520"/>
            <a:ext cx="43434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l-GR" sz="1800" dirty="0">
                <a:latin typeface="Georgia" panose="02040502050405020303" pitchFamily="18" charset="0"/>
              </a:rPr>
              <a:t>Κατά </a:t>
            </a:r>
            <a:r>
              <a:rPr lang="en-US" sz="1800" dirty="0">
                <a:latin typeface="Georgia" panose="02040502050405020303" pitchFamily="18" charset="0"/>
              </a:rPr>
              <a:t>Gram (</a:t>
            </a:r>
            <a:r>
              <a:rPr lang="el-GR" sz="1800" dirty="0">
                <a:latin typeface="Georgia" panose="02040502050405020303" pitchFamily="18" charset="0"/>
              </a:rPr>
              <a:t>-</a:t>
            </a:r>
            <a:r>
              <a:rPr lang="en-US" sz="1800" dirty="0">
                <a:latin typeface="Georgia" panose="02040502050405020303" pitchFamily="18" charset="0"/>
              </a:rPr>
              <a:t>) </a:t>
            </a:r>
            <a:r>
              <a:rPr lang="el-GR" sz="1800" dirty="0">
                <a:latin typeface="Georgia" panose="02040502050405020303" pitchFamily="18" charset="0"/>
              </a:rPr>
              <a:t>βακτήριο</a:t>
            </a:r>
          </a:p>
          <a:p>
            <a:pPr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l-GR" sz="1800" dirty="0"/>
              <a:t>Προαιρετικά αναερόβιο </a:t>
            </a:r>
          </a:p>
          <a:p>
            <a:pPr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l-GR" sz="1800" dirty="0"/>
              <a:t>Άριστη θερμοκρασία ανάπτυξης 37</a:t>
            </a:r>
            <a:r>
              <a:rPr lang="el-GR" sz="1800" baseline="30000" dirty="0"/>
              <a:t>ο</a:t>
            </a:r>
            <a:r>
              <a:rPr lang="el-GR" sz="1800" dirty="0"/>
              <a:t> </a:t>
            </a:r>
          </a:p>
          <a:p>
            <a:pPr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l-GR" sz="1800" dirty="0"/>
              <a:t>Ζυμώνουν τη γλυκόζη</a:t>
            </a:r>
          </a:p>
          <a:p>
            <a:pPr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l-GR" sz="1800" dirty="0"/>
              <a:t>Επιβιώνει στο όξινο περιβάλλον του </a:t>
            </a:r>
            <a:r>
              <a:rPr lang="el-GR" sz="1800" dirty="0" err="1"/>
              <a:t>φαγολυσοσώματος</a:t>
            </a:r>
            <a:r>
              <a:rPr lang="el-GR" sz="1800" dirty="0"/>
              <a:t> </a:t>
            </a:r>
          </a:p>
          <a:p>
            <a:pPr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l-GR" sz="1800" dirty="0"/>
              <a:t>Επιβιώνει στα </a:t>
            </a:r>
            <a:r>
              <a:rPr lang="el-GR" sz="1800" dirty="0" err="1"/>
              <a:t>μακροφάγα</a:t>
            </a:r>
            <a:endParaRPr lang="el-GR" sz="1800" dirty="0">
              <a:latin typeface="Georgia" panose="02040502050405020303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l-GR" sz="2400" b="1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50FC4B-AEA6-43A7-BA63-947486B060B8}"/>
              </a:ext>
            </a:extLst>
          </p:cNvPr>
          <p:cNvSpPr/>
          <p:nvPr/>
        </p:nvSpPr>
        <p:spPr>
          <a:xfrm>
            <a:off x="2808376" y="1175256"/>
            <a:ext cx="145424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l-GR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Σαλμονέλα</a:t>
            </a:r>
          </a:p>
        </p:txBody>
      </p:sp>
      <p:pic>
        <p:nvPicPr>
          <p:cNvPr id="2050" name="Picture 2" descr="Σαλμονέλα - Βικιπαίδεια">
            <a:extLst>
              <a:ext uri="{FF2B5EF4-FFF2-40B4-BE49-F238E27FC236}">
                <a16:creationId xmlns:a16="http://schemas.microsoft.com/office/drawing/2014/main" id="{B1E1AC7B-4D7A-4C5E-BFE1-3C85724DD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20200"/>
            <a:ext cx="23336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Δηλητηρίαση από σαλμονέλα: 7 πράγματα που πρέπει να γνωρίζετε ...">
            <a:extLst>
              <a:ext uri="{FF2B5EF4-FFF2-40B4-BE49-F238E27FC236}">
                <a16:creationId xmlns:a16="http://schemas.microsoft.com/office/drawing/2014/main" id="{B80C1E87-321B-4DC7-B975-928FF84F1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71" y="4485662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552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5F3FA-BC21-45F0-99FF-532E5827C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latin typeface="Georgia" panose="02040502050405020303" pitchFamily="18" charset="0"/>
              </a:rPr>
              <a:t>ΟΝΟΜΑΤΟΛΟΓΙΑ ΚΑΙ ΚΑΤΑΤΑΞΗ ΒΑΚΤΗΡΙΩΝ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68D7C-4CDC-484E-9643-5A2375F3A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00808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b="1" i="1" dirty="0">
                <a:latin typeface="Georgia" panose="02040502050405020303" pitchFamily="18" charset="0"/>
              </a:rPr>
              <a:t>Παθογένεια:</a:t>
            </a:r>
          </a:p>
          <a:p>
            <a:pPr marL="0" indent="0">
              <a:buNone/>
            </a:pPr>
            <a:r>
              <a:rPr lang="el-GR" sz="1800" dirty="0">
                <a:latin typeface="Georgia" panose="02040502050405020303" pitchFamily="18" charset="0"/>
              </a:rPr>
              <a:t>Είναι παθογόνα για τον άνθρωπο και τα ζώα και προκαλούν εντερικές και </a:t>
            </a:r>
            <a:r>
              <a:rPr lang="el-GR" sz="1800" dirty="0" err="1">
                <a:latin typeface="Georgia" panose="02040502050405020303" pitchFamily="18" charset="0"/>
              </a:rPr>
              <a:t>εξωεντερικές</a:t>
            </a:r>
            <a:r>
              <a:rPr lang="el-GR" sz="1800" dirty="0">
                <a:latin typeface="Georgia" panose="02040502050405020303" pitchFamily="18" charset="0"/>
              </a:rPr>
              <a:t> ασθένειες. (</a:t>
            </a:r>
            <a:r>
              <a:rPr lang="el-GR" sz="1800" b="1" dirty="0" err="1">
                <a:latin typeface="Georgia" panose="02040502050405020303" pitchFamily="18" charset="0"/>
              </a:rPr>
              <a:t>Σαλμωνέλωση</a:t>
            </a:r>
            <a:r>
              <a:rPr lang="el-GR" sz="1800" b="1" dirty="0">
                <a:latin typeface="Georgia" panose="02040502050405020303" pitchFamily="18" charset="0"/>
              </a:rPr>
              <a:t>):</a:t>
            </a:r>
          </a:p>
          <a:p>
            <a:pPr marL="0" indent="0">
              <a:buNone/>
            </a:pPr>
            <a:endParaRPr lang="el-GR" sz="1800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l-GR" sz="1800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l-GR" sz="1800" b="1" dirty="0">
                <a:latin typeface="Georgia" panose="02040502050405020303" pitchFamily="18" charset="0"/>
              </a:rPr>
              <a:t>Εντερικές					</a:t>
            </a:r>
            <a:r>
              <a:rPr lang="el-GR" sz="1800" b="1" dirty="0" err="1">
                <a:latin typeface="Georgia" panose="02040502050405020303" pitchFamily="18" charset="0"/>
              </a:rPr>
              <a:t>Έξωεντερικές</a:t>
            </a:r>
            <a:endParaRPr lang="el-GR" sz="1800" b="1" dirty="0">
              <a:latin typeface="Georgia" panose="02040502050405020303" pitchFamily="18" charset="0"/>
            </a:endParaRPr>
          </a:p>
          <a:p>
            <a:pPr>
              <a:buClrTx/>
              <a:buFont typeface="+mj-lt"/>
              <a:buAutoNum type="arabicPeriod"/>
            </a:pPr>
            <a:r>
              <a:rPr lang="el-GR" sz="1800" b="1" i="1" dirty="0">
                <a:latin typeface="Georgia" panose="02040502050405020303" pitchFamily="18" charset="0"/>
              </a:rPr>
              <a:t>Γαστρεντερίτιδα</a:t>
            </a:r>
            <a:r>
              <a:rPr lang="el-GR" sz="1800" i="1" dirty="0">
                <a:latin typeface="Georgia" panose="02040502050405020303" pitchFamily="18" charset="0"/>
              </a:rPr>
              <a:t> 				</a:t>
            </a:r>
            <a:r>
              <a:rPr lang="el-GR" sz="1800" b="1" i="1" dirty="0">
                <a:latin typeface="Georgia" panose="02040502050405020303" pitchFamily="18" charset="0"/>
              </a:rPr>
              <a:t>1. Μηνιγγίτιδα</a:t>
            </a:r>
          </a:p>
          <a:p>
            <a:pPr marL="0" indent="0">
              <a:buNone/>
            </a:pPr>
            <a:r>
              <a:rPr lang="el-GR" sz="1800" dirty="0">
                <a:latin typeface="Georgia" panose="02040502050405020303" pitchFamily="18" charset="0"/>
              </a:rPr>
              <a:t>Διάρροια, κοιλιακό άλγος, πυρετός </a:t>
            </a:r>
          </a:p>
          <a:p>
            <a:pPr marL="0" indent="0">
              <a:buNone/>
            </a:pPr>
            <a:r>
              <a:rPr lang="el-GR" sz="1800" b="1" i="1" dirty="0">
                <a:latin typeface="Georgia" panose="02040502050405020303" pitchFamily="18" charset="0"/>
              </a:rPr>
              <a:t>2. Τυφοειδής πυρετός 				2. Ουρολοιμώξεις</a:t>
            </a:r>
          </a:p>
          <a:p>
            <a:pPr marL="0" indent="0">
              <a:buNone/>
            </a:pPr>
            <a:r>
              <a:rPr lang="el-GR" sz="1800" dirty="0">
                <a:latin typeface="Georgia" panose="02040502050405020303" pitchFamily="18" charset="0"/>
              </a:rPr>
              <a:t>Σοβαρή συστηματική νόσος,</a:t>
            </a:r>
          </a:p>
          <a:p>
            <a:pPr marL="0" indent="0">
              <a:buNone/>
            </a:pPr>
            <a:r>
              <a:rPr lang="el-GR" sz="1800" b="1" i="1" dirty="0">
                <a:latin typeface="Georgia" panose="02040502050405020303" pitchFamily="18" charset="0"/>
              </a:rPr>
              <a:t>3. Εστιακές λοιμώξεις</a:t>
            </a:r>
          </a:p>
          <a:p>
            <a:pPr marL="0" indent="0">
              <a:buNone/>
            </a:pPr>
            <a:r>
              <a:rPr lang="el-GR" sz="1800" b="1" i="1" dirty="0">
                <a:latin typeface="Georgia" panose="02040502050405020303" pitchFamily="18" charset="0"/>
              </a:rPr>
              <a:t> </a:t>
            </a:r>
            <a:endParaRPr lang="el-GR" sz="1800" dirty="0">
              <a:latin typeface="Georgia" panose="020405020504050203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A224DE-4D4C-487D-A44B-577EA806C0E3}"/>
              </a:ext>
            </a:extLst>
          </p:cNvPr>
          <p:cNvSpPr/>
          <p:nvPr/>
        </p:nvSpPr>
        <p:spPr>
          <a:xfrm>
            <a:off x="2627784" y="1268760"/>
            <a:ext cx="1539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Σαλμονέλα: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0BDE775-4521-4CA5-B374-721332344064}"/>
              </a:ext>
            </a:extLst>
          </p:cNvPr>
          <p:cNvCxnSpPr/>
          <p:nvPr/>
        </p:nvCxnSpPr>
        <p:spPr>
          <a:xfrm flipH="1">
            <a:off x="1979712" y="2708920"/>
            <a:ext cx="1728192" cy="57606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6F8DD6-3FE9-4D7E-8DDA-CDA70A32E1E7}"/>
              </a:ext>
            </a:extLst>
          </p:cNvPr>
          <p:cNvCxnSpPr/>
          <p:nvPr/>
        </p:nvCxnSpPr>
        <p:spPr>
          <a:xfrm>
            <a:off x="3779912" y="2708920"/>
            <a:ext cx="2304256" cy="50405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727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4DC93-BA37-4724-A52E-9DB1B2385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latin typeface="Georgia" panose="02040502050405020303" pitchFamily="18" charset="0"/>
              </a:rPr>
              <a:t>ΟΝΟΜΑΤΟΛΟΓΙΑ ΚΑΙ ΚΑΤΑΤΑΞΗ ΒΑΚΤΗΡΙΩΝ</a:t>
            </a:r>
            <a:endParaRPr lang="el-G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A1AC0-92C5-4101-B486-AF83947B8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sz="18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4. Βάκιλοι</a:t>
            </a:r>
          </a:p>
          <a:p>
            <a:pPr marL="0" indent="0">
              <a:lnSpc>
                <a:spcPct val="90000"/>
              </a:lnSpc>
              <a:buNone/>
            </a:pPr>
            <a:endParaRPr lang="el-GR" sz="1800" b="1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el-GR" sz="2100" dirty="0">
                <a:latin typeface="Georgia" panose="02040502050405020303" pitchFamily="18" charset="0"/>
              </a:rPr>
              <a:t>Η λέξη βάκιλος έχει λατινική ρίζα (</a:t>
            </a:r>
            <a:r>
              <a:rPr lang="el-GR" sz="2100" dirty="0" err="1">
                <a:latin typeface="Georgia" panose="02040502050405020303" pitchFamily="18" charset="0"/>
              </a:rPr>
              <a:t>bacillus</a:t>
            </a:r>
            <a:r>
              <a:rPr lang="el-GR" sz="2100" dirty="0">
                <a:latin typeface="Georgia" panose="02040502050405020303" pitchFamily="18" charset="0"/>
              </a:rPr>
              <a:t>) και σημαίνει μικρή βέργα. </a:t>
            </a:r>
          </a:p>
          <a:p>
            <a:pPr marL="0" indent="0" algn="just">
              <a:buNone/>
            </a:pPr>
            <a:r>
              <a:rPr lang="el-GR" sz="2100" dirty="0">
                <a:latin typeface="Georgia" panose="02040502050405020303" pitchFamily="18" charset="0"/>
              </a:rPr>
              <a:t>Ζουν ελεύθερα στην φύση και πολλαπλασιάζονται, αλλά και παρασιτούν. </a:t>
            </a:r>
          </a:p>
          <a:p>
            <a:pPr marL="0" indent="0" algn="just">
              <a:buNone/>
            </a:pPr>
            <a:r>
              <a:rPr lang="el-GR" sz="2100" dirty="0">
                <a:latin typeface="Georgia" panose="02040502050405020303" pitchFamily="18" charset="0"/>
              </a:rPr>
              <a:t>Είναι </a:t>
            </a:r>
            <a:r>
              <a:rPr lang="el-GR" sz="2100" dirty="0" err="1">
                <a:latin typeface="Georgia" panose="02040502050405020303" pitchFamily="18" charset="0"/>
              </a:rPr>
              <a:t>σπορογόνα</a:t>
            </a:r>
            <a:r>
              <a:rPr lang="el-GR" sz="2100" dirty="0">
                <a:latin typeface="Georgia" panose="02040502050405020303" pitchFamily="18" charset="0"/>
              </a:rPr>
              <a:t> μικρόβια, </a:t>
            </a:r>
            <a:r>
              <a:rPr lang="el-GR" sz="2100" dirty="0" err="1">
                <a:latin typeface="Georgia" panose="02040502050405020303" pitchFamily="18" charset="0"/>
              </a:rPr>
              <a:t>Gram</a:t>
            </a:r>
            <a:r>
              <a:rPr lang="el-GR" sz="2100" dirty="0">
                <a:latin typeface="Georgia" panose="02040502050405020303" pitchFamily="18" charset="0"/>
              </a:rPr>
              <a:t>(+), αερόβια και ανάλογα με το σχήμα </a:t>
            </a:r>
          </a:p>
          <a:p>
            <a:pPr marL="0" indent="0" algn="just">
              <a:buNone/>
            </a:pPr>
            <a:r>
              <a:rPr lang="el-GR" sz="2100" dirty="0">
                <a:latin typeface="Georgia" panose="02040502050405020303" pitchFamily="18" charset="0"/>
              </a:rPr>
              <a:t>του σπόρου, διακρίνονται σε τρεις ομάδες: </a:t>
            </a:r>
          </a:p>
          <a:p>
            <a:pPr marL="0" indent="0" algn="just">
              <a:buNone/>
            </a:pPr>
            <a:r>
              <a:rPr lang="el-GR" sz="2100" dirty="0">
                <a:latin typeface="Georgia" panose="02040502050405020303" pitchFamily="18" charset="0"/>
              </a:rPr>
              <a:t>Α) σπόροι ελλειψοειδείς χωρίς διόγκωση</a:t>
            </a:r>
          </a:p>
          <a:p>
            <a:pPr marL="0" indent="0" algn="just">
              <a:buNone/>
            </a:pPr>
            <a:r>
              <a:rPr lang="el-GR" sz="2100" dirty="0">
                <a:latin typeface="Georgia" panose="02040502050405020303" pitchFamily="18" charset="0"/>
              </a:rPr>
              <a:t>Β) σπόροι ελλειψοειδείς με διόγκωση</a:t>
            </a:r>
          </a:p>
          <a:p>
            <a:pPr marL="0" indent="0" algn="just">
              <a:buNone/>
            </a:pPr>
            <a:r>
              <a:rPr lang="el-GR" sz="2100" dirty="0">
                <a:latin typeface="Georgia" panose="02040502050405020303" pitchFamily="18" charset="0"/>
              </a:rPr>
              <a:t>Γ) σπόροι σφαιρικοί με διόγκωση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8782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E078C-7DA3-4945-B411-817AAF841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latin typeface="Georgia" panose="02040502050405020303" pitchFamily="18" charset="0"/>
              </a:rPr>
              <a:t>ΟΝΟΜΑΤΟΛΟΓΙΑ ΚΑΙ ΚΑΤΑΤΑΞΗ ΒΑΚΤΗΡΙΩΝ</a:t>
            </a:r>
            <a:endParaRPr lang="el-G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79E4D-DE4E-4EB5-BB65-BF701E964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376" y="1556792"/>
            <a:ext cx="86868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19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Βάκιλοι</a:t>
            </a:r>
          </a:p>
          <a:p>
            <a:pPr marL="0" indent="0">
              <a:buNone/>
            </a:pPr>
            <a:endParaRPr lang="el-GR" sz="1900" dirty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l-GR" sz="2300" dirty="0">
                <a:latin typeface="Georgia" panose="02040502050405020303" pitchFamily="18" charset="0"/>
              </a:rPr>
              <a:t>Έχουν ευρύτερη διασπορά στο έδαφος , στο νερό, στον αέρα, σε  φυτικές  τροφές, σπανίως στον άνθρωπο.</a:t>
            </a:r>
          </a:p>
          <a:p>
            <a:pPr marL="0" indent="0">
              <a:buNone/>
            </a:pPr>
            <a:r>
              <a:rPr lang="el-GR" sz="2300" dirty="0">
                <a:latin typeface="Georgia" panose="02040502050405020303" pitchFamily="18" charset="0"/>
              </a:rPr>
              <a:t>Τα πιο γνωστά είδη του γένους  </a:t>
            </a:r>
            <a:r>
              <a:rPr lang="el-GR" sz="2300" b="1" dirty="0" err="1">
                <a:latin typeface="Georgia" panose="02040502050405020303" pitchFamily="18" charset="0"/>
              </a:rPr>
              <a:t>Bacillus</a:t>
            </a:r>
            <a:r>
              <a:rPr lang="el-GR" sz="2300" dirty="0">
                <a:latin typeface="Georgia" panose="02040502050405020303" pitchFamily="18" charset="0"/>
              </a:rPr>
              <a:t> είναι το  </a:t>
            </a:r>
            <a:r>
              <a:rPr lang="el-GR" sz="2300" b="1" dirty="0">
                <a:latin typeface="Georgia" panose="02040502050405020303" pitchFamily="18" charset="0"/>
              </a:rPr>
              <a:t>B</a:t>
            </a:r>
            <a:r>
              <a:rPr lang="en-US" sz="2300" b="1" dirty="0">
                <a:latin typeface="Georgia" panose="02040502050405020303" pitchFamily="18" charset="0"/>
              </a:rPr>
              <a:t>a</a:t>
            </a:r>
            <a:r>
              <a:rPr lang="el-GR" sz="2300" b="1" dirty="0" err="1">
                <a:latin typeface="Georgia" panose="02040502050405020303" pitchFamily="18" charset="0"/>
              </a:rPr>
              <a:t>cillus</a:t>
            </a:r>
            <a:r>
              <a:rPr lang="el-GR" sz="2300" b="1" dirty="0">
                <a:latin typeface="Georgia" panose="02040502050405020303" pitchFamily="18" charset="0"/>
              </a:rPr>
              <a:t> </a:t>
            </a:r>
            <a:r>
              <a:rPr lang="el-GR" sz="2300" b="1" dirty="0" err="1">
                <a:latin typeface="Georgia" panose="02040502050405020303" pitchFamily="18" charset="0"/>
              </a:rPr>
              <a:t>anthracis</a:t>
            </a:r>
            <a:r>
              <a:rPr lang="el-GR" sz="2300" b="1" dirty="0">
                <a:latin typeface="Georgia" panose="02040502050405020303" pitchFamily="18" charset="0"/>
              </a:rPr>
              <a:t> </a:t>
            </a:r>
            <a:r>
              <a:rPr lang="el-GR" sz="2300" dirty="0">
                <a:latin typeface="Georgia" panose="02040502050405020303" pitchFamily="18" charset="0"/>
              </a:rPr>
              <a:t>(βάκιλος του άνθρακα) που προκαλεί την ασθένεια του άνθρακα, το </a:t>
            </a:r>
            <a:r>
              <a:rPr lang="el-GR" sz="2300" b="1" dirty="0" err="1">
                <a:latin typeface="Georgia" panose="02040502050405020303" pitchFamily="18" charset="0"/>
              </a:rPr>
              <a:t>Bacillus</a:t>
            </a:r>
            <a:r>
              <a:rPr lang="el-GR" sz="2300" b="1" dirty="0">
                <a:latin typeface="Georgia" panose="02040502050405020303" pitchFamily="18" charset="0"/>
              </a:rPr>
              <a:t> </a:t>
            </a:r>
            <a:r>
              <a:rPr lang="el-GR" sz="2300" b="1" dirty="0" err="1">
                <a:latin typeface="Georgia" panose="02040502050405020303" pitchFamily="18" charset="0"/>
              </a:rPr>
              <a:t>thuringiensis</a:t>
            </a:r>
            <a:r>
              <a:rPr lang="el-GR" sz="2300" b="1" dirty="0">
                <a:latin typeface="Georgia" panose="02040502050405020303" pitchFamily="18" charset="0"/>
              </a:rPr>
              <a:t> </a:t>
            </a:r>
            <a:r>
              <a:rPr lang="el-GR" sz="2300" dirty="0">
                <a:latin typeface="Georgia" panose="02040502050405020303" pitchFamily="18" charset="0"/>
              </a:rPr>
              <a:t>(βάκιλος της </a:t>
            </a:r>
            <a:r>
              <a:rPr lang="el-GR" sz="2300" dirty="0" err="1">
                <a:latin typeface="Georgia" panose="02040502050405020303" pitchFamily="18" charset="0"/>
              </a:rPr>
              <a:t>θουριγγίας</a:t>
            </a:r>
            <a:r>
              <a:rPr lang="el-GR" sz="2300" dirty="0">
                <a:latin typeface="Georgia" panose="02040502050405020303" pitchFamily="18" charset="0"/>
              </a:rPr>
              <a:t>) που παρασιτεί σε έντομα  και χρησιμοποιείται συχνά σαν εντομοκτόνο σε γενετικά τροποποιημένες  καλλιέργειες, το </a:t>
            </a:r>
            <a:r>
              <a:rPr lang="el-GR" sz="2300" b="1" dirty="0" err="1">
                <a:latin typeface="Georgia" panose="02040502050405020303" pitchFamily="18" charset="0"/>
              </a:rPr>
              <a:t>Bacillus</a:t>
            </a:r>
            <a:r>
              <a:rPr lang="el-GR" sz="2300" b="1" dirty="0">
                <a:latin typeface="Georgia" panose="02040502050405020303" pitchFamily="18" charset="0"/>
              </a:rPr>
              <a:t> </a:t>
            </a:r>
            <a:r>
              <a:rPr lang="en-US" sz="2300" b="1" dirty="0">
                <a:latin typeface="Georgia" panose="02040502050405020303" pitchFamily="18" charset="0"/>
              </a:rPr>
              <a:t>C</a:t>
            </a:r>
            <a:r>
              <a:rPr lang="el-GR" sz="2300" b="1" dirty="0" err="1">
                <a:latin typeface="Georgia" panose="02040502050405020303" pitchFamily="18" charset="0"/>
              </a:rPr>
              <a:t>ereus</a:t>
            </a:r>
            <a:r>
              <a:rPr lang="el-GR" sz="2300" b="1" dirty="0">
                <a:latin typeface="Georgia" panose="02040502050405020303" pitchFamily="18" charset="0"/>
              </a:rPr>
              <a:t> </a:t>
            </a:r>
            <a:r>
              <a:rPr lang="el-GR" sz="2300" dirty="0">
                <a:latin typeface="Georgia" panose="02040502050405020303" pitchFamily="18" charset="0"/>
              </a:rPr>
              <a:t>(βάκιλος των δημητριακών) και </a:t>
            </a:r>
            <a:r>
              <a:rPr lang="el-GR" sz="2300" b="1" dirty="0">
                <a:latin typeface="Georgia" panose="02040502050405020303" pitchFamily="18" charset="0"/>
              </a:rPr>
              <a:t>ο βάκιλος του </a:t>
            </a:r>
            <a:r>
              <a:rPr lang="el-GR" sz="2300" b="1" dirty="0" err="1">
                <a:latin typeface="Georgia" panose="02040502050405020303" pitchFamily="18" charset="0"/>
              </a:rPr>
              <a:t>Koch</a:t>
            </a:r>
            <a:r>
              <a:rPr lang="el-GR" sz="2300" dirty="0">
                <a:latin typeface="Georgia" panose="02040502050405020303" pitchFamily="18" charset="0"/>
              </a:rPr>
              <a:t> , (βάκιλος της φυματίωσης).</a:t>
            </a:r>
          </a:p>
          <a:p>
            <a:pPr marL="0" indent="0">
              <a:buNone/>
            </a:pPr>
            <a:endParaRPr lang="el-GR" sz="23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l-GR" sz="2300" dirty="0">
                <a:latin typeface="Georgia" panose="02040502050405020303" pitchFamily="18" charset="0"/>
              </a:rPr>
              <a:t>Συνήθη νοσήματα από βάκιλο είναι τα εξής: </a:t>
            </a:r>
          </a:p>
          <a:p>
            <a:pPr marL="0" indent="0">
              <a:buNone/>
            </a:pPr>
            <a:r>
              <a:rPr lang="el-GR" sz="2300" dirty="0">
                <a:latin typeface="Georgia" panose="02040502050405020303" pitchFamily="18" charset="0"/>
              </a:rPr>
              <a:t>μηνιγγίτιδα, δηλητηρίαση, φυματίωση, ενδοκαρδίτιδα, </a:t>
            </a:r>
            <a:r>
              <a:rPr lang="el-GR" sz="2300" dirty="0" err="1">
                <a:latin typeface="Georgia" panose="02040502050405020303" pitchFamily="18" charset="0"/>
              </a:rPr>
              <a:t>ενοφθαλμίτιδα</a:t>
            </a:r>
            <a:r>
              <a:rPr lang="el-GR" sz="2300" dirty="0">
                <a:latin typeface="Georgia" panose="02040502050405020303" pitchFamily="18" charset="0"/>
              </a:rPr>
              <a:t>, </a:t>
            </a:r>
          </a:p>
          <a:p>
            <a:pPr marL="0" indent="0">
              <a:buNone/>
            </a:pPr>
            <a:r>
              <a:rPr lang="el-GR" sz="2300" dirty="0">
                <a:latin typeface="Georgia" panose="02040502050405020303" pitchFamily="18" charset="0"/>
              </a:rPr>
              <a:t>επιπεφυκίτιδα.</a:t>
            </a:r>
          </a:p>
          <a:p>
            <a:pPr marL="0" indent="0">
              <a:buNone/>
            </a:pPr>
            <a:endParaRPr lang="el-GR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2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8FCC2-AC0B-4036-81B6-AB228E7C6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 anchor="ctr">
            <a:normAutofit/>
          </a:bodyPr>
          <a:lstStyle/>
          <a:p>
            <a:r>
              <a:rPr lang="el-GR" sz="3300"/>
              <a:t>ΟΝΟΜΑΤΟΛΟΓΙΑ ΚΑΙ ΚΑΤΑΤΑΞΗ ΒΑΚΤΗΡΙΩΝ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1B81A36-4043-497B-A75E-75ECBAB1A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3" r="24512" b="-1"/>
          <a:stretch/>
        </p:blipFill>
        <p:spPr bwMode="auto">
          <a:xfrm>
            <a:off x="304800" y="1600200"/>
            <a:ext cx="4191000" cy="398904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F4E91-14E7-46A7-A78A-2BE756E49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19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5. </a:t>
            </a:r>
            <a:r>
              <a:rPr lang="el-GR" sz="1900" b="1" i="1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Χόλέρα</a:t>
            </a:r>
            <a:endParaRPr lang="el-GR" sz="1900" b="1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l-GR" sz="1800" dirty="0">
              <a:latin typeface="Georgia" panose="02040502050405020303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l-GR" sz="1800" dirty="0">
                <a:latin typeface="Georgia" panose="02040502050405020303" pitchFamily="18" charset="0"/>
              </a:rPr>
              <a:t>Η </a:t>
            </a:r>
            <a:r>
              <a:rPr lang="el-GR" sz="1800" b="1" dirty="0">
                <a:latin typeface="Georgia" panose="02040502050405020303" pitchFamily="18" charset="0"/>
              </a:rPr>
              <a:t>χολέρα</a:t>
            </a:r>
            <a:r>
              <a:rPr lang="el-GR" sz="1800" dirty="0">
                <a:latin typeface="Georgia" panose="02040502050405020303" pitchFamily="18" charset="0"/>
              </a:rPr>
              <a:t> είναι ένα νόσημα που προκαλείται από το βακτήριο </a:t>
            </a:r>
            <a:r>
              <a:rPr lang="el-GR" sz="1800" i="1" dirty="0">
                <a:latin typeface="Georgia" panose="02040502050405020303" pitchFamily="18" charset="0"/>
              </a:rPr>
              <a:t>Δονάκιο της χολέρας</a:t>
            </a:r>
            <a:r>
              <a:rPr lang="el-GR" sz="1800" dirty="0">
                <a:latin typeface="Georgia" panose="02040502050405020303" pitchFamily="18" charset="0"/>
              </a:rPr>
              <a:t> (</a:t>
            </a:r>
            <a:r>
              <a:rPr lang="el-GR" sz="1800" i="1" dirty="0" err="1">
                <a:latin typeface="Georgia" panose="02040502050405020303" pitchFamily="18" charset="0"/>
              </a:rPr>
              <a:t>Vibrio</a:t>
            </a:r>
            <a:r>
              <a:rPr lang="el-GR" sz="1800" i="1" dirty="0">
                <a:latin typeface="Georgia" panose="02040502050405020303" pitchFamily="18" charset="0"/>
              </a:rPr>
              <a:t> </a:t>
            </a:r>
            <a:r>
              <a:rPr lang="el-GR" sz="1800" i="1" dirty="0" err="1">
                <a:latin typeface="Georgia" panose="02040502050405020303" pitchFamily="18" charset="0"/>
              </a:rPr>
              <a:t>cholerae</a:t>
            </a:r>
            <a:r>
              <a:rPr lang="el-GR" sz="1800" dirty="0">
                <a:latin typeface="Georgia" panose="02040502050405020303" pitchFamily="18" charset="0"/>
              </a:rPr>
              <a:t>) και χαρακτηρίζεται από έντονη διάρροια, η οποία μπορεί να προκαλέσει σοβαρή αφυδάτωση.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1800" dirty="0">
                <a:latin typeface="Georgia" panose="02040502050405020303" pitchFamily="18" charset="0"/>
              </a:rPr>
              <a:t>Οφείλεται στην κατανάλωση </a:t>
            </a:r>
            <a:r>
              <a:rPr lang="el-GR" sz="1800" u="sng" dirty="0">
                <a:latin typeface="Georgia" panose="02040502050405020303" pitchFamily="18" charset="0"/>
              </a:rPr>
              <a:t>νερού, γάλακτος ή τροφών</a:t>
            </a:r>
            <a:r>
              <a:rPr lang="el-GR" sz="1800" dirty="0">
                <a:latin typeface="Georgia" panose="02040502050405020303" pitchFamily="18" charset="0"/>
              </a:rPr>
              <a:t> που έχουν μολυνθεί εξαιτίας των ανθυγιεινών τρόπων λειτουργίας των συστημάτων ύδρευσης και αποχέτευσης.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1800" dirty="0">
                <a:latin typeface="Georgia" panose="02040502050405020303" pitchFamily="18" charset="0"/>
              </a:rPr>
              <a:t> Η αρχή της ασθένειας είναι γενικά ξαφνική, με τις περιόδους επώασης να ποικίλλουν από 6 ώρες σε 5 ημέρες.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1800" dirty="0">
                <a:latin typeface="Georgia" panose="02040502050405020303" pitchFamily="18" charset="0"/>
              </a:rPr>
              <a:t>Κοιλιακοί μυϊκοί σπασμοί, ναυτία, εμετός, αφυδάτωση και κλονισμός είναι μερικά συμπτώματα. Μετά από σοβαρή απώλεια υγρών και ηλεκτρολυτών, μπορεί να επέλθει ο θάνατος</a:t>
            </a:r>
          </a:p>
        </p:txBody>
      </p:sp>
    </p:spTree>
    <p:extLst>
      <p:ext uri="{BB962C8B-B14F-4D97-AF65-F5344CB8AC3E}">
        <p14:creationId xmlns:p14="http://schemas.microsoft.com/office/powerpoint/2010/main" val="3219636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E2CBD-84A3-404F-AB88-50905C882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l-GR" sz="18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6. </a:t>
            </a:r>
            <a:r>
              <a:rPr lang="el-GR" sz="1800" b="1" i="1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Ναϊσσέριες</a:t>
            </a:r>
            <a:r>
              <a:rPr lang="el-GR" sz="18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:</a:t>
            </a:r>
          </a:p>
          <a:p>
            <a:pPr marL="0" indent="0">
              <a:lnSpc>
                <a:spcPct val="90000"/>
              </a:lnSpc>
              <a:buNone/>
            </a:pPr>
            <a:endParaRPr lang="el-GR" sz="1800" b="1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l-GR" sz="1800" dirty="0">
                <a:latin typeface="Georgia" panose="02040502050405020303" pitchFamily="18" charset="0"/>
              </a:rPr>
              <a:t>Είναι </a:t>
            </a:r>
            <a:r>
              <a:rPr lang="el-GR" sz="1800" dirty="0" err="1">
                <a:latin typeface="Georgia" panose="02040502050405020303" pitchFamily="18" charset="0"/>
              </a:rPr>
              <a:t>Gram</a:t>
            </a:r>
            <a:r>
              <a:rPr lang="el-GR" sz="1800" dirty="0">
                <a:latin typeface="Georgia" panose="02040502050405020303" pitchFamily="18" charset="0"/>
              </a:rPr>
              <a:t> (-) βακτήρια, </a:t>
            </a:r>
            <a:r>
              <a:rPr lang="el-GR" sz="1800" dirty="0" err="1">
                <a:latin typeface="Georgia" panose="02040502050405020303" pitchFamily="18" charset="0"/>
              </a:rPr>
              <a:t>διπλόκοκκα</a:t>
            </a:r>
            <a:r>
              <a:rPr lang="el-GR" sz="1800" dirty="0">
                <a:latin typeface="Georgia" panose="02040502050405020303" pitchFamily="18" charset="0"/>
              </a:rPr>
              <a:t>  με νεφροειδές σχήμα, άχρωμα και ακίνητα.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1800" dirty="0">
                <a:latin typeface="Georgia" panose="02040502050405020303" pitchFamily="18" charset="0"/>
              </a:rPr>
              <a:t>Πιο γνωστές: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1800" dirty="0">
                <a:latin typeface="Georgia" panose="02040502050405020303" pitchFamily="18" charset="0"/>
              </a:rPr>
              <a:t>α) </a:t>
            </a:r>
            <a:r>
              <a:rPr lang="el-GR" sz="1800" b="1" dirty="0" err="1">
                <a:latin typeface="Georgia" panose="02040502050405020303" pitchFamily="18" charset="0"/>
              </a:rPr>
              <a:t>ναϊσσέρια</a:t>
            </a:r>
            <a:r>
              <a:rPr lang="el-GR" sz="1800" b="1" dirty="0">
                <a:latin typeface="Georgia" panose="02040502050405020303" pitchFamily="18" charset="0"/>
              </a:rPr>
              <a:t> η γονοκοκκική</a:t>
            </a:r>
            <a:r>
              <a:rPr lang="el-GR" sz="1800" dirty="0">
                <a:latin typeface="Georgia" panose="02040502050405020303" pitchFamily="18" charset="0"/>
              </a:rPr>
              <a:t>: Είναι αίτιο της </a:t>
            </a:r>
            <a:r>
              <a:rPr lang="el-GR" sz="1800" dirty="0" err="1">
                <a:latin typeface="Georgia" panose="02040502050405020303" pitchFamily="18" charset="0"/>
              </a:rPr>
              <a:t>βλεννόροιας-γονοκοκικκή</a:t>
            </a:r>
            <a:r>
              <a:rPr lang="el-GR" sz="1800" dirty="0">
                <a:latin typeface="Georgia" panose="02040502050405020303" pitchFamily="18" charset="0"/>
              </a:rPr>
              <a:t> λοίμωξη, προσβάλει την ουρήθρα και τον τράχηλο της μήτρας.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1800" dirty="0">
                <a:latin typeface="Georgia" panose="02040502050405020303" pitchFamily="18" charset="0"/>
              </a:rPr>
              <a:t>Προκαλεί: στις γυναίκες </a:t>
            </a:r>
            <a:r>
              <a:rPr lang="el-GR" sz="1800" dirty="0" err="1">
                <a:latin typeface="Georgia" panose="02040502050405020303" pitchFamily="18" charset="0"/>
              </a:rPr>
              <a:t>τραχιλίτιδα</a:t>
            </a:r>
            <a:r>
              <a:rPr lang="el-GR" sz="1800" dirty="0">
                <a:latin typeface="Georgia" panose="02040502050405020303" pitchFamily="18" charset="0"/>
              </a:rPr>
              <a:t>,  στους άντρες ουρηθρίτιδα, στα βρέφη γονοκοκκική </a:t>
            </a:r>
            <a:r>
              <a:rPr lang="el-GR" sz="1800" dirty="0" err="1">
                <a:latin typeface="Georgia" panose="02040502050405020303" pitchFamily="18" charset="0"/>
              </a:rPr>
              <a:t>οφθαλμίτιδα</a:t>
            </a:r>
            <a:r>
              <a:rPr lang="el-GR" sz="1800" dirty="0">
                <a:latin typeface="Georgia" panose="02040502050405020303" pitchFamily="18" charset="0"/>
              </a:rPr>
              <a:t> (κατά την </a:t>
            </a:r>
            <a:r>
              <a:rPr lang="el-GR" sz="1800" dirty="0" err="1">
                <a:latin typeface="Georgia" panose="02040502050405020303" pitchFamily="18" charset="0"/>
              </a:rPr>
              <a:t>διαρκεια</a:t>
            </a:r>
            <a:r>
              <a:rPr lang="el-GR" sz="1800" dirty="0">
                <a:latin typeface="Georgia" panose="02040502050405020303" pitchFamily="18" charset="0"/>
              </a:rPr>
              <a:t> του </a:t>
            </a:r>
            <a:r>
              <a:rPr lang="el-GR" sz="1800" dirty="0" err="1">
                <a:latin typeface="Georgia" panose="02040502050405020303" pitchFamily="18" charset="0"/>
              </a:rPr>
              <a:t>φυσιολογικου</a:t>
            </a:r>
            <a:r>
              <a:rPr lang="el-GR" sz="1800" dirty="0">
                <a:latin typeface="Georgia" panose="02040502050405020303" pitchFamily="18" charset="0"/>
              </a:rPr>
              <a:t> </a:t>
            </a:r>
            <a:r>
              <a:rPr lang="el-GR" sz="1800" dirty="0" err="1">
                <a:latin typeface="Georgia" panose="02040502050405020303" pitchFamily="18" charset="0"/>
              </a:rPr>
              <a:t>τοκετου</a:t>
            </a:r>
            <a:r>
              <a:rPr lang="el-GR" sz="1800" dirty="0">
                <a:latin typeface="Georgia" panose="02040502050405020303" pitchFamily="18" charset="0"/>
              </a:rPr>
              <a:t>), στους ομοφυλόφιλους φαρυγγίτιδα, </a:t>
            </a:r>
            <a:r>
              <a:rPr lang="el-GR" sz="1800" dirty="0" err="1">
                <a:latin typeface="Georgia" panose="02040502050405020303" pitchFamily="18" charset="0"/>
              </a:rPr>
              <a:t>πρωκτίτιδα</a:t>
            </a:r>
            <a:r>
              <a:rPr lang="el-GR" sz="1800" dirty="0">
                <a:latin typeface="Georgia" panose="02040502050405020303" pitchFamily="18" charset="0"/>
              </a:rPr>
              <a:t>, στα κορίτσια μη παραγωγικής ηλικίας </a:t>
            </a:r>
            <a:r>
              <a:rPr lang="el-GR" sz="1800" dirty="0" err="1">
                <a:latin typeface="Georgia" panose="02040502050405020303" pitchFamily="18" charset="0"/>
              </a:rPr>
              <a:t>αιδιοκοπλίτιδα</a:t>
            </a:r>
            <a:r>
              <a:rPr lang="el-GR" sz="1800" dirty="0">
                <a:latin typeface="Georgia" panose="02040502050405020303" pitchFamily="18" charset="0"/>
              </a:rPr>
              <a:t> ( από </a:t>
            </a:r>
            <a:r>
              <a:rPr lang="el-GR" sz="1800" dirty="0" err="1">
                <a:latin typeface="Georgia" panose="02040502050405020303" pitchFamily="18" charset="0"/>
              </a:rPr>
              <a:t>σεξ.επαφη</a:t>
            </a:r>
            <a:r>
              <a:rPr lang="el-GR" sz="1800" dirty="0">
                <a:latin typeface="Georgia" panose="02040502050405020303" pitchFamily="18" charset="0"/>
              </a:rPr>
              <a:t> ή χρήση πετσέτας.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1800" dirty="0">
                <a:latin typeface="Georgia" panose="02040502050405020303" pitchFamily="18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1800" dirty="0">
                <a:latin typeface="Georgia" panose="02040502050405020303" pitchFamily="18" charset="0"/>
              </a:rPr>
              <a:t>β) </a:t>
            </a:r>
            <a:r>
              <a:rPr lang="el-GR" sz="1800" b="1" dirty="0" err="1">
                <a:latin typeface="Georgia" panose="02040502050405020303" pitchFamily="18" charset="0"/>
              </a:rPr>
              <a:t>ναϊσσέρια</a:t>
            </a:r>
            <a:r>
              <a:rPr lang="el-GR" sz="1800" b="1" dirty="0">
                <a:latin typeface="Georgia" panose="02040502050405020303" pitchFamily="18" charset="0"/>
              </a:rPr>
              <a:t> της μηνιγγίτιδας: </a:t>
            </a:r>
            <a:r>
              <a:rPr lang="el-GR" sz="1800" dirty="0">
                <a:solidFill>
                  <a:schemeClr val="tx1"/>
                </a:solidFill>
                <a:latin typeface="Georgia" panose="02040502050405020303" pitchFamily="18" charset="0"/>
              </a:rPr>
              <a:t>Προσβάλλει κυρίως τα βρέφη (6 μηνών </a:t>
            </a:r>
            <a:r>
              <a:rPr lang="el-GR" sz="1800" dirty="0" err="1">
                <a:solidFill>
                  <a:schemeClr val="tx1"/>
                </a:solidFill>
                <a:latin typeface="Georgia" panose="02040502050405020303" pitchFamily="18" charset="0"/>
              </a:rPr>
              <a:t>εώς</a:t>
            </a:r>
            <a:r>
              <a:rPr lang="el-GR" sz="1800" dirty="0">
                <a:solidFill>
                  <a:schemeClr val="tx1"/>
                </a:solidFill>
                <a:latin typeface="Georgia" panose="02040502050405020303" pitchFamily="18" charset="0"/>
              </a:rPr>
              <a:t> 1 ετών) αλλά και τα παιδιά. Αρχίζει με υψηλό πυρετό και εξανθήματα</a:t>
            </a:r>
            <a:r>
              <a:rPr lang="el-GR" sz="1800" i="1" dirty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1800" dirty="0">
                <a:solidFill>
                  <a:schemeClr val="tx1"/>
                </a:solidFill>
                <a:latin typeface="Georgia" panose="02040502050405020303" pitchFamily="18" charset="0"/>
              </a:rPr>
              <a:t>Η μετάδοση γίνεται με τα σταγονίδια αλλά σε πολύ περιορισμένη έκταση.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3D5471-3CD6-4DE7-83DA-C79E5168E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r>
              <a:rPr lang="el-GR" sz="2800" dirty="0">
                <a:latin typeface="Georgia" panose="02040502050405020303" pitchFamily="18" charset="0"/>
              </a:rPr>
              <a:t>ΟΝΟΜΑΤΟΛΟΓΙΑ ΚΑΙ ΚΑΤΑΤΑΞΗ ΒΑΚΤΗΡΙΩΝ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71994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45199-AF71-45BD-8FD0-D73713A76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latin typeface="Georgia" panose="02040502050405020303" pitchFamily="18" charset="0"/>
              </a:rPr>
              <a:t>ΟΝΟΜΑΤΟΛΟΓΙΑ ΚΑΙ ΚΑΤΑΤΑΞΗ ΒΑΚΤΗΡΙΩΝ</a:t>
            </a:r>
            <a:endParaRPr lang="el-G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567D5-3E00-4DC7-A98D-4C4792B35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1400" dirty="0">
                <a:latin typeface="Georgia" panose="02040502050405020303" pitchFamily="18" charset="0"/>
              </a:rPr>
              <a:t>Τα μικρόβια ταξινομούνται σε τρεις κατηγορίες:</a:t>
            </a:r>
          </a:p>
          <a:p>
            <a:pPr marL="0" indent="0">
              <a:buNone/>
            </a:pPr>
            <a:r>
              <a:rPr lang="el-GR" sz="1400" b="1" dirty="0">
                <a:latin typeface="Georgia" panose="02040502050405020303" pitchFamily="18" charset="0"/>
              </a:rPr>
              <a:t>Παθογόνα μικρόβια</a:t>
            </a:r>
            <a:r>
              <a:rPr lang="el-GR" sz="1400" dirty="0">
                <a:latin typeface="Georgia" panose="02040502050405020303" pitchFamily="18" charset="0"/>
              </a:rPr>
              <a:t>: ονομάζονται εκείνα που έχουν την ικανότητα να προκαλέσουν ασθένειες σε ευπαθείς οργανισμούς.</a:t>
            </a:r>
          </a:p>
          <a:p>
            <a:pPr marL="0" indent="0">
              <a:buNone/>
            </a:pPr>
            <a:r>
              <a:rPr lang="el-GR" sz="1400" b="1" dirty="0">
                <a:latin typeface="Georgia" panose="02040502050405020303" pitchFamily="18" charset="0"/>
              </a:rPr>
              <a:t>Μη παθογόνα μικρόβια ή σαπροφυτικά μικρόβια</a:t>
            </a:r>
            <a:r>
              <a:rPr lang="el-GR" sz="1400" dirty="0">
                <a:latin typeface="Georgia" panose="02040502050405020303" pitchFamily="18" charset="0"/>
              </a:rPr>
              <a:t>: ονομάζονται εκείνα που δεν προκαλούν ασθένειες ακόμα και αν εισχωρήσουν στον οργανισμό.</a:t>
            </a:r>
          </a:p>
          <a:p>
            <a:pPr marL="0" indent="0">
              <a:buNone/>
            </a:pPr>
            <a:r>
              <a:rPr lang="el-GR" sz="1400" b="1" dirty="0">
                <a:latin typeface="Georgia" panose="02040502050405020303" pitchFamily="18" charset="0"/>
              </a:rPr>
              <a:t>Δυνητικώς παθογόνα</a:t>
            </a:r>
            <a:r>
              <a:rPr lang="el-GR" sz="1400" dirty="0">
                <a:latin typeface="Georgia" panose="02040502050405020303" pitchFamily="18" charset="0"/>
              </a:rPr>
              <a:t>: είναι εκείνα τα οποία άλλοτε συμπεριφέρονται σαν σαπρόφυτα και άλλοτε σαν παθογόνα</a:t>
            </a:r>
          </a:p>
        </p:txBody>
      </p:sp>
    </p:spTree>
    <p:extLst>
      <p:ext uri="{BB962C8B-B14F-4D97-AF65-F5344CB8AC3E}">
        <p14:creationId xmlns:p14="http://schemas.microsoft.com/office/powerpoint/2010/main" val="3118150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4F182-1FE8-4178-83B3-744284D5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 anchor="ctr">
            <a:normAutofit/>
          </a:bodyPr>
          <a:lstStyle/>
          <a:p>
            <a:r>
              <a:rPr lang="el-GR" sz="3300"/>
              <a:t>ΟΝΟΜΑΤΟΛΟΓΙΑ ΚΑΙ ΚΑΤΑΤΑΞΗ ΒΑΚΤΗΡΙΩΝ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FAC29-A6F9-47AC-8F21-1143A6216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6" y="1579488"/>
            <a:ext cx="4608512" cy="472983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sz="18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7. </a:t>
            </a:r>
            <a:r>
              <a:rPr lang="el-GR" sz="1800" b="1" i="1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Μυκοβακτηρίδια</a:t>
            </a:r>
            <a:endParaRPr lang="el-GR" sz="1800" b="1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l-GR" sz="1600" b="1" i="1" dirty="0">
              <a:latin typeface="Georgia" panose="02040502050405020303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l-GR" sz="1600" dirty="0">
                <a:latin typeface="Georgia" panose="02040502050405020303" pitchFamily="18" charset="0"/>
              </a:rPr>
              <a:t>Είναι </a:t>
            </a:r>
            <a:r>
              <a:rPr lang="en-US" sz="1600" dirty="0">
                <a:latin typeface="Georgia" panose="02040502050405020303" pitchFamily="18" charset="0"/>
              </a:rPr>
              <a:t>Gram (+), </a:t>
            </a:r>
            <a:r>
              <a:rPr lang="el-GR" sz="1600" dirty="0">
                <a:latin typeface="Georgia" panose="02040502050405020303" pitchFamily="18" charset="0"/>
              </a:rPr>
              <a:t>άσπορα, ακίνητα, αερόβια βακτηρίδια. Ιδιαίτερο χαρακτηριστικό τους είναι το πλήθος των λιπιδίων που βρίσκονται στην κυτταρική τους μεμβράνη.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1600" dirty="0">
                <a:latin typeface="Georgia" panose="02040502050405020303" pitchFamily="18" charset="0"/>
              </a:rPr>
              <a:t>Είδη: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1600" dirty="0">
                <a:latin typeface="Georgia" panose="02040502050405020303" pitchFamily="18" charset="0"/>
              </a:rPr>
              <a:t>α) </a:t>
            </a:r>
            <a:r>
              <a:rPr lang="el-GR" sz="1600" b="1" dirty="0" err="1">
                <a:latin typeface="Georgia" panose="02040502050405020303" pitchFamily="18" charset="0"/>
              </a:rPr>
              <a:t>μυκοβακτηριδιο</a:t>
            </a:r>
            <a:r>
              <a:rPr lang="el-GR" sz="1600" b="1" dirty="0">
                <a:latin typeface="Georgia" panose="02040502050405020303" pitchFamily="18" charset="0"/>
              </a:rPr>
              <a:t> της φυματίωσης</a:t>
            </a:r>
            <a:r>
              <a:rPr lang="el-GR" sz="1600" dirty="0">
                <a:latin typeface="Georgia" panose="02040502050405020303" pitchFamily="18" charset="0"/>
              </a:rPr>
              <a:t>: προκαλεί τη νόσο της φυματίωσης. Η δράση του οφείλεται στο ότι ζει για μεγάλο διάστημα στα φαγοκύτταρα.  Πρώτη λοίμωξη προσβάλλει τον πνεύμονα και ακολουθεί προσβολή των λεμφαδένων.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1600" dirty="0">
                <a:latin typeface="Georgia" panose="02040502050405020303" pitchFamily="18" charset="0"/>
              </a:rPr>
              <a:t>β) </a:t>
            </a:r>
            <a:r>
              <a:rPr lang="el-GR" sz="1600" b="1" dirty="0" err="1">
                <a:latin typeface="Georgia" panose="02040502050405020303" pitchFamily="18" charset="0"/>
              </a:rPr>
              <a:t>μυκοβακτηριδιο</a:t>
            </a:r>
            <a:r>
              <a:rPr lang="el-GR" sz="1600" b="1" dirty="0">
                <a:latin typeface="Georgia" panose="02040502050405020303" pitchFamily="18" charset="0"/>
              </a:rPr>
              <a:t> της λέπρας:</a:t>
            </a:r>
            <a:r>
              <a:rPr lang="el-GR" sz="1600" dirty="0">
                <a:latin typeface="Georgia" panose="02040502050405020303" pitchFamily="18" charset="0"/>
              </a:rPr>
              <a:t> Η λέπρα είναι χρόνια νόσος. Η νόσος εμφανίζεται σε δυο κλινικές μορφές. Τη φυματώδη και τη </a:t>
            </a:r>
            <a:r>
              <a:rPr lang="el-GR" sz="1600" dirty="0" err="1">
                <a:latin typeface="Georgia" panose="02040502050405020303" pitchFamily="18" charset="0"/>
              </a:rPr>
              <a:t>λεπροματώδη</a:t>
            </a:r>
            <a:r>
              <a:rPr lang="el-GR" sz="1600" dirty="0">
                <a:latin typeface="Georgia" panose="02040502050405020303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l-GR" sz="1600" dirty="0">
              <a:latin typeface="Georgia" panose="02040502050405020303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l-GR" sz="1600" dirty="0">
                <a:latin typeface="Georgia" panose="02040502050405020303" pitchFamily="18" charset="0"/>
              </a:rPr>
              <a:t>Μεταφέρονται με τα σταγονίδια και το γάλα της αγελάδας.</a:t>
            </a:r>
          </a:p>
        </p:txBody>
      </p:sp>
      <p:pic>
        <p:nvPicPr>
          <p:cNvPr id="1026" name="Picture 2" descr="Κρούσματα λέπρας στη Πάτρα σε οικογένεια μεταναστών! | ONLINE-PRESS">
            <a:extLst>
              <a:ext uri="{FF2B5EF4-FFF2-40B4-BE49-F238E27FC236}">
                <a16:creationId xmlns:a16="http://schemas.microsoft.com/office/drawing/2014/main" id="{91638866-E87D-4865-B1E0-427817F481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0" r="27209"/>
          <a:stretch/>
        </p:blipFill>
        <p:spPr bwMode="auto">
          <a:xfrm>
            <a:off x="5868144" y="1659134"/>
            <a:ext cx="3120408" cy="262088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28" name="Picture 4" descr="Φυματίωση: Συμπτώματα, πώς κολλάει και τι θεραπεία έχει">
            <a:extLst>
              <a:ext uri="{FF2B5EF4-FFF2-40B4-BE49-F238E27FC236}">
                <a16:creationId xmlns:a16="http://schemas.microsoft.com/office/drawing/2014/main" id="{CFBA987D-D3A3-44CC-9C16-5E15E0BAC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95" y="4640708"/>
            <a:ext cx="2941877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372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D7649-7B38-4FAA-91BA-676621CE6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latin typeface="Georgia" panose="02040502050405020303" pitchFamily="18" charset="0"/>
              </a:rPr>
              <a:t>ΟΝΟΜΑΤΟΛΟΓΙΑ ΚΑΙ ΚΑΤΑΤΑΞΗ ΒΑΚΤΗΡΙΩΝ</a:t>
            </a:r>
            <a:endParaRPr lang="el-G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62D0F-75A0-4DAE-9968-CD6D9A83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l-GR" sz="18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8. </a:t>
            </a:r>
            <a:r>
              <a:rPr lang="el-GR" sz="1800" b="1" i="1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Αιμόφυλοι</a:t>
            </a:r>
            <a:endParaRPr lang="el-GR" sz="1800" b="1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l-GR" sz="1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Gram (-), </a:t>
            </a:r>
            <a:r>
              <a:rPr lang="el-GR" sz="1800" dirty="0">
                <a:latin typeface="Georgia" panose="02040502050405020303" pitchFamily="18" charset="0"/>
              </a:rPr>
              <a:t>πολύ μικρά βακτήρια, ακίνητα, άσπορα, αερόβια. Είναι βακτηρίδια αυστηρά παρασιτικά και ζουν στους βλεννογόνους του ανθρώπου και των ζώων.</a:t>
            </a:r>
          </a:p>
          <a:p>
            <a:pPr marL="0" indent="0">
              <a:buNone/>
            </a:pPr>
            <a:r>
              <a:rPr lang="el-GR" sz="1800" dirty="0">
                <a:latin typeface="Georgia" panose="02040502050405020303" pitchFamily="18" charset="0"/>
              </a:rPr>
              <a:t>Ο </a:t>
            </a:r>
            <a:r>
              <a:rPr lang="el-GR" sz="1800" dirty="0" err="1">
                <a:latin typeface="Georgia" panose="02040502050405020303" pitchFamily="18" charset="0"/>
              </a:rPr>
              <a:t>αιμόφιλος</a:t>
            </a:r>
            <a:r>
              <a:rPr lang="el-GR" sz="1800" dirty="0">
                <a:latin typeface="Georgia" panose="02040502050405020303" pitchFamily="18" charset="0"/>
              </a:rPr>
              <a:t> της γρίπης προκαλεί λοιμώξεις από τις οποίες οι πιο συνηθισμένες είναι: μηνιγγίτιδα, ρινοφαρυγγίτιδα, πνευμονία.</a:t>
            </a:r>
          </a:p>
          <a:p>
            <a:pPr marL="0" indent="0">
              <a:buNone/>
            </a:pPr>
            <a:endParaRPr lang="el-GR" sz="1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l-GR" sz="1800" dirty="0">
                <a:latin typeface="Georgia" panose="02040502050405020303" pitchFamily="18" charset="0"/>
              </a:rPr>
              <a:t>Στην Ελλάδα είναι το δεύτερο αίτιο της πυώδους μηνιγγίτιδας στα παιδιά.</a:t>
            </a:r>
          </a:p>
        </p:txBody>
      </p:sp>
    </p:spTree>
    <p:extLst>
      <p:ext uri="{BB962C8B-B14F-4D97-AF65-F5344CB8AC3E}">
        <p14:creationId xmlns:p14="http://schemas.microsoft.com/office/powerpoint/2010/main" val="2244928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6CC57-4662-4621-A5F6-3C6DD3EF5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latin typeface="Georgia" panose="02040502050405020303" pitchFamily="18" charset="0"/>
              </a:rPr>
              <a:t>ΟΝΟΜΑΤΟΛΟΓΙΑ ΚΑΙ ΚΑΤΑΤΑΞΗ ΒΑΚΤΗΡΙΩΝ</a:t>
            </a:r>
            <a:endParaRPr lang="el-G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59199-5513-413A-86A7-93E208E29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36" y="1556792"/>
            <a:ext cx="86868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l-GR" sz="18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9. </a:t>
            </a:r>
            <a:r>
              <a:rPr lang="el-GR" sz="1800" b="1" i="1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Μπορντετέλλες</a:t>
            </a:r>
            <a:endParaRPr lang="el-GR" sz="1800" b="1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l-GR" sz="1800" b="1" i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l-GR" sz="1800" dirty="0">
                <a:latin typeface="Georgia" panose="02040502050405020303" pitchFamily="18" charset="0"/>
              </a:rPr>
              <a:t>Περιλαμβάνει </a:t>
            </a:r>
            <a:r>
              <a:rPr lang="en-US" sz="1800" dirty="0">
                <a:latin typeface="Georgia" panose="02040502050405020303" pitchFamily="18" charset="0"/>
              </a:rPr>
              <a:t>Gram </a:t>
            </a:r>
            <a:r>
              <a:rPr lang="el-GR" sz="1800" dirty="0">
                <a:latin typeface="Georgia" panose="02040502050405020303" pitchFamily="18" charset="0"/>
              </a:rPr>
              <a:t>(-) </a:t>
            </a:r>
            <a:r>
              <a:rPr lang="el-GR" sz="1800" dirty="0" err="1">
                <a:latin typeface="Georgia" panose="02040502050405020303" pitchFamily="18" charset="0"/>
              </a:rPr>
              <a:t>κοκκοβακτηρίδια</a:t>
            </a:r>
            <a:r>
              <a:rPr lang="el-GR" sz="1800" dirty="0">
                <a:latin typeface="Georgia" panose="02040502050405020303" pitchFamily="18" charset="0"/>
              </a:rPr>
              <a:t>, ακίνητα, άσπορα και αερόβια</a:t>
            </a:r>
          </a:p>
          <a:p>
            <a:pPr marL="0" indent="0">
              <a:buNone/>
            </a:pPr>
            <a:r>
              <a:rPr lang="el-GR" sz="1800" dirty="0">
                <a:latin typeface="Georgia" panose="02040502050405020303" pitchFamily="18" charset="0"/>
              </a:rPr>
              <a:t>Στον άνθρωπο προκαλεί τον </a:t>
            </a:r>
            <a:r>
              <a:rPr lang="el-GR" sz="1800" dirty="0" err="1">
                <a:latin typeface="Georgia" panose="02040502050405020303" pitchFamily="18" charset="0"/>
              </a:rPr>
              <a:t>κοκκύτη</a:t>
            </a:r>
            <a:r>
              <a:rPr lang="el-GR" sz="1800" dirty="0">
                <a:latin typeface="Georgia" panose="02040502050405020303" pitchFamily="18" charset="0"/>
              </a:rPr>
              <a:t>, ο οποίος προσβάλλει </a:t>
            </a:r>
            <a:r>
              <a:rPr lang="el-GR" sz="1800">
                <a:latin typeface="Georgia" panose="02040502050405020303" pitchFamily="18" charset="0"/>
              </a:rPr>
              <a:t>κυρίως τα </a:t>
            </a:r>
            <a:r>
              <a:rPr lang="el-GR" sz="1800" dirty="0">
                <a:latin typeface="Georgia" panose="02040502050405020303" pitchFamily="18" charset="0"/>
              </a:rPr>
              <a:t>βρέφη και τα παιδιά. Τα συμπτώματα εμφανίζονται μετά από 8-12 μέρες. Χαρακτηρίζονται από έντονους </a:t>
            </a:r>
            <a:r>
              <a:rPr lang="el-GR" sz="1800" dirty="0" err="1">
                <a:latin typeface="Georgia" panose="02040502050405020303" pitchFamily="18" charset="0"/>
              </a:rPr>
              <a:t>παροξισμούς</a:t>
            </a:r>
            <a:r>
              <a:rPr lang="el-GR" sz="1800" dirty="0">
                <a:latin typeface="Georgia" panose="02040502050405020303" pitchFamily="18" charset="0"/>
              </a:rPr>
              <a:t> βήχα.</a:t>
            </a:r>
          </a:p>
          <a:p>
            <a:pPr marL="0" indent="0">
              <a:buNone/>
            </a:pPr>
            <a:endParaRPr lang="el-GR" sz="1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l-GR" sz="1800" dirty="0">
                <a:latin typeface="Georgia" panose="02040502050405020303" pitchFamily="18" charset="0"/>
              </a:rPr>
              <a:t>Η μετάδοση του </a:t>
            </a:r>
            <a:r>
              <a:rPr lang="el-GR" sz="1800" dirty="0" err="1">
                <a:latin typeface="Georgia" panose="02040502050405020303" pitchFamily="18" charset="0"/>
              </a:rPr>
              <a:t>κοκκύτη</a:t>
            </a:r>
            <a:r>
              <a:rPr lang="el-GR" sz="1800" dirty="0">
                <a:latin typeface="Georgia" panose="02040502050405020303" pitchFamily="18" charset="0"/>
              </a:rPr>
              <a:t> γίνεται μέσω της αναπνευστικής οδού, με τα σταγονίδια του βήχα τα οποία κουβαλούν μεγάλο </a:t>
            </a:r>
            <a:r>
              <a:rPr lang="el-GR" sz="1800" dirty="0" err="1">
                <a:latin typeface="Georgia" panose="02040502050405020303" pitchFamily="18" charset="0"/>
              </a:rPr>
              <a:t>βακτηριακό</a:t>
            </a:r>
            <a:r>
              <a:rPr lang="el-GR" sz="1800" dirty="0">
                <a:latin typeface="Georgia" panose="02040502050405020303" pitchFamily="18" charset="0"/>
              </a:rPr>
              <a:t> φορτίο.</a:t>
            </a:r>
          </a:p>
          <a:p>
            <a:pPr marL="0" indent="0">
              <a:buNone/>
            </a:pPr>
            <a:endParaRPr lang="el-GR" sz="1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l-GR" sz="1800" dirty="0">
                <a:latin typeface="Georgia" panose="02040502050405020303" pitchFamily="18" charset="0"/>
              </a:rPr>
              <a:t>Η προφύλαξη γίνεται με το τριπλό εμβόλιο ( διφθερίτιδας-τετάνου-</a:t>
            </a:r>
            <a:r>
              <a:rPr lang="el-GR" sz="1800" dirty="0" err="1">
                <a:latin typeface="Georgia" panose="02040502050405020303" pitchFamily="18" charset="0"/>
              </a:rPr>
              <a:t>κοκκύτη</a:t>
            </a:r>
            <a:r>
              <a:rPr lang="el-GR" sz="1800" dirty="0">
                <a:latin typeface="Georgia" panose="02040502050405020303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12021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64FD3-5DDA-4936-90C9-88AD8525D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 anchor="ctr">
            <a:normAutofit/>
          </a:bodyPr>
          <a:lstStyle/>
          <a:p>
            <a:r>
              <a:rPr lang="el-GR" sz="3300"/>
              <a:t>ΟΝΟΜΑΤΟΛΟΓΙΑ ΚΑΙ ΚΑΤΑΤΑΞΗ ΒΑΚΤΗΡΙΩΝ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E1FA9-3550-414E-967B-BE00960B3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sz="18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10. </a:t>
            </a:r>
            <a:r>
              <a:rPr lang="el-GR" sz="1800" b="1" i="1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Κλωστηρίδια</a:t>
            </a:r>
            <a:endParaRPr lang="el-GR" sz="1800" b="1" i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>
                <a:latin typeface="Georgia" panose="02040502050405020303" pitchFamily="18" charset="0"/>
              </a:rPr>
              <a:t>Gram(+) </a:t>
            </a:r>
            <a:r>
              <a:rPr lang="el-GR" sz="1800" dirty="0">
                <a:latin typeface="Georgia" panose="02040502050405020303" pitchFamily="18" charset="0"/>
              </a:rPr>
              <a:t>βακτηρίδια, </a:t>
            </a:r>
            <a:r>
              <a:rPr lang="el-GR" sz="1800" dirty="0" err="1">
                <a:latin typeface="Georgia" panose="02040502050405020303" pitchFamily="18" charset="0"/>
              </a:rPr>
              <a:t>σπορογόνα</a:t>
            </a:r>
            <a:r>
              <a:rPr lang="el-GR" sz="1800" dirty="0">
                <a:latin typeface="Georgia" panose="02040502050405020303" pitchFamily="18" charset="0"/>
              </a:rPr>
              <a:t> και αναερόβια.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1800" dirty="0">
                <a:latin typeface="Georgia" panose="02040502050405020303" pitchFamily="18" charset="0"/>
              </a:rPr>
              <a:t>Βρίσκονται στο έδαφος, στη φυσιολογική εντερική χλωρίδα του ανθρώπου και των ζώων, στο νερό των υπονόμων και γενικά στο γλυκό νερό.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1800" dirty="0">
                <a:latin typeface="Georgia" panose="02040502050405020303" pitchFamily="18" charset="0"/>
              </a:rPr>
              <a:t>Το</a:t>
            </a:r>
            <a:r>
              <a:rPr lang="en-US" sz="1800" dirty="0">
                <a:latin typeface="Georgia" panose="02040502050405020303" pitchFamily="18" charset="0"/>
              </a:rPr>
              <a:t> C tetani </a:t>
            </a:r>
            <a:r>
              <a:rPr lang="el-GR" sz="1800" dirty="0">
                <a:latin typeface="Georgia" panose="02040502050405020303" pitchFamily="18" charset="0"/>
              </a:rPr>
              <a:t>προκαλεί στον άνθρωπο τον τέτανο. Το βακτήριο παραμένει στο σημείο εισόδου ,κάποιου μικρού ή μεγάλου τραύματος ,χωρίς να δημιουργεί φλεγμονή. Όταν υπάρξουν ευνοϊκές συνθήκες παράγει τοξίνη οποία προσβάλει το νευρικό σύστημα. Η επώαση διαρκεί από 4 ημέρες </a:t>
            </a:r>
            <a:r>
              <a:rPr lang="el-GR" sz="1800" dirty="0" err="1">
                <a:latin typeface="Georgia" panose="02040502050405020303" pitchFamily="18" charset="0"/>
              </a:rPr>
              <a:t>εώς</a:t>
            </a:r>
            <a:r>
              <a:rPr lang="el-GR" sz="1800" dirty="0">
                <a:latin typeface="Georgia" panose="02040502050405020303" pitchFamily="18" charset="0"/>
              </a:rPr>
              <a:t> και βδομάδες.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1800" dirty="0">
                <a:latin typeface="Georgia" panose="02040502050405020303" pitchFamily="18" charset="0"/>
              </a:rPr>
              <a:t>Το</a:t>
            </a:r>
            <a:r>
              <a:rPr lang="en-US" sz="1800" dirty="0">
                <a:latin typeface="Georgia" panose="02040502050405020303" pitchFamily="18" charset="0"/>
              </a:rPr>
              <a:t> C tetani</a:t>
            </a:r>
            <a:r>
              <a:rPr lang="el-GR" sz="1800" dirty="0">
                <a:latin typeface="Georgia" panose="02040502050405020303" pitchFamily="18" charset="0"/>
              </a:rPr>
              <a:t> βρίσκεται στο έδαφος και στα κόπρανα των οικιακών ζώων. Ο άνθρωπος μολύνεται μετά από τραυματισμό.</a:t>
            </a:r>
          </a:p>
        </p:txBody>
      </p:sp>
      <p:pic>
        <p:nvPicPr>
          <p:cNvPr id="3074" name="Picture 2" descr="τέτανος βακτηριδίων απεικόνιση αποθεμάτων. εικονογραφία από ...">
            <a:extLst>
              <a:ext uri="{FF2B5EF4-FFF2-40B4-BE49-F238E27FC236}">
                <a16:creationId xmlns:a16="http://schemas.microsoft.com/office/drawing/2014/main" id="{B58E6FEE-5D6D-4F0F-AEA9-9E3C3594D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3" y="1600201"/>
            <a:ext cx="3837453" cy="240486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078" name="Picture 6" descr="Προφυλαχτείτε από τον τέτανο - Iliaktida">
            <a:extLst>
              <a:ext uri="{FF2B5EF4-FFF2-40B4-BE49-F238E27FC236}">
                <a16:creationId xmlns:a16="http://schemas.microsoft.com/office/drawing/2014/main" id="{0BAC92E1-EE7E-4191-A293-2EC98D8C0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37112"/>
            <a:ext cx="3403104" cy="19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374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78E86-48D6-4D9C-9A94-E4D87A2CD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latin typeface="Georgia" panose="02040502050405020303" pitchFamily="18" charset="0"/>
              </a:rPr>
              <a:t>ΟΝΟΜΑΤΟΛΟΓΙΑ ΚΑΙ ΚΑΤΑΤΑΞΗ ΒΑΚΤΗΡΙΩΝ</a:t>
            </a:r>
            <a:endParaRPr lang="el-G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7AEDF-151B-4397-8747-9E793EFAA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1800" dirty="0">
                <a:latin typeface="Georgia" panose="02040502050405020303" pitchFamily="18" charset="0"/>
              </a:rPr>
              <a:t>Υπάρχουν πολλοί τρόποι για το χρωματισμό των βακτηρίων. Οι χρώσεις διακρίνονται σε απλές και σε σύνθετες.</a:t>
            </a:r>
          </a:p>
          <a:p>
            <a:pPr marL="0" indent="0" algn="just">
              <a:buNone/>
            </a:pPr>
            <a:endParaRPr lang="el-GR" sz="18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el-GR" sz="1800" b="1" dirty="0">
                <a:latin typeface="Georgia" panose="02040502050405020303" pitchFamily="18" charset="0"/>
              </a:rPr>
              <a:t>Χρώση κατά </a:t>
            </a:r>
            <a:r>
              <a:rPr lang="en-US" sz="1800" b="1" dirty="0">
                <a:latin typeface="Georgia" panose="02040502050405020303" pitchFamily="18" charset="0"/>
              </a:rPr>
              <a:t>Gram</a:t>
            </a:r>
            <a:r>
              <a:rPr lang="el-GR" sz="1800" dirty="0">
                <a:latin typeface="Georgia" panose="02040502050405020303" pitchFamily="18" charset="0"/>
              </a:rPr>
              <a:t>: Είναι η σπουδαιότερη χρώση και τα βακτήρια ανάλογα με το χρώμα που παίρνουν διακρίνονται σε </a:t>
            </a:r>
            <a:r>
              <a:rPr lang="en-US" sz="1800" dirty="0">
                <a:latin typeface="Georgia" panose="02040502050405020303" pitchFamily="18" charset="0"/>
              </a:rPr>
              <a:t>Gram </a:t>
            </a:r>
            <a:r>
              <a:rPr lang="el-GR" sz="1800" dirty="0">
                <a:latin typeface="Georgia" panose="02040502050405020303" pitchFamily="18" charset="0"/>
              </a:rPr>
              <a:t>θετικά και</a:t>
            </a:r>
            <a:r>
              <a:rPr lang="en-US" sz="1800" dirty="0">
                <a:latin typeface="Georgia" panose="02040502050405020303" pitchFamily="18" charset="0"/>
              </a:rPr>
              <a:t> Gram</a:t>
            </a:r>
            <a:r>
              <a:rPr lang="el-GR" sz="1800" dirty="0">
                <a:latin typeface="Georgia" panose="02040502050405020303" pitchFamily="18" charset="0"/>
              </a:rPr>
              <a:t> αρνητικά.</a:t>
            </a:r>
          </a:p>
          <a:p>
            <a:pPr marL="0" indent="0" algn="just">
              <a:buNone/>
            </a:pPr>
            <a:endParaRPr lang="el-GR" sz="1800" dirty="0">
              <a:latin typeface="Georgia" panose="02040502050405020303" pitchFamily="18" charset="0"/>
            </a:endParaRP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en-US" sz="1800" b="1" i="1" dirty="0">
                <a:latin typeface="Georgia" panose="02040502050405020303" pitchFamily="18" charset="0"/>
              </a:rPr>
              <a:t>Gram</a:t>
            </a:r>
            <a:r>
              <a:rPr lang="el-GR" sz="1800" b="1" i="1" dirty="0">
                <a:latin typeface="Georgia" panose="02040502050405020303" pitchFamily="18" charset="0"/>
              </a:rPr>
              <a:t> θετικά</a:t>
            </a:r>
            <a:r>
              <a:rPr lang="el-GR" sz="1800" dirty="0">
                <a:latin typeface="Georgia" panose="02040502050405020303" pitchFamily="18" charset="0"/>
              </a:rPr>
              <a:t>: σταφυλόκοκκοι, στρεπτόκοκκοι, </a:t>
            </a:r>
            <a:r>
              <a:rPr lang="el-GR" sz="1800" dirty="0" err="1">
                <a:latin typeface="Georgia" panose="02040502050405020303" pitchFamily="18" charset="0"/>
              </a:rPr>
              <a:t>πνευμονιόκοκκοι</a:t>
            </a:r>
            <a:r>
              <a:rPr lang="el-GR" sz="1800" dirty="0">
                <a:latin typeface="Georgia" panose="02040502050405020303" pitchFamily="18" charset="0"/>
              </a:rPr>
              <a:t>, βάκιλοι, κ.α.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en-US" sz="1800" b="1" i="1" dirty="0">
                <a:latin typeface="Georgia" panose="02040502050405020303" pitchFamily="18" charset="0"/>
              </a:rPr>
              <a:t>Gram</a:t>
            </a:r>
            <a:r>
              <a:rPr lang="el-GR" sz="1800" b="1" i="1" dirty="0">
                <a:latin typeface="Georgia" panose="02040502050405020303" pitchFamily="18" charset="0"/>
              </a:rPr>
              <a:t> αρνητικά</a:t>
            </a:r>
            <a:r>
              <a:rPr lang="el-GR" sz="1800" dirty="0">
                <a:latin typeface="Georgia" panose="02040502050405020303" pitchFamily="18" charset="0"/>
              </a:rPr>
              <a:t>: κολοβακτηρίδια, σαλμονέλες, </a:t>
            </a:r>
            <a:r>
              <a:rPr lang="el-GR" sz="1800" dirty="0" err="1">
                <a:latin typeface="Georgia" panose="02040502050405020303" pitchFamily="18" charset="0"/>
              </a:rPr>
              <a:t>αιμόφιλοι</a:t>
            </a:r>
            <a:r>
              <a:rPr lang="el-GR" sz="1800" dirty="0">
                <a:latin typeface="Georgia" panose="02040502050405020303" pitchFamily="18" charset="0"/>
              </a:rPr>
              <a:t>, </a:t>
            </a:r>
            <a:r>
              <a:rPr lang="el-GR" sz="1800" dirty="0" err="1">
                <a:latin typeface="Georgia" panose="02040502050405020303" pitchFamily="18" charset="0"/>
              </a:rPr>
              <a:t>ψευδομονάδες</a:t>
            </a:r>
            <a:r>
              <a:rPr lang="el-GR" sz="1800" dirty="0">
                <a:latin typeface="Georgia" panose="02040502050405020303" pitchFamily="18" charset="0"/>
              </a:rPr>
              <a:t> κ.α.</a:t>
            </a:r>
          </a:p>
        </p:txBody>
      </p:sp>
    </p:spTree>
    <p:extLst>
      <p:ext uri="{BB962C8B-B14F-4D97-AF65-F5344CB8AC3E}">
        <p14:creationId xmlns:p14="http://schemas.microsoft.com/office/powerpoint/2010/main" val="1731095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4B46A-03EC-4570-9198-E0E35695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 anchor="ctr">
            <a:normAutofit/>
          </a:bodyPr>
          <a:lstStyle/>
          <a:p>
            <a:r>
              <a:rPr lang="el-GR" sz="2800" dirty="0">
                <a:latin typeface="Georgia" panose="02040502050405020303" pitchFamily="18" charset="0"/>
              </a:rPr>
              <a:t>ΟΝΟΜΑΤΟΛΟΓΙΑ ΚΑΙ ΚΑΤΑΤΑΞΗ ΒΑΚΤΗΡΙΩΝ</a:t>
            </a:r>
          </a:p>
        </p:txBody>
      </p:sp>
      <p:pic>
        <p:nvPicPr>
          <p:cNvPr id="4" name="Θέση περιεχομένου 3" descr="A close up of a coral&#10;&#10;Description automatically generated">
            <a:extLst>
              <a:ext uri="{FF2B5EF4-FFF2-40B4-BE49-F238E27FC236}">
                <a16:creationId xmlns:a16="http://schemas.microsoft.com/office/drawing/2014/main" id="{CA18A48C-BF83-43E8-8EE4-DB35FDFFF9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8" y="1735329"/>
            <a:ext cx="2677790" cy="1837687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00F44-BEBE-4090-90F4-C1BB745F8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l-GR" sz="2000" dirty="0">
                <a:latin typeface="Georgia" panose="02040502050405020303" pitchFamily="18" charset="0"/>
              </a:rPr>
              <a:t>Κατά </a:t>
            </a:r>
            <a:r>
              <a:rPr lang="en-US" sz="2000" dirty="0">
                <a:latin typeface="Georgia" panose="02040502050405020303" pitchFamily="18" charset="0"/>
              </a:rPr>
              <a:t>Gram (+) </a:t>
            </a:r>
            <a:r>
              <a:rPr lang="el-GR" sz="2000" dirty="0">
                <a:latin typeface="Georgia" panose="02040502050405020303" pitchFamily="18" charset="0"/>
              </a:rPr>
              <a:t>βακτήριο</a:t>
            </a:r>
          </a:p>
          <a:p>
            <a:pPr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l-GR" sz="2000" dirty="0">
                <a:latin typeface="Georgia" panose="02040502050405020303" pitchFamily="18" charset="0"/>
              </a:rPr>
              <a:t>Σχήμα σφαιρικό – κόκκοι</a:t>
            </a:r>
          </a:p>
          <a:p>
            <a:pPr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l-GR" sz="2000" dirty="0">
                <a:latin typeface="Georgia" panose="02040502050405020303" pitchFamily="18" charset="0"/>
              </a:rPr>
              <a:t>Αποικίες που μοιάζουν με τσαμπί από σταφύλι</a:t>
            </a:r>
          </a:p>
          <a:p>
            <a:pPr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l-GR" sz="2000" dirty="0">
                <a:latin typeface="Georgia" panose="02040502050405020303" pitchFamily="18" charset="0"/>
              </a:rPr>
              <a:t>Θερμοκρασία 18-40</a:t>
            </a:r>
            <a:r>
              <a:rPr lang="el-GR" sz="2000" baseline="30000" dirty="0">
                <a:latin typeface="Georgia" panose="02040502050405020303" pitchFamily="18" charset="0"/>
              </a:rPr>
              <a:t>ο</a:t>
            </a:r>
            <a:r>
              <a:rPr lang="en-US" sz="2000" dirty="0">
                <a:latin typeface="Georgia" panose="02040502050405020303" pitchFamily="18" charset="0"/>
              </a:rPr>
              <a:t>C</a:t>
            </a:r>
            <a:endParaRPr lang="el-GR" sz="2000" dirty="0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l-GR" sz="2000" dirty="0">
                <a:latin typeface="Georgia" panose="02040502050405020303" pitchFamily="18" charset="0"/>
              </a:rPr>
              <a:t>Αερόβιοι </a:t>
            </a:r>
          </a:p>
          <a:p>
            <a:pPr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l-GR" sz="2000" dirty="0">
                <a:latin typeface="Georgia" panose="02040502050405020303" pitchFamily="18" charset="0"/>
              </a:rPr>
              <a:t>Μπορεί να είναι χρυσίζοντες σταφυλόκοκκοι </a:t>
            </a:r>
            <a:r>
              <a:rPr lang="en-US" sz="2000" i="1" dirty="0">
                <a:latin typeface="Georgia" panose="02040502050405020303" pitchFamily="18" charset="0"/>
              </a:rPr>
              <a:t>Staphylococcus aureus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l-GR" sz="2000" dirty="0">
                <a:latin typeface="Georgia" panose="02040502050405020303" pitchFamily="18" charset="0"/>
              </a:rPr>
              <a:t>και λευκοί σταφυλόκοκκοι </a:t>
            </a:r>
            <a:r>
              <a:rPr lang="en-US" sz="2000" i="1" dirty="0">
                <a:latin typeface="Georgia" panose="02040502050405020303" pitchFamily="18" charset="0"/>
              </a:rPr>
              <a:t>S. epidermis</a:t>
            </a:r>
            <a:endParaRPr lang="el-GR" sz="2000" i="1" dirty="0">
              <a:latin typeface="Georgia" panose="02040502050405020303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l-GR" sz="2400" b="1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50FC4B-AEA6-43A7-BA63-947486B060B8}"/>
              </a:ext>
            </a:extLst>
          </p:cNvPr>
          <p:cNvSpPr/>
          <p:nvPr/>
        </p:nvSpPr>
        <p:spPr>
          <a:xfrm>
            <a:off x="2808376" y="1175256"/>
            <a:ext cx="241123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l-GR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1. Σταφυλόκοκκος:</a:t>
            </a:r>
          </a:p>
        </p:txBody>
      </p:sp>
      <p:pic>
        <p:nvPicPr>
          <p:cNvPr id="6" name="Εικόνα 4">
            <a:extLst>
              <a:ext uri="{FF2B5EF4-FFF2-40B4-BE49-F238E27FC236}">
                <a16:creationId xmlns:a16="http://schemas.microsoft.com/office/drawing/2014/main" id="{8F86BF2E-3982-44C1-A441-B89F7AB9B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45024"/>
            <a:ext cx="2762250" cy="1513399"/>
          </a:xfrm>
          <a:prstGeom prst="rect">
            <a:avLst/>
          </a:prstGeom>
        </p:spPr>
      </p:pic>
      <p:pic>
        <p:nvPicPr>
          <p:cNvPr id="7" name="Εικόνα 5">
            <a:extLst>
              <a:ext uri="{FF2B5EF4-FFF2-40B4-BE49-F238E27FC236}">
                <a16:creationId xmlns:a16="http://schemas.microsoft.com/office/drawing/2014/main" id="{4ED1A348-4CD7-4ECE-BBD3-AD2F65D5C9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0" y="5344602"/>
            <a:ext cx="2804840" cy="151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87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5F3FA-BC21-45F0-99FF-532E5827C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>
                <a:latin typeface="Georgia" panose="02040502050405020303" pitchFamily="18" charset="0"/>
              </a:rPr>
              <a:t>ΟΝΟΜΑΤΟΛΟΓΙΑ ΚΑΙ ΚΑΤΑΤΑΞΗ ΒΑΚΤΗΡΙΩΝ</a:t>
            </a:r>
            <a:endParaRPr lang="el-GR" sz="28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68D7C-4CDC-484E-9643-5A2375F3A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00808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u="sng" dirty="0">
                <a:latin typeface="Georgia" panose="02040502050405020303" pitchFamily="18" charset="0"/>
              </a:rPr>
              <a:t>Που ζουν;</a:t>
            </a: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el-GR" sz="1800" dirty="0">
                <a:latin typeface="Georgia" panose="02040502050405020303" pitchFamily="18" charset="0"/>
              </a:rPr>
              <a:t>στο δέρμα (ως φυσιολογική χλωρίδα)</a:t>
            </a: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el-GR" sz="1800" dirty="0">
                <a:latin typeface="Georgia" panose="02040502050405020303" pitchFamily="18" charset="0"/>
              </a:rPr>
              <a:t>στους βλεννογόνους  (μύτη, στόμα, λαιμός, γεννητικά όργανα και των δύο φύλων)</a:t>
            </a: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el-GR" sz="1800" dirty="0">
                <a:latin typeface="Georgia" panose="02040502050405020303" pitchFamily="18" charset="0"/>
              </a:rPr>
              <a:t>επάνω σε αντικείμενα που έχουν χρησιμοποιήσει μολυσμένα άτομα (π.χ. πετσέτες, μαξιλαροθήκες, καρέκλες) + τρόφιμα</a:t>
            </a: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el-GR" sz="1800" dirty="0">
                <a:latin typeface="Georgia" panose="02040502050405020303" pitchFamily="18" charset="0"/>
              </a:rPr>
              <a:t>όχι στον αέρα </a:t>
            </a:r>
          </a:p>
          <a:p>
            <a:pPr marL="0" indent="0">
              <a:buNone/>
            </a:pPr>
            <a:endParaRPr lang="el-GR" sz="1800" u="sng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l-GR" sz="1800" u="sng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l-GR" sz="1800" u="sng" dirty="0">
                <a:latin typeface="Georgia" panose="02040502050405020303" pitchFamily="18" charset="0"/>
              </a:rPr>
              <a:t>Ανθεκτικότητα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l-GR" sz="1800" dirty="0">
                <a:latin typeface="Georgia" panose="02040502050405020303" pitchFamily="18" charset="0"/>
              </a:rPr>
              <a:t>Πολύ ανθεκτικά αφού επιβιώνουν και σε ξηρασία, ακραίες θερμοκρασίες, στομαχικά υγρά, υψηλή </a:t>
            </a:r>
            <a:r>
              <a:rPr lang="el-GR" sz="1800" dirty="0" err="1">
                <a:latin typeface="Georgia" panose="02040502050405020303" pitchFamily="18" charset="0"/>
              </a:rPr>
              <a:t>αλατότητα</a:t>
            </a:r>
            <a:endParaRPr lang="el-GR" sz="1800" dirty="0">
              <a:latin typeface="Georgia" panose="02040502050405020303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l-GR" sz="1800" dirty="0">
                <a:latin typeface="Georgia" panose="02040502050405020303" pitchFamily="18" charset="0"/>
              </a:rPr>
              <a:t>Πολλά στελέχη έχουν καταστεί ανθεκτικά σε αντιβιοτικά</a:t>
            </a:r>
          </a:p>
          <a:p>
            <a:endParaRPr lang="el-G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A224DE-4D4C-487D-A44B-577EA806C0E3}"/>
              </a:ext>
            </a:extLst>
          </p:cNvPr>
          <p:cNvSpPr/>
          <p:nvPr/>
        </p:nvSpPr>
        <p:spPr>
          <a:xfrm>
            <a:off x="2627784" y="1268760"/>
            <a:ext cx="2162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Σταφυλόκοκκος:</a:t>
            </a:r>
          </a:p>
        </p:txBody>
      </p:sp>
    </p:spTree>
    <p:extLst>
      <p:ext uri="{BB962C8B-B14F-4D97-AF65-F5344CB8AC3E}">
        <p14:creationId xmlns:p14="http://schemas.microsoft.com/office/powerpoint/2010/main" val="4225131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EE872-E92A-466E-9CE3-13706077F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latin typeface="Georgia" panose="02040502050405020303" pitchFamily="18" charset="0"/>
              </a:rPr>
              <a:t>ΟΝΟΜΑΤΟΛΟΓΙΑ ΚΑΙ ΚΑΤΑΤΑΞΗ ΒΑΚΤΗΡΙΩΝ</a:t>
            </a:r>
            <a:endParaRPr lang="el-G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8C746-0274-4173-879C-92A920B86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l-GR" sz="18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Σταφυλόκοκκος:</a:t>
            </a:r>
          </a:p>
          <a:p>
            <a:pPr marL="0" indent="0">
              <a:buNone/>
            </a:pPr>
            <a:r>
              <a:rPr lang="el-GR" sz="1800" u="sng" dirty="0">
                <a:latin typeface="Georgia" panose="02040502050405020303" pitchFamily="18" charset="0"/>
              </a:rPr>
              <a:t>Παθογένεια</a:t>
            </a: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el-GR" sz="1800" dirty="0">
                <a:latin typeface="Georgia" panose="02040502050405020303" pitchFamily="18" charset="0"/>
              </a:rPr>
              <a:t>Οι περισσότεροι είναι ακίνδυνοι </a:t>
            </a: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el-GR" sz="1800" dirty="0">
                <a:latin typeface="Georgia" panose="02040502050405020303" pitchFamily="18" charset="0"/>
              </a:rPr>
              <a:t>Παθογόνος είναι κυρίως ο χρυσίζων σταφυλόκοκκος</a:t>
            </a: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el-GR" sz="1800" dirty="0">
                <a:latin typeface="Georgia" panose="02040502050405020303" pitchFamily="18" charset="0"/>
              </a:rPr>
              <a:t>Μολύνσεις σε δέρμα, οστά, πληγές ασθενών (</a:t>
            </a:r>
            <a:r>
              <a:rPr lang="el-GR" sz="1800" dirty="0" err="1">
                <a:latin typeface="Georgia" panose="02040502050405020303" pitchFamily="18" charset="0"/>
              </a:rPr>
              <a:t>ενδονοσοκομειακές</a:t>
            </a:r>
            <a:r>
              <a:rPr lang="el-GR" sz="1800" dirty="0">
                <a:latin typeface="Georgia" panose="02040502050405020303" pitchFamily="18" charset="0"/>
              </a:rPr>
              <a:t> λοιμώξεις), πνευμονία και </a:t>
            </a:r>
            <a:r>
              <a:rPr lang="el-GR" sz="1800" dirty="0" err="1">
                <a:latin typeface="Georgia" panose="02040502050405020303" pitchFamily="18" charset="0"/>
              </a:rPr>
              <a:t>τροφοδηλητηριάσεις</a:t>
            </a:r>
            <a:r>
              <a:rPr lang="el-GR" sz="1400" dirty="0">
                <a:latin typeface="Georgia" panose="02040502050405020303" pitchFamily="18" charset="0"/>
              </a:rPr>
              <a:t>…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1">
            <a:extLst>
              <a:ext uri="{FF2B5EF4-FFF2-40B4-BE49-F238E27FC236}">
                <a16:creationId xmlns:a16="http://schemas.microsoft.com/office/drawing/2014/main" id="{B91D5741-9FDF-4080-8E73-C05067ACB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455959" y="4392452"/>
            <a:ext cx="2178968" cy="2004776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ABB5FC8F-C359-4695-9412-29C67A129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34927" y="2930114"/>
            <a:ext cx="2956763" cy="1774058"/>
          </a:xfrm>
          <a:prstGeom prst="rect">
            <a:avLst/>
          </a:prstGeom>
        </p:spPr>
      </p:pic>
      <p:pic>
        <p:nvPicPr>
          <p:cNvPr id="6" name="Εικόνα 2">
            <a:extLst>
              <a:ext uri="{FF2B5EF4-FFF2-40B4-BE49-F238E27FC236}">
                <a16:creationId xmlns:a16="http://schemas.microsoft.com/office/drawing/2014/main" id="{CD2CBDA4-AA9B-4E60-B401-D248C104B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-26392" y="4509118"/>
            <a:ext cx="3151158" cy="1803694"/>
          </a:xfrm>
          <a:prstGeom prst="rect">
            <a:avLst/>
          </a:prstGeom>
        </p:spPr>
      </p:pic>
      <p:pic>
        <p:nvPicPr>
          <p:cNvPr id="7" name="Εικόνα 3">
            <a:extLst>
              <a:ext uri="{FF2B5EF4-FFF2-40B4-BE49-F238E27FC236}">
                <a16:creationId xmlns:a16="http://schemas.microsoft.com/office/drawing/2014/main" id="{051269A8-BB64-4369-9203-430DAFD0B1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935146" y="4797299"/>
            <a:ext cx="2554294" cy="160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61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4B46A-03EC-4570-9198-E0E35695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 anchor="ctr">
            <a:normAutofit/>
          </a:bodyPr>
          <a:lstStyle/>
          <a:p>
            <a:r>
              <a:rPr lang="el-GR" sz="2800" dirty="0">
                <a:latin typeface="Georgia" panose="02040502050405020303" pitchFamily="18" charset="0"/>
              </a:rPr>
              <a:t>ΟΝΟΜΑΤΟΛΟΓΙΑ ΚΑΙ ΚΑΤΑΤΑΞΗ ΒΑΚΤΗΡΙΩΝ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00F44-BEBE-4090-90F4-C1BB745F8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1590" y="1532520"/>
            <a:ext cx="43434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l-GR" sz="1800" dirty="0">
                <a:latin typeface="Georgia" panose="02040502050405020303" pitchFamily="18" charset="0"/>
              </a:rPr>
              <a:t>Κατά </a:t>
            </a:r>
            <a:r>
              <a:rPr lang="en-US" sz="1800" dirty="0">
                <a:latin typeface="Georgia" panose="02040502050405020303" pitchFamily="18" charset="0"/>
              </a:rPr>
              <a:t>Gram (+) </a:t>
            </a:r>
            <a:r>
              <a:rPr lang="el-GR" sz="1800" dirty="0">
                <a:latin typeface="Georgia" panose="02040502050405020303" pitchFamily="18" charset="0"/>
              </a:rPr>
              <a:t>βακτήριο</a:t>
            </a:r>
          </a:p>
          <a:p>
            <a:pPr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l-GR" sz="1800" dirty="0">
                <a:latin typeface="Georgia" panose="02040502050405020303" pitchFamily="18" charset="0"/>
              </a:rPr>
              <a:t>Σχήμα σφαιρικό – κόκκοι</a:t>
            </a:r>
          </a:p>
          <a:p>
            <a:pPr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l-GR" sz="1800" dirty="0">
                <a:latin typeface="Georgia" panose="02040502050405020303" pitchFamily="18" charset="0"/>
              </a:rPr>
              <a:t>Αποικίες που σχηματίζοντας ζεύγη ή αλυσίδες.</a:t>
            </a:r>
          </a:p>
          <a:p>
            <a:pPr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l-GR" sz="1800" dirty="0">
                <a:latin typeface="Georgia" panose="02040502050405020303" pitchFamily="18" charset="0"/>
              </a:rPr>
              <a:t>Θερμοκρασία 18-40</a:t>
            </a:r>
            <a:r>
              <a:rPr lang="el-GR" sz="1800" baseline="30000" dirty="0">
                <a:latin typeface="Georgia" panose="02040502050405020303" pitchFamily="18" charset="0"/>
              </a:rPr>
              <a:t>ο</a:t>
            </a:r>
            <a:r>
              <a:rPr lang="en-US" sz="1800" dirty="0">
                <a:latin typeface="Georgia" panose="02040502050405020303" pitchFamily="18" charset="0"/>
              </a:rPr>
              <a:t>C</a:t>
            </a:r>
            <a:endParaRPr lang="el-GR" sz="1800" dirty="0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l-GR" sz="1800" dirty="0">
                <a:latin typeface="Georgia" panose="02040502050405020303" pitchFamily="18" charset="0"/>
              </a:rPr>
              <a:t>Οι περισσότεροι είναι εκλεκτικά αναερόβιοι, άλλοι αυστηρά αναερόβιοι</a:t>
            </a:r>
          </a:p>
          <a:p>
            <a:pPr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l-GR" sz="1800" dirty="0">
                <a:latin typeface="Georgia" panose="02040502050405020303" pitchFamily="18" charset="0"/>
              </a:rPr>
              <a:t>Πολλά είδη ανήκουν στη φυσιολογική χλωρίδα του ανθρώπου, αρκετά όμως είναι παθογόνα.</a:t>
            </a:r>
          </a:p>
          <a:p>
            <a:pPr marL="0" indent="0">
              <a:lnSpc>
                <a:spcPct val="90000"/>
              </a:lnSpc>
              <a:buNone/>
            </a:pPr>
            <a:endParaRPr lang="el-GR" sz="2400" b="1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50FC4B-AEA6-43A7-BA63-947486B060B8}"/>
              </a:ext>
            </a:extLst>
          </p:cNvPr>
          <p:cNvSpPr/>
          <p:nvPr/>
        </p:nvSpPr>
        <p:spPr>
          <a:xfrm>
            <a:off x="2808376" y="1175256"/>
            <a:ext cx="222368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l-GR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2.Στρεπτόκοκκος</a:t>
            </a:r>
          </a:p>
        </p:txBody>
      </p:sp>
      <p:pic>
        <p:nvPicPr>
          <p:cNvPr id="1026" name="Picture 2" descr="Τι προκαλεί ο στρεπτόκοκκος; - Smarthealth.gr">
            <a:extLst>
              <a:ext uri="{FF2B5EF4-FFF2-40B4-BE49-F238E27FC236}">
                <a16:creationId xmlns:a16="http://schemas.microsoft.com/office/drawing/2014/main" id="{C48430F7-40F0-47A9-B4A0-8BB28D578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33937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Πνευμονιόκοκκος (στρεπτόκοκκος της πνευμονίας) και λοιμώξεις">
            <a:extLst>
              <a:ext uri="{FF2B5EF4-FFF2-40B4-BE49-F238E27FC236}">
                <a16:creationId xmlns:a16="http://schemas.microsoft.com/office/drawing/2014/main" id="{3C72847E-EAC6-4A0F-9DC0-6F307AD20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CC66132-2627-4AE2-886D-6420C141E3E6}"/>
              </a:ext>
            </a:extLst>
          </p:cNvPr>
          <p:cNvSpPr/>
          <p:nvPr/>
        </p:nvSpPr>
        <p:spPr>
          <a:xfrm>
            <a:off x="971600" y="5877272"/>
            <a:ext cx="2555751" cy="523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/>
              <a:t>Στρεπτόκκοκος</a:t>
            </a:r>
            <a:r>
              <a:rPr lang="el-GR" dirty="0"/>
              <a:t> της πνευμονίας</a:t>
            </a:r>
          </a:p>
        </p:txBody>
      </p:sp>
    </p:spTree>
    <p:extLst>
      <p:ext uri="{BB962C8B-B14F-4D97-AF65-F5344CB8AC3E}">
        <p14:creationId xmlns:p14="http://schemas.microsoft.com/office/powerpoint/2010/main" val="1319244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5F3FA-BC21-45F0-99FF-532E5827C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>
                <a:latin typeface="Georgia" panose="02040502050405020303" pitchFamily="18" charset="0"/>
              </a:rPr>
              <a:t>ΟΝΟΜΑΤΟΛΟΓΙΑ ΚΑΙ ΚΑΤΑΤΑΞΗ ΒΑΚΤΗΡΙΩΝ</a:t>
            </a:r>
            <a:endParaRPr lang="el-GR" sz="28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68D7C-4CDC-484E-9643-5A2375F3A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00808"/>
            <a:ext cx="8686800" cy="4525963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el-GR" sz="2200" dirty="0">
                <a:latin typeface="Georgia" panose="02040502050405020303" pitchFamily="18" charset="0"/>
              </a:rPr>
              <a:t>Οι στρεπτόκοκκοι διακρίνεται σε:</a:t>
            </a:r>
          </a:p>
          <a:p>
            <a:pPr fontAlgn="base">
              <a:buClrTx/>
              <a:buFont typeface="Arial" panose="020B0604020202020204" pitchFamily="34" charset="0"/>
              <a:buChar char="•"/>
            </a:pPr>
            <a:r>
              <a:rPr lang="el-GR" sz="2200" b="1" dirty="0">
                <a:latin typeface="Georgia" panose="02040502050405020303" pitchFamily="18" charset="0"/>
              </a:rPr>
              <a:t>Αιμολυτικό στρεπτόκοκκο </a:t>
            </a:r>
            <a:r>
              <a:rPr lang="el-GR" sz="2200" dirty="0">
                <a:latin typeface="Georgia" panose="02040502050405020303" pitchFamily="18" charset="0"/>
              </a:rPr>
              <a:t>που χωρίζεται σε ομάδες A,B,C, κλπ.</a:t>
            </a:r>
          </a:p>
          <a:p>
            <a:pPr fontAlgn="base">
              <a:buClrTx/>
              <a:buFont typeface="Arial" panose="020B0604020202020204" pitchFamily="34" charset="0"/>
              <a:buChar char="•"/>
            </a:pPr>
            <a:r>
              <a:rPr lang="el-GR" sz="2200" b="1" dirty="0" err="1">
                <a:latin typeface="Georgia" panose="02040502050405020303" pitchFamily="18" charset="0"/>
              </a:rPr>
              <a:t>Πρασινίζοντα</a:t>
            </a:r>
            <a:r>
              <a:rPr lang="el-GR" sz="2200" b="1" dirty="0">
                <a:latin typeface="Georgia" panose="02040502050405020303" pitchFamily="18" charset="0"/>
              </a:rPr>
              <a:t> στρεπτόκοκκο</a:t>
            </a:r>
            <a:r>
              <a:rPr lang="el-GR" sz="2200" dirty="0">
                <a:latin typeface="Georgia" panose="02040502050405020303" pitchFamily="18" charset="0"/>
              </a:rPr>
              <a:t>, ο οποίος βρίσκεται φυσιολογικά στο στόμα και στον ρινοφάρυγγα και σπανίως γίνεται παθογόνος, μηνιγγίτιδα και κυστίτιδα.</a:t>
            </a:r>
          </a:p>
          <a:p>
            <a:pPr fontAlgn="base">
              <a:buClrTx/>
              <a:buFont typeface="Arial" panose="020B0604020202020204" pitchFamily="34" charset="0"/>
              <a:buChar char="•"/>
            </a:pPr>
            <a:r>
              <a:rPr lang="el-GR" sz="2200" b="1" dirty="0">
                <a:latin typeface="Georgia" panose="02040502050405020303" pitchFamily="18" charset="0"/>
              </a:rPr>
              <a:t>Αναερόβιο στρεπτόκοκκο</a:t>
            </a:r>
            <a:r>
              <a:rPr lang="el-GR" sz="2200" dirty="0">
                <a:latin typeface="Georgia" panose="02040502050405020303" pitchFamily="18" charset="0"/>
              </a:rPr>
              <a:t>, ο οποίος βρίσκεται φυσιολογικά στο στόμα, στον ρινοφάρυγγα και στο γεννητικό σύστημα της γυναίκας. Μπορεί να προκαλέσει βαριά επιλόχεια λοίμωξη, γάγγραινα, κ.α.</a:t>
            </a:r>
          </a:p>
          <a:p>
            <a:pPr fontAlgn="base">
              <a:buClrTx/>
              <a:buFont typeface="Arial" panose="020B0604020202020204" pitchFamily="34" charset="0"/>
              <a:buChar char="•"/>
            </a:pPr>
            <a:r>
              <a:rPr lang="el-GR" sz="2200" b="1" dirty="0">
                <a:latin typeface="Georgia" panose="02040502050405020303" pitchFamily="18" charset="0"/>
              </a:rPr>
              <a:t>Εντερόκοκκο</a:t>
            </a:r>
            <a:r>
              <a:rPr lang="el-GR" sz="2200" dirty="0">
                <a:latin typeface="Georgia" panose="02040502050405020303" pitchFamily="18" charset="0"/>
              </a:rPr>
              <a:t>, ο οποίος βρίσκεται φυσιολογικά στην εντερική χλωρίδα και μπορεί να προκαλέσει τροφικές δηλητηριάσεις.</a:t>
            </a:r>
          </a:p>
          <a:p>
            <a:pPr fontAlgn="base">
              <a:buClrTx/>
              <a:buFont typeface="Arial" panose="020B0604020202020204" pitchFamily="34" charset="0"/>
              <a:buChar char="•"/>
            </a:pPr>
            <a:endParaRPr lang="el-GR" sz="2200" dirty="0">
              <a:latin typeface="Georgia" panose="02040502050405020303" pitchFamily="18" charset="0"/>
            </a:endParaRPr>
          </a:p>
          <a:p>
            <a:pPr marL="0" indent="0" fontAlgn="base">
              <a:buNone/>
            </a:pPr>
            <a:r>
              <a:rPr lang="el-GR" sz="2200" dirty="0">
                <a:latin typeface="Georgia" panose="02040502050405020303" pitchFamily="18" charset="0"/>
              </a:rPr>
              <a:t>Είναι μικρόβια πολύ διαδεδομένα στο περιβάλλον. Βρίσκονται στο γάλα, στα τρόφιμα, παρασιτούν στο στόμα, στο αναπνευστικό σύστημα και στο έντερο.</a:t>
            </a:r>
          </a:p>
          <a:p>
            <a:pPr marL="0" indent="0">
              <a:buNone/>
            </a:pPr>
            <a:endParaRPr lang="el-GR" sz="1800" dirty="0">
              <a:latin typeface="Georgia" panose="020405020504050203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A224DE-4D4C-487D-A44B-577EA806C0E3}"/>
              </a:ext>
            </a:extLst>
          </p:cNvPr>
          <p:cNvSpPr/>
          <p:nvPr/>
        </p:nvSpPr>
        <p:spPr>
          <a:xfrm>
            <a:off x="2627784" y="1268760"/>
            <a:ext cx="2089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Στρεπτόκοκκος:</a:t>
            </a:r>
          </a:p>
        </p:txBody>
      </p:sp>
    </p:spTree>
    <p:extLst>
      <p:ext uri="{BB962C8B-B14F-4D97-AF65-F5344CB8AC3E}">
        <p14:creationId xmlns:p14="http://schemas.microsoft.com/office/powerpoint/2010/main" val="3046982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5F3FA-BC21-45F0-99FF-532E5827C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latin typeface="Georgia" panose="02040502050405020303" pitchFamily="18" charset="0"/>
              </a:rPr>
              <a:t>ΟΝΟΜΑΤΟΛΟΓΙΑ ΚΑΙ ΚΑΤΑΤΑΞΗ ΒΑΚΤΗΡΙΩΝ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68D7C-4CDC-484E-9643-5A2375F3A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00808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b="1" i="1" dirty="0">
                <a:latin typeface="Georgia" panose="02040502050405020303" pitchFamily="18" charset="0"/>
              </a:rPr>
              <a:t>Παθογένεια:</a:t>
            </a:r>
          </a:p>
          <a:p>
            <a:pPr fontAlgn="base">
              <a:buClrTx/>
              <a:buFont typeface="Wingdings" panose="05000000000000000000" pitchFamily="2" charset="2"/>
              <a:buChar char="§"/>
            </a:pPr>
            <a:r>
              <a:rPr lang="el-GR" sz="1800" dirty="0">
                <a:latin typeface="Georgia" panose="02040502050405020303" pitchFamily="18" charset="0"/>
              </a:rPr>
              <a:t>Αποστήματα</a:t>
            </a:r>
          </a:p>
          <a:p>
            <a:pPr fontAlgn="base">
              <a:buClrTx/>
              <a:buFont typeface="Wingdings" panose="05000000000000000000" pitchFamily="2" charset="2"/>
              <a:buChar char="§"/>
            </a:pPr>
            <a:r>
              <a:rPr lang="el-GR" sz="1800" dirty="0">
                <a:latin typeface="Georgia" panose="02040502050405020303" pitchFamily="18" charset="0"/>
              </a:rPr>
              <a:t>Ωτίτιδα</a:t>
            </a:r>
          </a:p>
          <a:p>
            <a:pPr fontAlgn="base">
              <a:buClrTx/>
              <a:buFont typeface="Wingdings" panose="05000000000000000000" pitchFamily="2" charset="2"/>
              <a:buChar char="§"/>
            </a:pPr>
            <a:r>
              <a:rPr lang="el-GR" sz="1800" dirty="0">
                <a:latin typeface="Georgia" panose="02040502050405020303" pitchFamily="18" charset="0"/>
              </a:rPr>
              <a:t>Μηνιγγίτιδα</a:t>
            </a:r>
          </a:p>
          <a:p>
            <a:pPr fontAlgn="base">
              <a:buClrTx/>
              <a:buFont typeface="Wingdings" panose="05000000000000000000" pitchFamily="2" charset="2"/>
              <a:buChar char="§"/>
            </a:pPr>
            <a:r>
              <a:rPr lang="el-GR" sz="1800" dirty="0">
                <a:latin typeface="Georgia" panose="02040502050405020303" pitchFamily="18" charset="0"/>
              </a:rPr>
              <a:t>Βρογχοπνευμονία</a:t>
            </a:r>
          </a:p>
          <a:p>
            <a:pPr fontAlgn="base">
              <a:buClrTx/>
              <a:buFont typeface="Wingdings" panose="05000000000000000000" pitchFamily="2" charset="2"/>
              <a:buChar char="§"/>
            </a:pPr>
            <a:r>
              <a:rPr lang="el-GR" sz="1800" dirty="0">
                <a:latin typeface="Georgia" panose="02040502050405020303" pitchFamily="18" charset="0"/>
              </a:rPr>
              <a:t>Αμυγδαλίτιδα, φαρυγγίτιδα, λαρυγγίτιδα</a:t>
            </a:r>
          </a:p>
          <a:p>
            <a:pPr fontAlgn="base">
              <a:buClrTx/>
              <a:buFont typeface="Wingdings" panose="05000000000000000000" pitchFamily="2" charset="2"/>
              <a:buChar char="§"/>
            </a:pPr>
            <a:r>
              <a:rPr lang="el-GR" sz="1800" dirty="0">
                <a:latin typeface="Georgia" panose="02040502050405020303" pitchFamily="18" charset="0"/>
              </a:rPr>
              <a:t>Σηψαιμία</a:t>
            </a:r>
          </a:p>
          <a:p>
            <a:pPr fontAlgn="base">
              <a:buClrTx/>
              <a:buFont typeface="Wingdings" panose="05000000000000000000" pitchFamily="2" charset="2"/>
              <a:buChar char="§"/>
            </a:pPr>
            <a:r>
              <a:rPr lang="el-GR" sz="1800" dirty="0">
                <a:latin typeface="Georgia" panose="02040502050405020303" pitchFamily="18" charset="0"/>
              </a:rPr>
              <a:t>Ενδοκαρδίτιδα</a:t>
            </a:r>
          </a:p>
          <a:p>
            <a:pPr fontAlgn="base">
              <a:buClrTx/>
              <a:buFont typeface="Wingdings" panose="05000000000000000000" pitchFamily="2" charset="2"/>
              <a:buChar char="§"/>
            </a:pPr>
            <a:r>
              <a:rPr lang="el-GR" sz="1800" dirty="0">
                <a:latin typeface="Georgia" panose="02040502050405020303" pitchFamily="18" charset="0"/>
              </a:rPr>
              <a:t>Επιλόχεια λοίμωξη</a:t>
            </a:r>
          </a:p>
          <a:p>
            <a:pPr fontAlgn="base">
              <a:buClrTx/>
              <a:buFont typeface="Wingdings" panose="05000000000000000000" pitchFamily="2" charset="2"/>
              <a:buChar char="§"/>
            </a:pPr>
            <a:r>
              <a:rPr lang="el-GR" sz="1800" dirty="0">
                <a:latin typeface="Georgia" panose="02040502050405020303" pitchFamily="18" charset="0"/>
              </a:rPr>
              <a:t>Οξύς ρευματισμός των αρθρώσεων</a:t>
            </a:r>
          </a:p>
          <a:p>
            <a:pPr fontAlgn="base">
              <a:buClrTx/>
              <a:buFont typeface="Wingdings" panose="05000000000000000000" pitchFamily="2" charset="2"/>
              <a:buChar char="§"/>
            </a:pPr>
            <a:r>
              <a:rPr lang="el-GR" sz="1800" dirty="0">
                <a:latin typeface="Georgia" panose="02040502050405020303" pitchFamily="18" charset="0"/>
              </a:rPr>
              <a:t>Νεφρίτιδα</a:t>
            </a:r>
          </a:p>
          <a:p>
            <a:pPr fontAlgn="base">
              <a:buClrTx/>
              <a:buFont typeface="Wingdings" panose="05000000000000000000" pitchFamily="2" charset="2"/>
              <a:buChar char="§"/>
            </a:pPr>
            <a:r>
              <a:rPr lang="el-GR" sz="1800" dirty="0">
                <a:latin typeface="Georgia" panose="02040502050405020303" pitchFamily="18" charset="0"/>
              </a:rPr>
              <a:t>Οστρακιά (με αμυγδαλίτιδα και εξάνθημα λόγω της </a:t>
            </a:r>
            <a:r>
              <a:rPr lang="el-GR" sz="1800" dirty="0" err="1">
                <a:latin typeface="Georgia" panose="02040502050405020303" pitchFamily="18" charset="0"/>
              </a:rPr>
              <a:t>ερυθρογόνου</a:t>
            </a:r>
            <a:r>
              <a:rPr lang="el-GR" sz="1800" dirty="0">
                <a:latin typeface="Georgia" panose="02040502050405020303" pitchFamily="18" charset="0"/>
              </a:rPr>
              <a:t> τοξίνης). Αφήνει ισόβια ανοσία</a:t>
            </a:r>
          </a:p>
          <a:p>
            <a:pPr marL="0" indent="0">
              <a:buNone/>
            </a:pPr>
            <a:endParaRPr lang="el-GR" sz="2100" dirty="0">
              <a:latin typeface="Georgia" panose="020405020504050203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A224DE-4D4C-487D-A44B-577EA806C0E3}"/>
              </a:ext>
            </a:extLst>
          </p:cNvPr>
          <p:cNvSpPr/>
          <p:nvPr/>
        </p:nvSpPr>
        <p:spPr>
          <a:xfrm>
            <a:off x="2627784" y="1268760"/>
            <a:ext cx="2089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Στρεπτόκοκκος:</a:t>
            </a:r>
          </a:p>
        </p:txBody>
      </p:sp>
    </p:spTree>
    <p:extLst>
      <p:ext uri="{BB962C8B-B14F-4D97-AF65-F5344CB8AC3E}">
        <p14:creationId xmlns:p14="http://schemas.microsoft.com/office/powerpoint/2010/main" val="1242828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1438</Words>
  <Application>Microsoft Office PowerPoint</Application>
  <PresentationFormat>On-screen Show (4:3)</PresentationFormat>
  <Paragraphs>201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Courier New</vt:lpstr>
      <vt:lpstr>Franklin Gothic Book</vt:lpstr>
      <vt:lpstr>Franklin Gothic Medium</vt:lpstr>
      <vt:lpstr>Georgia</vt:lpstr>
      <vt:lpstr>Wingdings</vt:lpstr>
      <vt:lpstr>Wingdings 2</vt:lpstr>
      <vt:lpstr>Διαστημικό</vt:lpstr>
      <vt:lpstr>ΜΙΚΡΟΒΙΟΛΟΓΙΑ</vt:lpstr>
      <vt:lpstr>ΟΝΟΜΑΤΟΛΟΓΙΑ ΚΑΙ ΚΑΤΑΤΑΞΗ ΒΑΚΤΗΡΙΩΝ</vt:lpstr>
      <vt:lpstr>ΟΝΟΜΑΤΟΛΟΓΙΑ ΚΑΙ ΚΑΤΑΤΑΞΗ ΒΑΚΤΗΡΙΩΝ</vt:lpstr>
      <vt:lpstr>ΟΝΟΜΑΤΟΛΟΓΙΑ ΚΑΙ ΚΑΤΑΤΑΞΗ ΒΑΚΤΗΡΙΩΝ</vt:lpstr>
      <vt:lpstr>ΟΝΟΜΑΤΟΛΟΓΙΑ ΚΑΙ ΚΑΤΑΤΑΞΗ ΒΑΚΤΗΡΙΩΝ</vt:lpstr>
      <vt:lpstr>ΟΝΟΜΑΤΟΛΟΓΙΑ ΚΑΙ ΚΑΤΑΤΑΞΗ ΒΑΚΤΗΡΙΩΝ</vt:lpstr>
      <vt:lpstr>ΟΝΟΜΑΤΟΛΟΓΙΑ ΚΑΙ ΚΑΤΑΤΑΞΗ ΒΑΚΤΗΡΙΩΝ</vt:lpstr>
      <vt:lpstr>ΟΝΟΜΑΤΟΛΟΓΙΑ ΚΑΙ ΚΑΤΑΤΑΞΗ ΒΑΚΤΗΡΙΩΝ</vt:lpstr>
      <vt:lpstr>ΟΝΟΜΑΤΟΛΟΓΙΑ ΚΑΙ ΚΑΤΑΤΑΞΗ ΒΑΚΤΗΡΙΩΝ</vt:lpstr>
      <vt:lpstr>ΟΝΟΜΑΤΟΛΟΓΙΑ ΚΑΙ ΚΑΤΑΤΑΞΗ ΒΑΚΤΗΡΙΩΝ</vt:lpstr>
      <vt:lpstr>ΟΝΟΜΑΤΟΛΟΓΙΑ ΚΑΙ ΚΑΤΑΤΑΞΗ ΒΑΚΤΗΡΙΩΝ</vt:lpstr>
      <vt:lpstr>ΟΝΟΜΑΤΟΛΟΓΙΑ ΚΑΙ ΚΑΤΑΤΑΞΗ ΒΑΚΤΗΡΙΩΝ</vt:lpstr>
      <vt:lpstr>ΟΝΟΜΑΤΟΛΟΓΙΑ ΚΑΙ ΚΑΤΑΤΑΞΗ ΒΑΚΤΗΡΙΩΝ</vt:lpstr>
      <vt:lpstr>ΟΝΟΜΑΤΟΛΟΓΙΑ ΚΑΙ ΚΑΤΑΤΑΞΗ ΒΑΚΤΗΡΙΩΝ</vt:lpstr>
      <vt:lpstr>ΟΝΟΜΑΤΟΛΟΓΙΑ ΚΑΙ ΚΑΤΑΤΑΞΗ ΒΑΚΤΗΡΙΩΝ</vt:lpstr>
      <vt:lpstr>ΟΝΟΜΑΤΟΛΟΓΙΑ ΚΑΙ ΚΑΤΑΤΑΞΗ ΒΑΚΤΗΡΙΩΝ</vt:lpstr>
      <vt:lpstr>ΟΝΟΜΑΤΟΛΟΓΙΑ ΚΑΙ ΚΑΤΑΤΑΞΗ ΒΑΚΤΗΡΙΩΝ</vt:lpstr>
      <vt:lpstr>ΟΝΟΜΑΤΟΛΟΓΙΑ ΚΑΙ ΚΑΤΑΤΑΞΗ ΒΑΚΤΗΡΙΩΝ</vt:lpstr>
      <vt:lpstr>ΟΝΟΜΑΤΟΛΟΓΙΑ ΚΑΙ ΚΑΤΑΤΑΞΗ ΒΑΚΤΗΡΙΩΝ</vt:lpstr>
      <vt:lpstr>ΟΝΟΜΑΤΟΛΟΓΙΑ ΚΑΙ ΚΑΤΑΤΑΞΗ ΒΑΚΤΗΡΙΩΝ</vt:lpstr>
      <vt:lpstr>ΟΝΟΜΑΤΟΛΟΓΙΑ ΚΑΙ ΚΑΤΑΤΑΞΗ ΒΑΚΤΗΡΙΩΝ</vt:lpstr>
      <vt:lpstr>ΟΝΟΜΑΤΟΛΟΓΙΑ ΚΑΙ ΚΑΤΑΤΑΞΗ ΒΑΚΤΗΡΙΩΝ</vt:lpstr>
      <vt:lpstr>ΟΝΟΜΑΤΟΛΟΓΙΑ ΚΑΙ ΚΑΤΑΤΑΞΗ ΒΑΚΤΗΡΙΩΝ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ΜΙΚΡΟΒΙΟΛΟΓΙΑ</dc:title>
  <dc:creator>Taligkaris, Nikolaos [JACGR]</dc:creator>
  <cp:lastModifiedBy>Taligkaris, Nikolaos [JACGR]</cp:lastModifiedBy>
  <cp:revision>33</cp:revision>
  <dcterms:created xsi:type="dcterms:W3CDTF">2020-05-12T17:20:52Z</dcterms:created>
  <dcterms:modified xsi:type="dcterms:W3CDTF">2020-06-04T07:53:42Z</dcterms:modified>
</cp:coreProperties>
</file>