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0" r:id="rId2"/>
    <p:sldId id="261" r:id="rId3"/>
    <p:sldId id="263" r:id="rId4"/>
    <p:sldId id="264" r:id="rId5"/>
    <p:sldId id="265" r:id="rId6"/>
    <p:sldId id="266" r:id="rId7"/>
    <p:sldId id="257" r:id="rId8"/>
    <p:sldId id="258" r:id="rId9"/>
    <p:sldId id="267" r:id="rId10"/>
    <p:sldId id="268" r:id="rId11"/>
    <p:sldId id="269" r:id="rId12"/>
    <p:sldId id="270" r:id="rId13"/>
    <p:sldId id="260" r:id="rId14"/>
    <p:sldId id="271" r:id="rId15"/>
    <p:sldId id="272" r:id="rId16"/>
    <p:sldId id="273" r:id="rId17"/>
    <p:sldId id="274" r:id="rId18"/>
    <p:sldId id="276" r:id="rId19"/>
    <p:sldId id="278"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Τίτλος 28"/>
          <p:cNvSpPr>
            <a:spLocks noGrp="1"/>
          </p:cNvSpPr>
          <p:nvPr>
            <p:ph type="ctrTitle"/>
          </p:nvPr>
        </p:nvSpPr>
        <p:spPr>
          <a:xfrm>
            <a:off x="381000" y="4853411"/>
            <a:ext cx="8458200" cy="1222375"/>
          </a:xfrm>
        </p:spPr>
        <p:txBody>
          <a:bodyPr anchor="t"/>
          <a:lstStyle/>
          <a:p>
            <a:r>
              <a:rPr kumimoji="0" lang="el-GR"/>
              <a:t>Στυλ κύριου τίτλου</a:t>
            </a:r>
            <a:endParaRPr kumimoji="0" lang="en-US"/>
          </a:p>
        </p:txBody>
      </p:sp>
      <p:sp>
        <p:nvSpPr>
          <p:cNvPr id="9" name="Υπότιτλο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16" name="Θέση ημερομηνίας 15"/>
          <p:cNvSpPr>
            <a:spLocks noGrp="1"/>
          </p:cNvSpPr>
          <p:nvPr>
            <p:ph type="dt" sz="half" idx="10"/>
          </p:nvPr>
        </p:nvSpPr>
        <p:spPr/>
        <p:txBody>
          <a:bodyPr/>
          <a:lstStyle/>
          <a:p>
            <a:fld id="{7A005C51-4749-40F3-991E-B14AF70C3161}" type="datetimeFigureOut">
              <a:rPr lang="el-GR" smtClean="0"/>
              <a:t>21/5/2020</a:t>
            </a:fld>
            <a:endParaRPr lang="el-GR"/>
          </a:p>
        </p:txBody>
      </p:sp>
      <p:sp>
        <p:nvSpPr>
          <p:cNvPr id="2" name="Θέση υποσέλιδου 1"/>
          <p:cNvSpPr>
            <a:spLocks noGrp="1"/>
          </p:cNvSpPr>
          <p:nvPr>
            <p:ph type="ftr" sz="quarter" idx="11"/>
          </p:nvPr>
        </p:nvSpPr>
        <p:spPr/>
        <p:txBody>
          <a:bodyPr/>
          <a:lstStyle/>
          <a:p>
            <a:endParaRPr lang="el-GR"/>
          </a:p>
        </p:txBody>
      </p:sp>
      <p:sp>
        <p:nvSpPr>
          <p:cNvPr id="15" name="Θέση αριθμού διαφάνειας 14"/>
          <p:cNvSpPr>
            <a:spLocks noGrp="1"/>
          </p:cNvSpPr>
          <p:nvPr>
            <p:ph type="sldNum" sz="quarter" idx="12"/>
          </p:nvPr>
        </p:nvSpPr>
        <p:spPr>
          <a:xfrm>
            <a:off x="8229600" y="6473952"/>
            <a:ext cx="758952" cy="246888"/>
          </a:xfrm>
        </p:spPr>
        <p:txBody>
          <a:bodyPr/>
          <a:lstStyle/>
          <a:p>
            <a:fld id="{ED774285-2057-4CC6-A70A-64EDAAD458F8}"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A005C51-4749-40F3-991E-B14AF70C3161}" type="datetimeFigureOut">
              <a:rPr lang="el-GR" smtClean="0"/>
              <a:t>21/5/2020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D774285-2057-4CC6-A70A-64EDAAD458F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549276"/>
            <a:ext cx="18288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549276"/>
            <a:ext cx="62484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A005C51-4749-40F3-991E-B14AF70C3161}" type="datetimeFigureOut">
              <a:rPr lang="el-GR" smtClean="0"/>
              <a:t>21/5/2020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D774285-2057-4CC6-A70A-64EDAAD458F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2" name="Τίτλος 21"/>
          <p:cNvSpPr>
            <a:spLocks noGrp="1"/>
          </p:cNvSpPr>
          <p:nvPr>
            <p:ph type="title"/>
          </p:nvPr>
        </p:nvSpPr>
        <p:spPr/>
        <p:txBody>
          <a:bodyPr/>
          <a:lstStyle/>
          <a:p>
            <a:r>
              <a:rPr kumimoji="0" lang="el-GR"/>
              <a:t>Στυλ κύριου τίτλου</a:t>
            </a:r>
            <a:endParaRPr kumimoji="0" lang="en-US"/>
          </a:p>
        </p:txBody>
      </p:sp>
      <p:sp>
        <p:nvSpPr>
          <p:cNvPr id="27" name="Θέση περιεχομένου 26"/>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Θέση ημερομηνίας 24"/>
          <p:cNvSpPr>
            <a:spLocks noGrp="1"/>
          </p:cNvSpPr>
          <p:nvPr>
            <p:ph type="dt" sz="half" idx="10"/>
          </p:nvPr>
        </p:nvSpPr>
        <p:spPr/>
        <p:txBody>
          <a:bodyPr/>
          <a:lstStyle/>
          <a:p>
            <a:fld id="{7A005C51-4749-40F3-991E-B14AF70C3161}" type="datetimeFigureOut">
              <a:rPr lang="el-GR" smtClean="0"/>
              <a:t>21/5/2020</a:t>
            </a:fld>
            <a:endParaRPr lang="el-GR"/>
          </a:p>
        </p:txBody>
      </p:sp>
      <p:sp>
        <p:nvSpPr>
          <p:cNvPr id="19" name="Θέση υποσέλιδου 18"/>
          <p:cNvSpPr>
            <a:spLocks noGrp="1"/>
          </p:cNvSpPr>
          <p:nvPr>
            <p:ph type="ftr" sz="quarter" idx="11"/>
          </p:nvPr>
        </p:nvSpPr>
        <p:spPr>
          <a:xfrm>
            <a:off x="3581400" y="76200"/>
            <a:ext cx="2895600" cy="288925"/>
          </a:xfrm>
        </p:spPr>
        <p:txBody>
          <a:bodyPr/>
          <a:lstStyle/>
          <a:p>
            <a:endParaRPr lang="el-GR"/>
          </a:p>
        </p:txBody>
      </p:sp>
      <p:sp>
        <p:nvSpPr>
          <p:cNvPr id="16" name="Θέση αριθμού διαφάνειας 15"/>
          <p:cNvSpPr>
            <a:spLocks noGrp="1"/>
          </p:cNvSpPr>
          <p:nvPr>
            <p:ph type="sldNum" sz="quarter" idx="12"/>
          </p:nvPr>
        </p:nvSpPr>
        <p:spPr>
          <a:xfrm>
            <a:off x="8229600" y="6473952"/>
            <a:ext cx="758952" cy="246888"/>
          </a:xfrm>
        </p:spPr>
        <p:txBody>
          <a:bodyPr/>
          <a:lstStyle/>
          <a:p>
            <a:fld id="{ED774285-2057-4CC6-A70A-64EDAAD458F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κειμένου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19" name="Θέση ημερομηνίας 18"/>
          <p:cNvSpPr>
            <a:spLocks noGrp="1"/>
          </p:cNvSpPr>
          <p:nvPr>
            <p:ph type="dt" sz="half" idx="10"/>
          </p:nvPr>
        </p:nvSpPr>
        <p:spPr/>
        <p:txBody>
          <a:bodyPr/>
          <a:lstStyle/>
          <a:p>
            <a:fld id="{7A005C51-4749-40F3-991E-B14AF70C3161}" type="datetimeFigureOut">
              <a:rPr lang="el-GR" smtClean="0"/>
              <a:t>21/5/2020</a:t>
            </a:fld>
            <a:endParaRPr lang="el-GR"/>
          </a:p>
        </p:txBody>
      </p:sp>
      <p:sp>
        <p:nvSpPr>
          <p:cNvPr id="11" name="Θέση υποσέλιδου 10"/>
          <p:cNvSpPr>
            <a:spLocks noGrp="1"/>
          </p:cNvSpPr>
          <p:nvPr>
            <p:ph type="ftr" sz="quarter" idx="11"/>
          </p:nvPr>
        </p:nvSpPr>
        <p:spPr/>
        <p:txBody>
          <a:bodyPr/>
          <a:lstStyle/>
          <a:p>
            <a:endParaRPr lang="el-GR"/>
          </a:p>
        </p:txBody>
      </p:sp>
      <p:sp>
        <p:nvSpPr>
          <p:cNvPr id="16" name="Θέση αριθμού διαφάνειας 15"/>
          <p:cNvSpPr>
            <a:spLocks noGrp="1"/>
          </p:cNvSpPr>
          <p:nvPr>
            <p:ph type="sldNum" sz="quarter" idx="12"/>
          </p:nvPr>
        </p:nvSpPr>
        <p:spPr/>
        <p:txBody>
          <a:bodyPr/>
          <a:lstStyle/>
          <a:p>
            <a:fld id="{ED774285-2057-4CC6-A70A-64EDAAD458F8}" type="slidenum">
              <a:rPr lang="el-GR" smtClean="0"/>
              <a:t>‹#›</a:t>
            </a:fld>
            <a:endParaRPr lang="el-GR"/>
          </a:p>
        </p:txBody>
      </p:sp>
      <p:sp>
        <p:nvSpPr>
          <p:cNvPr id="8" name="Τίτλος 7"/>
          <p:cNvSpPr>
            <a:spLocks noGrp="1"/>
          </p:cNvSpPr>
          <p:nvPr>
            <p:ph type="title"/>
          </p:nvPr>
        </p:nvSpPr>
        <p:spPr>
          <a:xfrm>
            <a:off x="180475" y="2947085"/>
            <a:ext cx="8686800" cy="1184825"/>
          </a:xfrm>
        </p:spPr>
        <p:txBody>
          <a:bodyPr rtlCol="0" anchor="t"/>
          <a:lstStyle>
            <a:lvl1pPr algn="r">
              <a:defRPr/>
            </a:lvl1pPr>
          </a:lstStyle>
          <a:p>
            <a:r>
              <a:rPr kumimoji="0" lang="el-GR"/>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Τίτλος 19"/>
          <p:cNvSpPr>
            <a:spLocks noGrp="1"/>
          </p:cNvSpPr>
          <p:nvPr>
            <p:ph type="title"/>
          </p:nvPr>
        </p:nvSpPr>
        <p:spPr>
          <a:xfrm>
            <a:off x="301752" y="457200"/>
            <a:ext cx="8686800" cy="841248"/>
          </a:xfrm>
        </p:spPr>
        <p:txBody>
          <a:bodyPr/>
          <a:lstStyle/>
          <a:p>
            <a:r>
              <a:rPr kumimoji="0" lang="el-GR"/>
              <a:t>Στυλ κύριου τίτλου</a:t>
            </a:r>
            <a:endParaRPr kumimoji="0" lang="en-US"/>
          </a:p>
        </p:txBody>
      </p:sp>
      <p:sp>
        <p:nvSpPr>
          <p:cNvPr id="14" name="Θέση περιεχομένου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Θέση περιεχομένου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Θέση ημερομηνίας 20"/>
          <p:cNvSpPr>
            <a:spLocks noGrp="1"/>
          </p:cNvSpPr>
          <p:nvPr>
            <p:ph type="dt" sz="half" idx="10"/>
          </p:nvPr>
        </p:nvSpPr>
        <p:spPr/>
        <p:txBody>
          <a:bodyPr/>
          <a:lstStyle/>
          <a:p>
            <a:fld id="{7A005C51-4749-40F3-991E-B14AF70C3161}" type="datetimeFigureOut">
              <a:rPr lang="el-GR" smtClean="0"/>
              <a:t>21/5/2020</a:t>
            </a:fld>
            <a:endParaRPr lang="el-GR"/>
          </a:p>
        </p:txBody>
      </p:sp>
      <p:sp>
        <p:nvSpPr>
          <p:cNvPr id="10" name="Θέση υποσέλιδου 9"/>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ED774285-2057-4CC6-A70A-64EDAAD458F8}"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Τίτλος 28"/>
          <p:cNvSpPr>
            <a:spLocks noGrp="1"/>
          </p:cNvSpPr>
          <p:nvPr>
            <p:ph type="title"/>
          </p:nvPr>
        </p:nvSpPr>
        <p:spPr>
          <a:xfrm>
            <a:off x="304800" y="5410200"/>
            <a:ext cx="8610600" cy="882650"/>
          </a:xfrm>
        </p:spPr>
        <p:txBody>
          <a:bodyPr anchor="ctr"/>
          <a:lstStyle>
            <a:lvl1pPr>
              <a:defRPr/>
            </a:lvl1pPr>
          </a:lstStyle>
          <a:p>
            <a:r>
              <a:rPr kumimoji="0" lang="el-GR"/>
              <a:t>Στυλ κύριου τίτλου</a:t>
            </a:r>
            <a:endParaRPr kumimoji="0" lang="en-US"/>
          </a:p>
        </p:txBody>
      </p:sp>
      <p:sp>
        <p:nvSpPr>
          <p:cNvPr id="13" name="Θέση κειμένου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25" name="Θέση κειμένου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περιεχομένου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8" name="Θέση περιεχομένου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Θέση ημερομηνίας 9"/>
          <p:cNvSpPr>
            <a:spLocks noGrp="1"/>
          </p:cNvSpPr>
          <p:nvPr>
            <p:ph type="dt" sz="half" idx="10"/>
          </p:nvPr>
        </p:nvSpPr>
        <p:spPr/>
        <p:txBody>
          <a:bodyPr/>
          <a:lstStyle/>
          <a:p>
            <a:fld id="{7A005C51-4749-40F3-991E-B14AF70C3161}" type="datetimeFigureOut">
              <a:rPr lang="el-GR" smtClean="0"/>
              <a:t>21/5/2020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229600" y="6477000"/>
            <a:ext cx="762000" cy="246888"/>
          </a:xfrm>
        </p:spPr>
        <p:txBody>
          <a:bodyPr/>
          <a:lstStyle/>
          <a:p>
            <a:fld id="{ED774285-2057-4CC6-A70A-64EDAAD458F8}" type="slidenum">
              <a:rPr lang="el-GR" smtClean="0"/>
              <a:t>‹#›</a:t>
            </a:fld>
            <a:endParaRPr lang="el-GR"/>
          </a:p>
        </p:txBody>
      </p:sp>
      <p:sp>
        <p:nvSpPr>
          <p:cNvPr id="11" name="Ευθεία γραμμή σύνδεσης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Τίτλος 29"/>
          <p:cNvSpPr>
            <a:spLocks noGrp="1"/>
          </p:cNvSpPr>
          <p:nvPr>
            <p:ph type="title"/>
          </p:nvPr>
        </p:nvSpPr>
        <p:spPr>
          <a:xfrm>
            <a:off x="301752" y="457200"/>
            <a:ext cx="8686800" cy="841248"/>
          </a:xfrm>
        </p:spPr>
        <p:txBody>
          <a:bodyPr/>
          <a:lstStyle/>
          <a:p>
            <a:r>
              <a:rPr kumimoji="0" lang="el-GR"/>
              <a:t>Στυλ κύριου τίτλου</a:t>
            </a:r>
            <a:endParaRPr kumimoji="0" lang="en-US"/>
          </a:p>
        </p:txBody>
      </p:sp>
      <p:sp>
        <p:nvSpPr>
          <p:cNvPr id="12" name="Θέση ημερομηνίας 11"/>
          <p:cNvSpPr>
            <a:spLocks noGrp="1"/>
          </p:cNvSpPr>
          <p:nvPr>
            <p:ph type="dt" sz="half" idx="10"/>
          </p:nvPr>
        </p:nvSpPr>
        <p:spPr/>
        <p:txBody>
          <a:bodyPr/>
          <a:lstStyle/>
          <a:p>
            <a:fld id="{7A005C51-4749-40F3-991E-B14AF70C3161}" type="datetimeFigureOut">
              <a:rPr lang="el-GR" smtClean="0"/>
              <a:t>21/5/2020</a:t>
            </a:fld>
            <a:endParaRPr lang="el-GR"/>
          </a:p>
        </p:txBody>
      </p:sp>
      <p:sp>
        <p:nvSpPr>
          <p:cNvPr id="21" name="Θέση υποσέλιδου 20"/>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D774285-2057-4CC6-A70A-64EDAAD458F8}"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7A005C51-4749-40F3-991E-B14AF70C3161}" type="datetimeFigureOut">
              <a:rPr lang="el-GR" smtClean="0"/>
              <a:t>21/5/2020</a:t>
            </a:fld>
            <a:endParaRPr lang="el-GR"/>
          </a:p>
        </p:txBody>
      </p:sp>
      <p:sp>
        <p:nvSpPr>
          <p:cNvPr id="24" name="Θέση υποσέλιδου 23"/>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D774285-2057-4CC6-A70A-64EDAAD458F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Ευθεία γραμμή σύνδεσης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Τίτλος 11"/>
          <p:cNvSpPr>
            <a:spLocks noGrp="1"/>
          </p:cNvSpPr>
          <p:nvPr>
            <p:ph type="title"/>
          </p:nvPr>
        </p:nvSpPr>
        <p:spPr>
          <a:xfrm>
            <a:off x="457200" y="5486400"/>
            <a:ext cx="8458200" cy="520700"/>
          </a:xfrm>
        </p:spPr>
        <p:txBody>
          <a:bodyPr anchor="ctr"/>
          <a:lstStyle>
            <a:lvl1pPr algn="l">
              <a:buNone/>
              <a:defRPr sz="2000" b="1"/>
            </a:lvl1pPr>
          </a:lstStyle>
          <a:p>
            <a:r>
              <a:rPr kumimoji="0" lang="el-GR"/>
              <a:t>Στυλ κύριου τίτλου</a:t>
            </a:r>
            <a:endParaRPr kumimoji="0" lang="en-US"/>
          </a:p>
        </p:txBody>
      </p:sp>
      <p:sp>
        <p:nvSpPr>
          <p:cNvPr id="26" name="Θέση κειμένου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14" name="Θέση περιεχομένου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Θέση ημερομηνίας 24"/>
          <p:cNvSpPr>
            <a:spLocks noGrp="1"/>
          </p:cNvSpPr>
          <p:nvPr>
            <p:ph type="dt" sz="half" idx="10"/>
          </p:nvPr>
        </p:nvSpPr>
        <p:spPr/>
        <p:txBody>
          <a:bodyPr/>
          <a:lstStyle/>
          <a:p>
            <a:fld id="{7A005C51-4749-40F3-991E-B14AF70C3161}" type="datetimeFigureOut">
              <a:rPr lang="el-GR" smtClean="0"/>
              <a:t>21/5/2020</a:t>
            </a:fld>
            <a:endParaRPr lang="el-GR"/>
          </a:p>
        </p:txBody>
      </p:sp>
      <p:sp>
        <p:nvSpPr>
          <p:cNvPr id="29" name="Θέση υποσέλιδου 28"/>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D774285-2057-4CC6-A70A-64EDAAD458F8}"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Θέση εικόνας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7" name="Θέση ημερομηνίας 6"/>
          <p:cNvSpPr>
            <a:spLocks noGrp="1"/>
          </p:cNvSpPr>
          <p:nvPr>
            <p:ph type="dt" sz="half" idx="10"/>
          </p:nvPr>
        </p:nvSpPr>
        <p:spPr/>
        <p:txBody>
          <a:bodyPr/>
          <a:lstStyle/>
          <a:p>
            <a:fld id="{7A005C51-4749-40F3-991E-B14AF70C3161}" type="datetimeFigureOut">
              <a:rPr lang="el-GR" smtClean="0"/>
              <a:t>21/5/2020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ED774285-2057-4CC6-A70A-64EDAAD458F8}" type="slidenum">
              <a:rPr lang="el-GR" smtClean="0"/>
              <a:t>‹#›</a:t>
            </a:fld>
            <a:endParaRPr lang="el-GR"/>
          </a:p>
        </p:txBody>
      </p:sp>
      <p:sp>
        <p:nvSpPr>
          <p:cNvPr id="17" name="Τίτλος 16"/>
          <p:cNvSpPr>
            <a:spLocks noGrp="1"/>
          </p:cNvSpPr>
          <p:nvPr>
            <p:ph type="title"/>
          </p:nvPr>
        </p:nvSpPr>
        <p:spPr>
          <a:xfrm>
            <a:off x="381000" y="4993760"/>
            <a:ext cx="5867400" cy="522288"/>
          </a:xfrm>
        </p:spPr>
        <p:txBody>
          <a:bodyPr anchor="ctr"/>
          <a:lstStyle>
            <a:lvl1pPr algn="l">
              <a:buNone/>
              <a:defRPr sz="2000" b="1"/>
            </a:lvl1pPr>
          </a:lstStyle>
          <a:p>
            <a:r>
              <a:rPr kumimoji="0" lang="el-GR"/>
              <a:t>Στυλ κύριου τίτλου</a:t>
            </a:r>
            <a:endParaRPr kumimoji="0" lang="en-US"/>
          </a:p>
        </p:txBody>
      </p:sp>
      <p:sp>
        <p:nvSpPr>
          <p:cNvPr id="26" name="Θέση κειμένου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Θέση κειμένου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1" name="Θέση ημερομηνίας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005C51-4749-40F3-991E-B14AF70C3161}" type="datetimeFigureOut">
              <a:rPr lang="el-GR" smtClean="0"/>
              <a:t>21/5/2020</a:t>
            </a:fld>
            <a:endParaRPr lang="el-GR"/>
          </a:p>
        </p:txBody>
      </p:sp>
      <p:sp>
        <p:nvSpPr>
          <p:cNvPr id="28" name="Θέση υποσέλιδου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Θέση αριθμού διαφάνειας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D774285-2057-4CC6-A70A-64EDAAD458F8}" type="slidenum">
              <a:rPr lang="el-GR" smtClean="0"/>
              <a:t>‹#›</a:t>
            </a:fld>
            <a:endParaRPr lang="el-GR"/>
          </a:p>
        </p:txBody>
      </p:sp>
      <p:sp>
        <p:nvSpPr>
          <p:cNvPr id="10" name="Θέση τίτλου 9"/>
          <p:cNvSpPr>
            <a:spLocks noGrp="1"/>
          </p:cNvSpPr>
          <p:nvPr>
            <p:ph type="title"/>
          </p:nvPr>
        </p:nvSpPr>
        <p:spPr>
          <a:xfrm>
            <a:off x="304800" y="457200"/>
            <a:ext cx="8686800" cy="838200"/>
          </a:xfrm>
          <a:prstGeom prst="rect">
            <a:avLst/>
          </a:prstGeom>
        </p:spPr>
        <p:txBody>
          <a:bodyPr vert="horz" anchor="ctr">
            <a:normAutofit/>
          </a:bodyPr>
          <a:lstStyle/>
          <a:p>
            <a:r>
              <a:rPr kumimoji="0" lang="el-GR"/>
              <a:t>Στυλ κύριου τίτλου</a:t>
            </a:r>
            <a:endParaRPr kumimoji="0" lang="en-US"/>
          </a:p>
        </p:txBody>
      </p:sp>
      <p:sp>
        <p:nvSpPr>
          <p:cNvPr id="9" name="Ευθεία γραμμή σύνδεσης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Ευθεία γραμμή σύνδεσης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b="1" i="1" dirty="0">
                <a:latin typeface="Georgia" pitchFamily="18" charset="0"/>
              </a:rPr>
              <a:t>ΜΙΚΡΟΒΙΟΛΟΓΙΑ</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5230" y="1554163"/>
            <a:ext cx="560594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557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Georgia" pitchFamily="18" charset="0"/>
              </a:rPr>
              <a:t>ΚΥΤΤΑΡΟ</a:t>
            </a:r>
          </a:p>
        </p:txBody>
      </p:sp>
      <p:sp>
        <p:nvSpPr>
          <p:cNvPr id="3" name="Θέση περιεχομένου 2"/>
          <p:cNvSpPr>
            <a:spLocks noGrp="1"/>
          </p:cNvSpPr>
          <p:nvPr>
            <p:ph idx="1"/>
          </p:nvPr>
        </p:nvSpPr>
        <p:spPr/>
        <p:txBody>
          <a:bodyPr>
            <a:noAutofit/>
          </a:bodyPr>
          <a:lstStyle/>
          <a:p>
            <a:pPr marL="0" indent="0">
              <a:buNone/>
            </a:pPr>
            <a:r>
              <a:rPr lang="el-GR" sz="2400" dirty="0">
                <a:latin typeface="Georgia" pitchFamily="18" charset="0"/>
              </a:rPr>
              <a:t>Το κύτταρο είναι η βασική αυτόνομη μονάδα των έμβιων όντων, που μπορεί από μόνη της να εκδηλώνει το φαινόμενο της ζωής, το οποίο περιλαμβάνει </a:t>
            </a:r>
            <a:r>
              <a:rPr lang="el-GR" sz="2400" i="1" dirty="0">
                <a:latin typeface="Georgia" pitchFamily="18" charset="0"/>
              </a:rPr>
              <a:t>την κίνηση, την ευερεθιστότητα, την αναπαραγωγή και την αύξηση</a:t>
            </a:r>
            <a:r>
              <a:rPr lang="el-GR" sz="2400" dirty="0">
                <a:latin typeface="Georgia" pitchFamily="18" charset="0"/>
              </a:rPr>
              <a:t>.</a:t>
            </a:r>
          </a:p>
          <a:p>
            <a:pPr marL="0" indent="0">
              <a:buNone/>
            </a:pPr>
            <a:endParaRPr lang="el-GR" sz="2400" dirty="0">
              <a:latin typeface="Georgia" pitchFamily="18" charset="0"/>
            </a:endParaRPr>
          </a:p>
          <a:p>
            <a:pPr marL="0" indent="0">
              <a:buNone/>
            </a:pPr>
            <a:r>
              <a:rPr lang="el-GR" sz="2400" dirty="0">
                <a:latin typeface="Georgia" pitchFamily="18" charset="0"/>
              </a:rPr>
              <a:t>Μέχρι σήμερα έχουν περιγραφεί δύο κατηγορίες κυττάρων, ως προς τη βασική τους οργάνωση: τα </a:t>
            </a:r>
            <a:r>
              <a:rPr lang="el-GR" sz="2400" b="1" dirty="0" err="1">
                <a:latin typeface="Georgia" pitchFamily="18" charset="0"/>
              </a:rPr>
              <a:t>προκαρυωτικά</a:t>
            </a:r>
            <a:r>
              <a:rPr lang="el-GR" sz="2400" b="1" dirty="0">
                <a:latin typeface="Georgia" pitchFamily="18" charset="0"/>
              </a:rPr>
              <a:t> </a:t>
            </a:r>
            <a:r>
              <a:rPr lang="el-GR" sz="2400" dirty="0">
                <a:latin typeface="Georgia" pitchFamily="18" charset="0"/>
              </a:rPr>
              <a:t>και τα </a:t>
            </a:r>
            <a:r>
              <a:rPr lang="el-GR" sz="2400" b="1" dirty="0" err="1">
                <a:latin typeface="Georgia" pitchFamily="18" charset="0"/>
              </a:rPr>
              <a:t>ευκαρυωτικά</a:t>
            </a:r>
            <a:r>
              <a:rPr lang="el-GR" sz="2400" b="1" dirty="0">
                <a:latin typeface="Georgia" pitchFamily="18" charset="0"/>
              </a:rPr>
              <a:t> </a:t>
            </a:r>
            <a:r>
              <a:rPr lang="el-GR" sz="2400" dirty="0">
                <a:latin typeface="Georgia" pitchFamily="18" charset="0"/>
              </a:rPr>
              <a:t>(κάρυο = πυρήνας).</a:t>
            </a:r>
          </a:p>
        </p:txBody>
      </p:sp>
    </p:spTree>
    <p:extLst>
      <p:ext uri="{BB962C8B-B14F-4D97-AF65-F5344CB8AC3E}">
        <p14:creationId xmlns:p14="http://schemas.microsoft.com/office/powerpoint/2010/main" val="2216228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76672"/>
            <a:ext cx="8686800" cy="838200"/>
          </a:xfrm>
        </p:spPr>
        <p:txBody>
          <a:bodyPr>
            <a:normAutofit/>
          </a:bodyPr>
          <a:lstStyle/>
          <a:p>
            <a:r>
              <a:rPr lang="el-GR" sz="3200" dirty="0" err="1">
                <a:latin typeface="Georgia" pitchFamily="18" charset="0"/>
              </a:rPr>
              <a:t>Προκαρυωτικό</a:t>
            </a:r>
            <a:r>
              <a:rPr lang="el-GR" sz="3200" dirty="0">
                <a:latin typeface="Georgia" pitchFamily="18" charset="0"/>
              </a:rPr>
              <a:t> κύτταρο</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7862" y="2060848"/>
            <a:ext cx="52482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835696" y="5085184"/>
            <a:ext cx="1178528" cy="369332"/>
          </a:xfrm>
          <a:prstGeom prst="rect">
            <a:avLst/>
          </a:prstGeom>
        </p:spPr>
        <p:txBody>
          <a:bodyPr wrap="none">
            <a:spAutoFit/>
          </a:bodyPr>
          <a:lstStyle/>
          <a:p>
            <a:r>
              <a:rPr lang="el-GR" b="1" dirty="0" err="1"/>
              <a:t>μεσόσωμα</a:t>
            </a:r>
            <a:endParaRPr lang="el-GR" dirty="0"/>
          </a:p>
        </p:txBody>
      </p:sp>
      <p:sp>
        <p:nvSpPr>
          <p:cNvPr id="5" name="Ορθογώνιο 4"/>
          <p:cNvSpPr/>
          <p:nvPr/>
        </p:nvSpPr>
        <p:spPr>
          <a:xfrm>
            <a:off x="3014224" y="5269850"/>
            <a:ext cx="1709936" cy="646331"/>
          </a:xfrm>
          <a:prstGeom prst="rect">
            <a:avLst/>
          </a:prstGeom>
        </p:spPr>
        <p:txBody>
          <a:bodyPr wrap="square">
            <a:spAutoFit/>
          </a:bodyPr>
          <a:lstStyle/>
          <a:p>
            <a:r>
              <a:rPr lang="el-GR" b="1" dirty="0"/>
              <a:t>κυτταρικό</a:t>
            </a:r>
          </a:p>
          <a:p>
            <a:r>
              <a:rPr lang="el-GR" b="1" dirty="0"/>
              <a:t>τοίχωμα</a:t>
            </a:r>
            <a:endParaRPr lang="el-GR" dirty="0"/>
          </a:p>
        </p:txBody>
      </p:sp>
      <p:sp>
        <p:nvSpPr>
          <p:cNvPr id="6" name="Ορθογώνιο 5"/>
          <p:cNvSpPr/>
          <p:nvPr/>
        </p:nvSpPr>
        <p:spPr>
          <a:xfrm>
            <a:off x="4724160" y="5269849"/>
            <a:ext cx="2286000" cy="646331"/>
          </a:xfrm>
          <a:prstGeom prst="rect">
            <a:avLst/>
          </a:prstGeom>
        </p:spPr>
        <p:txBody>
          <a:bodyPr wrap="square">
            <a:spAutoFit/>
          </a:bodyPr>
          <a:lstStyle/>
          <a:p>
            <a:r>
              <a:rPr lang="el-GR" b="1" dirty="0" err="1"/>
              <a:t>κυτταροπλασματική</a:t>
            </a:r>
            <a:endParaRPr lang="el-GR" b="1" dirty="0"/>
          </a:p>
          <a:p>
            <a:r>
              <a:rPr lang="el-GR" b="1" dirty="0"/>
              <a:t>μεμβράνη</a:t>
            </a:r>
            <a:endParaRPr lang="el-GR" dirty="0"/>
          </a:p>
        </p:txBody>
      </p:sp>
      <p:sp>
        <p:nvSpPr>
          <p:cNvPr id="7" name="Ορθογώνιο 6"/>
          <p:cNvSpPr/>
          <p:nvPr/>
        </p:nvSpPr>
        <p:spPr>
          <a:xfrm>
            <a:off x="6300192" y="3789040"/>
            <a:ext cx="1091966" cy="369332"/>
          </a:xfrm>
          <a:prstGeom prst="rect">
            <a:avLst/>
          </a:prstGeom>
        </p:spPr>
        <p:txBody>
          <a:bodyPr wrap="none">
            <a:spAutoFit/>
          </a:bodyPr>
          <a:lstStyle/>
          <a:p>
            <a:r>
              <a:rPr lang="el-GR" b="1" dirty="0"/>
              <a:t>έγκλειστα</a:t>
            </a:r>
            <a:endParaRPr lang="el-GR" dirty="0"/>
          </a:p>
        </p:txBody>
      </p:sp>
      <p:sp>
        <p:nvSpPr>
          <p:cNvPr id="8" name="Ορθογώνιο 7"/>
          <p:cNvSpPr/>
          <p:nvPr/>
        </p:nvSpPr>
        <p:spPr>
          <a:xfrm>
            <a:off x="6506399" y="2636912"/>
            <a:ext cx="835485" cy="369332"/>
          </a:xfrm>
          <a:prstGeom prst="rect">
            <a:avLst/>
          </a:prstGeom>
        </p:spPr>
        <p:txBody>
          <a:bodyPr wrap="none">
            <a:spAutoFit/>
          </a:bodyPr>
          <a:lstStyle/>
          <a:p>
            <a:r>
              <a:rPr lang="el-GR" b="1" dirty="0"/>
              <a:t>έλυτρο</a:t>
            </a:r>
            <a:endParaRPr lang="el-GR" dirty="0"/>
          </a:p>
        </p:txBody>
      </p:sp>
      <p:sp>
        <p:nvSpPr>
          <p:cNvPr id="9" name="Ορθογώνιο 8"/>
          <p:cNvSpPr/>
          <p:nvPr/>
        </p:nvSpPr>
        <p:spPr>
          <a:xfrm>
            <a:off x="4427984" y="1985747"/>
            <a:ext cx="1709936" cy="646331"/>
          </a:xfrm>
          <a:prstGeom prst="rect">
            <a:avLst/>
          </a:prstGeom>
        </p:spPr>
        <p:txBody>
          <a:bodyPr wrap="square">
            <a:spAutoFit/>
          </a:bodyPr>
          <a:lstStyle/>
          <a:p>
            <a:r>
              <a:rPr lang="el-GR" b="1" dirty="0"/>
              <a:t>πυρηνική</a:t>
            </a:r>
          </a:p>
          <a:p>
            <a:r>
              <a:rPr lang="el-GR" b="1" dirty="0"/>
              <a:t>ουσία (</a:t>
            </a:r>
            <a:r>
              <a:rPr lang="en-US" b="1" dirty="0"/>
              <a:t>DNA</a:t>
            </a:r>
            <a:endParaRPr lang="el-GR" dirty="0"/>
          </a:p>
        </p:txBody>
      </p:sp>
      <p:sp>
        <p:nvSpPr>
          <p:cNvPr id="10" name="Ορθογώνιο 9"/>
          <p:cNvSpPr/>
          <p:nvPr/>
        </p:nvSpPr>
        <p:spPr>
          <a:xfrm>
            <a:off x="1475656" y="2001634"/>
            <a:ext cx="1213794" cy="369332"/>
          </a:xfrm>
          <a:prstGeom prst="rect">
            <a:avLst/>
          </a:prstGeom>
        </p:spPr>
        <p:txBody>
          <a:bodyPr wrap="none">
            <a:spAutoFit/>
          </a:bodyPr>
          <a:lstStyle/>
          <a:p>
            <a:r>
              <a:rPr lang="el-GR" b="1" dirty="0"/>
              <a:t>βλεφαρίδα</a:t>
            </a:r>
            <a:endParaRPr lang="el-GR" dirty="0"/>
          </a:p>
        </p:txBody>
      </p:sp>
      <p:sp>
        <p:nvSpPr>
          <p:cNvPr id="12" name="Ορθογώνιο 11"/>
          <p:cNvSpPr/>
          <p:nvPr/>
        </p:nvSpPr>
        <p:spPr>
          <a:xfrm>
            <a:off x="3039631" y="6093296"/>
            <a:ext cx="2923455" cy="369332"/>
          </a:xfrm>
          <a:prstGeom prst="rect">
            <a:avLst/>
          </a:prstGeom>
        </p:spPr>
        <p:txBody>
          <a:bodyPr wrap="square">
            <a:spAutoFit/>
          </a:bodyPr>
          <a:lstStyle/>
          <a:p>
            <a:r>
              <a:rPr lang="el-GR" i="1" u="sng" dirty="0" err="1"/>
              <a:t>Προκαρυωτικό</a:t>
            </a:r>
            <a:r>
              <a:rPr lang="el-GR" i="1" u="sng" dirty="0"/>
              <a:t> κύτταρο</a:t>
            </a:r>
            <a:endParaRPr lang="el-GR" u="sng" dirty="0"/>
          </a:p>
        </p:txBody>
      </p:sp>
    </p:spTree>
    <p:extLst>
      <p:ext uri="{BB962C8B-B14F-4D97-AF65-F5344CB8AC3E}">
        <p14:creationId xmlns:p14="http://schemas.microsoft.com/office/powerpoint/2010/main" val="419405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err="1">
                <a:latin typeface="Georgia" pitchFamily="18" charset="0"/>
              </a:rPr>
              <a:t>Προκαρυωτικό</a:t>
            </a:r>
            <a:r>
              <a:rPr lang="el-GR" sz="3200" dirty="0">
                <a:latin typeface="Georgia" pitchFamily="18" charset="0"/>
              </a:rPr>
              <a:t> κύτταρο</a:t>
            </a:r>
          </a:p>
        </p:txBody>
      </p:sp>
      <p:sp>
        <p:nvSpPr>
          <p:cNvPr id="3" name="Θέση περιεχομένου 2"/>
          <p:cNvSpPr>
            <a:spLocks noGrp="1"/>
          </p:cNvSpPr>
          <p:nvPr>
            <p:ph idx="1"/>
          </p:nvPr>
        </p:nvSpPr>
        <p:spPr/>
        <p:txBody>
          <a:bodyPr>
            <a:noAutofit/>
          </a:bodyPr>
          <a:lstStyle/>
          <a:p>
            <a:pPr marL="0" indent="0">
              <a:buNone/>
            </a:pPr>
            <a:r>
              <a:rPr lang="el-GR" sz="2000" dirty="0">
                <a:latin typeface="Georgia" pitchFamily="18" charset="0"/>
              </a:rPr>
              <a:t>Ιδιαίτερο χαρακτηριστικό, που αποτελεί και κύρια διαφορά από το </a:t>
            </a:r>
            <a:r>
              <a:rPr lang="el-GR" sz="2000" dirty="0" err="1">
                <a:latin typeface="Georgia" pitchFamily="18" charset="0"/>
              </a:rPr>
              <a:t>ευκαρυωτικό</a:t>
            </a:r>
            <a:r>
              <a:rPr lang="el-GR" sz="2000" dirty="0">
                <a:latin typeface="Georgia" pitchFamily="18" charset="0"/>
              </a:rPr>
              <a:t> κύτταρο, είναι ότι η πυρηνική ουσία (γενετικό υλικό) αντιπροσωπεύεται από ένα χρωμόσωμα, δηλαδή ένα μόριο DNA με διπλή έλικα, που σχηματίζει ένα κλειστό κύκλο, χωρίς να περιβάλλεται από πυρηνική μεμβράνη.</a:t>
            </a:r>
          </a:p>
          <a:p>
            <a:pPr marL="0" indent="0">
              <a:buNone/>
            </a:pPr>
            <a:endParaRPr lang="el-GR" sz="2000" dirty="0">
              <a:latin typeface="Georgia" pitchFamily="18" charset="0"/>
            </a:endParaRPr>
          </a:p>
          <a:p>
            <a:pPr marL="0" indent="0">
              <a:buNone/>
            </a:pPr>
            <a:r>
              <a:rPr lang="el-GR" sz="2000" dirty="0">
                <a:latin typeface="Georgia" pitchFamily="18" charset="0"/>
              </a:rPr>
              <a:t>Τα τυπικά </a:t>
            </a:r>
            <a:r>
              <a:rPr lang="el-GR" sz="2000" dirty="0" err="1">
                <a:latin typeface="Georgia" pitchFamily="18" charset="0"/>
              </a:rPr>
              <a:t>προκαρυωτικά</a:t>
            </a:r>
            <a:r>
              <a:rPr lang="el-GR" sz="2000" dirty="0">
                <a:latin typeface="Georgia" pitchFamily="18" charset="0"/>
              </a:rPr>
              <a:t> κύτταρα χαρακτηρίζονται από το πρωτόπλασμα και από δύο μόνο μεμβρανώδεις σχηματισμούς, την </a:t>
            </a:r>
            <a:r>
              <a:rPr lang="el-GR" sz="2000" b="1" dirty="0">
                <a:latin typeface="Georgia" pitchFamily="18" charset="0"/>
              </a:rPr>
              <a:t>κυτταρική μεμβράνη </a:t>
            </a:r>
            <a:r>
              <a:rPr lang="el-GR" sz="2000" dirty="0">
                <a:latin typeface="Georgia" pitchFamily="18" charset="0"/>
              </a:rPr>
              <a:t>και τα </a:t>
            </a:r>
            <a:r>
              <a:rPr lang="el-GR" sz="2000" b="1" dirty="0" err="1">
                <a:latin typeface="Georgia" pitchFamily="18" charset="0"/>
              </a:rPr>
              <a:t>μεσοσώματα</a:t>
            </a:r>
            <a:r>
              <a:rPr lang="el-GR" sz="2000" dirty="0">
                <a:latin typeface="Georgia" pitchFamily="18" charset="0"/>
              </a:rPr>
              <a:t>, τα οποία αποτελούν τη συνέχεια της κυτταρικής μεμβράνης στο εσωτερικό του κυττάρου.</a:t>
            </a:r>
          </a:p>
          <a:p>
            <a:pPr marL="0" indent="0">
              <a:buNone/>
            </a:pPr>
            <a:endParaRPr lang="el-GR" sz="2000" dirty="0">
              <a:latin typeface="Georgia" pitchFamily="18" charset="0"/>
            </a:endParaRPr>
          </a:p>
          <a:p>
            <a:pPr marL="0" indent="0">
              <a:buNone/>
            </a:pPr>
            <a:r>
              <a:rPr lang="el-GR" sz="2000" dirty="0">
                <a:latin typeface="Georgia" pitchFamily="18" charset="0"/>
              </a:rPr>
              <a:t> Στο κυτταρόπλασμα βρίσκονται διάσπαρτα άφθονα </a:t>
            </a:r>
            <a:r>
              <a:rPr lang="el-GR" sz="2000" b="1" dirty="0" err="1">
                <a:latin typeface="Georgia" pitchFamily="18" charset="0"/>
              </a:rPr>
              <a:t>ριβοσώματα</a:t>
            </a:r>
            <a:r>
              <a:rPr lang="el-GR" sz="2000" b="1" dirty="0">
                <a:latin typeface="Georgia" pitchFamily="18" charset="0"/>
              </a:rPr>
              <a:t> </a:t>
            </a:r>
            <a:r>
              <a:rPr lang="el-GR" sz="2000" dirty="0">
                <a:latin typeface="Georgia" pitchFamily="18" charset="0"/>
              </a:rPr>
              <a:t>και</a:t>
            </a:r>
          </a:p>
          <a:p>
            <a:pPr marL="0" indent="0">
              <a:buNone/>
            </a:pPr>
            <a:r>
              <a:rPr lang="el-GR" sz="2000" b="1" dirty="0" err="1">
                <a:latin typeface="Georgia" pitchFamily="18" charset="0"/>
              </a:rPr>
              <a:t>κυτταροπλασματικά</a:t>
            </a:r>
            <a:r>
              <a:rPr lang="el-GR" sz="2000" b="1" dirty="0">
                <a:latin typeface="Georgia" pitchFamily="18" charset="0"/>
              </a:rPr>
              <a:t> έγκλειστα</a:t>
            </a:r>
            <a:r>
              <a:rPr lang="el-GR" sz="2000" dirty="0">
                <a:latin typeface="Georgia" pitchFamily="18" charset="0"/>
              </a:rPr>
              <a:t>. Τα περισσότερα </a:t>
            </a:r>
            <a:r>
              <a:rPr lang="el-GR" sz="2000" dirty="0" err="1">
                <a:latin typeface="Georgia" pitchFamily="18" charset="0"/>
              </a:rPr>
              <a:t>προκαρυωτικά</a:t>
            </a:r>
            <a:r>
              <a:rPr lang="el-GR" sz="2000" dirty="0">
                <a:latin typeface="Georgia" pitchFamily="18" charset="0"/>
              </a:rPr>
              <a:t> κύτταρα περιβάλλονται </a:t>
            </a:r>
            <a:r>
              <a:rPr lang="el-GR" sz="2000" dirty="0" err="1">
                <a:latin typeface="Georgia" pitchFamily="18" charset="0"/>
              </a:rPr>
              <a:t>απο</a:t>
            </a:r>
            <a:r>
              <a:rPr lang="el-GR" sz="2000" dirty="0">
                <a:latin typeface="Georgia" pitchFamily="18" charset="0"/>
              </a:rPr>
              <a:t> </a:t>
            </a:r>
            <a:r>
              <a:rPr lang="el-GR" sz="2000" b="1" dirty="0">
                <a:latin typeface="Georgia" pitchFamily="18" charset="0"/>
              </a:rPr>
              <a:t>κυτταρικό τοίχωμα</a:t>
            </a:r>
            <a:r>
              <a:rPr lang="el-GR" sz="2000" dirty="0">
                <a:latin typeface="Georgia" pitchFamily="18" charset="0"/>
              </a:rPr>
              <a:t>, Το κυτταρικό τοίχωμα είναι απαραίτητο για τη διατήρηση του σχήματος του κυττάρου.</a:t>
            </a:r>
          </a:p>
        </p:txBody>
      </p:sp>
    </p:spTree>
    <p:extLst>
      <p:ext uri="{BB962C8B-B14F-4D97-AF65-F5344CB8AC3E}">
        <p14:creationId xmlns:p14="http://schemas.microsoft.com/office/powerpoint/2010/main" val="265594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ΕΥΚΑΡΥΩΤΙΚΟ ΚΥΤΤΑΡΟ</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475" y="1628800"/>
            <a:ext cx="63722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2699792" y="6309320"/>
            <a:ext cx="3098925" cy="369332"/>
          </a:xfrm>
          <a:prstGeom prst="rect">
            <a:avLst/>
          </a:prstGeom>
        </p:spPr>
        <p:txBody>
          <a:bodyPr wrap="none">
            <a:spAutoFit/>
          </a:bodyPr>
          <a:lstStyle/>
          <a:p>
            <a:r>
              <a:rPr lang="el-GR" b="1" i="1" u="sng" dirty="0"/>
              <a:t>Δομή </a:t>
            </a:r>
            <a:r>
              <a:rPr lang="el-GR" b="1" i="1" u="sng" dirty="0" err="1"/>
              <a:t>ευκαρυωτικού</a:t>
            </a:r>
            <a:r>
              <a:rPr lang="el-GR" b="1" i="1" u="sng" dirty="0"/>
              <a:t> κυττάρου</a:t>
            </a:r>
            <a:endParaRPr lang="el-GR" b="1" u="sng" dirty="0"/>
          </a:p>
        </p:txBody>
      </p:sp>
      <p:sp>
        <p:nvSpPr>
          <p:cNvPr id="5" name="Ορθογώνιο 4"/>
          <p:cNvSpPr/>
          <p:nvPr/>
        </p:nvSpPr>
        <p:spPr>
          <a:xfrm>
            <a:off x="4083644" y="1547500"/>
            <a:ext cx="1013419" cy="369332"/>
          </a:xfrm>
          <a:prstGeom prst="rect">
            <a:avLst/>
          </a:prstGeom>
        </p:spPr>
        <p:txBody>
          <a:bodyPr wrap="none">
            <a:spAutoFit/>
          </a:bodyPr>
          <a:lstStyle/>
          <a:p>
            <a:r>
              <a:rPr lang="el-GR" b="1" dirty="0"/>
              <a:t>πυρήνας</a:t>
            </a:r>
            <a:endParaRPr lang="el-GR" dirty="0"/>
          </a:p>
        </p:txBody>
      </p:sp>
      <p:sp>
        <p:nvSpPr>
          <p:cNvPr id="7" name="Ορθογώνιο 6"/>
          <p:cNvSpPr/>
          <p:nvPr/>
        </p:nvSpPr>
        <p:spPr>
          <a:xfrm>
            <a:off x="5508104" y="1988840"/>
            <a:ext cx="2076209" cy="369332"/>
          </a:xfrm>
          <a:prstGeom prst="rect">
            <a:avLst/>
          </a:prstGeom>
        </p:spPr>
        <p:txBody>
          <a:bodyPr wrap="none">
            <a:spAutoFit/>
          </a:bodyPr>
          <a:lstStyle/>
          <a:p>
            <a:r>
              <a:rPr lang="el-GR" b="1" dirty="0"/>
              <a:t>πυρηνική μεμβράνη</a:t>
            </a:r>
            <a:endParaRPr lang="el-GR" dirty="0"/>
          </a:p>
        </p:txBody>
      </p:sp>
      <p:sp>
        <p:nvSpPr>
          <p:cNvPr id="8" name="Ορθογώνιο 7"/>
          <p:cNvSpPr/>
          <p:nvPr/>
        </p:nvSpPr>
        <p:spPr>
          <a:xfrm>
            <a:off x="2971340" y="1916832"/>
            <a:ext cx="1277914" cy="369332"/>
          </a:xfrm>
          <a:prstGeom prst="rect">
            <a:avLst/>
          </a:prstGeom>
        </p:spPr>
        <p:txBody>
          <a:bodyPr wrap="none">
            <a:spAutoFit/>
          </a:bodyPr>
          <a:lstStyle/>
          <a:p>
            <a:r>
              <a:rPr lang="el-GR" b="1" dirty="0" err="1"/>
              <a:t>πυρηνίσκος</a:t>
            </a:r>
            <a:endParaRPr lang="el-GR" dirty="0"/>
          </a:p>
        </p:txBody>
      </p:sp>
      <p:sp>
        <p:nvSpPr>
          <p:cNvPr id="9" name="Ορθογώνιο 8"/>
          <p:cNvSpPr/>
          <p:nvPr/>
        </p:nvSpPr>
        <p:spPr>
          <a:xfrm>
            <a:off x="6490722" y="3244334"/>
            <a:ext cx="1144865" cy="369332"/>
          </a:xfrm>
          <a:prstGeom prst="rect">
            <a:avLst/>
          </a:prstGeom>
        </p:spPr>
        <p:txBody>
          <a:bodyPr wrap="none">
            <a:spAutoFit/>
          </a:bodyPr>
          <a:lstStyle/>
          <a:p>
            <a:r>
              <a:rPr lang="el-GR" b="1" dirty="0" err="1"/>
              <a:t>κενοτόπια</a:t>
            </a:r>
            <a:endParaRPr lang="el-GR" dirty="0"/>
          </a:p>
        </p:txBody>
      </p:sp>
      <p:sp>
        <p:nvSpPr>
          <p:cNvPr id="10" name="Ορθογώνιο 9"/>
          <p:cNvSpPr/>
          <p:nvPr/>
        </p:nvSpPr>
        <p:spPr>
          <a:xfrm>
            <a:off x="6732240" y="4077072"/>
            <a:ext cx="1535998" cy="369332"/>
          </a:xfrm>
          <a:prstGeom prst="rect">
            <a:avLst/>
          </a:prstGeom>
        </p:spPr>
        <p:txBody>
          <a:bodyPr wrap="none">
            <a:spAutoFit/>
          </a:bodyPr>
          <a:lstStyle/>
          <a:p>
            <a:r>
              <a:rPr lang="el-GR" b="1" dirty="0"/>
              <a:t>συσκευή </a:t>
            </a:r>
            <a:r>
              <a:rPr lang="en-US" b="1" dirty="0"/>
              <a:t>Golgi</a:t>
            </a:r>
            <a:endParaRPr lang="el-GR" dirty="0"/>
          </a:p>
        </p:txBody>
      </p:sp>
      <p:sp>
        <p:nvSpPr>
          <p:cNvPr id="11" name="Ορθογώνιο 10"/>
          <p:cNvSpPr/>
          <p:nvPr/>
        </p:nvSpPr>
        <p:spPr>
          <a:xfrm>
            <a:off x="6490722" y="4653136"/>
            <a:ext cx="1430200" cy="369332"/>
          </a:xfrm>
          <a:prstGeom prst="rect">
            <a:avLst/>
          </a:prstGeom>
        </p:spPr>
        <p:txBody>
          <a:bodyPr wrap="none">
            <a:spAutoFit/>
          </a:bodyPr>
          <a:lstStyle/>
          <a:p>
            <a:r>
              <a:rPr lang="el-GR" b="1" dirty="0" err="1"/>
              <a:t>λυσοσωμάτιο</a:t>
            </a:r>
            <a:endParaRPr lang="el-GR" dirty="0"/>
          </a:p>
        </p:txBody>
      </p:sp>
      <p:sp>
        <p:nvSpPr>
          <p:cNvPr id="12" name="Ορθογώνιο 11"/>
          <p:cNvSpPr/>
          <p:nvPr/>
        </p:nvSpPr>
        <p:spPr>
          <a:xfrm>
            <a:off x="5882404" y="5373216"/>
            <a:ext cx="1327608" cy="369332"/>
          </a:xfrm>
          <a:prstGeom prst="rect">
            <a:avLst/>
          </a:prstGeom>
        </p:spPr>
        <p:txBody>
          <a:bodyPr wrap="none">
            <a:spAutoFit/>
          </a:bodyPr>
          <a:lstStyle/>
          <a:p>
            <a:r>
              <a:rPr lang="el-GR" b="1" dirty="0"/>
              <a:t>μιτοχόνδρια</a:t>
            </a:r>
            <a:endParaRPr lang="el-GR" dirty="0"/>
          </a:p>
        </p:txBody>
      </p:sp>
      <p:sp>
        <p:nvSpPr>
          <p:cNvPr id="13" name="Ορθογώνιο 12"/>
          <p:cNvSpPr/>
          <p:nvPr/>
        </p:nvSpPr>
        <p:spPr>
          <a:xfrm>
            <a:off x="2555776" y="5561594"/>
            <a:ext cx="2430016" cy="646331"/>
          </a:xfrm>
          <a:prstGeom prst="rect">
            <a:avLst/>
          </a:prstGeom>
        </p:spPr>
        <p:txBody>
          <a:bodyPr wrap="square">
            <a:spAutoFit/>
          </a:bodyPr>
          <a:lstStyle/>
          <a:p>
            <a:pPr algn="ctr"/>
            <a:r>
              <a:rPr lang="el-GR" b="1" dirty="0"/>
              <a:t>λείο</a:t>
            </a:r>
          </a:p>
          <a:p>
            <a:pPr algn="ctr"/>
            <a:r>
              <a:rPr lang="el-GR" b="1" dirty="0" err="1"/>
              <a:t>ενδοπλασματικό</a:t>
            </a:r>
            <a:r>
              <a:rPr lang="el-GR" b="1" dirty="0"/>
              <a:t> δίκτυο</a:t>
            </a:r>
            <a:endParaRPr lang="el-GR" dirty="0"/>
          </a:p>
        </p:txBody>
      </p:sp>
      <p:sp>
        <p:nvSpPr>
          <p:cNvPr id="14" name="Ορθογώνιο 13"/>
          <p:cNvSpPr/>
          <p:nvPr/>
        </p:nvSpPr>
        <p:spPr>
          <a:xfrm>
            <a:off x="1115616" y="5003884"/>
            <a:ext cx="1704313" cy="369332"/>
          </a:xfrm>
          <a:prstGeom prst="rect">
            <a:avLst/>
          </a:prstGeom>
        </p:spPr>
        <p:txBody>
          <a:bodyPr wrap="none">
            <a:spAutoFit/>
          </a:bodyPr>
          <a:lstStyle/>
          <a:p>
            <a:r>
              <a:rPr lang="el-GR" b="1" dirty="0"/>
              <a:t>κυτταρόπλασμα</a:t>
            </a:r>
            <a:endParaRPr lang="el-GR" dirty="0"/>
          </a:p>
        </p:txBody>
      </p:sp>
      <p:sp>
        <p:nvSpPr>
          <p:cNvPr id="15" name="Ορθογώνιο 14"/>
          <p:cNvSpPr/>
          <p:nvPr/>
        </p:nvSpPr>
        <p:spPr>
          <a:xfrm>
            <a:off x="1338522" y="4149080"/>
            <a:ext cx="1361270" cy="369332"/>
          </a:xfrm>
          <a:prstGeom prst="rect">
            <a:avLst/>
          </a:prstGeom>
        </p:spPr>
        <p:txBody>
          <a:bodyPr wrap="none">
            <a:spAutoFit/>
          </a:bodyPr>
          <a:lstStyle/>
          <a:p>
            <a:r>
              <a:rPr lang="el-GR" b="1" dirty="0" err="1"/>
              <a:t>ριβοσώματα</a:t>
            </a:r>
            <a:endParaRPr lang="el-GR" dirty="0"/>
          </a:p>
        </p:txBody>
      </p:sp>
      <p:sp>
        <p:nvSpPr>
          <p:cNvPr id="16" name="Ορθογώνιο 15"/>
          <p:cNvSpPr/>
          <p:nvPr/>
        </p:nvSpPr>
        <p:spPr>
          <a:xfrm>
            <a:off x="395536" y="2598003"/>
            <a:ext cx="2502024" cy="646331"/>
          </a:xfrm>
          <a:prstGeom prst="rect">
            <a:avLst/>
          </a:prstGeom>
        </p:spPr>
        <p:txBody>
          <a:bodyPr wrap="square">
            <a:spAutoFit/>
          </a:bodyPr>
          <a:lstStyle/>
          <a:p>
            <a:pPr algn="ctr"/>
            <a:r>
              <a:rPr lang="el-GR" b="1" dirty="0"/>
              <a:t>τραχύ</a:t>
            </a:r>
          </a:p>
          <a:p>
            <a:pPr algn="ctr"/>
            <a:r>
              <a:rPr lang="el-GR" b="1" dirty="0" err="1"/>
              <a:t>ενδοπλασματικό</a:t>
            </a:r>
            <a:r>
              <a:rPr lang="el-GR" b="1" dirty="0"/>
              <a:t> δίκτυο</a:t>
            </a:r>
            <a:endParaRPr lang="el-GR" dirty="0"/>
          </a:p>
        </p:txBody>
      </p:sp>
      <p:sp>
        <p:nvSpPr>
          <p:cNvPr id="17" name="Ορθογώνιο 16"/>
          <p:cNvSpPr/>
          <p:nvPr/>
        </p:nvSpPr>
        <p:spPr>
          <a:xfrm>
            <a:off x="561841" y="2160126"/>
            <a:ext cx="2304353" cy="369332"/>
          </a:xfrm>
          <a:prstGeom prst="rect">
            <a:avLst/>
          </a:prstGeom>
        </p:spPr>
        <p:txBody>
          <a:bodyPr wrap="square">
            <a:spAutoFit/>
          </a:bodyPr>
          <a:lstStyle/>
          <a:p>
            <a:r>
              <a:rPr lang="el-GR" b="1" dirty="0"/>
              <a:t>κυτταρική μεμβράνη</a:t>
            </a:r>
            <a:endParaRPr lang="el-GR" dirty="0"/>
          </a:p>
        </p:txBody>
      </p:sp>
    </p:spTree>
    <p:extLst>
      <p:ext uri="{BB962C8B-B14F-4D97-AF65-F5344CB8AC3E}">
        <p14:creationId xmlns:p14="http://schemas.microsoft.com/office/powerpoint/2010/main" val="38721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ΕΥΚΑΡΥΩΤΙΚΟ ΚΥΤΤΑΡΟ</a:t>
            </a:r>
          </a:p>
        </p:txBody>
      </p:sp>
      <p:sp>
        <p:nvSpPr>
          <p:cNvPr id="3" name="Θέση περιεχομένου 2"/>
          <p:cNvSpPr>
            <a:spLocks noGrp="1"/>
          </p:cNvSpPr>
          <p:nvPr>
            <p:ph idx="1"/>
          </p:nvPr>
        </p:nvSpPr>
        <p:spPr>
          <a:xfrm>
            <a:off x="304800" y="1554162"/>
            <a:ext cx="8686800" cy="5115198"/>
          </a:xfrm>
        </p:spPr>
        <p:txBody>
          <a:bodyPr>
            <a:noAutofit/>
          </a:bodyPr>
          <a:lstStyle/>
          <a:p>
            <a:pPr marL="0" indent="0" algn="just">
              <a:buNone/>
            </a:pPr>
            <a:r>
              <a:rPr lang="el-GR" sz="1400" b="1" dirty="0">
                <a:latin typeface="Georgia" pitchFamily="18" charset="0"/>
              </a:rPr>
              <a:t>Α. Κυτταρική μεμβράνη: </a:t>
            </a:r>
            <a:r>
              <a:rPr lang="el-GR" sz="1400" dirty="0">
                <a:latin typeface="Georgia" pitchFamily="18" charset="0"/>
              </a:rPr>
              <a:t>Αποτελεί την εξωτερική μεμβράνη που περιβάλλει το</a:t>
            </a:r>
            <a:r>
              <a:rPr lang="en-US" sz="1400" dirty="0">
                <a:latin typeface="Georgia" pitchFamily="18" charset="0"/>
              </a:rPr>
              <a:t> </a:t>
            </a:r>
            <a:r>
              <a:rPr lang="el-GR" sz="1400" dirty="0">
                <a:latin typeface="Georgia" pitchFamily="18" charset="0"/>
              </a:rPr>
              <a:t>κυτταρόπλασμα.</a:t>
            </a:r>
            <a:endParaRPr lang="en-US" sz="1400" dirty="0">
              <a:latin typeface="Georgia" pitchFamily="18" charset="0"/>
            </a:endParaRPr>
          </a:p>
          <a:p>
            <a:pPr marL="0" indent="0" algn="just">
              <a:buNone/>
            </a:pPr>
            <a:endParaRPr lang="el-GR" sz="1400" dirty="0">
              <a:latin typeface="Georgia" pitchFamily="18" charset="0"/>
            </a:endParaRPr>
          </a:p>
          <a:p>
            <a:pPr marL="0" indent="0" algn="just">
              <a:buNone/>
            </a:pPr>
            <a:r>
              <a:rPr lang="el-GR" sz="1400" b="1" dirty="0">
                <a:latin typeface="Georgia" pitchFamily="18" charset="0"/>
              </a:rPr>
              <a:t>Β. Κυτταρόπλασμα: </a:t>
            </a:r>
            <a:r>
              <a:rPr lang="el-GR" sz="1400" dirty="0">
                <a:latin typeface="Georgia" pitchFamily="18" charset="0"/>
              </a:rPr>
              <a:t>Καταλαμβάνει συνήθως το μεγαλύτερο όγκο του κυττάρου</a:t>
            </a:r>
            <a:r>
              <a:rPr lang="en-US" sz="1400" dirty="0">
                <a:latin typeface="Georgia" pitchFamily="18" charset="0"/>
              </a:rPr>
              <a:t> </a:t>
            </a:r>
            <a:r>
              <a:rPr lang="el-GR" sz="1400" dirty="0">
                <a:latin typeface="Georgia" pitchFamily="18" charset="0"/>
              </a:rPr>
              <a:t>και περιέχει:</a:t>
            </a:r>
          </a:p>
          <a:p>
            <a:pPr marL="0" indent="0" algn="just">
              <a:buNone/>
            </a:pPr>
            <a:r>
              <a:rPr lang="en-US" sz="1400" dirty="0">
                <a:latin typeface="Georgia" pitchFamily="18" charset="0"/>
              </a:rPr>
              <a:t>	</a:t>
            </a:r>
            <a:r>
              <a:rPr lang="el-GR" sz="1400" dirty="0">
                <a:latin typeface="Georgia" pitchFamily="18" charset="0"/>
              </a:rPr>
              <a:t>1) </a:t>
            </a:r>
            <a:r>
              <a:rPr lang="el-GR" sz="1400" b="1" dirty="0">
                <a:latin typeface="Georgia" pitchFamily="18" charset="0"/>
              </a:rPr>
              <a:t>Τον πυρήνα: </a:t>
            </a:r>
            <a:r>
              <a:rPr lang="el-GR" sz="1400" dirty="0">
                <a:latin typeface="Georgia" pitchFamily="18" charset="0"/>
              </a:rPr>
              <a:t>Περικλείεται από την </a:t>
            </a:r>
            <a:r>
              <a:rPr lang="el-GR" sz="1400" i="1" dirty="0">
                <a:latin typeface="Georgia" pitchFamily="18" charset="0"/>
              </a:rPr>
              <a:t>πυρηνική μεμβράνη</a:t>
            </a:r>
            <a:r>
              <a:rPr lang="el-GR" sz="1400" dirty="0">
                <a:latin typeface="Georgia" pitchFamily="18" charset="0"/>
              </a:rPr>
              <a:t>. Μέσα στον πυρήνα</a:t>
            </a:r>
            <a:r>
              <a:rPr lang="en-US" sz="1400" dirty="0">
                <a:latin typeface="Georgia" pitchFamily="18" charset="0"/>
              </a:rPr>
              <a:t> </a:t>
            </a:r>
            <a:r>
              <a:rPr lang="el-GR" sz="1400" dirty="0">
                <a:latin typeface="Georgia" pitchFamily="18" charset="0"/>
              </a:rPr>
              <a:t>βρίσκεται το </a:t>
            </a:r>
            <a:r>
              <a:rPr lang="el-GR" sz="1400" i="1" dirty="0">
                <a:latin typeface="Georgia" pitchFamily="18" charset="0"/>
              </a:rPr>
              <a:t>γενετικό υλικό</a:t>
            </a:r>
            <a:r>
              <a:rPr lang="el-GR" sz="1400" dirty="0">
                <a:latin typeface="Georgia" pitchFamily="18" charset="0"/>
              </a:rPr>
              <a:t>, δηλαδή το DNA, διάφορα ένζυμα, ένας ή περισσότεροι</a:t>
            </a:r>
            <a:r>
              <a:rPr lang="en-US" sz="1400" dirty="0">
                <a:latin typeface="Georgia" pitchFamily="18" charset="0"/>
              </a:rPr>
              <a:t> </a:t>
            </a:r>
            <a:r>
              <a:rPr lang="el-GR" sz="1400" i="1" dirty="0" err="1">
                <a:latin typeface="Georgia" pitchFamily="18" charset="0"/>
              </a:rPr>
              <a:t>πυρηνίσκοι</a:t>
            </a:r>
            <a:r>
              <a:rPr lang="el-GR" sz="1400" dirty="0">
                <a:latin typeface="Georgia" pitchFamily="18" charset="0"/>
              </a:rPr>
              <a:t>. Τα χρωμοσώματα στο </a:t>
            </a:r>
            <a:r>
              <a:rPr lang="el-GR" sz="1400" dirty="0" err="1">
                <a:latin typeface="Georgia" pitchFamily="18" charset="0"/>
              </a:rPr>
              <a:t>ευκαρυωτικό</a:t>
            </a:r>
            <a:r>
              <a:rPr lang="el-GR" sz="1400" dirty="0">
                <a:latin typeface="Georgia" pitchFamily="18" charset="0"/>
              </a:rPr>
              <a:t> κύτταρο αποτελούνται</a:t>
            </a:r>
            <a:r>
              <a:rPr lang="en-US" sz="1400" dirty="0">
                <a:latin typeface="Georgia" pitchFamily="18" charset="0"/>
              </a:rPr>
              <a:t> </a:t>
            </a:r>
            <a:r>
              <a:rPr lang="el-GR" sz="1400" dirty="0">
                <a:latin typeface="Georgia" pitchFamily="18" charset="0"/>
              </a:rPr>
              <a:t>από αναδιπλωμένες έλικες DNA και βασικές πρωτεΐνες, τις </a:t>
            </a:r>
            <a:r>
              <a:rPr lang="el-GR" sz="1400" dirty="0" err="1">
                <a:latin typeface="Georgia" pitchFamily="18" charset="0"/>
              </a:rPr>
              <a:t>ιστόνες</a:t>
            </a:r>
            <a:r>
              <a:rPr lang="el-GR" sz="1400" dirty="0">
                <a:latin typeface="Georgia" pitchFamily="18" charset="0"/>
              </a:rPr>
              <a:t>.</a:t>
            </a:r>
            <a:endParaRPr lang="en-US" sz="1400" dirty="0">
              <a:latin typeface="Georgia" pitchFamily="18" charset="0"/>
            </a:endParaRPr>
          </a:p>
          <a:p>
            <a:pPr marL="0" indent="0" algn="just">
              <a:buNone/>
            </a:pPr>
            <a:endParaRPr lang="el-GR" sz="1400" dirty="0">
              <a:latin typeface="Georgia" pitchFamily="18" charset="0"/>
            </a:endParaRPr>
          </a:p>
          <a:p>
            <a:pPr marL="0" indent="0" algn="just">
              <a:buNone/>
            </a:pPr>
            <a:r>
              <a:rPr lang="en-US" sz="1400" dirty="0">
                <a:latin typeface="Georgia" pitchFamily="18" charset="0"/>
              </a:rPr>
              <a:t>	</a:t>
            </a:r>
            <a:r>
              <a:rPr lang="el-GR" sz="1400" dirty="0">
                <a:latin typeface="Georgia" pitchFamily="18" charset="0"/>
              </a:rPr>
              <a:t>2) </a:t>
            </a:r>
            <a:r>
              <a:rPr lang="el-GR" sz="1400" b="1" dirty="0">
                <a:latin typeface="Georgia" pitchFamily="18" charset="0"/>
              </a:rPr>
              <a:t>Το </a:t>
            </a:r>
            <a:r>
              <a:rPr lang="el-GR" sz="1400" b="1" dirty="0" err="1">
                <a:latin typeface="Georgia" pitchFamily="18" charset="0"/>
              </a:rPr>
              <a:t>ενδοπλασματικό</a:t>
            </a:r>
            <a:r>
              <a:rPr lang="el-GR" sz="1400" b="1" dirty="0">
                <a:latin typeface="Georgia" pitchFamily="18" charset="0"/>
              </a:rPr>
              <a:t> δίκτυο: </a:t>
            </a:r>
            <a:r>
              <a:rPr lang="el-GR" sz="1400" dirty="0">
                <a:latin typeface="Georgia" pitchFamily="18" charset="0"/>
              </a:rPr>
              <a:t>Αποτελείται από ένα δίκτυο μεμβρανών οι οποίες</a:t>
            </a:r>
            <a:r>
              <a:rPr lang="en-US" sz="1400" dirty="0">
                <a:latin typeface="Georgia" pitchFamily="18" charset="0"/>
              </a:rPr>
              <a:t>  </a:t>
            </a:r>
            <a:r>
              <a:rPr lang="el-GR" sz="1400" dirty="0">
                <a:latin typeface="Georgia" pitchFamily="18" charset="0"/>
              </a:rPr>
              <a:t>καλύπτονται από τα </a:t>
            </a:r>
            <a:r>
              <a:rPr lang="el-GR" sz="1400" dirty="0" err="1">
                <a:latin typeface="Georgia" pitchFamily="18" charset="0"/>
              </a:rPr>
              <a:t>ριβοσώματα</a:t>
            </a:r>
            <a:r>
              <a:rPr lang="el-GR" sz="1400" dirty="0">
                <a:latin typeface="Georgia" pitchFamily="18" charset="0"/>
              </a:rPr>
              <a:t>. Διακρίνεται σε λείο και τραχύ. Συνδέει διάφορα</a:t>
            </a:r>
            <a:r>
              <a:rPr lang="en-US" sz="1400" dirty="0">
                <a:latin typeface="Georgia" pitchFamily="18" charset="0"/>
              </a:rPr>
              <a:t> </a:t>
            </a:r>
            <a:r>
              <a:rPr lang="el-GR" sz="1400" dirty="0">
                <a:latin typeface="Georgia" pitchFamily="18" charset="0"/>
              </a:rPr>
              <a:t>οργανίδια μεταξύ τους.</a:t>
            </a:r>
            <a:endParaRPr lang="en-US" sz="1400" dirty="0">
              <a:latin typeface="Georgia" pitchFamily="18" charset="0"/>
            </a:endParaRPr>
          </a:p>
          <a:p>
            <a:pPr marL="0" indent="0" algn="just">
              <a:buNone/>
            </a:pPr>
            <a:endParaRPr lang="el-GR" sz="1400" dirty="0">
              <a:latin typeface="Georgia" pitchFamily="18" charset="0"/>
            </a:endParaRPr>
          </a:p>
          <a:p>
            <a:pPr marL="0" indent="0" algn="just">
              <a:buNone/>
            </a:pPr>
            <a:r>
              <a:rPr lang="en-US" sz="1400" dirty="0">
                <a:latin typeface="Georgia" pitchFamily="18" charset="0"/>
              </a:rPr>
              <a:t>	</a:t>
            </a:r>
            <a:r>
              <a:rPr lang="el-GR" sz="1400" dirty="0">
                <a:latin typeface="Georgia" pitchFamily="18" charset="0"/>
              </a:rPr>
              <a:t>3) </a:t>
            </a:r>
            <a:r>
              <a:rPr lang="el-GR" sz="1400" b="1" dirty="0">
                <a:latin typeface="Georgia" pitchFamily="18" charset="0"/>
              </a:rPr>
              <a:t>Τα </a:t>
            </a:r>
            <a:r>
              <a:rPr lang="el-GR" sz="1400" b="1" dirty="0" err="1">
                <a:latin typeface="Georgia" pitchFamily="18" charset="0"/>
              </a:rPr>
              <a:t>ριβοσώματα</a:t>
            </a:r>
            <a:r>
              <a:rPr lang="el-GR" sz="1400" b="1" dirty="0">
                <a:latin typeface="Georgia" pitchFamily="18" charset="0"/>
              </a:rPr>
              <a:t>: </a:t>
            </a:r>
            <a:r>
              <a:rPr lang="el-GR" sz="1400" dirty="0">
                <a:latin typeface="Georgia" pitchFamily="18" charset="0"/>
              </a:rPr>
              <a:t>Αποτελούνται από πρωτεΐνες και </a:t>
            </a:r>
            <a:r>
              <a:rPr lang="el-GR" sz="1400" dirty="0" err="1">
                <a:latin typeface="Georgia" pitchFamily="18" charset="0"/>
              </a:rPr>
              <a:t>ριβονουκλεϊνικό</a:t>
            </a:r>
            <a:r>
              <a:rPr lang="el-GR" sz="1400" dirty="0">
                <a:latin typeface="Georgia" pitchFamily="18" charset="0"/>
              </a:rPr>
              <a:t> οξύ (RNA).</a:t>
            </a:r>
            <a:r>
              <a:rPr lang="en-US" sz="1400" dirty="0">
                <a:latin typeface="Georgia" pitchFamily="18" charset="0"/>
              </a:rPr>
              <a:t> </a:t>
            </a:r>
            <a:r>
              <a:rPr lang="el-GR" sz="1400" dirty="0">
                <a:latin typeface="Georgia" pitchFamily="18" charset="0"/>
              </a:rPr>
              <a:t>Εκτελούν τη βασική κυτταρική λειτουργία της </a:t>
            </a:r>
            <a:r>
              <a:rPr lang="el-GR" sz="1400" dirty="0" err="1">
                <a:latin typeface="Georgia" pitchFamily="18" charset="0"/>
              </a:rPr>
              <a:t>πρωτεϊνοσύνθεσης</a:t>
            </a:r>
            <a:r>
              <a:rPr lang="el-GR" sz="1400" dirty="0">
                <a:latin typeface="Georgia" pitchFamily="18" charset="0"/>
              </a:rPr>
              <a:t>.</a:t>
            </a:r>
            <a:endParaRPr lang="en-US" sz="1400" dirty="0">
              <a:latin typeface="Georgia" pitchFamily="18" charset="0"/>
            </a:endParaRPr>
          </a:p>
          <a:p>
            <a:pPr marL="0" indent="0" algn="just">
              <a:buNone/>
            </a:pPr>
            <a:endParaRPr lang="el-GR" sz="1400" dirty="0">
              <a:latin typeface="Georgia" pitchFamily="18" charset="0"/>
            </a:endParaRPr>
          </a:p>
          <a:p>
            <a:pPr marL="0" indent="0" algn="just">
              <a:buNone/>
            </a:pPr>
            <a:r>
              <a:rPr lang="en-US" sz="1400" dirty="0">
                <a:latin typeface="Georgia" pitchFamily="18" charset="0"/>
              </a:rPr>
              <a:t>	</a:t>
            </a:r>
            <a:r>
              <a:rPr lang="el-GR" sz="1400" dirty="0">
                <a:latin typeface="Georgia" pitchFamily="18" charset="0"/>
              </a:rPr>
              <a:t>4) </a:t>
            </a:r>
            <a:r>
              <a:rPr lang="el-GR" sz="1400" b="1" dirty="0">
                <a:latin typeface="Georgia" pitchFamily="18" charset="0"/>
              </a:rPr>
              <a:t>Τα </a:t>
            </a:r>
            <a:r>
              <a:rPr lang="el-GR" sz="1400" b="1" dirty="0" err="1">
                <a:latin typeface="Georgia" pitchFamily="18" charset="0"/>
              </a:rPr>
              <a:t>κενοτόπια</a:t>
            </a:r>
            <a:r>
              <a:rPr lang="el-GR" sz="1400" b="1" dirty="0">
                <a:latin typeface="Georgia" pitchFamily="18" charset="0"/>
              </a:rPr>
              <a:t>, χυμοτόπια, έγκλειστα, </a:t>
            </a:r>
            <a:r>
              <a:rPr lang="el-GR" sz="1400" dirty="0">
                <a:latin typeface="Georgia" pitchFamily="18" charset="0"/>
              </a:rPr>
              <a:t>που χρησιμεύουν συνήθως για την</a:t>
            </a:r>
            <a:r>
              <a:rPr lang="en-US" sz="1400" dirty="0">
                <a:latin typeface="Georgia" pitchFamily="18" charset="0"/>
              </a:rPr>
              <a:t> </a:t>
            </a:r>
            <a:r>
              <a:rPr lang="el-GR" sz="1400" dirty="0">
                <a:latin typeface="Georgia" pitchFamily="18" charset="0"/>
              </a:rPr>
              <a:t>αποθήκευση θρεπτικών ουσιών.</a:t>
            </a:r>
            <a:endParaRPr lang="en-US" sz="1400" dirty="0">
              <a:latin typeface="Georgia" pitchFamily="18" charset="0"/>
            </a:endParaRPr>
          </a:p>
          <a:p>
            <a:pPr algn="just"/>
            <a:endParaRPr lang="el-GR" sz="1400" dirty="0">
              <a:latin typeface="Georgia" pitchFamily="18" charset="0"/>
            </a:endParaRPr>
          </a:p>
          <a:p>
            <a:pPr marL="0" indent="0" algn="just">
              <a:buNone/>
            </a:pPr>
            <a:r>
              <a:rPr lang="en-US" sz="1400" dirty="0">
                <a:latin typeface="Georgia" pitchFamily="18" charset="0"/>
              </a:rPr>
              <a:t>	</a:t>
            </a:r>
            <a:r>
              <a:rPr lang="el-GR" sz="1400" dirty="0">
                <a:latin typeface="Georgia" pitchFamily="18" charset="0"/>
              </a:rPr>
              <a:t>5) </a:t>
            </a:r>
            <a:r>
              <a:rPr lang="el-GR" sz="1400" b="1" dirty="0">
                <a:latin typeface="Georgia" pitchFamily="18" charset="0"/>
              </a:rPr>
              <a:t>Τα μιτοχόνδρια, </a:t>
            </a:r>
            <a:r>
              <a:rPr lang="el-GR" sz="1400" dirty="0">
                <a:latin typeface="Georgia" pitchFamily="18" charset="0"/>
              </a:rPr>
              <a:t>τα οποία αποτελούνται από διπλή μεμβράνη και συμμετέχουν</a:t>
            </a:r>
            <a:r>
              <a:rPr lang="en-US" sz="1400" dirty="0">
                <a:latin typeface="Georgia" pitchFamily="18" charset="0"/>
              </a:rPr>
              <a:t> </a:t>
            </a:r>
            <a:r>
              <a:rPr lang="el-GR" sz="1400" dirty="0">
                <a:latin typeface="Georgia" pitchFamily="18" charset="0"/>
              </a:rPr>
              <a:t>σε διάφορες χημικές αντιδράσεις όπως π.χ. της αναπνευστικής αλυσίδας. Τα</a:t>
            </a:r>
            <a:r>
              <a:rPr lang="en-US" sz="1400" dirty="0">
                <a:latin typeface="Georgia" pitchFamily="18" charset="0"/>
              </a:rPr>
              <a:t> </a:t>
            </a:r>
            <a:r>
              <a:rPr lang="el-GR" sz="1400" dirty="0">
                <a:latin typeface="Georgia" pitchFamily="18" charset="0"/>
              </a:rPr>
              <a:t>μιτοχόνδρια έχουν δικό τους DNA, ανεξάρτητο από το πυρηνικό DNA, που</a:t>
            </a:r>
            <a:r>
              <a:rPr lang="en-US" sz="1400" dirty="0">
                <a:latin typeface="Georgia" pitchFamily="18" charset="0"/>
              </a:rPr>
              <a:t> </a:t>
            </a:r>
            <a:r>
              <a:rPr lang="el-GR" sz="1400" dirty="0">
                <a:latin typeface="Georgia" pitchFamily="18" charset="0"/>
              </a:rPr>
              <a:t>χρησιμεύει για την αναπαραγωγή τους.</a:t>
            </a:r>
            <a:endParaRPr lang="en-US" sz="1400" dirty="0">
              <a:latin typeface="Georgia" pitchFamily="18" charset="0"/>
            </a:endParaRPr>
          </a:p>
          <a:p>
            <a:pPr marL="0" indent="0" algn="just">
              <a:buNone/>
            </a:pPr>
            <a:endParaRPr lang="en-US" sz="1400" dirty="0">
              <a:latin typeface="Georgia" pitchFamily="18" charset="0"/>
            </a:endParaRPr>
          </a:p>
          <a:p>
            <a:pPr marL="0" indent="0" algn="just">
              <a:buNone/>
            </a:pPr>
            <a:r>
              <a:rPr lang="en-US" sz="1400" dirty="0">
                <a:latin typeface="Georgia" pitchFamily="18" charset="0"/>
              </a:rPr>
              <a:t>	</a:t>
            </a:r>
            <a:r>
              <a:rPr lang="el-GR" sz="1400" dirty="0">
                <a:latin typeface="Georgia" pitchFamily="18" charset="0"/>
              </a:rPr>
              <a:t>6) </a:t>
            </a:r>
            <a:r>
              <a:rPr lang="el-GR" sz="1400" b="1" dirty="0">
                <a:latin typeface="Georgia" pitchFamily="18" charset="0"/>
              </a:rPr>
              <a:t>Η συσκευή </a:t>
            </a:r>
            <a:r>
              <a:rPr lang="el-GR" sz="1400" b="1" dirty="0" err="1">
                <a:latin typeface="Georgia" pitchFamily="18" charset="0"/>
              </a:rPr>
              <a:t>Golgi</a:t>
            </a:r>
            <a:r>
              <a:rPr lang="el-GR" sz="1400" b="1" dirty="0">
                <a:latin typeface="Georgia" pitchFamily="18" charset="0"/>
              </a:rPr>
              <a:t>, </a:t>
            </a:r>
            <a:r>
              <a:rPr lang="el-GR" sz="1400" dirty="0">
                <a:latin typeface="Georgia" pitchFamily="18" charset="0"/>
              </a:rPr>
              <a:t>που αποτελείται από μεμβράνες και λειτουργεί ως εκκριτικό όργανο.</a:t>
            </a:r>
          </a:p>
          <a:p>
            <a:endParaRPr lang="el-GR" sz="1600" dirty="0"/>
          </a:p>
        </p:txBody>
      </p:sp>
    </p:spTree>
    <p:extLst>
      <p:ext uri="{BB962C8B-B14F-4D97-AF65-F5344CB8AC3E}">
        <p14:creationId xmlns:p14="http://schemas.microsoft.com/office/powerpoint/2010/main" val="1692265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ΜΙΚΡΟΒΙΑ</a:t>
            </a:r>
          </a:p>
        </p:txBody>
      </p:sp>
      <p:sp>
        <p:nvSpPr>
          <p:cNvPr id="3" name="Θέση περιεχομένου 2"/>
          <p:cNvSpPr>
            <a:spLocks noGrp="1"/>
          </p:cNvSpPr>
          <p:nvPr>
            <p:ph idx="1"/>
          </p:nvPr>
        </p:nvSpPr>
        <p:spPr/>
        <p:txBody>
          <a:bodyPr>
            <a:normAutofit/>
          </a:bodyPr>
          <a:lstStyle/>
          <a:p>
            <a:pPr marL="0" indent="0">
              <a:buNone/>
            </a:pPr>
            <a:r>
              <a:rPr lang="el-GR" sz="2000" dirty="0">
                <a:latin typeface="Georgia" pitchFamily="18" charset="0"/>
              </a:rPr>
              <a:t>Τα μικρόβια τα ταξινομούμε σε τρεις κατηγορίες, ανάλογα με την ικανότητά τους να προκαλούν λοίμωξη:</a:t>
            </a:r>
          </a:p>
          <a:p>
            <a:pPr marL="0" indent="0">
              <a:buNone/>
            </a:pPr>
            <a:endParaRPr lang="el-GR" sz="2000" dirty="0">
              <a:latin typeface="Georgia" pitchFamily="18" charset="0"/>
            </a:endParaRPr>
          </a:p>
          <a:p>
            <a:r>
              <a:rPr lang="el-GR" sz="2000" b="1" dirty="0">
                <a:latin typeface="Georgia" pitchFamily="18" charset="0"/>
              </a:rPr>
              <a:t>Παθογόνα μικρόβια </a:t>
            </a:r>
            <a:r>
              <a:rPr lang="el-GR" sz="2000" dirty="0">
                <a:latin typeface="Georgia" pitchFamily="18" charset="0"/>
              </a:rPr>
              <a:t>ονομάζουμε εκείνα που έχουν την ικανότητα να</a:t>
            </a:r>
          </a:p>
          <a:p>
            <a:pPr marL="0" indent="0">
              <a:buNone/>
            </a:pPr>
            <a:r>
              <a:rPr lang="el-GR" sz="2000" dirty="0">
                <a:latin typeface="Georgia" pitchFamily="18" charset="0"/>
              </a:rPr>
              <a:t>προκαλέσουν αρρώστιες σε ευπαθείς οργανισμούς.</a:t>
            </a:r>
          </a:p>
          <a:p>
            <a:pPr marL="0" indent="0">
              <a:buNone/>
            </a:pPr>
            <a:endParaRPr lang="el-GR" sz="2000" dirty="0">
              <a:latin typeface="Georgia" pitchFamily="18" charset="0"/>
            </a:endParaRPr>
          </a:p>
          <a:p>
            <a:r>
              <a:rPr lang="el-GR" sz="2000" b="1" dirty="0">
                <a:latin typeface="Georgia" pitchFamily="18" charset="0"/>
              </a:rPr>
              <a:t>Μη παθογόνα ή σαπροφυτικά μικρόβια </a:t>
            </a:r>
            <a:r>
              <a:rPr lang="el-GR" sz="2000" dirty="0">
                <a:latin typeface="Georgia" pitchFamily="18" charset="0"/>
              </a:rPr>
              <a:t>ονομάζουμε εκείνα που δεν έχουν αυτή την ικανότητα, ακόμα και όταν εισχωρήσουν στον οργανισμό σε μεγάλο αριθμό.</a:t>
            </a:r>
          </a:p>
          <a:p>
            <a:endParaRPr lang="el-GR" sz="2000" dirty="0">
              <a:latin typeface="Georgia" pitchFamily="18" charset="0"/>
            </a:endParaRPr>
          </a:p>
          <a:p>
            <a:r>
              <a:rPr lang="el-GR" sz="2000" b="1" dirty="0">
                <a:latin typeface="Georgia" pitchFamily="18" charset="0"/>
              </a:rPr>
              <a:t>Δυνητικώς παθογόνα </a:t>
            </a:r>
            <a:r>
              <a:rPr lang="el-GR" sz="2000" dirty="0">
                <a:latin typeface="Georgia" pitchFamily="18" charset="0"/>
              </a:rPr>
              <a:t>είναι τα μικρόβια τα οποία άλλοτε συμπεριφέρονται σαν σαπροφυτικά και άλλοτε σαν παθογόνα.</a:t>
            </a:r>
          </a:p>
        </p:txBody>
      </p:sp>
    </p:spTree>
    <p:extLst>
      <p:ext uri="{BB962C8B-B14F-4D97-AF65-F5344CB8AC3E}">
        <p14:creationId xmlns:p14="http://schemas.microsoft.com/office/powerpoint/2010/main" val="292256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Georgia" pitchFamily="18" charset="0"/>
              </a:rPr>
              <a:t>ΜΙΚΡΟΒΙΑ</a:t>
            </a:r>
            <a:endParaRPr lang="el-GR" dirty="0"/>
          </a:p>
        </p:txBody>
      </p:sp>
      <p:sp>
        <p:nvSpPr>
          <p:cNvPr id="3" name="Θέση περιεχομένου 2"/>
          <p:cNvSpPr>
            <a:spLocks noGrp="1"/>
          </p:cNvSpPr>
          <p:nvPr>
            <p:ph idx="1"/>
          </p:nvPr>
        </p:nvSpPr>
        <p:spPr>
          <a:xfrm>
            <a:off x="304800" y="1340768"/>
            <a:ext cx="8686800" cy="5184576"/>
          </a:xfrm>
        </p:spPr>
        <p:txBody>
          <a:bodyPr>
            <a:normAutofit lnSpcReduction="10000"/>
          </a:bodyPr>
          <a:lstStyle/>
          <a:p>
            <a:pPr marL="0" indent="0">
              <a:buNone/>
            </a:pPr>
            <a:r>
              <a:rPr lang="el-GR" sz="1600" b="1" dirty="0">
                <a:latin typeface="Georgia" pitchFamily="18" charset="0"/>
              </a:rPr>
              <a:t>Μόλυνση </a:t>
            </a:r>
            <a:r>
              <a:rPr lang="el-GR" sz="1600" dirty="0">
                <a:latin typeface="Georgia" pitchFamily="18" charset="0"/>
              </a:rPr>
              <a:t>καλείται η είσοδος παθογόνων μικροβίων μέσα στο </a:t>
            </a:r>
            <a:r>
              <a:rPr lang="el-GR" sz="1600" dirty="0" err="1">
                <a:latin typeface="Georgia" pitchFamily="18" charset="0"/>
              </a:rPr>
              <a:t>μεγαλοοργανισμό</a:t>
            </a:r>
            <a:r>
              <a:rPr lang="el-GR" sz="1600" dirty="0">
                <a:latin typeface="Georgia" pitchFamily="18" charset="0"/>
              </a:rPr>
              <a:t> ή και απλή εναπόθεση μικροβίων πάνω στο δέρμα ή τους βλεννογόνους, χωρίς να προκληθεί αρρώστια. Τον όρο μόλυνση τον χρησιμοποιούμε και για αντικείμενα, τρόφιμα, ποτά κλπ, οπότε και</a:t>
            </a:r>
          </a:p>
          <a:p>
            <a:pPr marL="0" indent="0">
              <a:buNone/>
            </a:pPr>
            <a:r>
              <a:rPr lang="el-GR" sz="1600" dirty="0">
                <a:latin typeface="Georgia" pitchFamily="18" charset="0"/>
              </a:rPr>
              <a:t>τα θεωρούμε μολυσμένα. Ορθότερος όμως για άψυχα αντικείμενα είναι ο όρος </a:t>
            </a:r>
            <a:r>
              <a:rPr lang="el-GR" sz="1600" b="1" dirty="0">
                <a:latin typeface="Georgia" pitchFamily="18" charset="0"/>
              </a:rPr>
              <a:t>μίανση</a:t>
            </a:r>
            <a:r>
              <a:rPr lang="el-GR" sz="1600" dirty="0">
                <a:latin typeface="Georgia" pitchFamily="18" charset="0"/>
              </a:rPr>
              <a:t>, με το ίδιο περιεχόμενο.</a:t>
            </a:r>
          </a:p>
          <a:p>
            <a:pPr marL="0" indent="0">
              <a:buNone/>
            </a:pPr>
            <a:endParaRPr lang="el-GR" sz="1600" dirty="0">
              <a:latin typeface="Georgia" pitchFamily="18" charset="0"/>
            </a:endParaRPr>
          </a:p>
          <a:p>
            <a:pPr marL="0" indent="0">
              <a:buNone/>
            </a:pPr>
            <a:r>
              <a:rPr lang="el-GR" sz="1600" b="1" dirty="0" err="1">
                <a:latin typeface="Georgia" pitchFamily="18" charset="0"/>
              </a:rPr>
              <a:t>Αναμόλυνση</a:t>
            </a:r>
            <a:r>
              <a:rPr lang="el-GR" sz="1600" b="1" dirty="0">
                <a:latin typeface="Georgia" pitchFamily="18" charset="0"/>
              </a:rPr>
              <a:t> </a:t>
            </a:r>
            <a:r>
              <a:rPr lang="el-GR" sz="1600" dirty="0">
                <a:latin typeface="Georgia" pitchFamily="18" charset="0"/>
              </a:rPr>
              <a:t>είναι η </a:t>
            </a:r>
            <a:r>
              <a:rPr lang="el-GR" sz="1600" dirty="0" err="1">
                <a:latin typeface="Georgia" pitchFamily="18" charset="0"/>
              </a:rPr>
              <a:t>επαναμόλυνση</a:t>
            </a:r>
            <a:r>
              <a:rPr lang="el-GR" sz="1600" dirty="0">
                <a:latin typeface="Georgia" pitchFamily="18" charset="0"/>
              </a:rPr>
              <a:t> με το ίδιο μικρόβιο ενός οργανισμού που είχε θεραπευτεί.</a:t>
            </a:r>
          </a:p>
          <a:p>
            <a:pPr marL="0" indent="0">
              <a:buNone/>
            </a:pPr>
            <a:endParaRPr lang="el-GR" sz="1600" dirty="0">
              <a:latin typeface="Georgia" pitchFamily="18" charset="0"/>
            </a:endParaRPr>
          </a:p>
          <a:p>
            <a:pPr marL="0" indent="0">
              <a:buNone/>
            </a:pPr>
            <a:r>
              <a:rPr lang="el-GR" sz="1600" b="1" dirty="0">
                <a:latin typeface="Georgia" pitchFamily="18" charset="0"/>
              </a:rPr>
              <a:t>Επιμόλυνση </a:t>
            </a:r>
            <a:r>
              <a:rPr lang="el-GR" sz="1600" dirty="0">
                <a:latin typeface="Georgia" pitchFamily="18" charset="0"/>
              </a:rPr>
              <a:t>είναι η επιπρόσθετη μόλυνση με άλλο μικρόβιο, κατά τη διάρκεια μιας αρρώστιας.</a:t>
            </a:r>
          </a:p>
          <a:p>
            <a:pPr marL="0" indent="0">
              <a:buNone/>
            </a:pPr>
            <a:endParaRPr lang="el-GR" sz="1600" dirty="0">
              <a:latin typeface="Georgia" pitchFamily="18" charset="0"/>
            </a:endParaRPr>
          </a:p>
          <a:p>
            <a:pPr marL="0" indent="0">
              <a:buNone/>
            </a:pPr>
            <a:r>
              <a:rPr lang="el-GR" sz="1600" b="1" dirty="0">
                <a:latin typeface="Georgia" pitchFamily="18" charset="0"/>
              </a:rPr>
              <a:t>Αυτομόλυνση </a:t>
            </a:r>
            <a:r>
              <a:rPr lang="el-GR" sz="1600" dirty="0">
                <a:latin typeface="Georgia" pitchFamily="18" charset="0"/>
              </a:rPr>
              <a:t>είναι η μόλυνση που γίνεται από τα δυνητικώς παθογόνα μικρόβια, που βρίσκονται στον ίδιο τον οργανισμό, όταν αλλάξουν θέση.</a:t>
            </a:r>
          </a:p>
          <a:p>
            <a:pPr marL="0" indent="0">
              <a:buNone/>
            </a:pPr>
            <a:endParaRPr lang="el-GR" sz="1600" dirty="0">
              <a:latin typeface="Georgia" pitchFamily="18" charset="0"/>
            </a:endParaRPr>
          </a:p>
          <a:p>
            <a:pPr marL="0" indent="0">
              <a:buNone/>
            </a:pPr>
            <a:r>
              <a:rPr lang="el-GR" sz="1600" b="1" dirty="0">
                <a:latin typeface="Georgia" pitchFamily="18" charset="0"/>
              </a:rPr>
              <a:t>Λοίμωξη: </a:t>
            </a:r>
            <a:r>
              <a:rPr lang="el-GR" sz="1600" dirty="0">
                <a:latin typeface="Georgia" pitchFamily="18" charset="0"/>
              </a:rPr>
              <a:t>Είναι νόσος που προκαλείται από την εγκατάσταση και τον πολλαπλασιασμό μικροβίων στον ανθρώπινο οργανισμό.</a:t>
            </a:r>
          </a:p>
          <a:p>
            <a:pPr marL="0" indent="0">
              <a:buNone/>
            </a:pPr>
            <a:endParaRPr lang="el-GR" sz="1600" dirty="0">
              <a:latin typeface="Georgia" pitchFamily="18" charset="0"/>
            </a:endParaRPr>
          </a:p>
          <a:p>
            <a:pPr marL="0" indent="0">
              <a:buNone/>
            </a:pPr>
            <a:r>
              <a:rPr lang="el-GR" sz="1600" b="1" dirty="0">
                <a:latin typeface="Georgia" pitchFamily="18" charset="0"/>
              </a:rPr>
              <a:t>Λοιμώδη νοσήματα </a:t>
            </a:r>
            <a:r>
              <a:rPr lang="el-GR" sz="1600" dirty="0">
                <a:latin typeface="Georgia" pitchFamily="18" charset="0"/>
              </a:rPr>
              <a:t>ονομάζουμε τις αρρώστιες που οφείλονται σε παθογόνα μικρόβια.</a:t>
            </a:r>
          </a:p>
        </p:txBody>
      </p:sp>
    </p:spTree>
    <p:extLst>
      <p:ext uri="{BB962C8B-B14F-4D97-AF65-F5344CB8AC3E}">
        <p14:creationId xmlns:p14="http://schemas.microsoft.com/office/powerpoint/2010/main" val="288887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Georgia" pitchFamily="18" charset="0"/>
              </a:rPr>
              <a:t>ΜΙΚΡΟΒΙΑ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600" b="1" dirty="0">
                <a:latin typeface="Georgia" pitchFamily="18" charset="0"/>
              </a:rPr>
              <a:t>Μεταδοτική αρρώστια </a:t>
            </a:r>
            <a:r>
              <a:rPr lang="el-GR" sz="1600" dirty="0">
                <a:latin typeface="Georgia" pitchFamily="18" charset="0"/>
              </a:rPr>
              <a:t>είναι η λοιμώδης νόσος που μεταδίδεται από έναν άνθρωπο σε άλλο.</a:t>
            </a:r>
          </a:p>
          <a:p>
            <a:pPr marL="0" indent="0">
              <a:buNone/>
            </a:pPr>
            <a:endParaRPr lang="el-GR" sz="1600" dirty="0">
              <a:latin typeface="Georgia" pitchFamily="18" charset="0"/>
            </a:endParaRPr>
          </a:p>
          <a:p>
            <a:pPr marL="0" indent="0">
              <a:buNone/>
            </a:pPr>
            <a:r>
              <a:rPr lang="el-GR" sz="1600" b="1" dirty="0">
                <a:latin typeface="Georgia" pitchFamily="18" charset="0"/>
              </a:rPr>
              <a:t>Επιδημική αρρώστια </a:t>
            </a:r>
            <a:r>
              <a:rPr lang="el-GR" sz="1600" dirty="0">
                <a:latin typeface="Georgia" pitchFamily="18" charset="0"/>
              </a:rPr>
              <a:t>είναι εκείνη που προκαλεί επιδημίες.</a:t>
            </a:r>
          </a:p>
          <a:p>
            <a:pPr marL="0" indent="0">
              <a:buNone/>
            </a:pPr>
            <a:endParaRPr lang="el-GR" sz="1600" b="1" dirty="0">
              <a:latin typeface="Georgia" pitchFamily="18" charset="0"/>
            </a:endParaRPr>
          </a:p>
          <a:p>
            <a:pPr marL="0" indent="0">
              <a:buNone/>
            </a:pPr>
            <a:r>
              <a:rPr lang="el-GR" sz="1600" b="1" dirty="0">
                <a:latin typeface="Georgia" pitchFamily="18" charset="0"/>
              </a:rPr>
              <a:t>Επιδημία </a:t>
            </a:r>
            <a:r>
              <a:rPr lang="el-GR" sz="1600" dirty="0">
                <a:latin typeface="Georgia" pitchFamily="18" charset="0"/>
              </a:rPr>
              <a:t>είναι η εμφάνιση πολλών κρουσμάτων μιας αρρώστιας, στον ίδιο τόπο και χρόνο, στους ανθρώπους (επιζωοτία στα ζώα).</a:t>
            </a:r>
          </a:p>
          <a:p>
            <a:pPr marL="0" indent="0">
              <a:buNone/>
            </a:pPr>
            <a:endParaRPr lang="el-GR" sz="1600" b="1" dirty="0">
              <a:latin typeface="Georgia" pitchFamily="18" charset="0"/>
            </a:endParaRPr>
          </a:p>
          <a:p>
            <a:pPr marL="0" indent="0">
              <a:buNone/>
            </a:pPr>
            <a:r>
              <a:rPr lang="el-GR" sz="1600" b="1" dirty="0">
                <a:latin typeface="Georgia" pitchFamily="18" charset="0"/>
              </a:rPr>
              <a:t>Πανδημία </a:t>
            </a:r>
            <a:r>
              <a:rPr lang="el-GR" sz="1600" dirty="0">
                <a:latin typeface="Georgia" pitchFamily="18" charset="0"/>
              </a:rPr>
              <a:t>είναι η επιδημία η οποία προσβάλλει το μεγαλύτερο μέρος του πληθυσμού και εξαπλώνεται από τη μια χώρα στην άλλη με ταχύτητα και μπορεί να προσβάλλει όλο τον πληθυσμό.</a:t>
            </a:r>
          </a:p>
          <a:p>
            <a:pPr marL="0" indent="0">
              <a:buNone/>
            </a:pPr>
            <a:endParaRPr lang="el-GR" sz="1600" b="1" dirty="0">
              <a:latin typeface="Georgia" pitchFamily="18" charset="0"/>
            </a:endParaRPr>
          </a:p>
          <a:p>
            <a:pPr marL="0" indent="0">
              <a:buNone/>
            </a:pPr>
            <a:r>
              <a:rPr lang="el-GR" sz="1600" b="1" dirty="0">
                <a:latin typeface="Georgia" pitchFamily="18" charset="0"/>
              </a:rPr>
              <a:t>Ενδημία </a:t>
            </a:r>
            <a:r>
              <a:rPr lang="el-GR" sz="1600" dirty="0">
                <a:latin typeface="Georgia" pitchFamily="18" charset="0"/>
              </a:rPr>
              <a:t>είναι η εμφάνιση μικρού αριθμού κρουσμάτων μιας αρρώστιας σ’ ένα τόπο, σ’ όλη τη διάρκεια του χρόνου.</a:t>
            </a:r>
          </a:p>
          <a:p>
            <a:pPr marL="0" indent="0">
              <a:buNone/>
            </a:pPr>
            <a:endParaRPr lang="el-GR" sz="1600" dirty="0">
              <a:latin typeface="Georgia" pitchFamily="18" charset="0"/>
            </a:endParaRPr>
          </a:p>
        </p:txBody>
      </p:sp>
    </p:spTree>
    <p:extLst>
      <p:ext uri="{BB962C8B-B14F-4D97-AF65-F5344CB8AC3E}">
        <p14:creationId xmlns:p14="http://schemas.microsoft.com/office/powerpoint/2010/main" val="14068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ΙΟΙ</a:t>
            </a:r>
          </a:p>
        </p:txBody>
      </p:sp>
      <p:sp>
        <p:nvSpPr>
          <p:cNvPr id="3" name="Θέση περιεχομένου 2"/>
          <p:cNvSpPr>
            <a:spLocks noGrp="1"/>
          </p:cNvSpPr>
          <p:nvPr>
            <p:ph idx="1"/>
          </p:nvPr>
        </p:nvSpPr>
        <p:spPr/>
        <p:txBody>
          <a:bodyPr>
            <a:normAutofit/>
          </a:bodyPr>
          <a:lstStyle/>
          <a:p>
            <a:pPr>
              <a:buFont typeface="Wingdings" pitchFamily="2" charset="2"/>
              <a:buChar char="§"/>
            </a:pPr>
            <a:r>
              <a:rPr lang="el-GR" sz="1600" dirty="0">
                <a:latin typeface="Georgia" pitchFamily="18" charset="0"/>
              </a:rPr>
              <a:t>Το μέγεθός τους είναι πάρα πολύ μικρό και  φαίνονται μόνο με το ηλεκτρονικό μικροσκόπιο.</a:t>
            </a:r>
          </a:p>
          <a:p>
            <a:pPr>
              <a:buFont typeface="Wingdings" pitchFamily="2" charset="2"/>
              <a:buChar char="§"/>
            </a:pPr>
            <a:endParaRPr lang="el-GR" sz="1600" dirty="0">
              <a:latin typeface="Georgia" pitchFamily="18" charset="0"/>
            </a:endParaRPr>
          </a:p>
          <a:p>
            <a:pPr>
              <a:buFont typeface="Wingdings" pitchFamily="2" charset="2"/>
              <a:buChar char="§"/>
            </a:pPr>
            <a:r>
              <a:rPr lang="el-GR" sz="1600" dirty="0">
                <a:latin typeface="Georgia" pitchFamily="18" charset="0"/>
              </a:rPr>
              <a:t>Οι ιοί στερούνται μεταβολισμού και η μόνη βιολογική δράση που αποδίδεται στο μόριό τους είναι η πιθανή </a:t>
            </a:r>
            <a:r>
              <a:rPr lang="el-GR" sz="1600" dirty="0" err="1">
                <a:latin typeface="Georgia" pitchFamily="18" charset="0"/>
              </a:rPr>
              <a:t>ενζυματική</a:t>
            </a:r>
            <a:r>
              <a:rPr lang="el-GR" sz="1600" dirty="0">
                <a:latin typeface="Georgia" pitchFamily="18" charset="0"/>
              </a:rPr>
              <a:t> δραστικότητα των πρωτεϊνών του περιβλήματος, με την οποία επιτυγχάνεται η διείσδυση μέσα στα κύτταρα-στόχους.</a:t>
            </a:r>
          </a:p>
          <a:p>
            <a:pPr>
              <a:buFont typeface="Wingdings" pitchFamily="2" charset="2"/>
              <a:buChar char="§"/>
            </a:pPr>
            <a:endParaRPr lang="el-GR" sz="1600" dirty="0">
              <a:latin typeface="Georgia" pitchFamily="18" charset="0"/>
            </a:endParaRPr>
          </a:p>
          <a:p>
            <a:pPr>
              <a:buFont typeface="Wingdings" pitchFamily="2" charset="2"/>
              <a:buChar char="§"/>
            </a:pPr>
            <a:r>
              <a:rPr lang="el-GR" sz="1600" dirty="0">
                <a:latin typeface="Georgia" pitchFamily="18" charset="0"/>
              </a:rPr>
              <a:t>Οι ιοί παρασιτούν στα κύτταρα των περισσότερων οργανισμών.</a:t>
            </a:r>
          </a:p>
          <a:p>
            <a:pPr>
              <a:buFont typeface="Wingdings" pitchFamily="2" charset="2"/>
              <a:buChar char="§"/>
            </a:pPr>
            <a:endParaRPr lang="el-GR" sz="1600" dirty="0">
              <a:latin typeface="Georgia" pitchFamily="18" charset="0"/>
            </a:endParaRPr>
          </a:p>
          <a:p>
            <a:pPr>
              <a:buFont typeface="Wingdings" pitchFamily="2" charset="2"/>
              <a:buChar char="§"/>
            </a:pPr>
            <a:r>
              <a:rPr lang="el-GR" sz="1600" dirty="0">
                <a:latin typeface="Georgia" pitchFamily="18" charset="0"/>
              </a:rPr>
              <a:t>Όλοι οι ιοί αποτελούνται από ένα μόνο μόριο </a:t>
            </a:r>
            <a:r>
              <a:rPr lang="el-GR" sz="1600" dirty="0" err="1">
                <a:latin typeface="Georgia" pitchFamily="18" charset="0"/>
              </a:rPr>
              <a:t>νουκλεϊνικού</a:t>
            </a:r>
            <a:r>
              <a:rPr lang="el-GR" sz="1600" dirty="0">
                <a:latin typeface="Georgia" pitchFamily="18" charset="0"/>
              </a:rPr>
              <a:t> οξέος (DNA ή RNA), που περιβάλλεται από μία πρωτεΐνη. Η πρωτεΐνη αυτή ονομάζεται </a:t>
            </a:r>
            <a:r>
              <a:rPr lang="el-GR" sz="1600" dirty="0" err="1">
                <a:latin typeface="Georgia" pitchFamily="18" charset="0"/>
              </a:rPr>
              <a:t>καψίδιο</a:t>
            </a:r>
            <a:r>
              <a:rPr lang="el-GR" sz="1600" dirty="0">
                <a:latin typeface="Georgia" pitchFamily="18" charset="0"/>
              </a:rPr>
              <a:t> και μαζί με το </a:t>
            </a:r>
            <a:r>
              <a:rPr lang="el-GR" sz="1600" dirty="0" err="1">
                <a:latin typeface="Georgia" pitchFamily="18" charset="0"/>
              </a:rPr>
              <a:t>νουκλεϊνικό</a:t>
            </a:r>
            <a:r>
              <a:rPr lang="el-GR" sz="1600" dirty="0">
                <a:latin typeface="Georgia" pitchFamily="18" charset="0"/>
              </a:rPr>
              <a:t> οξύ σχηματίζει το </a:t>
            </a:r>
            <a:r>
              <a:rPr lang="el-GR" sz="1600" b="1" dirty="0" err="1">
                <a:latin typeface="Georgia" pitchFamily="18" charset="0"/>
              </a:rPr>
              <a:t>νουκλεοκαψίδιο</a:t>
            </a:r>
            <a:r>
              <a:rPr lang="el-GR" sz="1600" dirty="0">
                <a:latin typeface="Georgia" pitchFamily="18" charset="0"/>
              </a:rPr>
              <a:t>.</a:t>
            </a:r>
          </a:p>
          <a:p>
            <a:pPr>
              <a:buFont typeface="Wingdings" pitchFamily="2" charset="2"/>
              <a:buChar char="§"/>
            </a:pPr>
            <a:endParaRPr lang="el-GR" sz="1600" dirty="0">
              <a:latin typeface="Georgia" pitchFamily="18" charset="0"/>
            </a:endParaRPr>
          </a:p>
          <a:p>
            <a:pPr>
              <a:buFont typeface="Wingdings" pitchFamily="2" charset="2"/>
              <a:buChar char="§"/>
            </a:pPr>
            <a:r>
              <a:rPr lang="el-GR" sz="1600" dirty="0">
                <a:latin typeface="Georgia" pitchFamily="18" charset="0"/>
              </a:rPr>
              <a:t>Ιοί οι οποίοι προσβάλλουν βακτήρια ονομάζονται βακτηριοφάγοι.</a:t>
            </a:r>
          </a:p>
          <a:p>
            <a:pPr marL="0" indent="0">
              <a:buNone/>
            </a:pPr>
            <a:endParaRPr lang="el-GR" sz="1600" dirty="0">
              <a:latin typeface="Georgia" pitchFamily="18" charset="0"/>
            </a:endParaRPr>
          </a:p>
        </p:txBody>
      </p:sp>
    </p:spTree>
    <p:extLst>
      <p:ext uri="{BB962C8B-B14F-4D97-AF65-F5344CB8AC3E}">
        <p14:creationId xmlns:p14="http://schemas.microsoft.com/office/powerpoint/2010/main" val="423736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ΡΙΚΕΤΣΙΕΣ</a:t>
            </a:r>
          </a:p>
        </p:txBody>
      </p:sp>
      <p:sp>
        <p:nvSpPr>
          <p:cNvPr id="3" name="Θέση περιεχομένου 2"/>
          <p:cNvSpPr>
            <a:spLocks noGrp="1"/>
          </p:cNvSpPr>
          <p:nvPr>
            <p:ph idx="1"/>
          </p:nvPr>
        </p:nvSpPr>
        <p:spPr/>
        <p:txBody>
          <a:bodyPr>
            <a:normAutofit/>
          </a:bodyPr>
          <a:lstStyle/>
          <a:p>
            <a:pPr>
              <a:buFont typeface="Wingdings" pitchFamily="2" charset="2"/>
              <a:buChar char="§"/>
            </a:pPr>
            <a:r>
              <a:rPr lang="el-GR" sz="1800" dirty="0">
                <a:latin typeface="Georgia" pitchFamily="18" charset="0"/>
              </a:rPr>
              <a:t>Οι </a:t>
            </a:r>
            <a:r>
              <a:rPr lang="el-GR" sz="1800" dirty="0" err="1">
                <a:latin typeface="Georgia" pitchFamily="18" charset="0"/>
              </a:rPr>
              <a:t>ρικέτσιες</a:t>
            </a:r>
            <a:r>
              <a:rPr lang="el-GR" sz="1800" dirty="0">
                <a:latin typeface="Georgia" pitchFamily="18" charset="0"/>
              </a:rPr>
              <a:t> </a:t>
            </a:r>
            <a:r>
              <a:rPr lang="el-GR" sz="1800" i="1" dirty="0">
                <a:latin typeface="Georgia" pitchFamily="18" charset="0"/>
              </a:rPr>
              <a:t>(</a:t>
            </a:r>
            <a:r>
              <a:rPr lang="el-GR" sz="1800" i="1" dirty="0" err="1">
                <a:latin typeface="Georgia" pitchFamily="18" charset="0"/>
              </a:rPr>
              <a:t>Rikettsiae</a:t>
            </a:r>
            <a:r>
              <a:rPr lang="el-GR" sz="1800" i="1" dirty="0">
                <a:latin typeface="Georgia" pitchFamily="18" charset="0"/>
              </a:rPr>
              <a:t>) </a:t>
            </a:r>
            <a:r>
              <a:rPr lang="el-GR" sz="1800" dirty="0">
                <a:latin typeface="Georgia" pitchFamily="18" charset="0"/>
              </a:rPr>
              <a:t>ανήκουν στα βακτήρια (</a:t>
            </a:r>
            <a:r>
              <a:rPr lang="el-GR" sz="1800" dirty="0" err="1">
                <a:latin typeface="Georgia" pitchFamily="18" charset="0"/>
              </a:rPr>
              <a:t>προκαρυωτικά</a:t>
            </a:r>
            <a:r>
              <a:rPr lang="el-GR" sz="1800" dirty="0">
                <a:latin typeface="Georgia" pitchFamily="18" charset="0"/>
              </a:rPr>
              <a:t> κύτταρα) και είναι υποχρεωτικός ενδοκυττάρια παράσιτα.</a:t>
            </a:r>
          </a:p>
          <a:p>
            <a:pPr marL="0" indent="0">
              <a:buNone/>
            </a:pPr>
            <a:endParaRPr lang="el-GR" sz="1800" dirty="0">
              <a:latin typeface="Georgia" pitchFamily="18" charset="0"/>
            </a:endParaRPr>
          </a:p>
          <a:p>
            <a:pPr>
              <a:buFont typeface="Wingdings" pitchFamily="2" charset="2"/>
              <a:buChar char="§"/>
            </a:pPr>
            <a:r>
              <a:rPr lang="el-GR" sz="1800" dirty="0">
                <a:latin typeface="Georgia" pitchFamily="18" charset="0"/>
              </a:rPr>
              <a:t>Δεν μπορούν να ζήσουν ελεύθερες στη φύση, επειδή η κυτταρική τους μεμβράνη είναι πολύ διαπερατή και συνεπώς είναι ευαίσθητες στο δυσμενές εξωτερικό περιβάλλον.</a:t>
            </a:r>
          </a:p>
          <a:p>
            <a:pPr marL="0" indent="0">
              <a:buNone/>
            </a:pPr>
            <a:endParaRPr lang="el-GR" sz="1800" dirty="0">
              <a:latin typeface="Georgia" pitchFamily="18" charset="0"/>
            </a:endParaRPr>
          </a:p>
          <a:p>
            <a:pPr>
              <a:buFont typeface="Wingdings" pitchFamily="2" charset="2"/>
              <a:buChar char="§"/>
            </a:pPr>
            <a:r>
              <a:rPr lang="el-GR" sz="1800" dirty="0">
                <a:latin typeface="Georgia" pitchFamily="18" charset="0"/>
              </a:rPr>
              <a:t>Στον άνθρωπο οι </a:t>
            </a:r>
            <a:r>
              <a:rPr lang="el-GR" sz="1800" dirty="0" err="1">
                <a:latin typeface="Georgia" pitchFamily="18" charset="0"/>
              </a:rPr>
              <a:t>ρικέτσιες</a:t>
            </a:r>
            <a:r>
              <a:rPr lang="el-GR" sz="1800" dirty="0">
                <a:latin typeface="Georgia" pitchFamily="18" charset="0"/>
              </a:rPr>
              <a:t> πολλαπλασιάζονται κυρίως στα κύτταρα του ενδοθηλίου των μικρών αιμοφόρων αγγείων. Τα κύτταρα διογκώνονται και νεκρώνονται. Οι βλάβες των αγγείων είναι εμφανείς κυρίως στο δέρμα, στο ΚΝΣ.</a:t>
            </a:r>
          </a:p>
        </p:txBody>
      </p:sp>
    </p:spTree>
    <p:extLst>
      <p:ext uri="{BB962C8B-B14F-4D97-AF65-F5344CB8AC3E}">
        <p14:creationId xmlns:p14="http://schemas.microsoft.com/office/powerpoint/2010/main" val="297667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Georgia" pitchFamily="18" charset="0"/>
              </a:rPr>
              <a:t>ΜΙΚΡΟΒΙΟΛΟΓΙΑ</a:t>
            </a:r>
          </a:p>
        </p:txBody>
      </p:sp>
      <p:sp>
        <p:nvSpPr>
          <p:cNvPr id="3" name="Θέση περιεχομένου 2"/>
          <p:cNvSpPr>
            <a:spLocks noGrp="1"/>
          </p:cNvSpPr>
          <p:nvPr>
            <p:ph idx="1"/>
          </p:nvPr>
        </p:nvSpPr>
        <p:spPr/>
        <p:txBody>
          <a:bodyPr>
            <a:normAutofit fontScale="92500"/>
          </a:bodyPr>
          <a:lstStyle/>
          <a:p>
            <a:pPr marL="0" indent="0" algn="just">
              <a:buNone/>
            </a:pPr>
            <a:r>
              <a:rPr lang="el-GR" sz="2600" b="1" dirty="0">
                <a:latin typeface="Georgia" pitchFamily="18" charset="0"/>
              </a:rPr>
              <a:t>Η μικροβιολογία </a:t>
            </a:r>
            <a:r>
              <a:rPr lang="el-GR" sz="2600" dirty="0">
                <a:latin typeface="Georgia" pitchFamily="18" charset="0"/>
              </a:rPr>
              <a:t>είναι κλάδος των βιολογικών επιστημών που ασχολείται με τους μικροσκοπικούς οργανισμούς που είναι αόρατοι με γυμνό μάτι και κατακλύζουν τον κόσμο μας, τα μικρόβια. </a:t>
            </a:r>
            <a:endParaRPr lang="en-US" sz="2600" dirty="0">
              <a:latin typeface="Georgia" pitchFamily="18" charset="0"/>
            </a:endParaRPr>
          </a:p>
          <a:p>
            <a:pPr marL="0" indent="0">
              <a:buNone/>
            </a:pPr>
            <a:endParaRPr lang="el-GR" sz="2600" dirty="0">
              <a:latin typeface="Georgia" pitchFamily="18" charset="0"/>
            </a:endParaRPr>
          </a:p>
          <a:p>
            <a:pPr marL="0" indent="0" algn="just">
              <a:buNone/>
            </a:pPr>
            <a:r>
              <a:rPr lang="en-US" sz="2600" dirty="0">
                <a:latin typeface="Georgia" pitchFamily="18" charset="0"/>
              </a:rPr>
              <a:t>H</a:t>
            </a:r>
            <a:r>
              <a:rPr lang="el-GR" sz="2600" dirty="0">
                <a:latin typeface="Georgia" pitchFamily="18" charset="0"/>
              </a:rPr>
              <a:t> μικροβιολογία μελετά την δομή (μορφολογία) των μικροοργανισμών, την χημική οργάνωση και τους νόμους της βιολογικής δραστηριότητας τους (φυσιολογία), την ποικιλία μορφών και κληρονομικότητα (γενετική), την αλληλοεπίδραση με άλλους ζώντες οργανισμούς και τέλος το ρόλο των μικροοργανισμών στην δημιουργία της βιόσφαιρας</a:t>
            </a:r>
            <a:r>
              <a:rPr lang="en-US" sz="2600" dirty="0">
                <a:latin typeface="Georgia" pitchFamily="18" charset="0"/>
              </a:rPr>
              <a:t>.</a:t>
            </a:r>
            <a:endParaRPr lang="el-GR" sz="2600" dirty="0">
              <a:latin typeface="Georgia" pitchFamily="18" charset="0"/>
            </a:endParaRPr>
          </a:p>
          <a:p>
            <a:endParaRPr lang="el-GR" dirty="0"/>
          </a:p>
        </p:txBody>
      </p:sp>
    </p:spTree>
    <p:extLst>
      <p:ext uri="{BB962C8B-B14F-4D97-AF65-F5344CB8AC3E}">
        <p14:creationId xmlns:p14="http://schemas.microsoft.com/office/powerpoint/2010/main" val="279524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Μικροβιολογία </a:t>
            </a:r>
            <a:r>
              <a:rPr lang="el-GR" sz="3200" dirty="0" err="1">
                <a:latin typeface="Georgia" pitchFamily="18" charset="0"/>
              </a:rPr>
              <a:t>εδάφουΣ</a:t>
            </a:r>
            <a:endParaRPr lang="el-GR" sz="3200" dirty="0">
              <a:latin typeface="Georgia" pitchFamily="18" charset="0"/>
            </a:endParaRPr>
          </a:p>
        </p:txBody>
      </p:sp>
      <p:sp>
        <p:nvSpPr>
          <p:cNvPr id="3" name="Θέση περιεχομένου 2"/>
          <p:cNvSpPr>
            <a:spLocks noGrp="1"/>
          </p:cNvSpPr>
          <p:nvPr>
            <p:ph idx="1"/>
          </p:nvPr>
        </p:nvSpPr>
        <p:spPr/>
        <p:txBody>
          <a:bodyPr>
            <a:normAutofit/>
          </a:bodyPr>
          <a:lstStyle/>
          <a:p>
            <a:pPr marL="137160" indent="0">
              <a:buNone/>
            </a:pPr>
            <a:r>
              <a:rPr lang="el-GR" sz="2600" dirty="0">
                <a:latin typeface="Georgia" pitchFamily="18" charset="0"/>
              </a:rPr>
              <a:t>Η Γενική Μικροβιολογία (ή Μικροβιολογία εδάφους, όπως αποκαλείται) μελετά τους νόμους της ζωικής δραστηριότητας των μικροβίων ως οργανισμών και το ρόλο τους στη διατήρηση της ζωής. </a:t>
            </a:r>
          </a:p>
          <a:p>
            <a:pPr marL="137160" indent="0">
              <a:buNone/>
            </a:pPr>
            <a:endParaRPr lang="el-GR" sz="2600" dirty="0">
              <a:latin typeface="Georgia" pitchFamily="18" charset="0"/>
            </a:endParaRPr>
          </a:p>
          <a:p>
            <a:pPr marL="137160" indent="0">
              <a:buNone/>
            </a:pPr>
            <a:r>
              <a:rPr lang="el-GR" sz="2600" dirty="0">
                <a:latin typeface="Georgia" pitchFamily="18" charset="0"/>
              </a:rPr>
              <a:t>Ιδιαίτερα μελετά την σημασία συμμετοχής των μικροβίων του εδάφους στο κύκλο των στοιχείων της φύσης, όπως στο κύκλο του άνθρακα, του αζώτου, της ενέργειας κλπ.</a:t>
            </a:r>
          </a:p>
          <a:p>
            <a:endParaRPr lang="el-GR" dirty="0"/>
          </a:p>
          <a:p>
            <a:endParaRPr lang="el-GR" dirty="0"/>
          </a:p>
        </p:txBody>
      </p:sp>
    </p:spTree>
    <p:extLst>
      <p:ext uri="{BB962C8B-B14F-4D97-AF65-F5344CB8AC3E}">
        <p14:creationId xmlns:p14="http://schemas.microsoft.com/office/powerpoint/2010/main" val="370157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Βιομηχανική Μικροβιολογία</a:t>
            </a:r>
          </a:p>
        </p:txBody>
      </p:sp>
      <p:sp>
        <p:nvSpPr>
          <p:cNvPr id="3" name="Θέση περιεχομένου 2"/>
          <p:cNvSpPr>
            <a:spLocks noGrp="1"/>
          </p:cNvSpPr>
          <p:nvPr>
            <p:ph idx="1"/>
          </p:nvPr>
        </p:nvSpPr>
        <p:spPr/>
        <p:txBody>
          <a:bodyPr>
            <a:normAutofit/>
          </a:bodyPr>
          <a:lstStyle/>
          <a:p>
            <a:pPr marL="137160" indent="0">
              <a:buNone/>
            </a:pPr>
            <a:endParaRPr lang="el-GR" sz="2400" dirty="0">
              <a:latin typeface="Georgia" pitchFamily="18" charset="0"/>
            </a:endParaRPr>
          </a:p>
          <a:p>
            <a:pPr marL="137160" indent="0">
              <a:buNone/>
            </a:pPr>
            <a:endParaRPr lang="el-GR" sz="2400" dirty="0">
              <a:latin typeface="Georgia" pitchFamily="18" charset="0"/>
            </a:endParaRPr>
          </a:p>
          <a:p>
            <a:pPr marL="137160" indent="0">
              <a:buNone/>
            </a:pPr>
            <a:r>
              <a:rPr lang="el-GR" sz="2400" dirty="0">
                <a:latin typeface="Georgia" pitchFamily="18" charset="0"/>
              </a:rPr>
              <a:t>Η Βιομηχανική Μικροβιολογία (ή Εργαστηρίων Τροφίμων) μελετά τη συμβολή των μικροβίων σε σχέση με προϊόντα βιομηχανικής παραγωγής για την βελτίωση της ποιότητας ζωής του ανθρώπου και</a:t>
            </a:r>
            <a:r>
              <a:rPr lang="en-US" sz="2400" dirty="0">
                <a:latin typeface="Georgia" pitchFamily="18" charset="0"/>
              </a:rPr>
              <a:t> </a:t>
            </a:r>
            <a:r>
              <a:rPr lang="el-GR" sz="2400" dirty="0">
                <a:latin typeface="Georgia" pitchFamily="18" charset="0"/>
              </a:rPr>
              <a:t>ειδικότερα ασχολείται με τα τρόφιμα και τις θρεπτικές ουσίες</a:t>
            </a:r>
            <a:r>
              <a:rPr lang="el-GR" dirty="0">
                <a:latin typeface="Georgia" pitchFamily="18" charset="0"/>
              </a:rPr>
              <a:t>.</a:t>
            </a:r>
          </a:p>
          <a:p>
            <a:endParaRPr lang="el-GR" dirty="0"/>
          </a:p>
        </p:txBody>
      </p:sp>
    </p:spTree>
    <p:extLst>
      <p:ext uri="{BB962C8B-B14F-4D97-AF65-F5344CB8AC3E}">
        <p14:creationId xmlns:p14="http://schemas.microsoft.com/office/powerpoint/2010/main" val="103161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err="1">
                <a:latin typeface="Georgia" pitchFamily="18" charset="0"/>
              </a:rPr>
              <a:t>Ιατρικη</a:t>
            </a:r>
            <a:r>
              <a:rPr lang="el-GR" sz="3200" dirty="0">
                <a:latin typeface="Georgia" pitchFamily="18" charset="0"/>
              </a:rPr>
              <a:t> </a:t>
            </a:r>
            <a:r>
              <a:rPr lang="el-GR" sz="3200" dirty="0" err="1">
                <a:latin typeface="Georgia" pitchFamily="18" charset="0"/>
              </a:rPr>
              <a:t>μικροβιολογια</a:t>
            </a:r>
            <a:endParaRPr lang="el-GR" sz="3200" dirty="0">
              <a:latin typeface="Georgia" pitchFamily="18" charset="0"/>
            </a:endParaRPr>
          </a:p>
        </p:txBody>
      </p:sp>
      <p:sp>
        <p:nvSpPr>
          <p:cNvPr id="3" name="Θέση περιεχομένου 2"/>
          <p:cNvSpPr>
            <a:spLocks noGrp="1"/>
          </p:cNvSpPr>
          <p:nvPr>
            <p:ph idx="1"/>
          </p:nvPr>
        </p:nvSpPr>
        <p:spPr/>
        <p:txBody>
          <a:bodyPr/>
          <a:lstStyle/>
          <a:p>
            <a:pPr marL="0" indent="0">
              <a:buNone/>
            </a:pPr>
            <a:r>
              <a:rPr lang="el-GR" sz="1800" dirty="0">
                <a:latin typeface="Georgia" pitchFamily="18" charset="0"/>
              </a:rPr>
              <a:t>Η </a:t>
            </a:r>
            <a:r>
              <a:rPr lang="el-GR" sz="1800" b="1" dirty="0">
                <a:latin typeface="Georgia" pitchFamily="18" charset="0"/>
              </a:rPr>
              <a:t>Ιατρική Μικροβιολογία </a:t>
            </a:r>
            <a:r>
              <a:rPr lang="el-GR" sz="1800" dirty="0">
                <a:latin typeface="Georgia" pitchFamily="18" charset="0"/>
              </a:rPr>
              <a:t>μελετά τους μικροοργανισμούς που σχετίζονται με τις ανθρώπινες ασθένειες και τη διαφύλαξη της ανθρώπινης υγείας.</a:t>
            </a:r>
          </a:p>
          <a:p>
            <a:pPr marL="0" indent="0">
              <a:buNone/>
            </a:pPr>
            <a:endParaRPr lang="el-GR" dirty="0">
              <a:latin typeface="Georgia" pitchFamily="18" charset="0"/>
            </a:endParaRPr>
          </a:p>
        </p:txBody>
      </p:sp>
      <p:sp>
        <p:nvSpPr>
          <p:cNvPr id="4" name="Ορθογώνιο 3"/>
          <p:cNvSpPr/>
          <p:nvPr/>
        </p:nvSpPr>
        <p:spPr>
          <a:xfrm>
            <a:off x="843559" y="2420888"/>
            <a:ext cx="6912768" cy="3970318"/>
          </a:xfrm>
          <a:prstGeom prst="rect">
            <a:avLst/>
          </a:prstGeom>
        </p:spPr>
        <p:txBody>
          <a:bodyPr wrap="square">
            <a:spAutoFit/>
          </a:bodyPr>
          <a:lstStyle/>
          <a:p>
            <a:pPr algn="just"/>
            <a:r>
              <a:rPr lang="en-US" b="1" dirty="0">
                <a:latin typeface="Georgia" pitchFamily="18" charset="0"/>
              </a:rPr>
              <a:t>I. </a:t>
            </a:r>
            <a:r>
              <a:rPr lang="el-GR" b="1" dirty="0">
                <a:latin typeface="Georgia" pitchFamily="18" charset="0"/>
              </a:rPr>
              <a:t>ΙΑΤΡΙΚΗ ΠΑΡΑΣΙΤΟΛΟΓΙΑ</a:t>
            </a:r>
          </a:p>
          <a:p>
            <a:pPr algn="just"/>
            <a:r>
              <a:rPr lang="el-GR" dirty="0">
                <a:latin typeface="Georgia" pitchFamily="18" charset="0"/>
              </a:rPr>
              <a:t>Ασχολείται με τα Πρωτόζωα και τα Μετάζωα (</a:t>
            </a:r>
            <a:r>
              <a:rPr lang="el-GR" dirty="0" err="1">
                <a:latin typeface="Georgia" pitchFamily="18" charset="0"/>
              </a:rPr>
              <a:t>ευκαρυωτικά</a:t>
            </a:r>
            <a:r>
              <a:rPr lang="el-GR" dirty="0">
                <a:latin typeface="Georgia" pitchFamily="18" charset="0"/>
              </a:rPr>
              <a:t> κύτταρα) και τις νόσους που</a:t>
            </a:r>
            <a:r>
              <a:rPr lang="en-US" dirty="0">
                <a:latin typeface="Georgia" pitchFamily="18" charset="0"/>
              </a:rPr>
              <a:t> </a:t>
            </a:r>
            <a:r>
              <a:rPr lang="el-GR" dirty="0">
                <a:latin typeface="Georgia" pitchFamily="18" charset="0"/>
              </a:rPr>
              <a:t>προκαλούν στον άνθρωπο.</a:t>
            </a:r>
            <a:endParaRPr lang="en-US" dirty="0">
              <a:latin typeface="Georgia" pitchFamily="18" charset="0"/>
            </a:endParaRPr>
          </a:p>
          <a:p>
            <a:pPr algn="just"/>
            <a:endParaRPr lang="el-GR" dirty="0">
              <a:latin typeface="Georgia" pitchFamily="18" charset="0"/>
            </a:endParaRPr>
          </a:p>
          <a:p>
            <a:pPr algn="just"/>
            <a:r>
              <a:rPr lang="en-US" b="1" dirty="0">
                <a:latin typeface="Georgia" pitchFamily="18" charset="0"/>
              </a:rPr>
              <a:t>II. </a:t>
            </a:r>
            <a:r>
              <a:rPr lang="el-GR" b="1" dirty="0">
                <a:latin typeface="Georgia" pitchFamily="18" charset="0"/>
              </a:rPr>
              <a:t>ΙΑΤΡΙΚΗ ΜΥΚΗΤΟΛΟΓΙΑ</a:t>
            </a:r>
          </a:p>
          <a:p>
            <a:pPr algn="just"/>
            <a:r>
              <a:rPr lang="el-GR" dirty="0">
                <a:latin typeface="Georgia" pitchFamily="18" charset="0"/>
              </a:rPr>
              <a:t>Ασχολείται με τους παθογόνους μύκητες και τις νόσους που προκαλούν.</a:t>
            </a:r>
            <a:endParaRPr lang="en-US" dirty="0">
              <a:latin typeface="Georgia" pitchFamily="18" charset="0"/>
            </a:endParaRPr>
          </a:p>
          <a:p>
            <a:pPr algn="just"/>
            <a:endParaRPr lang="el-GR" dirty="0">
              <a:latin typeface="Georgia" pitchFamily="18" charset="0"/>
            </a:endParaRPr>
          </a:p>
          <a:p>
            <a:pPr algn="just"/>
            <a:r>
              <a:rPr lang="en-US" b="1" dirty="0">
                <a:latin typeface="Georgia" pitchFamily="18" charset="0"/>
              </a:rPr>
              <a:t>III. </a:t>
            </a:r>
            <a:r>
              <a:rPr lang="el-GR" b="1" dirty="0">
                <a:latin typeface="Georgia" pitchFamily="18" charset="0"/>
              </a:rPr>
              <a:t>ΙΑΤΡΙΚΗ ΒΑΚΤΗΡΙΟΛΟΓΙΑ</a:t>
            </a:r>
          </a:p>
          <a:p>
            <a:pPr algn="just"/>
            <a:r>
              <a:rPr lang="el-GR" dirty="0">
                <a:latin typeface="Georgia" pitchFamily="18" charset="0"/>
              </a:rPr>
              <a:t>Ασχολείται με τα βακτήρια και τις νόσους που προκαλούν στον άνθρωπο.</a:t>
            </a:r>
            <a:endParaRPr lang="en-US" dirty="0">
              <a:latin typeface="Georgia" pitchFamily="18" charset="0"/>
            </a:endParaRPr>
          </a:p>
          <a:p>
            <a:pPr algn="just"/>
            <a:endParaRPr lang="el-GR" dirty="0">
              <a:latin typeface="Georgia" pitchFamily="18" charset="0"/>
            </a:endParaRPr>
          </a:p>
          <a:p>
            <a:pPr algn="just"/>
            <a:r>
              <a:rPr lang="en-US" b="1" dirty="0">
                <a:latin typeface="Georgia" pitchFamily="18" charset="0"/>
              </a:rPr>
              <a:t>IV. </a:t>
            </a:r>
            <a:r>
              <a:rPr lang="el-GR" b="1" dirty="0">
                <a:latin typeface="Georgia" pitchFamily="18" charset="0"/>
              </a:rPr>
              <a:t>ΙΑΤΡΙΚΗ ΙΟΛΟΓΙΑ</a:t>
            </a:r>
          </a:p>
          <a:p>
            <a:pPr algn="just"/>
            <a:r>
              <a:rPr lang="el-GR" dirty="0">
                <a:latin typeface="Georgia" pitchFamily="18" charset="0"/>
              </a:rPr>
              <a:t>Μελετά τους ιούς και τα νοσήματα που οφείλονται σ’ αυτούς.</a:t>
            </a:r>
          </a:p>
        </p:txBody>
      </p:sp>
    </p:spTree>
    <p:extLst>
      <p:ext uri="{BB962C8B-B14F-4D97-AF65-F5344CB8AC3E}">
        <p14:creationId xmlns:p14="http://schemas.microsoft.com/office/powerpoint/2010/main" val="190555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latin typeface="Georgia" pitchFamily="18" charset="0"/>
              </a:rPr>
              <a:t>ΜΙΚΡΟΒΙΑ</a:t>
            </a:r>
          </a:p>
        </p:txBody>
      </p:sp>
      <p:sp>
        <p:nvSpPr>
          <p:cNvPr id="3" name="Θέση περιεχομένου 2"/>
          <p:cNvSpPr>
            <a:spLocks noGrp="1"/>
          </p:cNvSpPr>
          <p:nvPr>
            <p:ph idx="1"/>
          </p:nvPr>
        </p:nvSpPr>
        <p:spPr/>
        <p:txBody>
          <a:bodyPr>
            <a:normAutofit/>
          </a:bodyPr>
          <a:lstStyle/>
          <a:p>
            <a:pPr marL="0" indent="0">
              <a:buNone/>
            </a:pPr>
            <a:r>
              <a:rPr lang="el-GR" sz="2000" dirty="0">
                <a:latin typeface="Georgia" pitchFamily="18" charset="0"/>
              </a:rPr>
              <a:t>Ονομάζουμε </a:t>
            </a:r>
            <a:r>
              <a:rPr lang="el-GR" sz="2000" i="1" dirty="0">
                <a:latin typeface="Georgia" pitchFamily="18" charset="0"/>
              </a:rPr>
              <a:t>μικρόβια πολύ μικρούς, </a:t>
            </a:r>
            <a:r>
              <a:rPr lang="el-GR" sz="2000" i="1" dirty="0" err="1">
                <a:latin typeface="Georgia" pitchFamily="18" charset="0"/>
              </a:rPr>
              <a:t>μονοκυττάριους</a:t>
            </a:r>
            <a:r>
              <a:rPr lang="el-GR" sz="2000" i="1" dirty="0">
                <a:latin typeface="Georgia" pitchFamily="18" charset="0"/>
              </a:rPr>
              <a:t>, ζωντανούς</a:t>
            </a:r>
          </a:p>
          <a:p>
            <a:pPr marL="0" indent="0">
              <a:buNone/>
            </a:pPr>
            <a:r>
              <a:rPr lang="el-GR" sz="2000" i="1" dirty="0">
                <a:latin typeface="Georgia" pitchFamily="18" charset="0"/>
              </a:rPr>
              <a:t>οργανισμούς, που δεν φαίνονται με το γυμνό μάτι</a:t>
            </a:r>
            <a:r>
              <a:rPr lang="el-GR" sz="2000" dirty="0">
                <a:latin typeface="Georgia" pitchFamily="18" charset="0"/>
              </a:rPr>
              <a:t>.</a:t>
            </a:r>
            <a:endParaRPr lang="en-US" sz="2000" dirty="0">
              <a:latin typeface="Georgia" pitchFamily="18" charset="0"/>
            </a:endParaRPr>
          </a:p>
          <a:p>
            <a:pPr marL="0" indent="0">
              <a:buNone/>
            </a:pPr>
            <a:endParaRPr lang="en-US" sz="2000" dirty="0">
              <a:latin typeface="Georgia" pitchFamily="18" charset="0"/>
            </a:endParaRPr>
          </a:p>
          <a:p>
            <a:pPr marL="0" indent="0">
              <a:buNone/>
            </a:pPr>
            <a:r>
              <a:rPr lang="el-GR" sz="2000" dirty="0">
                <a:latin typeface="Georgia" pitchFamily="18" charset="0"/>
              </a:rPr>
              <a:t>Ορισμένα μικρόβια ανήκουν στο Ζωικό Βασίλειο (πρωτόζωα) και άλλα στο Φυτικό Βασίλειο (βακτήρια).</a:t>
            </a:r>
          </a:p>
          <a:p>
            <a:pPr marL="0" indent="0">
              <a:buNone/>
            </a:pPr>
            <a:endParaRPr lang="el-GR" sz="2000" dirty="0">
              <a:latin typeface="Georgia" pitchFamily="18" charset="0"/>
            </a:endParaRPr>
          </a:p>
          <a:p>
            <a:pPr marL="0" indent="0">
              <a:buNone/>
            </a:pPr>
            <a:r>
              <a:rPr lang="el-GR" sz="2000" dirty="0">
                <a:latin typeface="Georgia" pitchFamily="18" charset="0"/>
              </a:rPr>
              <a:t>Τα μικρόβια υποδιαιρούνται σε 3 μεγάλες ομάδες:</a:t>
            </a:r>
          </a:p>
          <a:p>
            <a:pPr marL="0" indent="0">
              <a:buNone/>
            </a:pPr>
            <a:r>
              <a:rPr lang="el-GR" sz="2000" dirty="0">
                <a:latin typeface="Georgia" pitchFamily="18" charset="0"/>
              </a:rPr>
              <a:t>Α. Ανώτερα Πρώτιστα ή </a:t>
            </a:r>
            <a:r>
              <a:rPr lang="el-GR" sz="2000" dirty="0" err="1">
                <a:latin typeface="Georgia" pitchFamily="18" charset="0"/>
              </a:rPr>
              <a:t>Ευκαρυωτικά</a:t>
            </a:r>
            <a:r>
              <a:rPr lang="el-GR" sz="2000" dirty="0">
                <a:latin typeface="Georgia" pitchFamily="18" charset="0"/>
              </a:rPr>
              <a:t> Κύτταρα</a:t>
            </a:r>
          </a:p>
          <a:p>
            <a:pPr marL="0" indent="0">
              <a:buNone/>
            </a:pPr>
            <a:r>
              <a:rPr lang="el-GR" sz="2000" dirty="0">
                <a:latin typeface="Georgia" pitchFamily="18" charset="0"/>
              </a:rPr>
              <a:t>Β. Κατώτερα Πρώτιστα ή </a:t>
            </a:r>
            <a:r>
              <a:rPr lang="el-GR" sz="2000" dirty="0" err="1">
                <a:latin typeface="Georgia" pitchFamily="18" charset="0"/>
              </a:rPr>
              <a:t>Προκαρυωτικά</a:t>
            </a:r>
            <a:r>
              <a:rPr lang="el-GR" sz="2000" dirty="0">
                <a:latin typeface="Georgia" pitchFamily="18" charset="0"/>
              </a:rPr>
              <a:t> Κύτταρα</a:t>
            </a:r>
            <a:br>
              <a:rPr lang="el-GR" sz="2000" dirty="0">
                <a:latin typeface="Georgia" pitchFamily="18" charset="0"/>
              </a:rPr>
            </a:br>
            <a:r>
              <a:rPr lang="el-GR" sz="2000" dirty="0">
                <a:latin typeface="Georgia" pitchFamily="18" charset="0"/>
              </a:rPr>
              <a:t>Γ. Ιοί</a:t>
            </a:r>
          </a:p>
        </p:txBody>
      </p:sp>
    </p:spTree>
    <p:extLst>
      <p:ext uri="{BB962C8B-B14F-4D97-AF65-F5344CB8AC3E}">
        <p14:creationId xmlns:p14="http://schemas.microsoft.com/office/powerpoint/2010/main" val="309072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200" b="1" dirty="0">
                <a:latin typeface="Georgia" pitchFamily="18" charset="0"/>
              </a:rPr>
              <a:t>Α. Ανώτερα Πρώτιστα ή </a:t>
            </a:r>
            <a:r>
              <a:rPr lang="el-GR" sz="2200" b="1" dirty="0" err="1">
                <a:latin typeface="Georgia" pitchFamily="18" charset="0"/>
              </a:rPr>
              <a:t>Ευκαρυωτικά</a:t>
            </a:r>
            <a:r>
              <a:rPr lang="el-GR" sz="2200" b="1" dirty="0">
                <a:latin typeface="Georgia" pitchFamily="18" charset="0"/>
              </a:rPr>
              <a:t> Κύτταρα</a:t>
            </a:r>
            <a:br>
              <a:rPr lang="el-GR" b="1" dirty="0"/>
            </a:b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91680" y="2636912"/>
            <a:ext cx="56673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3520078" y="6237312"/>
            <a:ext cx="2247859" cy="369332"/>
          </a:xfrm>
          <a:prstGeom prst="rect">
            <a:avLst/>
          </a:prstGeom>
        </p:spPr>
        <p:txBody>
          <a:bodyPr wrap="none">
            <a:spAutoFit/>
          </a:bodyPr>
          <a:lstStyle/>
          <a:p>
            <a:r>
              <a:rPr lang="el-GR" i="1" dirty="0" err="1"/>
              <a:t>Ευκαρυωτικό</a:t>
            </a:r>
            <a:r>
              <a:rPr lang="el-GR" i="1" dirty="0"/>
              <a:t> κύτταρο</a:t>
            </a:r>
            <a:endParaRPr lang="el-GR" dirty="0"/>
          </a:p>
        </p:txBody>
      </p:sp>
      <p:sp>
        <p:nvSpPr>
          <p:cNvPr id="3" name="Ορθογώνιο 2"/>
          <p:cNvSpPr/>
          <p:nvPr/>
        </p:nvSpPr>
        <p:spPr>
          <a:xfrm>
            <a:off x="610443" y="1340768"/>
            <a:ext cx="7560840" cy="1200329"/>
          </a:xfrm>
          <a:prstGeom prst="rect">
            <a:avLst/>
          </a:prstGeom>
        </p:spPr>
        <p:txBody>
          <a:bodyPr wrap="square">
            <a:spAutoFit/>
          </a:bodyPr>
          <a:lstStyle/>
          <a:p>
            <a:r>
              <a:rPr lang="el-GR" dirty="0">
                <a:latin typeface="Georgia" pitchFamily="18" charset="0"/>
              </a:rPr>
              <a:t>Περιλαμβάνουν τα </a:t>
            </a:r>
            <a:r>
              <a:rPr lang="el-GR" b="1" dirty="0">
                <a:latin typeface="Georgia" pitchFamily="18" charset="0"/>
              </a:rPr>
              <a:t>Πρωτόζωα </a:t>
            </a:r>
            <a:r>
              <a:rPr lang="el-GR" dirty="0">
                <a:latin typeface="Georgia" pitchFamily="18" charset="0"/>
              </a:rPr>
              <a:t>και τους </a:t>
            </a:r>
            <a:r>
              <a:rPr lang="el-GR" b="1" dirty="0">
                <a:latin typeface="Georgia" pitchFamily="18" charset="0"/>
              </a:rPr>
              <a:t>Μύκητες</a:t>
            </a:r>
            <a:r>
              <a:rPr lang="el-GR" dirty="0">
                <a:latin typeface="Georgia" pitchFamily="18" charset="0"/>
              </a:rPr>
              <a:t>. </a:t>
            </a:r>
          </a:p>
          <a:p>
            <a:endParaRPr lang="el-GR" dirty="0">
              <a:latin typeface="Georgia" pitchFamily="18" charset="0"/>
            </a:endParaRPr>
          </a:p>
          <a:p>
            <a:r>
              <a:rPr lang="el-GR" dirty="0">
                <a:latin typeface="Georgia" pitchFamily="18" charset="0"/>
              </a:rPr>
              <a:t>Χαρακτηρίζονται από το </a:t>
            </a:r>
            <a:r>
              <a:rPr lang="el-GR" dirty="0" err="1">
                <a:latin typeface="Georgia" pitchFamily="18" charset="0"/>
              </a:rPr>
              <a:t>ευκαρυωτικό</a:t>
            </a:r>
            <a:r>
              <a:rPr lang="el-GR" dirty="0">
                <a:latin typeface="Georgia" pitchFamily="18" charset="0"/>
              </a:rPr>
              <a:t> κύτταρο, το οποίο περιέχει πυρήνα, ο οποίος περιβάλλεται από πυρηνική μεμβράνη.</a:t>
            </a:r>
          </a:p>
        </p:txBody>
      </p:sp>
    </p:spTree>
    <p:extLst>
      <p:ext uri="{BB962C8B-B14F-4D97-AF65-F5344CB8AC3E}">
        <p14:creationId xmlns:p14="http://schemas.microsoft.com/office/powerpoint/2010/main" val="307029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188640"/>
            <a:ext cx="8686800" cy="1126232"/>
          </a:xfrm>
        </p:spPr>
        <p:txBody>
          <a:bodyPr>
            <a:normAutofit/>
          </a:bodyPr>
          <a:lstStyle/>
          <a:p>
            <a:r>
              <a:rPr lang="el-GR" sz="2000" b="1" dirty="0">
                <a:latin typeface="Georgia" pitchFamily="18" charset="0"/>
              </a:rPr>
              <a:t>Β. Κατώτερα Πρώτιστα ή </a:t>
            </a:r>
            <a:r>
              <a:rPr lang="el-GR" sz="2000" b="1" dirty="0" err="1">
                <a:latin typeface="Georgia" pitchFamily="18" charset="0"/>
              </a:rPr>
              <a:t>Προκαρυωτικά</a:t>
            </a:r>
            <a:r>
              <a:rPr lang="el-GR" sz="2000" b="1" dirty="0">
                <a:latin typeface="Georgia" pitchFamily="18" charset="0"/>
              </a:rPr>
              <a:t> Κύτταρα</a:t>
            </a:r>
            <a:br>
              <a:rPr lang="el-GR" sz="2000" b="1" dirty="0">
                <a:latin typeface="Georgia" pitchFamily="18" charset="0"/>
              </a:rPr>
            </a:br>
            <a:endParaRPr lang="el-GR" sz="2000" dirty="0">
              <a:latin typeface="Georgia"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3608" y="2586638"/>
            <a:ext cx="64579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2986208" y="6491636"/>
            <a:ext cx="2923455" cy="369332"/>
          </a:xfrm>
          <a:prstGeom prst="rect">
            <a:avLst/>
          </a:prstGeom>
        </p:spPr>
        <p:txBody>
          <a:bodyPr wrap="square">
            <a:spAutoFit/>
          </a:bodyPr>
          <a:lstStyle/>
          <a:p>
            <a:r>
              <a:rPr lang="el-GR" i="1" dirty="0" err="1"/>
              <a:t>Προκαρυωτικό</a:t>
            </a:r>
            <a:r>
              <a:rPr lang="el-GR" i="1" dirty="0"/>
              <a:t> κύτταρο</a:t>
            </a:r>
            <a:endParaRPr lang="el-GR" dirty="0"/>
          </a:p>
        </p:txBody>
      </p:sp>
      <p:sp>
        <p:nvSpPr>
          <p:cNvPr id="5" name="Ορθογώνιο 4"/>
          <p:cNvSpPr/>
          <p:nvPr/>
        </p:nvSpPr>
        <p:spPr>
          <a:xfrm>
            <a:off x="2123728" y="2834115"/>
            <a:ext cx="1270348" cy="369332"/>
          </a:xfrm>
          <a:prstGeom prst="rect">
            <a:avLst/>
          </a:prstGeom>
        </p:spPr>
        <p:txBody>
          <a:bodyPr wrap="none">
            <a:spAutoFit/>
          </a:bodyPr>
          <a:lstStyle/>
          <a:p>
            <a:r>
              <a:rPr lang="el-GR" b="1" dirty="0"/>
              <a:t>βλεφαρίδα</a:t>
            </a:r>
            <a:endParaRPr lang="el-GR" dirty="0"/>
          </a:p>
        </p:txBody>
      </p:sp>
      <p:sp>
        <p:nvSpPr>
          <p:cNvPr id="6" name="Ορθογώνιο 5"/>
          <p:cNvSpPr/>
          <p:nvPr/>
        </p:nvSpPr>
        <p:spPr>
          <a:xfrm>
            <a:off x="1954375" y="4365104"/>
            <a:ext cx="862480" cy="369332"/>
          </a:xfrm>
          <a:prstGeom prst="rect">
            <a:avLst/>
          </a:prstGeom>
        </p:spPr>
        <p:txBody>
          <a:bodyPr wrap="none">
            <a:spAutoFit/>
          </a:bodyPr>
          <a:lstStyle/>
          <a:p>
            <a:r>
              <a:rPr lang="el-GR" b="1" dirty="0"/>
              <a:t>έλυτρο</a:t>
            </a:r>
            <a:endParaRPr lang="el-GR" dirty="0"/>
          </a:p>
        </p:txBody>
      </p:sp>
      <p:sp>
        <p:nvSpPr>
          <p:cNvPr id="7" name="Ορθογώνιο 6"/>
          <p:cNvSpPr/>
          <p:nvPr/>
        </p:nvSpPr>
        <p:spPr>
          <a:xfrm>
            <a:off x="4738790" y="5517232"/>
            <a:ext cx="1402948" cy="369332"/>
          </a:xfrm>
          <a:prstGeom prst="rect">
            <a:avLst/>
          </a:prstGeom>
        </p:spPr>
        <p:txBody>
          <a:bodyPr wrap="none">
            <a:spAutoFit/>
          </a:bodyPr>
          <a:lstStyle/>
          <a:p>
            <a:r>
              <a:rPr lang="el-GR" b="1" dirty="0" err="1"/>
              <a:t>ριβοσώματα</a:t>
            </a:r>
            <a:endParaRPr lang="el-GR" dirty="0"/>
          </a:p>
        </p:txBody>
      </p:sp>
      <p:sp>
        <p:nvSpPr>
          <p:cNvPr id="3" name="Ορθογώνιο 2"/>
          <p:cNvSpPr/>
          <p:nvPr/>
        </p:nvSpPr>
        <p:spPr>
          <a:xfrm>
            <a:off x="6615652" y="5240233"/>
            <a:ext cx="1366494" cy="646331"/>
          </a:xfrm>
          <a:prstGeom prst="rect">
            <a:avLst/>
          </a:prstGeom>
        </p:spPr>
        <p:txBody>
          <a:bodyPr wrap="square">
            <a:spAutoFit/>
          </a:bodyPr>
          <a:lstStyle/>
          <a:p>
            <a:r>
              <a:rPr lang="el-GR" b="1" dirty="0"/>
              <a:t>κυτταρικό</a:t>
            </a:r>
          </a:p>
          <a:p>
            <a:r>
              <a:rPr lang="el-GR" b="1" dirty="0"/>
              <a:t>τοίχωμα</a:t>
            </a:r>
            <a:endParaRPr lang="el-GR" dirty="0"/>
          </a:p>
        </p:txBody>
      </p:sp>
      <p:sp>
        <p:nvSpPr>
          <p:cNvPr id="8" name="Ορθογώνιο 7"/>
          <p:cNvSpPr/>
          <p:nvPr/>
        </p:nvSpPr>
        <p:spPr>
          <a:xfrm>
            <a:off x="251520" y="1135669"/>
            <a:ext cx="8784976" cy="1477328"/>
          </a:xfrm>
          <a:prstGeom prst="rect">
            <a:avLst/>
          </a:prstGeom>
        </p:spPr>
        <p:txBody>
          <a:bodyPr wrap="square">
            <a:spAutoFit/>
          </a:bodyPr>
          <a:lstStyle/>
          <a:p>
            <a:r>
              <a:rPr lang="el-GR" dirty="0">
                <a:latin typeface="Georgia" pitchFamily="18" charset="0"/>
              </a:rPr>
              <a:t>Περιλαμβάνουν τα </a:t>
            </a:r>
            <a:r>
              <a:rPr lang="el-GR" b="1" dirty="0">
                <a:latin typeface="Georgia" pitchFamily="18" charset="0"/>
              </a:rPr>
              <a:t>Βακτήρια</a:t>
            </a:r>
            <a:r>
              <a:rPr lang="el-GR" dirty="0">
                <a:latin typeface="Georgia" pitchFamily="18" charset="0"/>
              </a:rPr>
              <a:t>, τις </a:t>
            </a:r>
            <a:r>
              <a:rPr lang="el-GR" b="1" dirty="0" err="1">
                <a:latin typeface="Georgia" pitchFamily="18" charset="0"/>
              </a:rPr>
              <a:t>Ρικέτσιες</a:t>
            </a:r>
            <a:r>
              <a:rPr lang="el-GR" dirty="0">
                <a:latin typeface="Georgia" pitchFamily="18" charset="0"/>
              </a:rPr>
              <a:t>, τα </a:t>
            </a:r>
            <a:r>
              <a:rPr lang="el-GR" b="1" dirty="0" err="1">
                <a:latin typeface="Georgia" pitchFamily="18" charset="0"/>
              </a:rPr>
              <a:t>Χλαμύδια</a:t>
            </a:r>
            <a:r>
              <a:rPr lang="el-GR" dirty="0">
                <a:latin typeface="Georgia" pitchFamily="18" charset="0"/>
              </a:rPr>
              <a:t>, τα </a:t>
            </a:r>
            <a:r>
              <a:rPr lang="el-GR" b="1" dirty="0" err="1">
                <a:latin typeface="Georgia" pitchFamily="18" charset="0"/>
              </a:rPr>
              <a:t>Μυκοπλάσματα</a:t>
            </a:r>
            <a:r>
              <a:rPr lang="el-GR" b="1" dirty="0">
                <a:latin typeface="Georgia" pitchFamily="18" charset="0"/>
              </a:rPr>
              <a:t> και </a:t>
            </a:r>
            <a:r>
              <a:rPr lang="el-GR" dirty="0">
                <a:latin typeface="Georgia" pitchFamily="18" charset="0"/>
              </a:rPr>
              <a:t>τους </a:t>
            </a:r>
            <a:r>
              <a:rPr lang="el-GR" b="1" dirty="0" err="1">
                <a:latin typeface="Georgia" pitchFamily="18" charset="0"/>
              </a:rPr>
              <a:t>Ακτινομύκητες</a:t>
            </a:r>
            <a:r>
              <a:rPr lang="el-GR" dirty="0">
                <a:latin typeface="Georgia" pitchFamily="18" charset="0"/>
              </a:rPr>
              <a:t>.</a:t>
            </a:r>
          </a:p>
          <a:p>
            <a:endParaRPr lang="el-GR" dirty="0">
              <a:latin typeface="Georgia" pitchFamily="18" charset="0"/>
            </a:endParaRPr>
          </a:p>
          <a:p>
            <a:r>
              <a:rPr lang="el-GR" dirty="0">
                <a:latin typeface="Georgia" pitchFamily="18" charset="0"/>
              </a:rPr>
              <a:t> Χαρακτηρίζονται από το </a:t>
            </a:r>
            <a:r>
              <a:rPr lang="el-GR" dirty="0" err="1">
                <a:latin typeface="Georgia" pitchFamily="18" charset="0"/>
              </a:rPr>
              <a:t>προκαρυωτικό</a:t>
            </a:r>
            <a:r>
              <a:rPr lang="el-GR" dirty="0">
                <a:latin typeface="Georgia" pitchFamily="18" charset="0"/>
              </a:rPr>
              <a:t> κύτταρο, ο πυρήνας του οποίου αποτελείται από ένα μόριο </a:t>
            </a:r>
            <a:r>
              <a:rPr lang="el-GR" dirty="0" err="1">
                <a:latin typeface="Georgia" pitchFamily="18" charset="0"/>
              </a:rPr>
              <a:t>δεοξυριβονουκλεϊνικού</a:t>
            </a:r>
            <a:r>
              <a:rPr lang="el-GR" dirty="0">
                <a:latin typeface="Georgia" pitchFamily="18" charset="0"/>
              </a:rPr>
              <a:t> οξέος (DNA), χωρίς πυρηνική μεμβράνη</a:t>
            </a:r>
            <a:r>
              <a:rPr lang="el-GR" dirty="0"/>
              <a:t>.</a:t>
            </a:r>
          </a:p>
        </p:txBody>
      </p:sp>
      <p:sp>
        <p:nvSpPr>
          <p:cNvPr id="9" name="Ορθογώνιο 8"/>
          <p:cNvSpPr/>
          <p:nvPr/>
        </p:nvSpPr>
        <p:spPr>
          <a:xfrm>
            <a:off x="1794877" y="4929932"/>
            <a:ext cx="1178528" cy="369332"/>
          </a:xfrm>
          <a:prstGeom prst="rect">
            <a:avLst/>
          </a:prstGeom>
        </p:spPr>
        <p:txBody>
          <a:bodyPr wrap="none">
            <a:spAutoFit/>
          </a:bodyPr>
          <a:lstStyle/>
          <a:p>
            <a:r>
              <a:rPr lang="el-GR" b="1" dirty="0" err="1"/>
              <a:t>μεσόσωμα</a:t>
            </a:r>
            <a:endParaRPr lang="el-GR" dirty="0"/>
          </a:p>
        </p:txBody>
      </p:sp>
      <p:sp>
        <p:nvSpPr>
          <p:cNvPr id="10" name="Ορθογώνιο 9"/>
          <p:cNvSpPr/>
          <p:nvPr/>
        </p:nvSpPr>
        <p:spPr>
          <a:xfrm>
            <a:off x="1223628" y="5796175"/>
            <a:ext cx="2662680" cy="553998"/>
          </a:xfrm>
          <a:prstGeom prst="rect">
            <a:avLst/>
          </a:prstGeom>
        </p:spPr>
        <p:txBody>
          <a:bodyPr wrap="square">
            <a:spAutoFit/>
          </a:bodyPr>
          <a:lstStyle/>
          <a:p>
            <a:r>
              <a:rPr lang="el-GR" sz="1000" b="1" dirty="0" err="1"/>
              <a:t>κυτταροπλασματική</a:t>
            </a:r>
            <a:r>
              <a:rPr lang="el-GR" sz="1000" b="1" dirty="0"/>
              <a:t> μεμβράνη</a:t>
            </a:r>
          </a:p>
          <a:p>
            <a:r>
              <a:rPr lang="el-GR" sz="1000" b="1" dirty="0"/>
              <a:t>κυτταρικό τοίχωμα</a:t>
            </a:r>
          </a:p>
          <a:p>
            <a:r>
              <a:rPr lang="el-GR" sz="1000" b="1" dirty="0"/>
              <a:t>έλυτρο</a:t>
            </a:r>
            <a:endParaRPr lang="el-GR" sz="1000" dirty="0"/>
          </a:p>
        </p:txBody>
      </p:sp>
      <p:sp>
        <p:nvSpPr>
          <p:cNvPr id="11" name="Ορθογώνιο 10"/>
          <p:cNvSpPr/>
          <p:nvPr/>
        </p:nvSpPr>
        <p:spPr>
          <a:xfrm>
            <a:off x="6615652" y="4320678"/>
            <a:ext cx="1091966" cy="369332"/>
          </a:xfrm>
          <a:prstGeom prst="rect">
            <a:avLst/>
          </a:prstGeom>
        </p:spPr>
        <p:txBody>
          <a:bodyPr wrap="none">
            <a:spAutoFit/>
          </a:bodyPr>
          <a:lstStyle/>
          <a:p>
            <a:r>
              <a:rPr lang="el-GR" b="1" dirty="0"/>
              <a:t>έγκλειστα</a:t>
            </a:r>
            <a:endParaRPr lang="el-GR" dirty="0"/>
          </a:p>
        </p:txBody>
      </p:sp>
      <p:sp>
        <p:nvSpPr>
          <p:cNvPr id="12" name="Ορθογώνιο 11"/>
          <p:cNvSpPr/>
          <p:nvPr/>
        </p:nvSpPr>
        <p:spPr>
          <a:xfrm>
            <a:off x="5709650" y="2834115"/>
            <a:ext cx="1997968" cy="646331"/>
          </a:xfrm>
          <a:prstGeom prst="rect">
            <a:avLst/>
          </a:prstGeom>
        </p:spPr>
        <p:txBody>
          <a:bodyPr wrap="square">
            <a:spAutoFit/>
          </a:bodyPr>
          <a:lstStyle/>
          <a:p>
            <a:r>
              <a:rPr lang="el-GR" b="1" dirty="0"/>
              <a:t>πυρηνική</a:t>
            </a:r>
          </a:p>
          <a:p>
            <a:r>
              <a:rPr lang="el-GR" b="1" dirty="0"/>
              <a:t>ουσία (</a:t>
            </a:r>
            <a:r>
              <a:rPr lang="en-US" b="1" dirty="0"/>
              <a:t>DNA)</a:t>
            </a:r>
            <a:endParaRPr lang="el-GR" dirty="0"/>
          </a:p>
        </p:txBody>
      </p:sp>
      <p:sp>
        <p:nvSpPr>
          <p:cNvPr id="13" name="Ορθογώνιο 12"/>
          <p:cNvSpPr/>
          <p:nvPr/>
        </p:nvSpPr>
        <p:spPr>
          <a:xfrm>
            <a:off x="6584241" y="3452290"/>
            <a:ext cx="2141984" cy="646331"/>
          </a:xfrm>
          <a:prstGeom prst="rect">
            <a:avLst/>
          </a:prstGeom>
        </p:spPr>
        <p:txBody>
          <a:bodyPr wrap="square">
            <a:spAutoFit/>
          </a:bodyPr>
          <a:lstStyle/>
          <a:p>
            <a:r>
              <a:rPr lang="el-GR" b="1" dirty="0" err="1"/>
              <a:t>κυτταροπλασματική</a:t>
            </a:r>
            <a:endParaRPr lang="el-GR" b="1" dirty="0"/>
          </a:p>
          <a:p>
            <a:r>
              <a:rPr lang="el-GR" b="1" dirty="0"/>
              <a:t>μεμβράνη</a:t>
            </a:r>
            <a:endParaRPr lang="el-GR" dirty="0"/>
          </a:p>
        </p:txBody>
      </p:sp>
      <p:sp>
        <p:nvSpPr>
          <p:cNvPr id="14" name="Ορθογώνιο 13"/>
          <p:cNvSpPr/>
          <p:nvPr/>
        </p:nvSpPr>
        <p:spPr>
          <a:xfrm>
            <a:off x="4501359" y="2629290"/>
            <a:ext cx="1178528" cy="369332"/>
          </a:xfrm>
          <a:prstGeom prst="rect">
            <a:avLst/>
          </a:prstGeom>
        </p:spPr>
        <p:txBody>
          <a:bodyPr wrap="none">
            <a:spAutoFit/>
          </a:bodyPr>
          <a:lstStyle/>
          <a:p>
            <a:r>
              <a:rPr lang="el-GR" b="1" dirty="0" err="1"/>
              <a:t>μεσόσωμα</a:t>
            </a:r>
            <a:endParaRPr lang="el-GR" dirty="0"/>
          </a:p>
        </p:txBody>
      </p:sp>
    </p:spTree>
    <p:extLst>
      <p:ext uri="{BB962C8B-B14F-4D97-AF65-F5344CB8AC3E}">
        <p14:creationId xmlns:p14="http://schemas.microsoft.com/office/powerpoint/2010/main" val="180303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200" b="1" dirty="0">
                <a:latin typeface="Georgia" pitchFamily="18" charset="0"/>
              </a:rPr>
              <a:t>Γ. Ιοί</a:t>
            </a:r>
            <a:br>
              <a:rPr lang="el-GR" b="1" dirty="0"/>
            </a:b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latin typeface="Georgia" pitchFamily="18" charset="0"/>
              </a:rPr>
              <a:t>Εμφανίζουν ειδική βιολογική οργάνωση,   αποτελούμενη από ένα μόνο είδος </a:t>
            </a:r>
            <a:r>
              <a:rPr lang="el-GR" sz="2800" dirty="0" err="1">
                <a:latin typeface="Georgia" pitchFamily="18" charset="0"/>
              </a:rPr>
              <a:t>νουκλεϊνικού</a:t>
            </a:r>
            <a:r>
              <a:rPr lang="el-GR" sz="2800" dirty="0">
                <a:latin typeface="Georgia" pitchFamily="18" charset="0"/>
              </a:rPr>
              <a:t> οξέος, DNA ή RNA, που περιβάλλεται από πρωτεΐνη.</a:t>
            </a:r>
          </a:p>
          <a:p>
            <a:pPr marL="0" indent="0">
              <a:buNone/>
            </a:pPr>
            <a:endParaRPr lang="el-GR" sz="2800" dirty="0">
              <a:latin typeface="Georgia" pitchFamily="18" charset="0"/>
            </a:endParaRPr>
          </a:p>
          <a:p>
            <a:pPr marL="0" indent="0">
              <a:buNone/>
            </a:pPr>
            <a:r>
              <a:rPr lang="el-GR" sz="2800" dirty="0">
                <a:latin typeface="Georgia" pitchFamily="18" charset="0"/>
              </a:rPr>
              <a:t>Παρασιτούν σε άλλους οργανισμούς και μπορούμε να τους δούμε μόνο με ηλεκτρονικό μικροσκόπιο.</a:t>
            </a:r>
          </a:p>
        </p:txBody>
      </p:sp>
    </p:spTree>
    <p:extLst>
      <p:ext uri="{BB962C8B-B14F-4D97-AF65-F5344CB8AC3E}">
        <p14:creationId xmlns:p14="http://schemas.microsoft.com/office/powerpoint/2010/main" val="17428859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1216</Words>
  <Application>Microsoft Office PowerPoint</Application>
  <PresentationFormat>On-screen Show (4:3)</PresentationFormat>
  <Paragraphs>166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Franklin Gothic Book</vt:lpstr>
      <vt:lpstr>Franklin Gothic Medium</vt:lpstr>
      <vt:lpstr>Georgia</vt:lpstr>
      <vt:lpstr>Wingdings</vt:lpstr>
      <vt:lpstr>Wingdings 2</vt:lpstr>
      <vt:lpstr>Διαστημικό</vt:lpstr>
      <vt:lpstr>ΜΙΚΡΟΒΙΟΛΟΓΙΑ</vt:lpstr>
      <vt:lpstr>ΜΙΚΡΟΒΙΟΛΟΓΙΑ</vt:lpstr>
      <vt:lpstr>Μικροβιολογία εδάφουΣ</vt:lpstr>
      <vt:lpstr>Βιομηχανική Μικροβιολογία</vt:lpstr>
      <vt:lpstr>Ιατρικη μικροβιολογια</vt:lpstr>
      <vt:lpstr>ΜΙΚΡΟΒΙΑ</vt:lpstr>
      <vt:lpstr>Α. Ανώτερα Πρώτιστα ή Ευκαρυωτικά Κύτταρα </vt:lpstr>
      <vt:lpstr>Β. Κατώτερα Πρώτιστα ή Προκαρυωτικά Κύτταρα </vt:lpstr>
      <vt:lpstr>Γ. Ιοί </vt:lpstr>
      <vt:lpstr>ΚΥΤΤΑΡΟ</vt:lpstr>
      <vt:lpstr>Προκαρυωτικό κύτταρο</vt:lpstr>
      <vt:lpstr>Προκαρυωτικό κύτταρο</vt:lpstr>
      <vt:lpstr>ΕΥΚΑΡΥΩΤΙΚΟ ΚΥΤΤΑΡΟ</vt:lpstr>
      <vt:lpstr>ΕΥΚΑΡΥΩΤΙΚΟ ΚΥΤΤΑΡΟ</vt:lpstr>
      <vt:lpstr>ΜΙΚΡΟΒΙΑ</vt:lpstr>
      <vt:lpstr>ΜΙΚΡΟΒΙΑ</vt:lpstr>
      <vt:lpstr>ΜΙΚΡΟΒΙΑ</vt:lpstr>
      <vt:lpstr>ΙΟΙ</vt:lpstr>
      <vt:lpstr>ΡΙΚΕΤΣΙΕΣ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ΜΙΚΡΟΒΙΟΛΟΓΙΑ</dc:title>
  <dc:creator>Taligkaris, Nikolaos [JACGR]</dc:creator>
  <cp:lastModifiedBy>Taligkaris, Nikolaos [JACGR]</cp:lastModifiedBy>
  <cp:revision>31</cp:revision>
  <dcterms:created xsi:type="dcterms:W3CDTF">2020-05-12T17:20:52Z</dcterms:created>
  <dcterms:modified xsi:type="dcterms:W3CDTF">2020-05-21T09:25:24Z</dcterms:modified>
</cp:coreProperties>
</file>