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1"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3" r:id="rId35"/>
    <p:sldId id="294" r:id="rId36"/>
    <p:sldId id="295" r:id="rId37"/>
    <p:sldId id="296" r:id="rId38"/>
    <p:sldId id="297" r:id="rId39"/>
    <p:sldId id="298" r:id="rId40"/>
    <p:sldId id="299" r:id="rId41"/>
    <p:sldId id="300" r:id="rId42"/>
    <p:sldId id="302" r:id="rId4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94660"/>
  </p:normalViewPr>
  <p:slideViewPr>
    <p:cSldViewPr snapToGrid="0">
      <p:cViewPr varScale="1">
        <p:scale>
          <a:sx n="82" d="100"/>
          <a:sy n="82" d="100"/>
        </p:scale>
        <p:origin x="8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Kotzamanidou" userId="1d0608aa-f460-40d6-8597-44324befe0c1" providerId="ADAL" clId="{A45DB52C-2D30-42F6-AFE0-F352B5F650C3}"/>
    <pc:docChg chg="addSld modSld">
      <pc:chgData name="Alexandra Kotzamanidou" userId="1d0608aa-f460-40d6-8597-44324befe0c1" providerId="ADAL" clId="{A45DB52C-2D30-42F6-AFE0-F352B5F650C3}" dt="2023-06-11T17:32:57.331" v="357" actId="20577"/>
      <pc:docMkLst>
        <pc:docMk/>
      </pc:docMkLst>
      <pc:sldChg chg="modSp new mod">
        <pc:chgData name="Alexandra Kotzamanidou" userId="1d0608aa-f460-40d6-8597-44324befe0c1" providerId="ADAL" clId="{A45DB52C-2D30-42F6-AFE0-F352B5F650C3}" dt="2023-06-11T17:32:57.331" v="357" actId="20577"/>
        <pc:sldMkLst>
          <pc:docMk/>
          <pc:sldMk cId="2959834915" sldId="301"/>
        </pc:sldMkLst>
        <pc:spChg chg="mod">
          <ac:chgData name="Alexandra Kotzamanidou" userId="1d0608aa-f460-40d6-8597-44324befe0c1" providerId="ADAL" clId="{A45DB52C-2D30-42F6-AFE0-F352B5F650C3}" dt="2023-06-05T11:59:22.701" v="11" actId="122"/>
          <ac:spMkLst>
            <pc:docMk/>
            <pc:sldMk cId="2959834915" sldId="301"/>
            <ac:spMk id="2" creationId="{6D95AA47-E88E-0F5C-5682-440D82A70EA5}"/>
          </ac:spMkLst>
        </pc:spChg>
        <pc:spChg chg="mod">
          <ac:chgData name="Alexandra Kotzamanidou" userId="1d0608aa-f460-40d6-8597-44324befe0c1" providerId="ADAL" clId="{A45DB52C-2D30-42F6-AFE0-F352B5F650C3}" dt="2023-06-11T17:32:57.331" v="357" actId="20577"/>
          <ac:spMkLst>
            <pc:docMk/>
            <pc:sldMk cId="2959834915" sldId="301"/>
            <ac:spMk id="3" creationId="{C55E64F5-D2A9-89E7-D17D-94DD89884A60}"/>
          </ac:spMkLst>
        </pc:spChg>
      </pc:sldChg>
      <pc:sldChg chg="modSp new mod">
        <pc:chgData name="Alexandra Kotzamanidou" userId="1d0608aa-f460-40d6-8597-44324befe0c1" providerId="ADAL" clId="{A45DB52C-2D30-42F6-AFE0-F352B5F650C3}" dt="2023-06-05T12:04:50.684" v="287" actId="20577"/>
        <pc:sldMkLst>
          <pc:docMk/>
          <pc:sldMk cId="304528436" sldId="302"/>
        </pc:sldMkLst>
        <pc:spChg chg="mod">
          <ac:chgData name="Alexandra Kotzamanidou" userId="1d0608aa-f460-40d6-8597-44324befe0c1" providerId="ADAL" clId="{A45DB52C-2D30-42F6-AFE0-F352B5F650C3}" dt="2023-06-05T12:01:09.050" v="122" actId="255"/>
          <ac:spMkLst>
            <pc:docMk/>
            <pc:sldMk cId="304528436" sldId="302"/>
            <ac:spMk id="2" creationId="{7301791E-21CE-DC2F-DDD7-1277FC025B5A}"/>
          </ac:spMkLst>
        </pc:spChg>
        <pc:spChg chg="mod">
          <ac:chgData name="Alexandra Kotzamanidou" userId="1d0608aa-f460-40d6-8597-44324befe0c1" providerId="ADAL" clId="{A45DB52C-2D30-42F6-AFE0-F352B5F650C3}" dt="2023-06-05T12:04:50.684" v="287" actId="20577"/>
          <ac:spMkLst>
            <pc:docMk/>
            <pc:sldMk cId="304528436" sldId="302"/>
            <ac:spMk id="3" creationId="{D490A749-A921-FB8F-E1B2-ADDCF73E9ED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11259406-A34C-405A-8F78-E22EF27C1396}"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3384830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1259406-A34C-405A-8F78-E22EF27C1396}"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3025805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1259406-A34C-405A-8F78-E22EF27C1396}"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2725448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1259406-A34C-405A-8F78-E22EF27C1396}"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4141848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11259406-A34C-405A-8F78-E22EF27C1396}"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404487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11259406-A34C-405A-8F78-E22EF27C1396}" type="datetimeFigureOut">
              <a:rPr lang="el-GR" smtClean="0"/>
              <a:t>11/6/2023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23612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11259406-A34C-405A-8F78-E22EF27C1396}" type="datetimeFigureOut">
              <a:rPr lang="el-GR" smtClean="0"/>
              <a:t>11/6/2023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138468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11259406-A34C-405A-8F78-E22EF27C1396}" type="datetimeFigureOut">
              <a:rPr lang="el-GR" smtClean="0"/>
              <a:t>11/6/2023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245891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1259406-A34C-405A-8F78-E22EF27C1396}" type="datetimeFigureOut">
              <a:rPr lang="el-GR" smtClean="0"/>
              <a:t>11/6/2023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992659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11259406-A34C-405A-8F78-E22EF27C1396}" type="datetimeFigureOut">
              <a:rPr lang="el-GR" smtClean="0"/>
              <a:t>11/6/2023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278800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11259406-A34C-405A-8F78-E22EF27C1396}" type="datetimeFigureOut">
              <a:rPr lang="el-GR" smtClean="0"/>
              <a:t>11/6/2023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486FD28-015E-44F9-A583-8FF1FF942DFF}" type="slidenum">
              <a:rPr lang="el-GR" smtClean="0"/>
              <a:t>‹#›</a:t>
            </a:fld>
            <a:endParaRPr lang="el-GR"/>
          </a:p>
        </p:txBody>
      </p:sp>
    </p:spTree>
    <p:extLst>
      <p:ext uri="{BB962C8B-B14F-4D97-AF65-F5344CB8AC3E}">
        <p14:creationId xmlns:p14="http://schemas.microsoft.com/office/powerpoint/2010/main" val="3760411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59406-A34C-405A-8F78-E22EF27C1396}" type="datetimeFigureOut">
              <a:rPr lang="el-GR" smtClean="0"/>
              <a:t>11/6/2023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86FD28-015E-44F9-A583-8FF1FF942DFF}" type="slidenum">
              <a:rPr lang="el-GR" smtClean="0"/>
              <a:t>‹#›</a:t>
            </a:fld>
            <a:endParaRPr lang="el-GR"/>
          </a:p>
        </p:txBody>
      </p:sp>
    </p:spTree>
    <p:extLst>
      <p:ext uri="{BB962C8B-B14F-4D97-AF65-F5344CB8AC3E}">
        <p14:creationId xmlns:p14="http://schemas.microsoft.com/office/powerpoint/2010/main" val="121690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95AA47-E88E-0F5C-5682-440D82A70EA5}"/>
              </a:ext>
            </a:extLst>
          </p:cNvPr>
          <p:cNvSpPr>
            <a:spLocks noGrp="1"/>
          </p:cNvSpPr>
          <p:nvPr>
            <p:ph type="title"/>
          </p:nvPr>
        </p:nvSpPr>
        <p:spPr/>
        <p:txBody>
          <a:bodyPr/>
          <a:lstStyle/>
          <a:p>
            <a:pPr algn="ctr"/>
            <a:r>
              <a:rPr lang="el-GR" dirty="0"/>
              <a:t>ΚΑΛΛΥΝΤΙΚΑ</a:t>
            </a:r>
          </a:p>
        </p:txBody>
      </p:sp>
      <p:sp>
        <p:nvSpPr>
          <p:cNvPr id="3" name="Θέση περιεχομένου 2">
            <a:extLst>
              <a:ext uri="{FF2B5EF4-FFF2-40B4-BE49-F238E27FC236}">
                <a16:creationId xmlns:a16="http://schemas.microsoft.com/office/drawing/2014/main" id="{C55E64F5-D2A9-89E7-D17D-94DD89884A60}"/>
              </a:ext>
            </a:extLst>
          </p:cNvPr>
          <p:cNvSpPr>
            <a:spLocks noGrp="1"/>
          </p:cNvSpPr>
          <p:nvPr>
            <p:ph idx="1"/>
          </p:nvPr>
        </p:nvSpPr>
        <p:spPr/>
        <p:txBody>
          <a:bodyPr/>
          <a:lstStyle/>
          <a:p>
            <a:endParaRPr lang="en-US" dirty="0"/>
          </a:p>
          <a:p>
            <a:r>
              <a:rPr lang="el-GR" dirty="0"/>
              <a:t>ΕΙΔΙΚΟΤΗΤΑ</a:t>
            </a:r>
            <a:r>
              <a:rPr lang="en-US" dirty="0"/>
              <a:t>: </a:t>
            </a:r>
            <a:r>
              <a:rPr lang="el-GR"/>
              <a:t>ΤΕΧΝΙΚΟΙ ΦΑΡΜΑΚΩΝ ΚΑΛΛΥΝΤΙΚΩΝ ΚΑΙ ΠΑΡΕΜΦΕΡΩΝ ΠΡΟΙΟΝΤΩΝ</a:t>
            </a:r>
            <a:endParaRPr lang="en-US" dirty="0"/>
          </a:p>
          <a:p>
            <a:r>
              <a:rPr lang="el-GR" dirty="0"/>
              <a:t>ΕΚΠΑΙΔΕΥΤΡΙΑ</a:t>
            </a:r>
            <a:r>
              <a:rPr lang="en-US" dirty="0"/>
              <a:t>:</a:t>
            </a:r>
            <a:r>
              <a:rPr lang="el-GR" dirty="0"/>
              <a:t> ΚΟΤΖΑΜΑΝΙΔΟΥ ΑΛΕΞΑΝΔΡΑ</a:t>
            </a:r>
          </a:p>
        </p:txBody>
      </p:sp>
    </p:spTree>
    <p:extLst>
      <p:ext uri="{BB962C8B-B14F-4D97-AF65-F5344CB8AC3E}">
        <p14:creationId xmlns:p14="http://schemas.microsoft.com/office/powerpoint/2010/main" val="295983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Μερικές φορές χρησιμοποιούνται κάποια εναλλακτικά συντηρητικά. Αυτά είναι ενώσεις με </a:t>
            </a:r>
            <a:r>
              <a:rPr lang="el-GR" sz="2400" dirty="0" err="1">
                <a:latin typeface="Arial" panose="020B0604020202020204" pitchFamily="34" charset="0"/>
                <a:cs typeface="Arial" panose="020B0604020202020204" pitchFamily="34" charset="0"/>
              </a:rPr>
              <a:t>αντιμικροβιακή</a:t>
            </a:r>
            <a:r>
              <a:rPr lang="el-GR" sz="2400" dirty="0">
                <a:latin typeface="Arial" panose="020B0604020202020204" pitchFamily="34" charset="0"/>
                <a:cs typeface="Arial" panose="020B0604020202020204" pitchFamily="34" charset="0"/>
              </a:rPr>
              <a:t> δράση, που όμως δεν χαρακτηρίζονται ως συντηρητικά σύμφωνα με τον κανονισμό της Ε.Ε. Τέτοιες ενώσεις είναι για παράδειγμα οι εξής : </a:t>
            </a:r>
          </a:p>
          <a:p>
            <a:pPr marL="0" indent="0">
              <a:buNone/>
            </a:pPr>
            <a:endParaRPr lang="el-GR" sz="2400" dirty="0">
              <a:latin typeface="Arial" panose="020B0604020202020204" pitchFamily="34" charset="0"/>
              <a:cs typeface="Arial" panose="020B0604020202020204" pitchFamily="34" charset="0"/>
            </a:endParaRPr>
          </a:p>
          <a:p>
            <a:r>
              <a:rPr lang="el-GR" sz="2400" dirty="0" err="1">
                <a:latin typeface="Arial" panose="020B0604020202020204" pitchFamily="34" charset="0"/>
                <a:cs typeface="Arial" panose="020B0604020202020204" pitchFamily="34" charset="0"/>
              </a:rPr>
              <a:t>Καπρυλυλογλυκόλη</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φαινυλο</a:t>
            </a:r>
            <a:r>
              <a:rPr lang="el-GR" sz="2400" dirty="0">
                <a:latin typeface="Arial" panose="020B0604020202020204" pitchFamily="34" charset="0"/>
                <a:cs typeface="Arial" panose="020B0604020202020204" pitchFamily="34" charset="0"/>
              </a:rPr>
              <a:t>-αιθυλική αλκοόλη, </a:t>
            </a:r>
            <a:r>
              <a:rPr lang="el-GR" sz="2400" dirty="0" err="1">
                <a:latin typeface="Arial" panose="020B0604020202020204" pitchFamily="34" charset="0"/>
                <a:cs typeface="Arial" panose="020B0604020202020204" pitchFamily="34" charset="0"/>
              </a:rPr>
              <a:t>αιθυλεξυλογλυκερίνη</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Φυσικές </a:t>
            </a:r>
            <a:r>
              <a:rPr lang="el-GR" sz="2400" dirty="0" err="1">
                <a:latin typeface="Arial" panose="020B0604020202020204" pitchFamily="34" charset="0"/>
                <a:cs typeface="Arial" panose="020B0604020202020204" pitchFamily="34" charset="0"/>
              </a:rPr>
              <a:t>φαινολικές</a:t>
            </a:r>
            <a:r>
              <a:rPr lang="el-GR" sz="2400" dirty="0">
                <a:latin typeface="Arial" panose="020B0604020202020204" pitchFamily="34" charset="0"/>
                <a:cs typeface="Arial" panose="020B0604020202020204" pitchFamily="34" charset="0"/>
              </a:rPr>
              <a:t> ενώσεις (π.χ. καφεϊκό οξύ, </a:t>
            </a:r>
            <a:r>
              <a:rPr lang="el-GR" sz="2400" dirty="0" err="1">
                <a:latin typeface="Arial" panose="020B0604020202020204" pitchFamily="34" charset="0"/>
                <a:cs typeface="Arial" panose="020B0604020202020204" pitchFamily="34" charset="0"/>
              </a:rPr>
              <a:t>κουμαρικό</a:t>
            </a:r>
            <a:r>
              <a:rPr lang="el-GR" sz="2400" dirty="0">
                <a:latin typeface="Arial" panose="020B0604020202020204" pitchFamily="34" charset="0"/>
                <a:cs typeface="Arial" panose="020B0604020202020204" pitchFamily="34" charset="0"/>
              </a:rPr>
              <a:t> οξύ) </a:t>
            </a:r>
          </a:p>
          <a:p>
            <a:r>
              <a:rPr lang="el-GR" sz="2400" dirty="0">
                <a:latin typeface="Arial" panose="020B0604020202020204" pitchFamily="34" charset="0"/>
                <a:cs typeface="Arial" panose="020B0604020202020204" pitchFamily="34" charset="0"/>
              </a:rPr>
              <a:t>Αρωματικές ενώσεις (π.χ. αλδεΰδες, αλκοόλες, οργανικά οξέα) </a:t>
            </a:r>
          </a:p>
          <a:p>
            <a:r>
              <a:rPr lang="el-GR" sz="2400" dirty="0">
                <a:latin typeface="Arial" panose="020B0604020202020204" pitchFamily="34" charset="0"/>
                <a:cs typeface="Arial" panose="020B0604020202020204" pitchFamily="34" charset="0"/>
              </a:rPr>
              <a:t>Αιθέρια έλαια (π.χ. αιθέριο έλαιο της ρίγανης) </a:t>
            </a:r>
          </a:p>
          <a:p>
            <a:r>
              <a:rPr lang="el-GR" sz="2400" dirty="0">
                <a:latin typeface="Arial" panose="020B0604020202020204" pitchFamily="34" charset="0"/>
                <a:cs typeface="Arial" panose="020B0604020202020204" pitchFamily="34" charset="0"/>
              </a:rPr>
              <a:t>Φυτικά εκχυλίσματα σε ελαιόλαδο ή αλκοόλη (π.χ. εκχύλισμα από θυμάρι) </a:t>
            </a:r>
          </a:p>
          <a:p>
            <a:endParaRPr lang="el-GR" dirty="0"/>
          </a:p>
          <a:p>
            <a:pPr marL="0" indent="0">
              <a:buNone/>
            </a:pPr>
            <a:endParaRPr lang="el-GR" dirty="0"/>
          </a:p>
        </p:txBody>
      </p:sp>
    </p:spTree>
    <p:extLst>
      <p:ext uri="{BB962C8B-B14F-4D97-AF65-F5344CB8AC3E}">
        <p14:creationId xmlns:p14="http://schemas.microsoft.com/office/powerpoint/2010/main" val="374732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pPr marL="0" indent="0">
              <a:buNone/>
            </a:pPr>
            <a:r>
              <a:rPr lang="el-GR" sz="2400" dirty="0">
                <a:latin typeface="Arial" panose="020B0604020202020204" pitchFamily="34" charset="0"/>
                <a:cs typeface="Arial" panose="020B0604020202020204" pitchFamily="34" charset="0"/>
              </a:rPr>
              <a:t>Τα τελευταία χρόνια έχουν αρχίσει να παράγονται καλλυντικά ελεύθερα συντηρητικών, δηλαδή καλλυντικά τα οποία δεν περιέχουν συντηρητικά</a:t>
            </a:r>
          </a:p>
          <a:p>
            <a:pPr marL="0" indent="0">
              <a:buNone/>
            </a:pPr>
            <a:r>
              <a:rPr lang="el-GR" sz="2400" dirty="0">
                <a:latin typeface="Arial" panose="020B0604020202020204" pitchFamily="34" charset="0"/>
                <a:cs typeface="Arial" panose="020B0604020202020204" pitchFamily="34" charset="0"/>
              </a:rPr>
              <a:t>Τα καλλυντικά αυτά παρασκευάζονται με την χρήση της τεχνολογίας φραγμών, η οποία στηρίζεται στον περιορισμό ή ακόμα καλύτερα στον μηδενισμό των επιμολύνσεων κατά την παραγωγή των καλλυντικών, με αποτέλεσμα να μην είναι απαραίτητη η προσθήκη συντηρητικών</a:t>
            </a:r>
            <a:endParaRPr lang="el-GR" dirty="0"/>
          </a:p>
        </p:txBody>
      </p:sp>
    </p:spTree>
    <p:extLst>
      <p:ext uri="{BB962C8B-B14F-4D97-AF65-F5344CB8AC3E}">
        <p14:creationId xmlns:p14="http://schemas.microsoft.com/office/powerpoint/2010/main" val="213928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pPr marL="0" indent="0">
              <a:buNone/>
            </a:pPr>
            <a:r>
              <a:rPr lang="el-GR" sz="2400" dirty="0">
                <a:latin typeface="Arial" panose="020B0604020202020204" pitchFamily="34" charset="0"/>
                <a:cs typeface="Arial" panose="020B0604020202020204" pitchFamily="34" charset="0"/>
              </a:rPr>
              <a:t>Πιο συγκεκριμένα η τεχνολογία φραγμών στηρίζεται :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Στον μικροβιολογικό έλεγχο των πρώτων υλών </a:t>
            </a:r>
          </a:p>
          <a:p>
            <a:r>
              <a:rPr lang="el-GR" sz="2400" dirty="0">
                <a:latin typeface="Arial" panose="020B0604020202020204" pitchFamily="34" charset="0"/>
                <a:cs typeface="Arial" panose="020B0604020202020204" pitchFamily="34" charset="0"/>
              </a:rPr>
              <a:t>Στην αυστηρή τήρηση των κανόνων αντισηψίας (υψηλή καθαριότητα, τήρηση των κανόνων υγιεινής, απολύμανση συσκευών και εγκαταστάσεων) </a:t>
            </a:r>
          </a:p>
          <a:p>
            <a:r>
              <a:rPr lang="el-GR" sz="2400" dirty="0">
                <a:latin typeface="Arial" panose="020B0604020202020204" pitchFamily="34" charset="0"/>
                <a:cs typeface="Arial" panose="020B0604020202020204" pitchFamily="34" charset="0"/>
              </a:rPr>
              <a:t>Στην αποστείρωση του νερού που χρησιμοποιείται </a:t>
            </a:r>
          </a:p>
          <a:p>
            <a:r>
              <a:rPr lang="el-GR" sz="2400" dirty="0">
                <a:latin typeface="Arial" panose="020B0604020202020204" pitchFamily="34" charset="0"/>
                <a:cs typeface="Arial" panose="020B0604020202020204" pitchFamily="34" charset="0"/>
              </a:rPr>
              <a:t>Στην αποστείρωση των συσκευασιών (βάζα, μπουκάλια, κλπ.) </a:t>
            </a:r>
          </a:p>
          <a:p>
            <a:endParaRPr lang="el-GR" dirty="0"/>
          </a:p>
        </p:txBody>
      </p:sp>
    </p:spTree>
    <p:extLst>
      <p:ext uri="{BB962C8B-B14F-4D97-AF65-F5344CB8AC3E}">
        <p14:creationId xmlns:p14="http://schemas.microsoft.com/office/powerpoint/2010/main" val="4243952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b="1" dirty="0">
                <a:latin typeface="Arial" panose="020B0604020202020204" pitchFamily="34" charset="0"/>
                <a:cs typeface="Arial" panose="020B0604020202020204" pitchFamily="34" charset="0"/>
              </a:rPr>
              <a:t>ΑΝΤΙΟΞΕΙΔΩΤΙΚΑ </a:t>
            </a:r>
          </a:p>
          <a:p>
            <a:pPr marL="0" indent="0">
              <a:buNone/>
            </a:pPr>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Στα καλλυντικά, και ιδίως σε αυτά που περιέχουν φυτικά έλαια, προστίθενται συχνά αντιοξειδωτικά για να αποτρέψουν την </a:t>
            </a:r>
            <a:r>
              <a:rPr lang="el-GR" sz="2400" dirty="0" err="1">
                <a:latin typeface="Arial" panose="020B0604020202020204" pitchFamily="34" charset="0"/>
                <a:cs typeface="Arial" panose="020B0604020202020204" pitchFamily="34" charset="0"/>
              </a:rPr>
              <a:t>τάγγιση</a:t>
            </a:r>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Τα αντιοξειδωτικά είναι ουσίες που παρεμποδίζουν την οξείδωση πρώτων υλών, όπως λιπών, ελαίων, αρωμάτων, βιταμινών, κ.ά. </a:t>
            </a:r>
          </a:p>
          <a:p>
            <a:r>
              <a:rPr lang="el-GR" sz="2400" dirty="0">
                <a:latin typeface="Arial" panose="020B0604020202020204" pitchFamily="34" charset="0"/>
                <a:cs typeface="Arial" panose="020B0604020202020204" pitchFamily="34" charset="0"/>
              </a:rPr>
              <a:t>Τα αντιοξειδωτικά μπορεί να είναι φυτικά ή συνθετικά (π.χ. BHT, BHA). Σε κάθε περίπτωση ο ρόλος τους είναι να σταματήσουν την διάδοση της αλυσιδωτής αντίδρασης της οξείδωσης, δεσμεύοντας τις ελεύθερες ρίζες </a:t>
            </a:r>
          </a:p>
        </p:txBody>
      </p:sp>
    </p:spTree>
    <p:extLst>
      <p:ext uri="{BB962C8B-B14F-4D97-AF65-F5344CB8AC3E}">
        <p14:creationId xmlns:p14="http://schemas.microsoft.com/office/powerpoint/2010/main" val="298296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a:xfrm>
            <a:off x="838200" y="1759131"/>
            <a:ext cx="10515600" cy="4417832"/>
          </a:xfrm>
        </p:spPr>
        <p:txBody>
          <a:bodyPr>
            <a:normAutofit fontScale="70000" lnSpcReduction="20000"/>
          </a:bodyPr>
          <a:lstStyle/>
          <a:p>
            <a:pPr marL="0" indent="0">
              <a:buNone/>
            </a:pPr>
            <a:r>
              <a:rPr lang="el-GR" b="1" dirty="0">
                <a:latin typeface="Arial" panose="020B0604020202020204" pitchFamily="34" charset="0"/>
                <a:cs typeface="Arial" panose="020B0604020202020204" pitchFamily="34" charset="0"/>
              </a:rPr>
              <a:t>ΤΑΣΕΝΕΡΓΕΣ ΕΝΩΣΕΙΣ </a:t>
            </a:r>
            <a:endParaRPr lang="el-GR" dirty="0">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a:p>
            <a:pPr marL="0" indent="0">
              <a:buNone/>
            </a:pPr>
            <a:r>
              <a:rPr lang="el-GR" dirty="0">
                <a:latin typeface="Arial" panose="020B0604020202020204" pitchFamily="34" charset="0"/>
                <a:cs typeface="Arial" panose="020B0604020202020204" pitchFamily="34" charset="0"/>
              </a:rPr>
              <a:t>Οι </a:t>
            </a:r>
            <a:r>
              <a:rPr lang="el-GR" dirty="0" err="1">
                <a:latin typeface="Arial" panose="020B0604020202020204" pitchFamily="34" charset="0"/>
                <a:cs typeface="Arial" panose="020B0604020202020204" pitchFamily="34" charset="0"/>
              </a:rPr>
              <a:t>τασενεργές</a:t>
            </a:r>
            <a:r>
              <a:rPr lang="el-GR" dirty="0">
                <a:latin typeface="Arial" panose="020B0604020202020204" pitchFamily="34" charset="0"/>
                <a:cs typeface="Arial" panose="020B0604020202020204" pitchFamily="34" charset="0"/>
              </a:rPr>
              <a:t> ενώσεις είναι </a:t>
            </a:r>
            <a:r>
              <a:rPr lang="el-GR" dirty="0" err="1">
                <a:latin typeface="Arial" panose="020B0604020202020204" pitchFamily="34" charset="0"/>
                <a:cs typeface="Arial" panose="020B0604020202020204" pitchFamily="34" charset="0"/>
              </a:rPr>
              <a:t>αμφιφιλικές</a:t>
            </a:r>
            <a:r>
              <a:rPr lang="el-GR" dirty="0">
                <a:latin typeface="Arial" panose="020B0604020202020204" pitchFamily="34" charset="0"/>
                <a:cs typeface="Arial" panose="020B0604020202020204" pitchFamily="34" charset="0"/>
              </a:rPr>
              <a:t>, δηλαδή έχουν στο μόριό τους ένα σχετικά μεγάλο, μη πολικό (υδρόφοβο) τμήμα και ένα πολικό (υδρόφιλο) τμήμα</a:t>
            </a:r>
          </a:p>
          <a:p>
            <a:pPr marL="0" indent="0">
              <a:buNone/>
            </a:pPr>
            <a:r>
              <a:rPr lang="el-GR" dirty="0">
                <a:latin typeface="Arial" panose="020B0604020202020204" pitchFamily="34" charset="0"/>
                <a:cs typeface="Arial" panose="020B0604020202020204" pitchFamily="34" charset="0"/>
              </a:rPr>
              <a:t> </a:t>
            </a:r>
          </a:p>
          <a:p>
            <a:pPr marL="0" indent="0">
              <a:buNone/>
            </a:pPr>
            <a:r>
              <a:rPr lang="el-GR" u="sng" dirty="0">
                <a:latin typeface="Arial" panose="020B0604020202020204" pitchFamily="34" charset="0"/>
                <a:cs typeface="Arial" panose="020B0604020202020204" pitchFamily="34" charset="0"/>
              </a:rPr>
              <a:t>Οι υδρόφοβες ομάδες των </a:t>
            </a:r>
            <a:r>
              <a:rPr lang="el-GR" u="sng" dirty="0" err="1">
                <a:latin typeface="Arial" panose="020B0604020202020204" pitchFamily="34" charset="0"/>
                <a:cs typeface="Arial" panose="020B0604020202020204" pitchFamily="34" charset="0"/>
              </a:rPr>
              <a:t>τασενεργών</a:t>
            </a:r>
            <a:r>
              <a:rPr lang="el-GR" u="sng" dirty="0">
                <a:latin typeface="Arial" panose="020B0604020202020204" pitchFamily="34" charset="0"/>
                <a:cs typeface="Arial" panose="020B0604020202020204" pitchFamily="34" charset="0"/>
              </a:rPr>
              <a:t> ενώσεων μπορεί να είναι για παράδειγμα </a:t>
            </a:r>
            <a:r>
              <a:rPr lang="el-GR" dirty="0">
                <a:latin typeface="Arial" panose="020B0604020202020204" pitchFamily="34" charset="0"/>
                <a:cs typeface="Arial" panose="020B0604020202020204" pitchFamily="34" charset="0"/>
              </a:rPr>
              <a:t>: </a:t>
            </a:r>
          </a:p>
          <a:p>
            <a:r>
              <a:rPr lang="el-GR" dirty="0">
                <a:latin typeface="Arial" panose="020B0604020202020204" pitchFamily="34" charset="0"/>
                <a:cs typeface="Arial" panose="020B0604020202020204" pitchFamily="34" charset="0"/>
              </a:rPr>
              <a:t>Ευθείες </a:t>
            </a:r>
            <a:r>
              <a:rPr lang="el-GR" dirty="0" err="1">
                <a:latin typeface="Arial" panose="020B0604020202020204" pitchFamily="34" charset="0"/>
                <a:cs typeface="Arial" panose="020B0604020202020204" pitchFamily="34" charset="0"/>
              </a:rPr>
              <a:t>αλειφατικές</a:t>
            </a:r>
            <a:r>
              <a:rPr lang="el-GR" dirty="0">
                <a:latin typeface="Arial" panose="020B0604020202020204" pitchFamily="34" charset="0"/>
                <a:cs typeface="Arial" panose="020B0604020202020204" pitchFamily="34" charset="0"/>
              </a:rPr>
              <a:t> αλυσίδες με 8-18 άτομα άνθρακα </a:t>
            </a:r>
          </a:p>
          <a:p>
            <a:r>
              <a:rPr lang="el-GR" dirty="0">
                <a:latin typeface="Arial" panose="020B0604020202020204" pitchFamily="34" charset="0"/>
                <a:cs typeface="Arial" panose="020B0604020202020204" pitchFamily="34" charset="0"/>
              </a:rPr>
              <a:t>Διακλαδισμένες </a:t>
            </a:r>
            <a:r>
              <a:rPr lang="el-GR" dirty="0" err="1">
                <a:latin typeface="Arial" panose="020B0604020202020204" pitchFamily="34" charset="0"/>
                <a:cs typeface="Arial" panose="020B0604020202020204" pitchFamily="34" charset="0"/>
              </a:rPr>
              <a:t>αλειφατικές</a:t>
            </a:r>
            <a:r>
              <a:rPr lang="el-GR" dirty="0">
                <a:latin typeface="Arial" panose="020B0604020202020204" pitchFamily="34" charset="0"/>
                <a:cs typeface="Arial" panose="020B0604020202020204" pitchFamily="34" charset="0"/>
              </a:rPr>
              <a:t> αλυσίδες με 8-18 άτομα άνθρακα </a:t>
            </a:r>
          </a:p>
          <a:p>
            <a:r>
              <a:rPr lang="el-GR" dirty="0" err="1">
                <a:latin typeface="Arial" panose="020B0604020202020204" pitchFamily="34" charset="0"/>
                <a:cs typeface="Arial" panose="020B0604020202020204" pitchFamily="34" charset="0"/>
              </a:rPr>
              <a:t>Άλκυλο</a:t>
            </a:r>
            <a:r>
              <a:rPr lang="el-GR" dirty="0">
                <a:latin typeface="Arial" panose="020B0604020202020204" pitchFamily="34" charset="0"/>
                <a:cs typeface="Arial" panose="020B0604020202020204" pitchFamily="34" charset="0"/>
              </a:rPr>
              <a:t>-βενζόλια με διάφορους </a:t>
            </a:r>
            <a:r>
              <a:rPr lang="el-GR" dirty="0" err="1">
                <a:latin typeface="Arial" panose="020B0604020202020204" pitchFamily="34" charset="0"/>
                <a:cs typeface="Arial" panose="020B0604020202020204" pitchFamily="34" charset="0"/>
              </a:rPr>
              <a:t>υποκαταστάτες</a:t>
            </a:r>
            <a:r>
              <a:rPr lang="el-GR" dirty="0">
                <a:latin typeface="Arial" panose="020B0604020202020204" pitchFamily="34" charset="0"/>
                <a:cs typeface="Arial" panose="020B0604020202020204" pitchFamily="34" charset="0"/>
              </a:rPr>
              <a:t> </a:t>
            </a:r>
          </a:p>
          <a:p>
            <a:r>
              <a:rPr lang="el-GR" dirty="0" err="1">
                <a:latin typeface="Arial" panose="020B0604020202020204" pitchFamily="34" charset="0"/>
                <a:cs typeface="Arial" panose="020B0604020202020204" pitchFamily="34" charset="0"/>
              </a:rPr>
              <a:t>Άλκυλο-ναφθαλίνια</a:t>
            </a:r>
            <a:r>
              <a:rPr lang="el-GR" dirty="0">
                <a:latin typeface="Arial" panose="020B0604020202020204" pitchFamily="34" charset="0"/>
                <a:cs typeface="Arial" panose="020B0604020202020204" pitchFamily="34" charset="0"/>
              </a:rPr>
              <a:t> με διάφορους </a:t>
            </a:r>
            <a:r>
              <a:rPr lang="el-GR" dirty="0" err="1">
                <a:latin typeface="Arial" panose="020B0604020202020204" pitchFamily="34" charset="0"/>
                <a:cs typeface="Arial" panose="020B0604020202020204" pitchFamily="34" charset="0"/>
              </a:rPr>
              <a:t>υποκαταστάτες</a:t>
            </a:r>
            <a:r>
              <a:rPr lang="el-GR" dirty="0">
                <a:latin typeface="Arial" panose="020B0604020202020204" pitchFamily="34" charset="0"/>
                <a:cs typeface="Arial" panose="020B0604020202020204" pitchFamily="34" charset="0"/>
              </a:rPr>
              <a:t> </a:t>
            </a:r>
          </a:p>
          <a:p>
            <a:r>
              <a:rPr lang="el-GR" dirty="0">
                <a:latin typeface="Arial" panose="020B0604020202020204" pitchFamily="34" charset="0"/>
                <a:cs typeface="Arial" panose="020B0604020202020204" pitchFamily="34" charset="0"/>
              </a:rPr>
              <a:t>Μερικώς ή πλήρως </a:t>
            </a:r>
            <a:r>
              <a:rPr lang="el-GR" dirty="0" err="1">
                <a:latin typeface="Arial" panose="020B0604020202020204" pitchFamily="34" charset="0"/>
                <a:cs typeface="Arial" panose="020B0604020202020204" pitchFamily="34" charset="0"/>
              </a:rPr>
              <a:t>φθοριωμένες</a:t>
            </a:r>
            <a:r>
              <a:rPr lang="el-GR" dirty="0">
                <a:latin typeface="Arial" panose="020B0604020202020204" pitchFamily="34" charset="0"/>
                <a:cs typeface="Arial" panose="020B0604020202020204" pitchFamily="34" charset="0"/>
              </a:rPr>
              <a:t> αλυσίδες </a:t>
            </a:r>
          </a:p>
          <a:p>
            <a:r>
              <a:rPr lang="el-GR" dirty="0" err="1">
                <a:latin typeface="Arial" panose="020B0604020202020204" pitchFamily="34" charset="0"/>
                <a:cs typeface="Arial" panose="020B0604020202020204" pitchFamily="34" charset="0"/>
              </a:rPr>
              <a:t>Πολυδιμεθυλοσιλοξάνια</a:t>
            </a:r>
            <a:r>
              <a:rPr lang="el-GR" dirty="0">
                <a:latin typeface="Arial" panose="020B0604020202020204" pitchFamily="34" charset="0"/>
                <a:cs typeface="Arial" panose="020B0604020202020204" pitchFamily="34" charset="0"/>
              </a:rPr>
              <a:t> </a:t>
            </a:r>
          </a:p>
          <a:p>
            <a:r>
              <a:rPr lang="el-GR" dirty="0">
                <a:latin typeface="Arial" panose="020B0604020202020204" pitchFamily="34" charset="0"/>
                <a:cs typeface="Arial" panose="020B0604020202020204" pitchFamily="34" charset="0"/>
              </a:rPr>
              <a:t>Υψηλού μοριακού βάρους </a:t>
            </a:r>
            <a:r>
              <a:rPr lang="el-GR" dirty="0" err="1">
                <a:latin typeface="Arial" panose="020B0604020202020204" pitchFamily="34" charset="0"/>
                <a:cs typeface="Arial" panose="020B0604020202020204" pitchFamily="34" charset="0"/>
              </a:rPr>
              <a:t>πολυοξυπροπυλενο-γλυκολικά</a:t>
            </a:r>
            <a:r>
              <a:rPr lang="el-GR" dirty="0">
                <a:latin typeface="Arial" panose="020B0604020202020204" pitchFamily="34" charset="0"/>
                <a:cs typeface="Arial" panose="020B0604020202020204" pitchFamily="34" charset="0"/>
              </a:rPr>
              <a:t> παράγωγα </a:t>
            </a:r>
          </a:p>
        </p:txBody>
      </p:sp>
    </p:spTree>
    <p:extLst>
      <p:ext uri="{BB962C8B-B14F-4D97-AF65-F5344CB8AC3E}">
        <p14:creationId xmlns:p14="http://schemas.microsoft.com/office/powerpoint/2010/main" val="247957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b="1" dirty="0">
                <a:latin typeface="Arial" panose="020B0604020202020204" pitchFamily="34" charset="0"/>
                <a:cs typeface="Arial" panose="020B0604020202020204" pitchFamily="34" charset="0"/>
              </a:rPr>
              <a:t>Αντιηλιακά προϊόντα – Φίλτρα ηλιακής προστασίας</a:t>
            </a:r>
            <a:endParaRPr lang="en-US" sz="2400" b="1" dirty="0">
              <a:latin typeface="Arial" panose="020B0604020202020204" pitchFamily="34" charset="0"/>
              <a:cs typeface="Arial" panose="020B0604020202020204" pitchFamily="34" charset="0"/>
            </a:endParaRPr>
          </a:p>
          <a:p>
            <a:pPr marL="0" indent="0">
              <a:buNone/>
            </a:pPr>
            <a:endParaRPr lang="en-US" sz="2400" b="1"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Οι πρώτες αρνητικές επιδράσεις της ηλιακής ακτινοβολίας που τεκμηριώθηκαν επιστημονικά, είναι η σύνδεσή της με την δημιουργία  δερματικού καρκίνου και η άμεση σχέση της με την εξωγενή γήρανση του δέρματος και τις δερματικές διαταραχές, την λεγόμενη </a:t>
            </a:r>
            <a:r>
              <a:rPr lang="el-GR" sz="2400" dirty="0" err="1">
                <a:latin typeface="Arial" panose="020B0604020202020204" pitchFamily="34" charset="0"/>
                <a:cs typeface="Arial" panose="020B0604020202020204" pitchFamily="34" charset="0"/>
              </a:rPr>
              <a:t>φωτογήρανση</a:t>
            </a:r>
            <a:r>
              <a:rPr lang="el-GR"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Η υπεριώδης ακτινοβολία είναι η αιτία διεργασιών φλεγμονής στο δέρμα</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Από πολύ νωρίς οι αρνητικές επιπτώσεις της υπεριώδους ακτινοβολίας στο δέρμα αποδόθηκαν στον σχηματισμό σε αυτό ελεύθερων ριζών </a:t>
            </a:r>
            <a:r>
              <a:rPr lang="el-GR" sz="2400" b="1"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1186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dirty="0">
                <a:latin typeface="Arial" panose="020B0604020202020204" pitchFamily="34" charset="0"/>
                <a:cs typeface="Arial" panose="020B0604020202020204" pitchFamily="34" charset="0"/>
              </a:rPr>
              <a:t>Αποσμητικά</a:t>
            </a: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Η κύρια λειτουργία της εφίδρωσης είναι η διατήρηση της θερμοκρασίας του σώματος σε σταθερά επίπεδα. Μια δευτερεύουσα λειτουργία είναι η απέκκριση ουσιών μέσω του ιδρώτα. Στα σημεία που συγκεντρώνονται περισσότεροι ιδρωτοποιοί αδένες εμφανίζεται πιο έντονη εφίδρωση. Τέτοια σημεία είναι οι μασχάλες, η βουβωνική χώρα και τα πόδια. </a:t>
            </a:r>
          </a:p>
          <a:p>
            <a:r>
              <a:rPr lang="el-GR" dirty="0">
                <a:latin typeface="Arial" panose="020B0604020202020204" pitchFamily="34" charset="0"/>
                <a:cs typeface="Arial" panose="020B0604020202020204" pitchFamily="34" charset="0"/>
              </a:rPr>
              <a:t>Ο ίδιος ο ιδρώτας δεν διαθέτει δυσάρεστη οσμή, δεν διαθέτει σχεδόν καθόλου οσμή. Όταν όμως έρθει στην επιφάνεια του δέρματος, κάποια από τα συστατικά που περιέχει, «αντιδρούν» με τους μικροοργανισμούς που βρίσκονται εκεί και δημιουργούνται ενώσεις με δυσάρεστη οσμή. Δηλαδή, οι </a:t>
            </a:r>
            <a:r>
              <a:rPr lang="el-GR" dirty="0" err="1">
                <a:latin typeface="Arial" panose="020B0604020202020204" pitchFamily="34" charset="0"/>
                <a:cs typeface="Arial" panose="020B0604020202020204" pitchFamily="34" charset="0"/>
              </a:rPr>
              <a:t>δύσομες</a:t>
            </a:r>
            <a:r>
              <a:rPr lang="el-GR" dirty="0">
                <a:latin typeface="Arial" panose="020B0604020202020204" pitchFamily="34" charset="0"/>
                <a:cs typeface="Arial" panose="020B0604020202020204" pitchFamily="34" charset="0"/>
              </a:rPr>
              <a:t> ουσίες είναι προϊόντα του μεταβολισμού των μικροοργανισμών, μετά την αφομοίωση των ουσιών του ιδρώτα από αυτούς. </a:t>
            </a:r>
            <a:r>
              <a:rPr lang="el-GR" b="1" dirty="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7701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n-US" dirty="0"/>
          </a:p>
          <a:p>
            <a:pPr marL="0" indent="0">
              <a:buNone/>
            </a:pPr>
            <a:r>
              <a:rPr lang="el-GR" sz="2400" dirty="0">
                <a:latin typeface="Arial" panose="020B0604020202020204" pitchFamily="34" charset="0"/>
                <a:cs typeface="Arial" panose="020B0604020202020204" pitchFamily="34" charset="0"/>
              </a:rPr>
              <a:t>Γίνεται αντιληπτό, ότι για να αποφευχθεί η ανάπτυξη της δυσάρεστης οσμής, δύο δυνατότητες διαφαίνονται: </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Η μια είναι να εξαλειφθούν οι μικροοργανισμοί που</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βρίσκονται στην επιφάνεια του δέρματος</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Η άλλη είναι να μην παραχθεί ιδρώτας, ώστε να μην υπάρξουν ουσίες που θα έρθουν σε επαφή με τους μικροοργανισμούς, με τις δυσάρεστες συνέπειες που αυτό έχει </a:t>
            </a:r>
          </a:p>
        </p:txBody>
      </p:sp>
    </p:spTree>
    <p:extLst>
      <p:ext uri="{BB962C8B-B14F-4D97-AF65-F5344CB8AC3E}">
        <p14:creationId xmlns:p14="http://schemas.microsoft.com/office/powerpoint/2010/main" val="1373587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Ανάλογα με το ποιος μηχανισμός θα χρησιμοποιηθεί για την καταπολέμηση της δυσοσμίας του ιδρώτα, αναπτύσσονται δύο είδη-κατηγορίες αποσμητικών προϊόντων</a:t>
            </a:r>
          </a:p>
          <a:p>
            <a:r>
              <a:rPr lang="el-GR" sz="2400" dirty="0">
                <a:latin typeface="Arial" panose="020B0604020202020204" pitchFamily="34" charset="0"/>
                <a:cs typeface="Arial" panose="020B0604020202020204" pitchFamily="34" charset="0"/>
              </a:rPr>
              <a:t>Η μια κατηγορία, που είναι και η πιο παλιά και συνηθισμένη, περιλαμβάνει προϊόντα που περιέχουν ένα ή περισσότερα </a:t>
            </a:r>
            <a:r>
              <a:rPr lang="el-GR" sz="2400" dirty="0" err="1">
                <a:latin typeface="Arial" panose="020B0604020202020204" pitchFamily="34" charset="0"/>
                <a:cs typeface="Arial" panose="020B0604020202020204" pitchFamily="34" charset="0"/>
              </a:rPr>
              <a:t>αντιμικροβιακά</a:t>
            </a:r>
            <a:r>
              <a:rPr lang="el-GR" sz="2400" dirty="0">
                <a:latin typeface="Arial" panose="020B0604020202020204" pitchFamily="34" charset="0"/>
                <a:cs typeface="Arial" panose="020B0604020202020204" pitchFamily="34" charset="0"/>
              </a:rPr>
              <a:t> συστατικά, και επιπλέον συνήθως περιέχουν και άρωμα, που θα καλύψει τυχόν οσμή που μπορεί να αναπτυχθεί. Το άρωμα άλλωστε κάνει το προϊόν πιο ελκυστικό. Αυτά τα προϊόντα ονομάζονται αποσμητικά (</a:t>
            </a:r>
            <a:r>
              <a:rPr lang="el-GR" sz="2400" dirty="0" err="1">
                <a:latin typeface="Arial" panose="020B0604020202020204" pitchFamily="34" charset="0"/>
                <a:cs typeface="Arial" panose="020B0604020202020204" pitchFamily="34" charset="0"/>
              </a:rPr>
              <a:t>deodorants</a:t>
            </a:r>
            <a:r>
              <a:rPr lang="el-G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01698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a:xfrm>
            <a:off x="838200" y="1843042"/>
            <a:ext cx="10515600" cy="4351338"/>
          </a:xfrm>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Στη δεύτερη κατηγορία συναντάμε προϊόντα που κύριο στόχο έχουν τη μείωση ή και την εξάλειψη του ιδρώτα, και για το λόγο αυτό περιέχουν αντιιδρωτικά συστατικά (</a:t>
            </a:r>
            <a:r>
              <a:rPr lang="el-GR" sz="2400" dirty="0" err="1">
                <a:latin typeface="Arial" panose="020B0604020202020204" pitchFamily="34" charset="0"/>
                <a:cs typeface="Arial" panose="020B0604020202020204" pitchFamily="34" charset="0"/>
              </a:rPr>
              <a:t>antiperspirants</a:t>
            </a:r>
            <a:r>
              <a:rPr lang="el-GR" sz="2400" dirty="0">
                <a:latin typeface="Arial" panose="020B0604020202020204" pitchFamily="34" charset="0"/>
                <a:cs typeface="Arial" panose="020B0604020202020204" pitchFamily="34" charset="0"/>
              </a:rPr>
              <a:t>), όπως </a:t>
            </a:r>
            <a:r>
              <a:rPr lang="el-GR" sz="2400" dirty="0" err="1">
                <a:latin typeface="Arial" panose="020B0604020202020204" pitchFamily="34" charset="0"/>
                <a:cs typeface="Arial" panose="020B0604020202020204" pitchFamily="34" charset="0"/>
              </a:rPr>
              <a:t>χλωροϋδρικό</a:t>
            </a:r>
            <a:r>
              <a:rPr lang="el-GR" sz="2400" dirty="0">
                <a:latin typeface="Arial" panose="020B0604020202020204" pitchFamily="34" charset="0"/>
                <a:cs typeface="Arial" panose="020B0604020202020204" pitchFamily="34" charset="0"/>
              </a:rPr>
              <a:t> αργίλιο [</a:t>
            </a:r>
            <a:r>
              <a:rPr lang="el-GR" sz="2400" dirty="0" err="1">
                <a:latin typeface="Arial" panose="020B0604020202020204" pitchFamily="34" charset="0"/>
                <a:cs typeface="Arial" panose="020B0604020202020204" pitchFamily="34" charset="0"/>
              </a:rPr>
              <a:t>AlCl</a:t>
            </a:r>
            <a:r>
              <a:rPr lang="el-GR" sz="2400" i="1" dirty="0" err="1">
                <a:latin typeface="Arial" panose="020B0604020202020204" pitchFamily="34" charset="0"/>
                <a:cs typeface="Arial" panose="020B0604020202020204" pitchFamily="34" charset="0"/>
              </a:rPr>
              <a:t>x</a:t>
            </a:r>
            <a:r>
              <a:rPr lang="el-GR" sz="2400" dirty="0">
                <a:latin typeface="Arial" panose="020B0604020202020204" pitchFamily="34" charset="0"/>
                <a:cs typeface="Arial" panose="020B0604020202020204" pitchFamily="34" charset="0"/>
              </a:rPr>
              <a:t>(OH)</a:t>
            </a:r>
            <a:r>
              <a:rPr lang="el-GR" sz="2400" i="1" dirty="0">
                <a:latin typeface="Arial" panose="020B0604020202020204" pitchFamily="34" charset="0"/>
                <a:cs typeface="Arial" panose="020B0604020202020204" pitchFamily="34" charset="0"/>
              </a:rPr>
              <a:t>y</a:t>
            </a:r>
            <a:r>
              <a:rPr lang="el-GR" sz="2400" dirty="0">
                <a:latin typeface="Arial" panose="020B0604020202020204" pitchFamily="34" charset="0"/>
                <a:cs typeface="Arial" panose="020B0604020202020204" pitchFamily="34" charset="0"/>
              </a:rPr>
              <a:t>] , ενεργοποιημένους </a:t>
            </a:r>
            <a:r>
              <a:rPr lang="el-GR" sz="2400" dirty="0" err="1">
                <a:latin typeface="Arial" panose="020B0604020202020204" pitchFamily="34" charset="0"/>
                <a:cs typeface="Arial" panose="020B0604020202020204" pitchFamily="34" charset="0"/>
              </a:rPr>
              <a:t>χλωροϋδρίτες</a:t>
            </a:r>
            <a:r>
              <a:rPr lang="el-GR" sz="2400" dirty="0">
                <a:latin typeface="Arial" panose="020B0604020202020204" pitchFamily="34" charset="0"/>
                <a:cs typeface="Arial" panose="020B0604020202020204" pitchFamily="34" charset="0"/>
              </a:rPr>
              <a:t> αργιλίου (τα λεγόμενα άλατα αλουμινίου - </a:t>
            </a:r>
            <a:r>
              <a:rPr lang="el-GR" sz="2400" dirty="0" err="1">
                <a:latin typeface="Arial" panose="020B0604020202020204" pitchFamily="34" charset="0"/>
                <a:cs typeface="Arial" panose="020B0604020202020204" pitchFamily="34" charset="0"/>
              </a:rPr>
              <a:t>aluminium</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salts</a:t>
            </a:r>
            <a:r>
              <a:rPr lang="el-GR" sz="2400" dirty="0">
                <a:latin typeface="Arial" panose="020B0604020202020204" pitchFamily="34" charset="0"/>
                <a:cs typeface="Arial" panose="020B0604020202020204" pitchFamily="34" charset="0"/>
              </a:rPr>
              <a:t>), και </a:t>
            </a:r>
            <a:r>
              <a:rPr lang="el-GR" sz="2400" dirty="0" err="1">
                <a:latin typeface="Arial" panose="020B0604020202020204" pitchFamily="34" charset="0"/>
                <a:cs typeface="Arial" panose="020B0604020202020204" pitchFamily="34" charset="0"/>
              </a:rPr>
              <a:t>σύμπλοκα</a:t>
            </a:r>
            <a:r>
              <a:rPr lang="el-GR" sz="2400" dirty="0">
                <a:latin typeface="Arial" panose="020B0604020202020204" pitchFamily="34" charset="0"/>
                <a:cs typeface="Arial" panose="020B0604020202020204" pitchFamily="34" charset="0"/>
              </a:rPr>
              <a:t> αλουμινίου - ζιρκονίου – </a:t>
            </a:r>
            <a:r>
              <a:rPr lang="el-GR" sz="2400" dirty="0" err="1">
                <a:latin typeface="Arial" panose="020B0604020202020204" pitchFamily="34" charset="0"/>
                <a:cs typeface="Arial" panose="020B0604020202020204" pitchFamily="34" charset="0"/>
              </a:rPr>
              <a:t>γλυκίνης</a:t>
            </a:r>
            <a:r>
              <a:rPr lang="el-GR" sz="2400" dirty="0">
                <a:latin typeface="Arial" panose="020B0604020202020204" pitchFamily="34" charset="0"/>
                <a:cs typeface="Arial" panose="020B0604020202020204" pitchFamily="34" charset="0"/>
              </a:rPr>
              <a:t> (AZG). Τα συστατικά αυτά λειτουργούν σχηματίζοντας επιφανειακά «βύσματα» στους αγωγούς του ιδρώτα, μειώνοντας τη ροή του</a:t>
            </a:r>
          </a:p>
        </p:txBody>
      </p:sp>
    </p:spTree>
    <p:extLst>
      <p:ext uri="{BB962C8B-B14F-4D97-AF65-F5344CB8AC3E}">
        <p14:creationId xmlns:p14="http://schemas.microsoft.com/office/powerpoint/2010/main" val="2537355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endParaRPr lang="el-GR" dirty="0"/>
          </a:p>
          <a:p>
            <a:r>
              <a:rPr lang="el-GR" sz="2400" dirty="0">
                <a:latin typeface="Arial" panose="020B0604020202020204" pitchFamily="34" charset="0"/>
                <a:cs typeface="Arial" panose="020B0604020202020204" pitchFamily="34" charset="0"/>
              </a:rPr>
              <a:t>Όλα τα καλλυντικά μετά από κάποιο χρονικό διάστημα κινδυνεύουν να αλλοιωθούν από την ανάπτυξη μικροοργανισμών ή/και από την διάσπαση-οξείδωση των συστατικών τους</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Η διάρκεια ζωής τους είναι μικρή και εξαρτάται από το είδος της </a:t>
            </a:r>
            <a:r>
              <a:rPr lang="el-GR" sz="2400" dirty="0" err="1">
                <a:latin typeface="Arial" panose="020B0604020202020204" pitchFamily="34" charset="0"/>
                <a:cs typeface="Arial" panose="020B0604020202020204" pitchFamily="34" charset="0"/>
              </a:rPr>
              <a:t>καλλυντικοτεχνικής</a:t>
            </a:r>
            <a:r>
              <a:rPr lang="el-GR" sz="2400" dirty="0">
                <a:latin typeface="Arial" panose="020B0604020202020204" pitchFamily="34" charset="0"/>
                <a:cs typeface="Arial" panose="020B0604020202020204" pitchFamily="34" charset="0"/>
              </a:rPr>
              <a:t> μορφής και από τα συστατικά που περιέχουν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Για την επέκταση της διάρκειας ζωής τους και την καλύτερη συντήρησή τους χρησιμοποιούνται συντηρητικά και αντιοξειδωτικά</a:t>
            </a:r>
          </a:p>
          <a:p>
            <a:pPr marL="0" indent="0">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0673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Η πρώτη διαδικασία, με δεδομένη την ανάγκη της αποφυγής της δυσοσμίας, φαίνεται πιο κοντά στη φυσική διαδικασία, για το λόγο ότι δεν εμποδίζει μια φυσική λειτουργία του οργανισμού. Επιπλέον, οι </a:t>
            </a:r>
            <a:r>
              <a:rPr lang="el-GR" sz="2400" dirty="0" err="1">
                <a:latin typeface="Arial" panose="020B0604020202020204" pitchFamily="34" charset="0"/>
                <a:cs typeface="Arial" panose="020B0604020202020204" pitchFamily="34" charset="0"/>
              </a:rPr>
              <a:t>αντιμικροβιακοί</a:t>
            </a:r>
            <a:r>
              <a:rPr lang="el-GR" sz="2400" dirty="0">
                <a:latin typeface="Arial" panose="020B0604020202020204" pitchFamily="34" charset="0"/>
                <a:cs typeface="Arial" panose="020B0604020202020204" pitchFamily="34" charset="0"/>
              </a:rPr>
              <a:t> παράγοντες που περιέχονται, έχουν διερευνηθεί αρκετά και είναι ουσίες οι οποίες έχουν ενδεχομένως ελεγχθεί για την ασφάλειά τους και ως συντηρητικά </a:t>
            </a:r>
          </a:p>
        </p:txBody>
      </p:sp>
    </p:spTree>
    <p:extLst>
      <p:ext uri="{BB962C8B-B14F-4D97-AF65-F5344CB8AC3E}">
        <p14:creationId xmlns:p14="http://schemas.microsoft.com/office/powerpoint/2010/main" val="1149669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Από την άλλη μεριά, τα άλατα αργιλίου (αλουμινίου) έχουν εμπλακεί στον καρκίνο του μαστού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Ωστόσο, είναι γεγονός η συχνή (καθημερινή) χρήση των αντιιδρωτικών. Έχει αποδειχθεί ότι η ποσότητα του προϊόντος που παραμένει επάνω στο δέρμα σε μια μικρή περιοχή δίπλα στο στήθος είναι μεγάλη και επίσης έχει διαπιστωθεί σημαντική αύξηση φορτίου αργιλίου στον οργανισμό μέσω της δερματικής απορρόφησης, μετά τη χρήση αντιιδρωτικού</a:t>
            </a:r>
          </a:p>
        </p:txBody>
      </p:sp>
    </p:spTree>
    <p:extLst>
      <p:ext uri="{BB962C8B-B14F-4D97-AF65-F5344CB8AC3E}">
        <p14:creationId xmlns:p14="http://schemas.microsoft.com/office/powerpoint/2010/main" val="3238468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a:xfrm>
            <a:off x="838200" y="1843042"/>
            <a:ext cx="10515600" cy="4351338"/>
          </a:xfrm>
        </p:spPr>
        <p:txBody>
          <a:bodyPr>
            <a:normAutofit/>
          </a:bodyPr>
          <a:lstStyle/>
          <a:p>
            <a:r>
              <a:rPr lang="el-GR" sz="2400" dirty="0">
                <a:latin typeface="Arial" panose="020B0604020202020204" pitchFamily="34" charset="0"/>
                <a:cs typeface="Arial" panose="020B0604020202020204" pitchFamily="34" charset="0"/>
              </a:rPr>
              <a:t>Σε πιο πρόσφατη έρευνα βρέθηκε ότι στον ανθρώπινο μαστό βρέθηκε αργίλιο σε υψηλότερα επίπεδα από εκείνα που βρέθηκαν στον ορό του αίματος ή στο μητρικό γάλα. Αυτό που δεν έχει διαπιστωθεί, είναι εάν τα αυξημένα επίπεδα αργιλίου στο στήθος μπορούν να προκαλέσουν ανεπιθύμητα αποτελέσματα και από πού αυτό προήλθε</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Με αυτά τα δεδομένα, και θεωρώντας υψίστης σημασίας την πρόληψη παρά την θεραπεία, η χρήση αντιιδρωτικών πρέπει να τεθεί στη ζυγαριά, όπου οι πιθανές αρνητικές επιπτώσεις τους θα συγκριθούν με τα θετικά τους αποτελέσματα </a:t>
            </a:r>
          </a:p>
        </p:txBody>
      </p:sp>
    </p:spTree>
    <p:extLst>
      <p:ext uri="{BB962C8B-B14F-4D97-AF65-F5344CB8AC3E}">
        <p14:creationId xmlns:p14="http://schemas.microsoft.com/office/powerpoint/2010/main" val="2215320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Και οι δύο κατηγορίες προϊόντων είναι γνωστές ως αποσμητικά, ονομασία που προκύπτει εκ του αποτελέσματός τους. Η διαφορά της λειτουργικότητάς τους δεν είναι ξεκάθαρη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Πιστεύεται ότι για τους περισσότερους καταναλωτές οι λέξεις </a:t>
            </a:r>
            <a:r>
              <a:rPr lang="el-GR" sz="2400" dirty="0" err="1">
                <a:latin typeface="Arial" panose="020B0604020202020204" pitchFamily="34" charset="0"/>
                <a:cs typeface="Arial" panose="020B0604020202020204" pitchFamily="34" charset="0"/>
              </a:rPr>
              <a:t>deodorant</a:t>
            </a:r>
            <a:r>
              <a:rPr lang="el-GR" sz="2400" dirty="0">
                <a:latin typeface="Arial" panose="020B0604020202020204" pitchFamily="34" charset="0"/>
                <a:cs typeface="Arial" panose="020B0604020202020204" pitchFamily="34" charset="0"/>
              </a:rPr>
              <a:t> και </a:t>
            </a:r>
            <a:r>
              <a:rPr lang="el-GR" sz="2400" dirty="0" err="1">
                <a:latin typeface="Arial" panose="020B0604020202020204" pitchFamily="34" charset="0"/>
                <a:cs typeface="Arial" panose="020B0604020202020204" pitchFamily="34" charset="0"/>
              </a:rPr>
              <a:t>antiperspirant</a:t>
            </a:r>
            <a:r>
              <a:rPr lang="el-GR" sz="2400" dirty="0">
                <a:latin typeface="Arial" panose="020B0604020202020204" pitchFamily="34" charset="0"/>
                <a:cs typeface="Arial" panose="020B0604020202020204" pitchFamily="34" charset="0"/>
              </a:rPr>
              <a:t> είναι, αν όχι συνώνυμες, τουλάχιστον περίπου το ίδιο </a:t>
            </a:r>
          </a:p>
        </p:txBody>
      </p:sp>
    </p:spTree>
    <p:extLst>
      <p:ext uri="{BB962C8B-B14F-4D97-AF65-F5344CB8AC3E}">
        <p14:creationId xmlns:p14="http://schemas.microsoft.com/office/powerpoint/2010/main" val="1840460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b="1" dirty="0">
                <a:latin typeface="Arial" panose="020B0604020202020204" pitchFamily="34" charset="0"/>
                <a:cs typeface="Arial" panose="020B0604020202020204" pitchFamily="34" charset="0"/>
              </a:rPr>
              <a:t>Καλλυντικά προϊόντα: Συμβατικά, </a:t>
            </a:r>
            <a:r>
              <a:rPr lang="el-GR" sz="2400" b="1" dirty="0" err="1">
                <a:latin typeface="Arial" panose="020B0604020202020204" pitchFamily="34" charset="0"/>
                <a:cs typeface="Arial" panose="020B0604020202020204" pitchFamily="34" charset="0"/>
              </a:rPr>
              <a:t>natural</a:t>
            </a:r>
            <a:r>
              <a:rPr lang="el-GR" sz="2400" b="1" dirty="0">
                <a:latin typeface="Arial" panose="020B0604020202020204" pitchFamily="34" charset="0"/>
                <a:cs typeface="Arial" panose="020B0604020202020204" pitchFamily="34" charset="0"/>
              </a:rPr>
              <a:t>, </a:t>
            </a:r>
            <a:r>
              <a:rPr lang="el-GR" sz="2400" b="1" dirty="0" err="1">
                <a:latin typeface="Arial" panose="020B0604020202020204" pitchFamily="34" charset="0"/>
                <a:cs typeface="Arial" panose="020B0604020202020204" pitchFamily="34" charset="0"/>
              </a:rPr>
              <a:t>organic</a:t>
            </a:r>
            <a:endParaRPr lang="el-GR" sz="2400" b="1"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Τις τελευταίες δεκαετίες, οι ανησυχίες που εγείρονται από τη μια μεριά για την υποβάθμιση του περιβάλλοντος και από την άλλη για την ασφάλεια των καταναλωτών κατά τη χρήση προϊόντων μεταξύ των οποίων συγκαταλέγονται και τα καλλυντικά, οδήγησε στην αναζήτηση προϊόντων που να πληρούν επιπρόσθετες προδιαγραφές στους τομείς αυτούς σε σχέση με τα μέχρι τότε γνωστά, συμβατικά προϊόντα</a:t>
            </a:r>
          </a:p>
        </p:txBody>
      </p:sp>
    </p:spTree>
    <p:extLst>
      <p:ext uri="{BB962C8B-B14F-4D97-AF65-F5344CB8AC3E}">
        <p14:creationId xmlns:p14="http://schemas.microsoft.com/office/powerpoint/2010/main" val="4043225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47708"/>
            <a:ext cx="10515600" cy="1325563"/>
          </a:xfrm>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endParaRPr lang="el-GR" dirty="0"/>
          </a:p>
          <a:p>
            <a:r>
              <a:rPr lang="el-GR" sz="2400" dirty="0">
                <a:latin typeface="Arial" panose="020B0604020202020204" pitchFamily="34" charset="0"/>
                <a:cs typeface="Arial" panose="020B0604020202020204" pitchFamily="34" charset="0"/>
              </a:rPr>
              <a:t>Αυτό που αρχικά φάνηκε σαν λύση του προβλήματος και που αγκαλιάστηκε περισσότερο από τους καταναλωτές ήταν η αντικατάσταση συνθετικών πρώτων υλών από άλλες, φυσικές ή φυσικής προέλευσης ουσίες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Όπου γίνεται αναφορά σε προϊόντα με μεγάλη περιεκτικότητα σε βιολογικά συστατικά (και φυσικά ισχύουν και πολλές ακόμη προϋποθέσεις για τον χαρακτηρισμό του ως βιολογικό), συνώνυμη θεωρείται η λέξη «οργανικό» καλλυντικό (</a:t>
            </a:r>
            <a:r>
              <a:rPr lang="el-GR" sz="2400" dirty="0" err="1">
                <a:latin typeface="Arial" panose="020B0604020202020204" pitchFamily="34" charset="0"/>
                <a:cs typeface="Arial" panose="020B0604020202020204" pitchFamily="34" charset="0"/>
              </a:rPr>
              <a:t>organic</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cosmetics</a:t>
            </a:r>
            <a:r>
              <a:rPr lang="el-GR"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63066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u="sng" dirty="0">
                <a:latin typeface="Arial" panose="020B0604020202020204" pitchFamily="34" charset="0"/>
                <a:cs typeface="Arial" panose="020B0604020202020204" pitchFamily="34" charset="0"/>
              </a:rPr>
              <a:t>Μέχρι περίπου το 2010, υπήρχαν διάφοροι οργανισμοί πιστοποίησης φυσικών και βιολογικών καλλυντικών στην Ευρώπη, με κυριότερους τους ακόλουθους: </a:t>
            </a:r>
          </a:p>
          <a:p>
            <a:pPr marL="0" indent="0">
              <a:buNone/>
            </a:pPr>
            <a:endParaRPr lang="el-GR" u="sng"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Ecosert</a:t>
            </a:r>
            <a:r>
              <a:rPr lang="en-US" dirty="0">
                <a:latin typeface="Arial" panose="020B0604020202020204" pitchFamily="34" charset="0"/>
                <a:cs typeface="Arial" panose="020B0604020202020204" pitchFamily="34" charset="0"/>
              </a:rPr>
              <a:t> (France) </a:t>
            </a:r>
          </a:p>
          <a:p>
            <a:r>
              <a:rPr lang="de-DE" dirty="0">
                <a:latin typeface="Arial" panose="020B0604020202020204" pitchFamily="34" charset="0"/>
                <a:cs typeface="Arial" panose="020B0604020202020204" pitchFamily="34" charset="0"/>
              </a:rPr>
              <a:t>BDIH (Bundesverband Der Industrie- und Handelsunternehmen, Germany) </a:t>
            </a:r>
          </a:p>
          <a:p>
            <a:r>
              <a:rPr lang="en-US" dirty="0">
                <a:latin typeface="Arial" panose="020B0604020202020204" pitchFamily="34" charset="0"/>
                <a:cs typeface="Arial" panose="020B0604020202020204" pitchFamily="34" charset="0"/>
              </a:rPr>
              <a:t>The Soil Association (England) </a:t>
            </a:r>
          </a:p>
          <a:p>
            <a:r>
              <a:rPr lang="en-US" dirty="0">
                <a:latin typeface="Arial" panose="020B0604020202020204" pitchFamily="34" charset="0"/>
                <a:cs typeface="Arial" panose="020B0604020202020204" pitchFamily="34" charset="0"/>
              </a:rPr>
              <a:t>ICEA (Italy) </a:t>
            </a:r>
          </a:p>
          <a:p>
            <a:r>
              <a:rPr lang="en-US" dirty="0" err="1">
                <a:latin typeface="Arial" panose="020B0604020202020204" pitchFamily="34" charset="0"/>
                <a:cs typeface="Arial" panose="020B0604020202020204" pitchFamily="34" charset="0"/>
              </a:rPr>
              <a:t>Cosmebio</a:t>
            </a:r>
            <a:r>
              <a:rPr lang="en-US" dirty="0">
                <a:latin typeface="Arial" panose="020B0604020202020204" pitchFamily="34" charset="0"/>
                <a:cs typeface="Arial" panose="020B0604020202020204" pitchFamily="34" charset="0"/>
              </a:rPr>
              <a:t> (France) </a:t>
            </a:r>
          </a:p>
          <a:p>
            <a:r>
              <a:rPr lang="en-US" dirty="0" err="1">
                <a:latin typeface="Arial" panose="020B0604020202020204" pitchFamily="34" charset="0"/>
                <a:cs typeface="Arial" panose="020B0604020202020204" pitchFamily="34" charset="0"/>
              </a:rPr>
              <a:t>NaTrue</a:t>
            </a:r>
            <a:r>
              <a:rPr lang="en-US" dirty="0">
                <a:latin typeface="Arial" panose="020B0604020202020204" pitchFamily="34" charset="0"/>
                <a:cs typeface="Arial" panose="020B0604020202020204" pitchFamily="34" charset="0"/>
              </a:rPr>
              <a:t> (Germany/Belgium) </a:t>
            </a:r>
          </a:p>
          <a:p>
            <a:endParaRPr lang="el-GR"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Η πιστοποίηση είχε ως κριτήριο κυρίως την προέλευση των συστατικών του καλλυντικού και σε πόση αναλογία υπήρχαν στο τελικό προϊόν φυσικά συστατικά και φυσικά συστατικά βιολογικής καλλιέργειας</a:t>
            </a:r>
          </a:p>
        </p:txBody>
      </p:sp>
    </p:spTree>
    <p:extLst>
      <p:ext uri="{BB962C8B-B14F-4D97-AF65-F5344CB8AC3E}">
        <p14:creationId xmlns:p14="http://schemas.microsoft.com/office/powerpoint/2010/main" val="2422536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Όλα αυτά, αλλά και το γεγονός ότι οι ασάφειες και η έλλειψη νομοθεσίας είχαν αρχίσει να αποπροσανατολίζουν τους καταναλωτές, οδήγησε στην συνένωση των πέντε μεγαλύτερων οργανισμών πιστοποίησης (ECOCERT, COSMEBIO, BDIH, ICEA και </a:t>
            </a:r>
            <a:r>
              <a:rPr lang="el-GR" sz="2400" dirty="0" err="1">
                <a:latin typeface="Arial" panose="020B0604020202020204" pitchFamily="34" charset="0"/>
                <a:cs typeface="Arial" panose="020B0604020202020204" pitchFamily="34" charset="0"/>
              </a:rPr>
              <a:t>Soil</a:t>
            </a:r>
            <a:r>
              <a:rPr lang="el-GR" sz="2400" dirty="0">
                <a:latin typeface="Arial" panose="020B0604020202020204" pitchFamily="34" charset="0"/>
                <a:cs typeface="Arial" panose="020B0604020202020204" pitchFamily="34" charset="0"/>
              </a:rPr>
              <a:t> Association), κάτω από την ομπρέλα του οργανισμού πιστοποίησης COSMOS </a:t>
            </a:r>
          </a:p>
        </p:txBody>
      </p:sp>
    </p:spTree>
    <p:extLst>
      <p:ext uri="{BB962C8B-B14F-4D97-AF65-F5344CB8AC3E}">
        <p14:creationId xmlns:p14="http://schemas.microsoft.com/office/powerpoint/2010/main" val="1688879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Στο COSMOS πιστοποιούνται δύο κατηγορίες καλλυντικών προϊόντων: </a:t>
            </a:r>
          </a:p>
          <a:p>
            <a:pPr marL="0" indent="0">
              <a:buNone/>
            </a:pPr>
            <a:endParaRPr lang="el-GR"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1) natural cosmetics </a:t>
            </a:r>
          </a:p>
          <a:p>
            <a:r>
              <a:rPr lang="en-US" sz="2400" dirty="0">
                <a:latin typeface="Arial" panose="020B0604020202020204" pitchFamily="34" charset="0"/>
                <a:cs typeface="Arial" panose="020B0604020202020204" pitchFamily="34" charset="0"/>
              </a:rPr>
              <a:t>2) organic cosmetics </a:t>
            </a:r>
            <a:endParaRPr lang="el-GR"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Και στις δύο περιπτώσεις καθορίζεται μια ελάχιστη περιεκτικότητα σε φυσικά συστατικά, ενώ στην δεύτερη περίπτωση, η επιπλέον υποχρέωση είναι ένα ελάχιστο ποσοστό αυτών των φυσικών ή φυσικής προέλευσης συστατικών να είναι και βιολογικής καλλιέργειας</a:t>
            </a:r>
          </a:p>
        </p:txBody>
      </p:sp>
    </p:spTree>
    <p:extLst>
      <p:ext uri="{BB962C8B-B14F-4D97-AF65-F5344CB8AC3E}">
        <p14:creationId xmlns:p14="http://schemas.microsoft.com/office/powerpoint/2010/main" val="2112284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Για την πιστοποίηση COSMOS ORGANIC, το 95% τουλάχιστον των φυτικών υλών που περιέχει πρέπει να είναι βιολογικά </a:t>
            </a:r>
          </a:p>
          <a:p>
            <a:endParaRPr lang="el-GR" sz="2400" dirty="0">
              <a:latin typeface="Arial" panose="020B0604020202020204" pitchFamily="34" charset="0"/>
              <a:cs typeface="Arial" panose="020B0604020202020204" pitchFamily="34" charset="0"/>
            </a:endParaRPr>
          </a:p>
          <a:p>
            <a:pPr marL="0" indent="0">
              <a:buNone/>
            </a:pPr>
            <a:r>
              <a:rPr lang="el-GR" sz="2400" b="1" u="sng" dirty="0">
                <a:latin typeface="Arial" panose="020B0604020202020204" pitchFamily="34" charset="0"/>
                <a:cs typeface="Arial" panose="020B0604020202020204" pitchFamily="34" charset="0"/>
              </a:rPr>
              <a:t>Βιωσιμότητα </a:t>
            </a:r>
          </a:p>
          <a:p>
            <a:pPr marL="0" indent="0">
              <a:buNone/>
            </a:pPr>
            <a:endParaRPr lang="el-GR" sz="2400" b="1"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Τα τελευταία χρόνια οι καταναλωτές ήρθαν αντιμέτωποι - εκτός από τους όρους «φυσικό καλλυντικό», «βιολογικό καλλυντικό» - και με τον όρο «βιωσιμότητα»</a:t>
            </a:r>
          </a:p>
        </p:txBody>
      </p:sp>
    </p:spTree>
    <p:extLst>
      <p:ext uri="{BB962C8B-B14F-4D97-AF65-F5344CB8AC3E}">
        <p14:creationId xmlns:p14="http://schemas.microsoft.com/office/powerpoint/2010/main" val="3820334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a:xfrm>
            <a:off x="838200" y="1843042"/>
            <a:ext cx="10515600" cy="4351338"/>
          </a:xfrm>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Οι μικροοργανισμοί που αναπτύσσονται συνήθως στα καλλυντικά είναι οι παρακάτω :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Μύκητες ή μούχλα (π.χ. </a:t>
            </a:r>
            <a:r>
              <a:rPr lang="el-GR" sz="2400" dirty="0" err="1">
                <a:latin typeface="Arial" panose="020B0604020202020204" pitchFamily="34" charset="0"/>
                <a:cs typeface="Arial" panose="020B0604020202020204" pitchFamily="34" charset="0"/>
              </a:rPr>
              <a:t>πενικκίλια</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ασπέργιλοι</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Ζυμομύκητες (π.χ. ζαχαρομύκητες, </a:t>
            </a:r>
            <a:r>
              <a:rPr lang="el-GR" sz="2400" dirty="0" err="1">
                <a:latin typeface="Arial" panose="020B0604020202020204" pitchFamily="34" charset="0"/>
                <a:cs typeface="Arial" panose="020B0604020202020204" pitchFamily="34" charset="0"/>
              </a:rPr>
              <a:t>κρυπτόκοκκοι</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κάντιντα</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Βακτήρια (π.χ. σταφυλόκοκκος) </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3881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Τι αντιπροσωπεύει ο όρος «βιωσιμότητα»; </a:t>
            </a:r>
          </a:p>
          <a:p>
            <a:pPr marL="0" indent="0">
              <a:buNone/>
            </a:pPr>
            <a:endParaRPr lang="el-GR" sz="2400" u="sng"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Στην Έκθεση της Παγκόσμιας Επιτροπής Περιβάλλοντος και Ανάπτυξης με τίτλο «Το κοινό μας μέλλον», του 1987, ο όρος περιγράφει την κατεύθυνση και τα χαρακτηριστικά που πρέπει να έχει η ανάπτυξη: να είναι τέτοια, ώστε να μπορεί να καλύψει τις τρέχουσες ανάγκες του πληθυσμού, χωρίς να υποθηκεύει τις δυνατότητες των μελλοντικών γενεών να καλύψουν τις δικές τους τρέχουσες ανάγκες (</a:t>
            </a:r>
            <a:r>
              <a:rPr lang="el-GR" sz="2400" dirty="0" err="1">
                <a:latin typeface="Arial" panose="020B0604020202020204" pitchFamily="34" charset="0"/>
                <a:cs typeface="Arial" panose="020B0604020202020204" pitchFamily="34" charset="0"/>
              </a:rPr>
              <a:t>Bruntland</a:t>
            </a:r>
            <a:r>
              <a:rPr lang="el-GR" sz="2400" dirty="0">
                <a:latin typeface="Arial" panose="020B0604020202020204" pitchFamily="34" charset="0"/>
                <a:cs typeface="Arial" panose="020B0604020202020204" pitchFamily="34" charset="0"/>
              </a:rPr>
              <a:t> G.H., 1987)</a:t>
            </a:r>
          </a:p>
        </p:txBody>
      </p:sp>
    </p:spTree>
    <p:extLst>
      <p:ext uri="{BB962C8B-B14F-4D97-AF65-F5344CB8AC3E}">
        <p14:creationId xmlns:p14="http://schemas.microsoft.com/office/powerpoint/2010/main" val="2690578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endParaRPr lang="el-GR" dirty="0"/>
          </a:p>
          <a:p>
            <a:r>
              <a:rPr lang="el-GR" sz="2400" dirty="0">
                <a:latin typeface="Arial" panose="020B0604020202020204" pitchFamily="34" charset="0"/>
                <a:cs typeface="Arial" panose="020B0604020202020204" pitchFamily="34" charset="0"/>
              </a:rPr>
              <a:t>Για την ανάπτυξη μιας παγκόσμιας οικονομίας, ικανής να διατηρηθεί από τον ίδιο τον πλανήτη, χωρίς να εξαντληθούν οι πηγές του, η έννοια της βιωσιμότητας απέκτησε όχι μόνο περιβαλλοντικές διαστάσεις, αλλά επίσης οικονομικές και κοινωνικές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Η αξιολόγηση της βιωσιμότητας ενός καλλυντικού μπορεί να προσεγγιστεί από τρεις κατευθύνσεις: αξιολόγηση με χρήση δεικτών, αξιολόγηση που σχετίζεται με το προϊόν, και ολοκληρωμένη αξιολόγηση </a:t>
            </a:r>
          </a:p>
        </p:txBody>
      </p:sp>
    </p:spTree>
    <p:extLst>
      <p:ext uri="{BB962C8B-B14F-4D97-AF65-F5344CB8AC3E}">
        <p14:creationId xmlns:p14="http://schemas.microsoft.com/office/powerpoint/2010/main" val="1532347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Η αξιολόγηση που σχετίζεται με το προϊόν, επικεντρώνεται συνήθως στην περιβαλλοντική διάσταση της βιωσιμότητας, παρακολουθώντας και αξιολογώντας όλο τον κύκλο ζωής του προϊόντος (</a:t>
            </a:r>
            <a:r>
              <a:rPr lang="el-GR" sz="2400" dirty="0" err="1">
                <a:latin typeface="Arial" panose="020B0604020202020204" pitchFamily="34" charset="0"/>
                <a:cs typeface="Arial" panose="020B0604020202020204" pitchFamily="34" charset="0"/>
              </a:rPr>
              <a:t>Life</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Cycle</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Assessment</a:t>
            </a:r>
            <a:r>
              <a:rPr lang="el-GR" sz="2400" dirty="0">
                <a:latin typeface="Arial" panose="020B0604020202020204" pitchFamily="34" charset="0"/>
                <a:cs typeface="Arial" panose="020B0604020202020204" pitchFamily="34" charset="0"/>
              </a:rPr>
              <a:t>, LCA), από τον σχεδιασμό του, την επιλογή των πρώτων υλών, την παραγωγή του, τη συσκευασία του, την μεταφορά του, την κατανάλωσή του, μέχρι και την απόρριψη και τη </a:t>
            </a:r>
            <a:r>
              <a:rPr lang="el-GR" sz="2400" dirty="0" err="1">
                <a:latin typeface="Arial" panose="020B0604020202020204" pitchFamily="34" charset="0"/>
                <a:cs typeface="Arial" panose="020B0604020202020204" pitchFamily="34" charset="0"/>
              </a:rPr>
              <a:t>βιοαποικοδόμησή</a:t>
            </a:r>
            <a:r>
              <a:rPr lang="el-GR" sz="2400" dirty="0">
                <a:latin typeface="Arial" panose="020B0604020202020204" pitchFamily="34" charset="0"/>
                <a:cs typeface="Arial" panose="020B0604020202020204" pitchFamily="34" charset="0"/>
              </a:rPr>
              <a:t> του </a:t>
            </a:r>
          </a:p>
        </p:txBody>
      </p:sp>
    </p:spTree>
    <p:extLst>
      <p:ext uri="{BB962C8B-B14F-4D97-AF65-F5344CB8AC3E}">
        <p14:creationId xmlns:p14="http://schemas.microsoft.com/office/powerpoint/2010/main" val="3364872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fontScale="92500" lnSpcReduction="10000"/>
          </a:bodyPr>
          <a:lstStyle/>
          <a:p>
            <a:endParaRPr lang="el-GR" dirty="0"/>
          </a:p>
          <a:p>
            <a:pPr marL="0" indent="0">
              <a:buNone/>
            </a:pPr>
            <a:r>
              <a:rPr lang="el-GR" u="sng" dirty="0"/>
              <a:t>Δρόγες</a:t>
            </a:r>
            <a:endParaRPr lang="en-US" u="sng" dirty="0"/>
          </a:p>
          <a:p>
            <a:pPr marL="0" indent="0">
              <a:buNone/>
            </a:pPr>
            <a:r>
              <a:rPr lang="el-GR" dirty="0"/>
              <a:t> </a:t>
            </a:r>
          </a:p>
          <a:p>
            <a:r>
              <a:rPr lang="el-GR" sz="2600" dirty="0">
                <a:latin typeface="Arial" panose="020B0604020202020204" pitchFamily="34" charset="0"/>
                <a:cs typeface="Arial" panose="020B0604020202020204" pitchFamily="34" charset="0"/>
              </a:rPr>
              <a:t>Δρόγη είναι ο όρος που συνδέεται με τα φαρμακευτικά κυρίως φυτά,  καθώς και με τα αντίστοιχα ζωικής προέλευσης ή ορυκτά </a:t>
            </a:r>
            <a:endParaRPr lang="en-US" sz="2600" dirty="0">
              <a:latin typeface="Arial" panose="020B0604020202020204" pitchFamily="34" charset="0"/>
              <a:cs typeface="Arial" panose="020B0604020202020204" pitchFamily="34" charset="0"/>
            </a:endParaRPr>
          </a:p>
          <a:p>
            <a:r>
              <a:rPr lang="el-GR" sz="2600" dirty="0">
                <a:latin typeface="Arial" panose="020B0604020202020204" pitchFamily="34" charset="0"/>
                <a:cs typeface="Arial" panose="020B0604020202020204" pitchFamily="34" charset="0"/>
              </a:rPr>
              <a:t>Δρόγη είναι το μόνο μέρος του φυτικού η ζωικού οργανισμού, π.χ. φύλλα, η φλοιός, η σπέρματα, η άλλο όργανο του φυτού η ζώου, που χρησιμοποιείται για την θεραπευτική η άλλη δράση του </a:t>
            </a:r>
            <a:endParaRPr lang="en-US" sz="2600" dirty="0">
              <a:latin typeface="Arial" panose="020B0604020202020204" pitchFamily="34" charset="0"/>
              <a:cs typeface="Arial" panose="020B0604020202020204" pitchFamily="34" charset="0"/>
            </a:endParaRPr>
          </a:p>
          <a:p>
            <a:r>
              <a:rPr lang="el-GR" sz="2600" dirty="0">
                <a:latin typeface="Arial" panose="020B0604020202020204" pitchFamily="34" charset="0"/>
                <a:cs typeface="Arial" panose="020B0604020202020204" pitchFamily="34" charset="0"/>
              </a:rPr>
              <a:t>Επίσης δρόγες χαρακτηρίζονται τα εκκρίματα, είτε παθολογικά είτε φυσιολογικά όπως για παράδειγμα η ρητίνη καθώς και τα προϊόντα εκχύλισης</a:t>
            </a:r>
          </a:p>
        </p:txBody>
      </p:sp>
    </p:spTree>
    <p:extLst>
      <p:ext uri="{BB962C8B-B14F-4D97-AF65-F5344CB8AC3E}">
        <p14:creationId xmlns:p14="http://schemas.microsoft.com/office/powerpoint/2010/main" val="365078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Στις δρόγες είναι </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συγκεντρωμένες εκείνες οι ουσίες στις οποίες οφείλεται η δράση του φυτού. Κάποιες φορές είναι δυνατό οι δραστικές ουσίες να εντοπίζονται σε περισσότερα από ένα μέρη του φυτού </a:t>
            </a:r>
          </a:p>
          <a:p>
            <a:r>
              <a:rPr lang="el-GR" sz="2400" dirty="0">
                <a:latin typeface="Arial" panose="020B0604020202020204" pitchFamily="34" charset="0"/>
                <a:cs typeface="Arial" panose="020B0604020202020204" pitchFamily="34" charset="0"/>
              </a:rPr>
              <a:t>Η δρόγη διαφέρει από την έννοια φάρμακο </a:t>
            </a: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Ως φάρμακο χαρακτηρίζεται οποιαδήποτε χημική ουσία η προϊόν, το οποίο παρουσιάζει φαρμακολογικές ιδιότητες και επομένως είναι σε θέση να προκαλέσει μεταβολές σε φυσιολογικές λειτουργίες οργανικών η βιοχημικών συστημάτων </a:t>
            </a: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Το όπιο είναι δρόγη, αλλά η μορφίνη (βασικό συστατικό) του οπίου, είναι φαρμακευτική ουσία με πολλαπλές δράσεις, κυρίως στο κεντρικό νευρικό σύστημα </a:t>
            </a:r>
          </a:p>
        </p:txBody>
      </p:sp>
    </p:spTree>
    <p:extLst>
      <p:ext uri="{BB962C8B-B14F-4D97-AF65-F5344CB8AC3E}">
        <p14:creationId xmlns:p14="http://schemas.microsoft.com/office/powerpoint/2010/main" val="1606467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pPr marL="0" indent="0">
              <a:buNone/>
            </a:pPr>
            <a:r>
              <a:rPr lang="el-GR" sz="2400" u="sng" dirty="0">
                <a:latin typeface="Arial" panose="020B0604020202020204" pitchFamily="34" charset="0"/>
                <a:cs typeface="Arial" panose="020B0604020202020204" pitchFamily="34" charset="0"/>
              </a:rPr>
              <a:t>Συλλογή βοτάνων και συντήρηση αυτών </a:t>
            </a:r>
          </a:p>
          <a:p>
            <a:pPr marL="0" indent="0">
              <a:buNone/>
            </a:pPr>
            <a:r>
              <a:rPr lang="el-GR" sz="2400" dirty="0">
                <a:latin typeface="Arial" panose="020B0604020202020204" pitchFamily="34" charset="0"/>
                <a:cs typeface="Arial" panose="020B0604020202020204" pitchFamily="34" charset="0"/>
              </a:rPr>
              <a:t>Για τη σωστή συλλογή των βοτάνων τρεις είναι οι βασικοί παράγοντες. Αυτοί είναι: ο χρόνος, ο τόπος και οι συνθήκες</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 </a:t>
            </a:r>
          </a:p>
          <a:p>
            <a:pPr marL="0" indent="0">
              <a:buNone/>
            </a:pPr>
            <a:r>
              <a:rPr lang="en-US" sz="2400" dirty="0">
                <a:latin typeface="Arial" panose="020B0604020202020204" pitchFamily="34" charset="0"/>
                <a:cs typeface="Arial" panose="020B0604020202020204" pitchFamily="34" charset="0"/>
              </a:rPr>
              <a:t>1)</a:t>
            </a:r>
            <a:r>
              <a:rPr lang="el-GR" sz="2400" u="sng" dirty="0">
                <a:latin typeface="Arial" panose="020B0604020202020204" pitchFamily="34" charset="0"/>
                <a:cs typeface="Arial" panose="020B0604020202020204" pitchFamily="34" charset="0"/>
              </a:rPr>
              <a:t>Χρόνος</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Η συλλογή των βοτάνων πρέπει να γίνεται κατά την πλήρη ανάπτυξή τους και αυτό συμβαίνει συνήθως κατά την περίοδο της ανθοφορίας, οπότε το φυτό έχει τη μέγιστη ποσότητα χημικών ουσιών </a:t>
            </a:r>
          </a:p>
        </p:txBody>
      </p:sp>
    </p:spTree>
    <p:extLst>
      <p:ext uri="{BB962C8B-B14F-4D97-AF65-F5344CB8AC3E}">
        <p14:creationId xmlns:p14="http://schemas.microsoft.com/office/powerpoint/2010/main" val="255207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fontScale="92500" lnSpcReduction="10000"/>
          </a:bodyPr>
          <a:lstStyle/>
          <a:p>
            <a:endParaRPr lang="el-GR" dirty="0"/>
          </a:p>
          <a:p>
            <a:pPr marL="0" indent="0">
              <a:buNone/>
            </a:pPr>
            <a:r>
              <a:rPr lang="en-US" sz="2600" dirty="0">
                <a:latin typeface="Arial" panose="020B0604020202020204" pitchFamily="34" charset="0"/>
                <a:cs typeface="Arial" panose="020B0604020202020204" pitchFamily="34" charset="0"/>
              </a:rPr>
              <a:t>2)</a:t>
            </a:r>
            <a:r>
              <a:rPr lang="el-GR" sz="2600" u="sng" dirty="0">
                <a:latin typeface="Arial" panose="020B0604020202020204" pitchFamily="34" charset="0"/>
                <a:cs typeface="Arial" panose="020B0604020202020204" pitchFamily="34" charset="0"/>
              </a:rPr>
              <a:t>Τόπος</a:t>
            </a:r>
            <a:r>
              <a:rPr lang="en-US" sz="2600" dirty="0">
                <a:latin typeface="Arial" panose="020B0604020202020204" pitchFamily="34" charset="0"/>
                <a:cs typeface="Arial" panose="020B0604020202020204" pitchFamily="34" charset="0"/>
              </a:rPr>
              <a:t> </a:t>
            </a:r>
            <a:r>
              <a:rPr lang="el-GR" sz="2600" dirty="0">
                <a:latin typeface="Arial" panose="020B0604020202020204" pitchFamily="34" charset="0"/>
                <a:cs typeface="Arial" panose="020B0604020202020204" pitchFamily="34" charset="0"/>
              </a:rPr>
              <a:t>Να επιλέγονται τόποι μακριά από αστικές περιοχές και από πολυσύχναστους δρόμους. Μακριά από βιομηχανικές περιοχές και από χωράφια όπου χρησιμοποιούνται φυτοφάρμακα, γιατί τα τελευταία θα έχουν οπωσδήποτε </a:t>
            </a:r>
            <a:r>
              <a:rPr lang="el-GR" sz="2600" dirty="0" err="1">
                <a:latin typeface="Arial" panose="020B0604020202020204" pitchFamily="34" charset="0"/>
                <a:cs typeface="Arial" panose="020B0604020202020204" pitchFamily="34" charset="0"/>
              </a:rPr>
              <a:t>προσροφηθεί</a:t>
            </a:r>
            <a:r>
              <a:rPr lang="el-GR" sz="2600" dirty="0">
                <a:latin typeface="Arial" panose="020B0604020202020204" pitchFamily="34" charset="0"/>
                <a:cs typeface="Arial" panose="020B0604020202020204" pitchFamily="34" charset="0"/>
              </a:rPr>
              <a:t> στα βότανα </a:t>
            </a:r>
          </a:p>
          <a:p>
            <a:endParaRPr lang="el-GR"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3)</a:t>
            </a:r>
            <a:r>
              <a:rPr lang="el-GR" sz="2600" u="sng" dirty="0">
                <a:latin typeface="Arial" panose="020B0604020202020204" pitchFamily="34" charset="0"/>
                <a:cs typeface="Arial" panose="020B0604020202020204" pitchFamily="34" charset="0"/>
              </a:rPr>
              <a:t>Συνθήκες</a:t>
            </a:r>
            <a:r>
              <a:rPr lang="el-GR" sz="2600" dirty="0">
                <a:latin typeface="Arial" panose="020B0604020202020204" pitchFamily="34" charset="0"/>
                <a:cs typeface="Arial" panose="020B0604020202020204" pitchFamily="34" charset="0"/>
              </a:rPr>
              <a:t> Οι μέρες της συλλογής να είναι ξηρές και ηλιόλουστες, μεσημεριανές ώρες κατά προτίμηση, ώστε να έχει εξατμιστεί και το τελευταίο ίχνος πρωινής υγρασίας. Αυτό γίνεται αμέσως μετά την συγκομιδή, αν υπάρχει έστω και ελάχιστη ποσότητα νερού εγκλωβισμένη σε κάποιο σημείο του βοτάνου, μπορεί να αναπτυχθεί μούχλα η οποία διασπά πολλές ουσίες και πολύ συχνά τα προϊόντα διάσπασης μπορεί να είναι τοξικά, και να αλλοιώσουν τις δρόγες </a:t>
            </a:r>
          </a:p>
        </p:txBody>
      </p:sp>
    </p:spTree>
    <p:extLst>
      <p:ext uri="{BB962C8B-B14F-4D97-AF65-F5344CB8AC3E}">
        <p14:creationId xmlns:p14="http://schemas.microsoft.com/office/powerpoint/2010/main" val="406625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Τα μουχλιασμένα βότανα πετιούνται αμέσως. Εκτός από την μούχλα όμως που είναι εμφανής, υπάρχει και η περίπτωση της υδρόλυσης με την παρουσία νερού, κάποιων χρήσιμων συστατικών του( εστέρες) ή της διάσπασης συστατικών λόγω ζυμώσεων( ζάχαρα, γλυκοζίτες) με ζυμομύκητες που είναι πάντοτε παρόντες στα βότανα</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Αυτές οι αλλοιώσεις δεν είναι άμεσα ορατές, </a:t>
            </a:r>
            <a:r>
              <a:rPr lang="el-GR" sz="2400" dirty="0" err="1">
                <a:latin typeface="Arial" panose="020B0604020202020204" pitchFamily="34" charset="0"/>
                <a:cs typeface="Arial" panose="020B0604020202020204" pitchFamily="34" charset="0"/>
              </a:rPr>
              <a:t>γι</a:t>
            </a:r>
            <a:r>
              <a:rPr lang="el-GR" sz="2400" dirty="0">
                <a:latin typeface="Arial" panose="020B0604020202020204" pitchFamily="34" charset="0"/>
                <a:cs typeface="Arial" panose="020B0604020202020204" pitchFamily="34" charset="0"/>
              </a:rPr>
              <a:t>΄ αυτό χρειάζεται προσοχή ώστε να μην συμβούν και υποβιβαστούν οι δρόγες </a:t>
            </a:r>
          </a:p>
        </p:txBody>
      </p:sp>
    </p:spTree>
    <p:extLst>
      <p:ext uri="{BB962C8B-B14F-4D97-AF65-F5344CB8AC3E}">
        <p14:creationId xmlns:p14="http://schemas.microsoft.com/office/powerpoint/2010/main" val="2327145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fontScale="70000" lnSpcReduction="20000"/>
          </a:bodyPr>
          <a:lstStyle/>
          <a:p>
            <a:endParaRPr lang="el-GR" dirty="0"/>
          </a:p>
          <a:p>
            <a:pPr marL="0" indent="0">
              <a:buNone/>
            </a:pPr>
            <a:r>
              <a:rPr lang="en-US" dirty="0">
                <a:latin typeface="Arial" panose="020B0604020202020204" pitchFamily="34" charset="0"/>
                <a:cs typeface="Arial" panose="020B0604020202020204" pitchFamily="34" charset="0"/>
              </a:rPr>
              <a:t>4)</a:t>
            </a:r>
            <a:r>
              <a:rPr lang="el-GR" u="sng" dirty="0">
                <a:latin typeface="Arial" panose="020B0604020202020204" pitchFamily="34" charset="0"/>
                <a:cs typeface="Arial" panose="020B0604020202020204" pitchFamily="34" charset="0"/>
              </a:rPr>
              <a:t>Τρόπος κοπής και αποθήκευσης</a:t>
            </a:r>
            <a:r>
              <a:rPr lang="el-GR" dirty="0">
                <a:latin typeface="Arial" panose="020B0604020202020204" pitchFamily="34" charset="0"/>
                <a:cs typeface="Arial" panose="020B0604020202020204" pitchFamily="34" charset="0"/>
              </a:rPr>
              <a:t> Σε καμιά περίπτωση δεν πρέπει να κοπεί όλο το φυτό. Αποφεύγονται με αυτό τον τρόπο η καταστροφή της ρίζας, ενώ αφήνεται κάποιος βλαστός με λίγα φύλλα τα οποία θα βοηθήσουν το φυτό να </a:t>
            </a:r>
            <a:r>
              <a:rPr lang="el-GR" dirty="0" err="1">
                <a:latin typeface="Arial" panose="020B0604020202020204" pitchFamily="34" charset="0"/>
                <a:cs typeface="Arial" panose="020B0604020202020204" pitchFamily="34" charset="0"/>
              </a:rPr>
              <a:t>αναβλαστήσει</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ξαναβλαστήσει</a:t>
            </a:r>
            <a:r>
              <a:rPr lang="el-GR"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r>
              <a:rPr lang="el-GR" dirty="0">
                <a:latin typeface="Arial" panose="020B0604020202020204" pitchFamily="34" charset="0"/>
                <a:cs typeface="Arial" panose="020B0604020202020204" pitchFamily="34" charset="0"/>
              </a:rPr>
              <a:t>Μόνο έτσι είναι σίγουρο ότι το φυτό θα μπορέσει να δυναμώσει ξανά. Αν ένα άνθος κρατά την ανθοφορία του πολύ καιρό δεν θα πρέπει να καθυστερήσει η συλλογή των ανθών του διότι τα πρώτα άνθη έχουν και τα περισσότερα δραστικά συστατικά</a:t>
            </a:r>
            <a:endParaRPr lang="en-US" dirty="0">
              <a:latin typeface="Arial" panose="020B0604020202020204" pitchFamily="34" charset="0"/>
              <a:cs typeface="Arial" panose="020B0604020202020204" pitchFamily="34" charset="0"/>
            </a:endParaRPr>
          </a:p>
          <a:p>
            <a:pPr marL="0" indent="0">
              <a:buNone/>
            </a:pPr>
            <a:r>
              <a:rPr lang="el-GR" dirty="0">
                <a:latin typeface="Arial" panose="020B0604020202020204" pitchFamily="34" charset="0"/>
                <a:cs typeface="Arial" panose="020B0604020202020204" pitchFamily="34" charset="0"/>
              </a:rPr>
              <a:t>Τα φύλλα και τα άνθη δεν θα πρέπει να στοιβάζονται το ένα επάνω στο άλλο ούτε να τοποθετούνται μέσα σε σακιά</a:t>
            </a:r>
            <a:endParaRPr lang="en-US" dirty="0">
              <a:latin typeface="Arial" panose="020B0604020202020204" pitchFamily="34" charset="0"/>
              <a:cs typeface="Arial" panose="020B0604020202020204" pitchFamily="34" charset="0"/>
            </a:endParaRPr>
          </a:p>
          <a:p>
            <a:pPr marL="0" indent="0">
              <a:buNone/>
            </a:pPr>
            <a:r>
              <a:rPr lang="el-GR" dirty="0">
                <a:latin typeface="Arial" panose="020B0604020202020204" pitchFamily="34" charset="0"/>
                <a:cs typeface="Arial" panose="020B0604020202020204" pitchFamily="34" charset="0"/>
              </a:rPr>
              <a:t>Επίσης δεν θα πρέπει να τοποθετούνται σε πλαστικά κουτιά ή θήκες επειδή τα τρυφερά φυτά μαραίνονται πολύ γρήγορα, αλλά σε καλάθια τα οποία μένουν τοποθετημένα αραιά και αερίζονται καλά</a:t>
            </a:r>
            <a:endParaRPr lang="en-US" dirty="0">
              <a:latin typeface="Arial" panose="020B0604020202020204" pitchFamily="34" charset="0"/>
              <a:cs typeface="Arial" panose="020B0604020202020204" pitchFamily="34" charset="0"/>
            </a:endParaRPr>
          </a:p>
          <a:p>
            <a:pPr marL="0" indent="0">
              <a:buNone/>
            </a:pPr>
            <a:r>
              <a:rPr lang="el-GR" dirty="0">
                <a:latin typeface="Arial" panose="020B0604020202020204" pitchFamily="34" charset="0"/>
                <a:cs typeface="Arial" panose="020B0604020202020204" pitchFamily="34" charset="0"/>
              </a:rPr>
              <a:t>Επιπλέον δεν πρέπει μαζί με την συλλογή να γίνεται πλύσιμο των φυτών ή των μερών των φυτών που συλλέγονται επειδή με την υγρασία θα καθυστερήσει η ξήρανση ή θα αναπτυχθούν μούχλα </a:t>
            </a:r>
          </a:p>
        </p:txBody>
      </p:sp>
    </p:spTree>
    <p:extLst>
      <p:ext uri="{BB962C8B-B14F-4D97-AF65-F5344CB8AC3E}">
        <p14:creationId xmlns:p14="http://schemas.microsoft.com/office/powerpoint/2010/main" val="6934728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endParaRPr lang="en-US" sz="2400" dirty="0">
              <a:latin typeface="Arial" panose="020B0604020202020204" pitchFamily="34" charset="0"/>
              <a:cs typeface="Arial" panose="020B0604020202020204" pitchFamily="34" charset="0"/>
            </a:endParaRPr>
          </a:p>
          <a:p>
            <a:pPr marL="0" indent="0">
              <a:buNone/>
            </a:pPr>
            <a:r>
              <a:rPr lang="el-GR" sz="2400" dirty="0" err="1">
                <a:latin typeface="Arial" panose="020B0604020202020204" pitchFamily="34" charset="0"/>
                <a:cs typeface="Arial" panose="020B0604020202020204" pitchFamily="34" charset="0"/>
              </a:rPr>
              <a:t>Tα</a:t>
            </a:r>
            <a:r>
              <a:rPr lang="el-GR" sz="2400" dirty="0">
                <a:latin typeface="Arial" panose="020B0604020202020204" pitchFamily="34" charset="0"/>
                <a:cs typeface="Arial" panose="020B0604020202020204" pitchFamily="34" charset="0"/>
              </a:rPr>
              <a:t> βότανα που προορίζονται για καλλυντικά, είναι προτιμότερο να χρησιμοποιούνται νωπά</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Κάποια που περισσεύουν, αποξηραίνονται απλωμένα πάνω σε άσπρο βαμβακερό ύφασμα, σε μέρος σκιερό που αερίζεται καλά και αφού φύγει όλο το εσωτερικό νερό που περιέχουν αποθηκεύονται σε γυάλινα βάζα καλά κλεισμένα, μακριά από έντομα και φως</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Διατηρούνται για ένα μόνο χρόνο, μετά πετιούνται. Αυτό γιατί τα ενεργά συστατικά με το πέρασμα του χρόνου διασπώνται</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Μετά από τον ένα χρόνο μπορεί να δώσουν ακόμη ανεπιθύμητους, δηλαδή τοξικούς </a:t>
            </a:r>
            <a:r>
              <a:rPr lang="el-GR" sz="2400" dirty="0" err="1">
                <a:latin typeface="Arial" panose="020B0604020202020204" pitchFamily="34" charset="0"/>
                <a:cs typeface="Arial" panose="020B0604020202020204" pitchFamily="34" charset="0"/>
              </a:rPr>
              <a:t>μεταβολίτες</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39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Η επιμόλυνση των καλλυντικών κρεμών από τους παραπάνω μικροοργανισμούς, μπορεί να οφείλεται </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στα υλικά της συσκευασίας </a:t>
            </a:r>
          </a:p>
          <a:p>
            <a:r>
              <a:rPr lang="el-GR" sz="2400" dirty="0">
                <a:latin typeface="Arial" panose="020B0604020202020204" pitchFamily="34" charset="0"/>
                <a:cs typeface="Arial" panose="020B0604020202020204" pitchFamily="34" charset="0"/>
              </a:rPr>
              <a:t>στις πρώτες ύλες </a:t>
            </a:r>
          </a:p>
          <a:p>
            <a:r>
              <a:rPr lang="el-GR" sz="2400" dirty="0">
                <a:latin typeface="Arial" panose="020B0604020202020204" pitchFamily="34" charset="0"/>
                <a:cs typeface="Arial" panose="020B0604020202020204" pitchFamily="34" charset="0"/>
              </a:rPr>
              <a:t>στο νερό </a:t>
            </a:r>
          </a:p>
          <a:p>
            <a:r>
              <a:rPr lang="el-GR" sz="2400" dirty="0">
                <a:latin typeface="Arial" panose="020B0604020202020204" pitchFamily="34" charset="0"/>
                <a:cs typeface="Arial" panose="020B0604020202020204" pitchFamily="34" charset="0"/>
              </a:rPr>
              <a:t>στα διάφορα μηχανήματα που χρησιμοποιούνται </a:t>
            </a:r>
          </a:p>
          <a:p>
            <a:r>
              <a:rPr lang="el-GR" sz="2400" dirty="0">
                <a:latin typeface="Arial" panose="020B0604020202020204" pitchFamily="34" charset="0"/>
                <a:cs typeface="Arial" panose="020B0604020202020204" pitchFamily="34" charset="0"/>
              </a:rPr>
              <a:t>στον καταναλωτή που τις χρησιμοποιεί </a:t>
            </a:r>
          </a:p>
          <a:p>
            <a:endParaRPr lang="el-GR" dirty="0"/>
          </a:p>
        </p:txBody>
      </p:sp>
    </p:spTree>
    <p:extLst>
      <p:ext uri="{BB962C8B-B14F-4D97-AF65-F5344CB8AC3E}">
        <p14:creationId xmlns:p14="http://schemas.microsoft.com/office/powerpoint/2010/main" val="34788403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pPr marL="0" indent="0">
              <a:buNone/>
            </a:pPr>
            <a:endParaRPr lang="en-US" dirty="0"/>
          </a:p>
          <a:p>
            <a:pPr marL="0" indent="0">
              <a:buNone/>
            </a:pPr>
            <a:r>
              <a:rPr lang="el-GR" sz="2400" dirty="0">
                <a:latin typeface="Arial" panose="020B0604020202020204" pitchFamily="34" charset="0"/>
                <a:cs typeface="Arial" panose="020B0604020202020204" pitchFamily="34" charset="0"/>
              </a:rPr>
              <a:t>Σε μεγάλες μονάδες παραγωγής βοτάνων τα οποία προορίζονται είτε για να διατεθούν αποξηραμένα είτε για απόσταξή τους και εξαγωγή </a:t>
            </a:r>
            <a:r>
              <a:rPr lang="el-GR" sz="2400" dirty="0" err="1">
                <a:latin typeface="Arial" panose="020B0604020202020204" pitchFamily="34" charset="0"/>
                <a:cs typeface="Arial" panose="020B0604020202020204" pitchFamily="34" charset="0"/>
              </a:rPr>
              <a:t>αιθερίων</a:t>
            </a:r>
            <a:r>
              <a:rPr lang="el-GR" sz="2400" dirty="0">
                <a:latin typeface="Arial" panose="020B0604020202020204" pitchFamily="34" charset="0"/>
                <a:cs typeface="Arial" panose="020B0604020202020204" pitchFamily="34" charset="0"/>
              </a:rPr>
              <a:t> ελαίων, η </a:t>
            </a:r>
            <a:r>
              <a:rPr lang="el-GR" sz="2400" dirty="0" err="1">
                <a:latin typeface="Arial" panose="020B0604020202020204" pitchFamily="34" charset="0"/>
                <a:cs typeface="Arial" panose="020B0604020202020204" pitchFamily="34" charset="0"/>
              </a:rPr>
              <a:t>συγκομοιδή</a:t>
            </a:r>
            <a:r>
              <a:rPr lang="el-GR" sz="2400" dirty="0">
                <a:latin typeface="Arial" panose="020B0604020202020204" pitchFamily="34" charset="0"/>
                <a:cs typeface="Arial" panose="020B0604020202020204" pitchFamily="34" charset="0"/>
              </a:rPr>
              <a:t> γίνεται πολλές φορές με μηχανές (θεριστικές, μεγάλα ψαλίδια </a:t>
            </a:r>
            <a:r>
              <a:rPr lang="el-GR" sz="2400" dirty="0" err="1">
                <a:latin typeface="Arial" panose="020B0604020202020204" pitchFamily="34" charset="0"/>
                <a:cs typeface="Arial" panose="020B0604020202020204" pitchFamily="34" charset="0"/>
              </a:rPr>
              <a:t>κτλ</a:t>
            </a:r>
            <a:r>
              <a:rPr lang="el-GR" sz="2400" dirty="0">
                <a:latin typeface="Arial" panose="020B0604020202020204" pitchFamily="34" charset="0"/>
                <a:cs typeface="Arial" panose="020B0604020202020204" pitchFamily="34" charset="0"/>
              </a:rPr>
              <a:t>) ενώ η αποξήρανση γίνεται με θερμό αέρα σε κατάλληλες κλίνες ή με θέρμανση υπό κενό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2002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pPr marL="0" indent="0">
              <a:buNone/>
            </a:pPr>
            <a:endParaRPr lang="en-US"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Όταν τα συστατικά της δρόγης είναι ευαίσθητα στην θέρμανση(βιταμίνη C, αντιβιοτικά, εστέρες, </a:t>
            </a:r>
            <a:r>
              <a:rPr lang="el-GR" sz="2400" dirty="0" err="1">
                <a:latin typeface="Arial" panose="020B0604020202020204" pitchFamily="34" charset="0"/>
                <a:cs typeface="Arial" panose="020B0604020202020204" pitchFamily="34" charset="0"/>
              </a:rPr>
              <a:t>πρωτεϊνες</a:t>
            </a:r>
            <a:r>
              <a:rPr lang="el-GR" sz="2400" dirty="0">
                <a:latin typeface="Arial" panose="020B0604020202020204" pitchFamily="34" charset="0"/>
                <a:cs typeface="Arial" panose="020B0604020202020204" pitchFamily="34" charset="0"/>
              </a:rPr>
              <a:t>) εφαρμόζεται η </a:t>
            </a:r>
            <a:r>
              <a:rPr lang="el-GR" sz="2400" dirty="0" err="1">
                <a:latin typeface="Arial" panose="020B0604020202020204" pitchFamily="34" charset="0"/>
                <a:cs typeface="Arial" panose="020B0604020202020204" pitchFamily="34" charset="0"/>
              </a:rPr>
              <a:t>λιοφιλίωση</a:t>
            </a:r>
            <a:r>
              <a:rPr lang="el-GR" sz="2400">
                <a:latin typeface="Arial" panose="020B0604020202020204" pitchFamily="34" charset="0"/>
                <a:cs typeface="Arial" panose="020B0604020202020204" pitchFamily="34" charset="0"/>
              </a:rPr>
              <a:t>(lyophilization</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freeze-drying</a:t>
            </a:r>
            <a:r>
              <a:rPr lang="el-GR" sz="2400" dirty="0">
                <a:latin typeface="Arial" panose="020B0604020202020204" pitchFamily="34" charset="0"/>
                <a:cs typeface="Arial" panose="020B0604020202020204" pitchFamily="34" charset="0"/>
              </a:rPr>
              <a:t>). Αυτή είναι πολύ αποτελεσματική αλλά δαπανηρή μέθοδος αποξήρανσης δρογών( βασιλικού πολτού , χυμού αλόης)</a:t>
            </a:r>
            <a:endParaRPr lang="en-US"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 Αντί για θέρμανση η δρόγη καταψύχεται στους -60 C και μετά υπό κενό το νερό με την μορφή πάγου </a:t>
            </a:r>
            <a:r>
              <a:rPr lang="el-GR" sz="2400" dirty="0" err="1">
                <a:latin typeface="Arial" panose="020B0604020202020204" pitchFamily="34" charset="0"/>
                <a:cs typeface="Arial" panose="020B0604020202020204" pitchFamily="34" charset="0"/>
              </a:rPr>
              <a:t>εξαχνώνονται</a:t>
            </a:r>
            <a:r>
              <a:rPr lang="el-GR" sz="2400" dirty="0">
                <a:latin typeface="Arial" panose="020B0604020202020204" pitchFamily="34" charset="0"/>
                <a:cs typeface="Arial" panose="020B0604020202020204" pitchFamily="34" charset="0"/>
              </a:rPr>
              <a:t> και απομακρύνεται. Τα υπόλοιπα συστατικά της δρόγης απομένουν αναλλοίωτα και συντηρούνται ως σκόνη</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0307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01791E-21CE-DC2F-DDD7-1277FC025B5A}"/>
              </a:ext>
            </a:extLst>
          </p:cNvPr>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ΒΙΒΛΙΟΓΡΑΦΙΑ</a:t>
            </a:r>
          </a:p>
        </p:txBody>
      </p:sp>
      <p:sp>
        <p:nvSpPr>
          <p:cNvPr id="3" name="Θέση περιεχομένου 2">
            <a:extLst>
              <a:ext uri="{FF2B5EF4-FFF2-40B4-BE49-F238E27FC236}">
                <a16:creationId xmlns:a16="http://schemas.microsoft.com/office/drawing/2014/main" id="{D490A749-A921-FB8F-E1B2-ADDCF73E9EDD}"/>
              </a:ext>
            </a:extLst>
          </p:cNvPr>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Καμμένου-Παπαγεωργίου Ελένη, </a:t>
            </a:r>
            <a:r>
              <a:rPr lang="el-GR" sz="2400" dirty="0" err="1">
                <a:latin typeface="Arial" panose="020B0604020202020204" pitchFamily="34" charset="0"/>
                <a:cs typeface="Arial" panose="020B0604020202020204" pitchFamily="34" charset="0"/>
              </a:rPr>
              <a:t>Κοτονιάς</a:t>
            </a:r>
            <a:r>
              <a:rPr lang="el-GR" sz="2400" dirty="0">
                <a:latin typeface="Arial" panose="020B0604020202020204" pitchFamily="34" charset="0"/>
                <a:cs typeface="Arial" panose="020B0604020202020204" pitchFamily="34" charset="0"/>
              </a:rPr>
              <a:t> Γεώργιος, Σκανδάλη Αναστασία, </a:t>
            </a:r>
            <a:r>
              <a:rPr lang="el-GR" sz="2400" i="1" dirty="0" err="1">
                <a:latin typeface="Arial" panose="020B0604020202020204" pitchFamily="34" charset="0"/>
                <a:cs typeface="Arial" panose="020B0604020202020204" pitchFamily="34" charset="0"/>
              </a:rPr>
              <a:t>Κοσμητολογία</a:t>
            </a:r>
            <a:r>
              <a:rPr lang="el-GR" sz="2400" i="1" dirty="0">
                <a:latin typeface="Arial" panose="020B0604020202020204" pitchFamily="34" charset="0"/>
                <a:cs typeface="Arial" panose="020B0604020202020204" pitchFamily="34" charset="0"/>
              </a:rPr>
              <a:t>, ΤΕΕ Τομέας Αισθητικής-Κομμωτικής</a:t>
            </a:r>
            <a:r>
              <a:rPr lang="el-GR" sz="2400" dirty="0">
                <a:latin typeface="Arial" panose="020B0604020202020204" pitchFamily="34" charset="0"/>
                <a:cs typeface="Arial" panose="020B0604020202020204" pitchFamily="34" charset="0"/>
              </a:rPr>
              <a:t>, Υπουργείο Εθνικής Παιδείας </a:t>
            </a:r>
            <a:r>
              <a:rPr lang="el-GR" sz="2400">
                <a:latin typeface="Arial" panose="020B0604020202020204" pitchFamily="34" charset="0"/>
                <a:cs typeface="Arial" panose="020B0604020202020204" pitchFamily="34" charset="0"/>
              </a:rPr>
              <a:t>και Θρησκευμάτων.</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528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pPr marL="0" indent="0">
              <a:buNone/>
            </a:pPr>
            <a:endParaRPr lang="en-US" b="1" dirty="0"/>
          </a:p>
          <a:p>
            <a:pPr marL="0" indent="0">
              <a:buNone/>
            </a:pPr>
            <a:r>
              <a:rPr lang="el-GR" b="1" dirty="0"/>
              <a:t>ΣΥΝΤΗΡΗΤΙΚΑ</a:t>
            </a:r>
            <a:endParaRPr lang="en-US" b="1" dirty="0"/>
          </a:p>
          <a:p>
            <a:pPr marL="0" indent="0">
              <a:buNone/>
            </a:pPr>
            <a:endParaRPr lang="en-US" b="1" dirty="0"/>
          </a:p>
          <a:p>
            <a:pPr marL="0" indent="0">
              <a:buNone/>
            </a:pPr>
            <a:r>
              <a:rPr lang="el-GR" sz="2400" dirty="0">
                <a:latin typeface="Arial" panose="020B0604020202020204" pitchFamily="34" charset="0"/>
                <a:cs typeface="Arial" panose="020B0604020202020204" pitchFamily="34" charset="0"/>
              </a:rPr>
              <a:t>Τα συντηρητικά είναι ουσίες που προστίθενται κατά την παρασκευή των καλλυντικών προϊόντων για να καταστρέψουν ή/και να παρεμποδίσουν την ανάπτυξη μικροοργανισμών, οι οποίοι μπορούν να τα μολύνουν και να τους προκαλέσουν αλλοιώσεις </a:t>
            </a:r>
            <a:endParaRPr lang="en-US" sz="2400" b="1"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912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47708"/>
            <a:ext cx="10515600" cy="1325563"/>
          </a:xfrm>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r>
              <a:rPr lang="el-GR" sz="2000" b="1" dirty="0">
                <a:latin typeface="Arial" panose="020B0604020202020204" pitchFamily="34" charset="0"/>
                <a:cs typeface="Arial" panose="020B0604020202020204" pitchFamily="34" charset="0"/>
              </a:rPr>
              <a:t>Οι ιδιότητες ενός ιδανικού συντηρητικού είναι οι εξής : </a:t>
            </a:r>
            <a:endParaRPr lang="en-US" sz="2000" b="1" dirty="0">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Ευρύ </a:t>
            </a:r>
            <a:r>
              <a:rPr lang="el-GR" sz="2000" dirty="0" err="1">
                <a:latin typeface="Arial" panose="020B0604020202020204" pitchFamily="34" charset="0"/>
                <a:cs typeface="Arial" panose="020B0604020202020204" pitchFamily="34" charset="0"/>
              </a:rPr>
              <a:t>αντιμικροβιακό</a:t>
            </a:r>
            <a:r>
              <a:rPr lang="el-GR" sz="2000" dirty="0">
                <a:latin typeface="Arial" panose="020B0604020202020204" pitchFamily="34" charset="0"/>
                <a:cs typeface="Arial" panose="020B0604020202020204" pitchFamily="34" charset="0"/>
              </a:rPr>
              <a:t> φάσμα </a:t>
            </a:r>
          </a:p>
          <a:p>
            <a:r>
              <a:rPr lang="el-GR" sz="2000" dirty="0">
                <a:latin typeface="Arial" panose="020B0604020202020204" pitchFamily="34" charset="0"/>
                <a:cs typeface="Arial" panose="020B0604020202020204" pitchFamily="34" charset="0"/>
              </a:rPr>
              <a:t>Χημική σταθερότητα σε μεγάλο εύρος τιμών </a:t>
            </a:r>
            <a:r>
              <a:rPr lang="el-GR" sz="2000" dirty="0" err="1">
                <a:latin typeface="Arial" panose="020B0604020202020204" pitchFamily="34" charset="0"/>
                <a:cs typeface="Arial" panose="020B0604020202020204" pitchFamily="34" charset="0"/>
              </a:rPr>
              <a:t>pH</a:t>
            </a:r>
            <a:r>
              <a:rPr lang="el-GR" sz="2000" dirty="0">
                <a:latin typeface="Arial" panose="020B0604020202020204" pitchFamily="34" charset="0"/>
                <a:cs typeface="Arial" panose="020B0604020202020204" pitchFamily="34" charset="0"/>
              </a:rPr>
              <a:t> και στις μεταβολές της θερμοκρασίας </a:t>
            </a:r>
          </a:p>
          <a:p>
            <a:r>
              <a:rPr lang="el-GR" sz="2000" dirty="0">
                <a:latin typeface="Arial" panose="020B0604020202020204" pitchFamily="34" charset="0"/>
                <a:cs typeface="Arial" panose="020B0604020202020204" pitchFamily="34" charset="0"/>
              </a:rPr>
              <a:t>Συνεχής δράση </a:t>
            </a:r>
          </a:p>
          <a:p>
            <a:r>
              <a:rPr lang="el-GR" sz="2000" dirty="0">
                <a:latin typeface="Arial" panose="020B0604020202020204" pitchFamily="34" charset="0"/>
                <a:cs typeface="Arial" panose="020B0604020202020204" pitchFamily="34" charset="0"/>
              </a:rPr>
              <a:t>Χημική συμβατότητα με τα υπόλοιπα συστατικά και με τα υλικά της συσκευασίας </a:t>
            </a:r>
          </a:p>
          <a:p>
            <a:r>
              <a:rPr lang="el-GR" sz="2000" dirty="0">
                <a:latin typeface="Arial" panose="020B0604020202020204" pitchFamily="34" charset="0"/>
                <a:cs typeface="Arial" panose="020B0604020202020204" pitchFamily="34" charset="0"/>
              </a:rPr>
              <a:t>Άοσμο κα άχρωμο </a:t>
            </a:r>
          </a:p>
          <a:p>
            <a:r>
              <a:rPr lang="el-GR" sz="2000" dirty="0">
                <a:latin typeface="Arial" panose="020B0604020202020204" pitchFamily="34" charset="0"/>
                <a:cs typeface="Arial" panose="020B0604020202020204" pitchFamily="34" charset="0"/>
              </a:rPr>
              <a:t>Μη τοξικό, μη ερεθιστικό </a:t>
            </a:r>
          </a:p>
          <a:p>
            <a:r>
              <a:rPr lang="el-GR" sz="2000" dirty="0">
                <a:latin typeface="Arial" panose="020B0604020202020204" pitchFamily="34" charset="0"/>
                <a:cs typeface="Arial" panose="020B0604020202020204" pitchFamily="34" charset="0"/>
              </a:rPr>
              <a:t>Φθηνό </a:t>
            </a:r>
          </a:p>
          <a:p>
            <a:r>
              <a:rPr lang="el-GR" sz="2000" dirty="0">
                <a:latin typeface="Arial" panose="020B0604020202020204" pitchFamily="34" charset="0"/>
                <a:cs typeface="Arial" panose="020B0604020202020204" pitchFamily="34" charset="0"/>
              </a:rPr>
              <a:t>Μη πτητικό, με μεγάλη διαλυτότητα σε μία από τις δύο φάσεις </a:t>
            </a:r>
          </a:p>
        </p:txBody>
      </p:sp>
    </p:spTree>
    <p:extLst>
      <p:ext uri="{BB962C8B-B14F-4D97-AF65-F5344CB8AC3E}">
        <p14:creationId xmlns:p14="http://schemas.microsoft.com/office/powerpoint/2010/main" val="4065083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lnSpcReduction="10000"/>
          </a:bodyPr>
          <a:lstStyle/>
          <a:p>
            <a:pPr marL="0" indent="0">
              <a:buNone/>
            </a:pPr>
            <a:endParaRPr lang="en-US" sz="2400" b="1" dirty="0">
              <a:latin typeface="Arial" panose="020B0604020202020204" pitchFamily="34" charset="0"/>
              <a:cs typeface="Arial" panose="020B0604020202020204" pitchFamily="34" charset="0"/>
            </a:endParaRPr>
          </a:p>
          <a:p>
            <a:pPr marL="0" indent="0">
              <a:buNone/>
            </a:pPr>
            <a:r>
              <a:rPr lang="el-GR" sz="2400" b="1" dirty="0">
                <a:latin typeface="Arial" panose="020B0604020202020204" pitchFamily="34" charset="0"/>
                <a:cs typeface="Arial" panose="020B0604020202020204" pitchFamily="34" charset="0"/>
              </a:rPr>
              <a:t>Ως συντηρητικά χρησιμοποιούνται συνήθως : </a:t>
            </a:r>
            <a:endParaRPr lang="en-US"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Οργανικά οξέα (π.χ. </a:t>
            </a:r>
            <a:r>
              <a:rPr lang="el-GR" sz="2400" dirty="0" err="1">
                <a:latin typeface="Arial" panose="020B0604020202020204" pitchFamily="34" charset="0"/>
                <a:cs typeface="Arial" panose="020B0604020202020204" pitchFamily="34" charset="0"/>
              </a:rPr>
              <a:t>βενζοϊκό</a:t>
            </a:r>
            <a:r>
              <a:rPr lang="el-GR" sz="2400" dirty="0">
                <a:latin typeface="Arial" panose="020B0604020202020204" pitchFamily="34" charset="0"/>
                <a:cs typeface="Arial" panose="020B0604020202020204" pitchFamily="34" charset="0"/>
              </a:rPr>
              <a:t> οξύ, </a:t>
            </a:r>
            <a:r>
              <a:rPr lang="el-GR" sz="2400" dirty="0" err="1">
                <a:latin typeface="Arial" panose="020B0604020202020204" pitchFamily="34" charset="0"/>
                <a:cs typeface="Arial" panose="020B0604020202020204" pitchFamily="34" charset="0"/>
              </a:rPr>
              <a:t>προπιονικό</a:t>
            </a:r>
            <a:r>
              <a:rPr lang="el-GR" sz="2400" dirty="0">
                <a:latin typeface="Arial" panose="020B0604020202020204" pitchFamily="34" charset="0"/>
                <a:cs typeface="Arial" panose="020B0604020202020204" pitchFamily="34" charset="0"/>
              </a:rPr>
              <a:t> οξύ, σαλικυλικό οξύ, </a:t>
            </a:r>
            <a:r>
              <a:rPr lang="el-GR" sz="2400" dirty="0" err="1">
                <a:latin typeface="Arial" panose="020B0604020202020204" pitchFamily="34" charset="0"/>
                <a:cs typeface="Arial" panose="020B0604020202020204" pitchFamily="34" charset="0"/>
              </a:rPr>
              <a:t>σορβικό</a:t>
            </a:r>
            <a:r>
              <a:rPr lang="el-GR" sz="2400" dirty="0">
                <a:latin typeface="Arial" panose="020B0604020202020204" pitchFamily="34" charset="0"/>
                <a:cs typeface="Arial" panose="020B0604020202020204" pitchFamily="34" charset="0"/>
              </a:rPr>
              <a:t> οξύ) </a:t>
            </a:r>
          </a:p>
          <a:p>
            <a:r>
              <a:rPr lang="el-GR" sz="2400" dirty="0">
                <a:latin typeface="Arial" panose="020B0604020202020204" pitchFamily="34" charset="0"/>
                <a:cs typeface="Arial" panose="020B0604020202020204" pitchFamily="34" charset="0"/>
              </a:rPr>
              <a:t>Αλκοόλες (π.χ. αιθυλική αλκοόλη, </a:t>
            </a:r>
            <a:r>
              <a:rPr lang="el-GR" sz="2400" dirty="0" err="1">
                <a:latin typeface="Arial" panose="020B0604020202020204" pitchFamily="34" charset="0"/>
                <a:cs typeface="Arial" panose="020B0604020202020204" pitchFamily="34" charset="0"/>
              </a:rPr>
              <a:t>προπυλενογλυκόλη</a:t>
            </a:r>
            <a:r>
              <a:rPr lang="el-GR" sz="2400" dirty="0">
                <a:latin typeface="Arial" panose="020B0604020202020204" pitchFamily="34" charset="0"/>
                <a:cs typeface="Arial" panose="020B0604020202020204" pitchFamily="34" charset="0"/>
              </a:rPr>
              <a:t>) </a:t>
            </a:r>
          </a:p>
          <a:p>
            <a:r>
              <a:rPr lang="el-GR" sz="2400" dirty="0" err="1">
                <a:latin typeface="Arial" panose="020B0604020202020204" pitchFamily="34" charset="0"/>
                <a:cs typeface="Arial" panose="020B0604020202020204" pitchFamily="34" charset="0"/>
              </a:rPr>
              <a:t>Ισοθειαζολινόλες</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Ενώσεις της ουρίας (π.χ. </a:t>
            </a:r>
            <a:r>
              <a:rPr lang="el-GR" sz="2400" dirty="0" err="1">
                <a:latin typeface="Arial" panose="020B0604020202020204" pitchFamily="34" charset="0"/>
                <a:cs typeface="Arial" panose="020B0604020202020204" pitchFamily="34" charset="0"/>
              </a:rPr>
              <a:t>Ιμιδαζολιδινυλουρία</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διαζολιδινυλουρία</a:t>
            </a:r>
            <a:r>
              <a:rPr lang="el-GR" sz="2400" dirty="0">
                <a:latin typeface="Arial" panose="020B0604020202020204" pitchFamily="34" charset="0"/>
                <a:cs typeface="Arial" panose="020B0604020202020204" pitchFamily="34" charset="0"/>
              </a:rPr>
              <a:t>) </a:t>
            </a:r>
          </a:p>
          <a:p>
            <a:r>
              <a:rPr lang="el-GR" sz="2400" dirty="0" err="1">
                <a:latin typeface="Arial" panose="020B0604020202020204" pitchFamily="34" charset="0"/>
                <a:cs typeface="Arial" panose="020B0604020202020204" pitchFamily="34" charset="0"/>
              </a:rPr>
              <a:t>Φαινολικά</a:t>
            </a:r>
            <a:r>
              <a:rPr lang="el-GR" sz="2400" dirty="0">
                <a:latin typeface="Arial" panose="020B0604020202020204" pitchFamily="34" charset="0"/>
                <a:cs typeface="Arial" panose="020B0604020202020204" pitchFamily="34" charset="0"/>
              </a:rPr>
              <a:t> (π.χ. </a:t>
            </a:r>
            <a:r>
              <a:rPr lang="en-US" sz="2400" dirty="0">
                <a:latin typeface="Arial" panose="020B0604020202020204" pitchFamily="34" charset="0"/>
                <a:cs typeface="Arial" panose="020B0604020202020204" pitchFamily="34" charset="0"/>
              </a:rPr>
              <a:t>Parabens) </a:t>
            </a:r>
          </a:p>
          <a:p>
            <a:r>
              <a:rPr lang="el-GR" sz="2400" dirty="0" err="1">
                <a:latin typeface="Arial" panose="020B0604020202020204" pitchFamily="34" charset="0"/>
                <a:cs typeface="Arial" panose="020B0604020202020204" pitchFamily="34" charset="0"/>
              </a:rPr>
              <a:t>Τασενεργές</a:t>
            </a:r>
            <a:r>
              <a:rPr lang="el-GR" sz="2400" dirty="0">
                <a:latin typeface="Arial" panose="020B0604020202020204" pitchFamily="34" charset="0"/>
                <a:cs typeface="Arial" panose="020B0604020202020204" pitchFamily="34" charset="0"/>
              </a:rPr>
              <a:t> ενώσεις ( κυρίως κατιονικές) </a:t>
            </a:r>
          </a:p>
        </p:txBody>
      </p:sp>
    </p:spTree>
    <p:extLst>
      <p:ext uri="{BB962C8B-B14F-4D97-AF65-F5344CB8AC3E}">
        <p14:creationId xmlns:p14="http://schemas.microsoft.com/office/powerpoint/2010/main" val="19232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normAutofit/>
          </a:bodyPr>
          <a:lstStyle/>
          <a:p>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Παλιότερα τα </a:t>
            </a:r>
            <a:r>
              <a:rPr lang="el-GR" sz="2400" dirty="0" err="1">
                <a:latin typeface="Arial" panose="020B0604020202020204" pitchFamily="34" charset="0"/>
                <a:cs typeface="Arial" panose="020B0604020202020204" pitchFamily="34" charset="0"/>
              </a:rPr>
              <a:t>parabens</a:t>
            </a:r>
            <a:r>
              <a:rPr lang="el-GR" sz="2400" dirty="0">
                <a:latin typeface="Arial" panose="020B0604020202020204" pitchFamily="34" charset="0"/>
                <a:cs typeface="Arial" panose="020B0604020202020204" pitchFamily="34" charset="0"/>
              </a:rPr>
              <a:t> χρησιμοποιούνταν ευρέως ως συντηρητικά, λόγω της ισχυρής </a:t>
            </a:r>
            <a:r>
              <a:rPr lang="el-GR" sz="2400" dirty="0" err="1">
                <a:latin typeface="Arial" panose="020B0604020202020204" pitchFamily="34" charset="0"/>
                <a:cs typeface="Arial" panose="020B0604020202020204" pitchFamily="34" charset="0"/>
              </a:rPr>
              <a:t>αντιμικροβιακής</a:t>
            </a:r>
            <a:r>
              <a:rPr lang="el-GR" sz="2400" dirty="0">
                <a:latin typeface="Arial" panose="020B0604020202020204" pitchFamily="34" charset="0"/>
                <a:cs typeface="Arial" panose="020B0604020202020204" pitchFamily="34" charset="0"/>
              </a:rPr>
              <a:t> τους δράσης</a:t>
            </a: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Με τον όρο </a:t>
            </a:r>
            <a:r>
              <a:rPr lang="el-GR" sz="2400" dirty="0" err="1">
                <a:latin typeface="Arial" panose="020B0604020202020204" pitchFamily="34" charset="0"/>
                <a:cs typeface="Arial" panose="020B0604020202020204" pitchFamily="34" charset="0"/>
              </a:rPr>
              <a:t>parabens</a:t>
            </a:r>
            <a:r>
              <a:rPr lang="el-GR" sz="2400" dirty="0">
                <a:latin typeface="Arial" panose="020B0604020202020204" pitchFamily="34" charset="0"/>
                <a:cs typeface="Arial" panose="020B0604020202020204" pitchFamily="34" charset="0"/>
              </a:rPr>
              <a:t> χαρακτηρίζονται οι εστέρες του </a:t>
            </a:r>
            <a:r>
              <a:rPr lang="el-GR" sz="2400" dirty="0" err="1">
                <a:latin typeface="Arial" panose="020B0604020202020204" pitchFamily="34" charset="0"/>
                <a:cs typeface="Arial" panose="020B0604020202020204" pitchFamily="34" charset="0"/>
              </a:rPr>
              <a:t>παρα-υδροξυ-βενζοϊκού</a:t>
            </a:r>
            <a:r>
              <a:rPr lang="el-GR" sz="2400" dirty="0">
                <a:latin typeface="Arial" panose="020B0604020202020204" pitchFamily="34" charset="0"/>
                <a:cs typeface="Arial" panose="020B0604020202020204" pitchFamily="34" charset="0"/>
              </a:rPr>
              <a:t> οξέος</a:t>
            </a: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Όλα τα </a:t>
            </a:r>
            <a:r>
              <a:rPr lang="el-GR" sz="2400" dirty="0" err="1">
                <a:latin typeface="Arial" panose="020B0604020202020204" pitchFamily="34" charset="0"/>
                <a:cs typeface="Arial" panose="020B0604020202020204" pitchFamily="34" charset="0"/>
              </a:rPr>
              <a:t>parabens</a:t>
            </a:r>
            <a:r>
              <a:rPr lang="el-GR" sz="2400" dirty="0">
                <a:latin typeface="Arial" panose="020B0604020202020204" pitchFamily="34" charset="0"/>
                <a:cs typeface="Arial" panose="020B0604020202020204" pitchFamily="34" charset="0"/>
              </a:rPr>
              <a:t> έχουν την ίδια χημική δομή, με μόνη διαφορά το μέγεθος της </a:t>
            </a:r>
            <a:r>
              <a:rPr lang="el-GR" sz="2400" dirty="0" err="1">
                <a:latin typeface="Arial" panose="020B0604020202020204" pitchFamily="34" charset="0"/>
                <a:cs typeface="Arial" panose="020B0604020202020204" pitchFamily="34" charset="0"/>
              </a:rPr>
              <a:t>αλκυλικής</a:t>
            </a:r>
            <a:r>
              <a:rPr lang="el-GR" sz="2400" dirty="0">
                <a:latin typeface="Arial" panose="020B0604020202020204" pitchFamily="34" charset="0"/>
                <a:cs typeface="Arial" panose="020B0604020202020204" pitchFamily="34" charset="0"/>
              </a:rPr>
              <a:t> τους αλυσίδας, το οποίο καθορίζει και την διαλυτότητά τους στην υδατική και τη λιπαρή φάση</a:t>
            </a: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Τα </a:t>
            </a:r>
            <a:r>
              <a:rPr lang="el-GR" sz="2400" dirty="0" err="1">
                <a:latin typeface="Arial" panose="020B0604020202020204" pitchFamily="34" charset="0"/>
                <a:cs typeface="Arial" panose="020B0604020202020204" pitchFamily="34" charset="0"/>
              </a:rPr>
              <a:t>parabens</a:t>
            </a:r>
            <a:r>
              <a:rPr lang="el-GR" sz="2400" dirty="0">
                <a:latin typeface="Arial" panose="020B0604020202020204" pitchFamily="34" charset="0"/>
                <a:cs typeface="Arial" panose="020B0604020202020204" pitchFamily="34" charset="0"/>
              </a:rPr>
              <a:t> παρουσιάζουν υψηλή σταθερότητα σε μεγάλο εύρος τιμών </a:t>
            </a:r>
            <a:r>
              <a:rPr lang="el-GR" sz="2400" dirty="0" err="1">
                <a:latin typeface="Arial" panose="020B0604020202020204" pitchFamily="34" charset="0"/>
                <a:cs typeface="Arial" panose="020B0604020202020204" pitchFamily="34" charset="0"/>
              </a:rPr>
              <a:t>pH</a:t>
            </a:r>
            <a:r>
              <a:rPr lang="el-GR" sz="2400" dirty="0">
                <a:latin typeface="Arial" panose="020B0604020202020204" pitchFamily="34" charset="0"/>
                <a:cs typeface="Arial" panose="020B0604020202020204" pitchFamily="34" charset="0"/>
              </a:rPr>
              <a:t>, καθώς και στις μεταβολές της θερμοκρασίας. Πλέον όμως έχουν πάψει να χρησιμοποιούνται, καθώς έχουν θεωρηθεί τοξικά και καρκινογόνα</a:t>
            </a:r>
          </a:p>
        </p:txBody>
      </p:sp>
    </p:spTree>
    <p:extLst>
      <p:ext uri="{BB962C8B-B14F-4D97-AF65-F5344CB8AC3E}">
        <p14:creationId xmlns:p14="http://schemas.microsoft.com/office/powerpoint/2010/main" val="630017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ΚΑΛΛΥΝΤΙΚΑ</a:t>
            </a:r>
            <a:endParaRPr lang="el-GR" sz="36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Οι </a:t>
            </a:r>
            <a:r>
              <a:rPr lang="el-GR" sz="2400" dirty="0" err="1">
                <a:latin typeface="Arial" panose="020B0604020202020204" pitchFamily="34" charset="0"/>
                <a:cs typeface="Arial" panose="020B0604020202020204" pitchFamily="34" charset="0"/>
              </a:rPr>
              <a:t>τασενεργές</a:t>
            </a:r>
            <a:r>
              <a:rPr lang="el-GR" sz="2400" dirty="0">
                <a:latin typeface="Arial" panose="020B0604020202020204" pitchFamily="34" charset="0"/>
                <a:cs typeface="Arial" panose="020B0604020202020204" pitchFamily="34" charset="0"/>
              </a:rPr>
              <a:t> ενώσεις που χρησιμοποιούνται ως συντηρητικά είναι κυρίως οι κατιονικές ενώσεις, οι οποίες είναι </a:t>
            </a:r>
            <a:r>
              <a:rPr lang="el-GR" sz="2400" dirty="0" err="1">
                <a:latin typeface="Arial" panose="020B0604020202020204" pitchFamily="34" charset="0"/>
                <a:cs typeface="Arial" panose="020B0604020202020204" pitchFamily="34" charset="0"/>
              </a:rPr>
              <a:t>βακτηριοκτόνες</a:t>
            </a: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 Οι </a:t>
            </a:r>
            <a:r>
              <a:rPr lang="el-GR" sz="2400" dirty="0" err="1">
                <a:latin typeface="Arial" panose="020B0604020202020204" pitchFamily="34" charset="0"/>
                <a:cs typeface="Arial" panose="020B0604020202020204" pitchFamily="34" charset="0"/>
              </a:rPr>
              <a:t>τασενεργές</a:t>
            </a:r>
            <a:r>
              <a:rPr lang="el-GR" sz="2400" dirty="0">
                <a:latin typeface="Arial" panose="020B0604020202020204" pitchFamily="34" charset="0"/>
                <a:cs typeface="Arial" panose="020B0604020202020204" pitchFamily="34" charset="0"/>
              </a:rPr>
              <a:t> ενώσεις όταν χρησιμοποιούνται σε συνδυασμό με άλλα συντηρητικά, δρουν </a:t>
            </a:r>
            <a:r>
              <a:rPr lang="el-GR" sz="2400" dirty="0" err="1">
                <a:latin typeface="Arial" panose="020B0604020202020204" pitchFamily="34" charset="0"/>
                <a:cs typeface="Arial" panose="020B0604020202020204" pitchFamily="34" charset="0"/>
              </a:rPr>
              <a:t>συνεργετικά</a:t>
            </a:r>
            <a:r>
              <a:rPr lang="el-GR" sz="2400" dirty="0">
                <a:latin typeface="Arial" panose="020B0604020202020204" pitchFamily="34" charset="0"/>
                <a:cs typeface="Arial" panose="020B0604020202020204" pitchFamily="34" charset="0"/>
              </a:rPr>
              <a:t>, ενισχύοντας την δράση τους</a:t>
            </a:r>
          </a:p>
          <a:p>
            <a:r>
              <a:rPr lang="el-GR" sz="2400" dirty="0">
                <a:latin typeface="Arial" panose="020B0604020202020204" pitchFamily="34" charset="0"/>
                <a:cs typeface="Arial" panose="020B0604020202020204" pitchFamily="34" charset="0"/>
              </a:rPr>
              <a:t> Το βασικό τους μειονέκτημα είναι ότι δεν </a:t>
            </a:r>
            <a:r>
              <a:rPr lang="el-GR" sz="2400" dirty="0" err="1">
                <a:latin typeface="Arial" panose="020B0604020202020204" pitchFamily="34" charset="0"/>
                <a:cs typeface="Arial" panose="020B0604020202020204" pitchFamily="34" charset="0"/>
              </a:rPr>
              <a:t>βιοαποικοδομούνται</a:t>
            </a:r>
            <a:r>
              <a:rPr lang="el-GR" sz="2400" dirty="0">
                <a:latin typeface="Arial" panose="020B0604020202020204" pitchFamily="34" charset="0"/>
                <a:cs typeface="Arial" panose="020B0604020202020204" pitchFamily="34" charset="0"/>
              </a:rPr>
              <a:t> εύκολα και συνεπώς επιβαρύνουν σημαντικά το περιβάλλον</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415497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2927</Words>
  <Application>Microsoft Office PowerPoint</Application>
  <PresentationFormat>Ευρεία οθόνη</PresentationFormat>
  <Paragraphs>240</Paragraphs>
  <Slides>42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42</vt:i4>
      </vt:variant>
    </vt:vector>
  </HeadingPairs>
  <TitlesOfParts>
    <vt:vector size="46" baseType="lpstr">
      <vt:lpstr>Arial</vt:lpstr>
      <vt:lpstr>Calibri</vt:lpstr>
      <vt:lpstr>Calibri Light</vt:lpstr>
      <vt:lpstr>Θέμα του Office</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ΚΑΛΛΥΝΤΙΚΑ</vt:lpstr>
      <vt:lpstr>ΒΙΒΛΙΟΓΡΑΦΙΑ</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HP012022</dc:creator>
  <cp:lastModifiedBy>Alexandra Kotzamanidou</cp:lastModifiedBy>
  <cp:revision>114</cp:revision>
  <dcterms:created xsi:type="dcterms:W3CDTF">2022-11-27T18:40:21Z</dcterms:created>
  <dcterms:modified xsi:type="dcterms:W3CDTF">2023-06-11T17:33:02Z</dcterms:modified>
</cp:coreProperties>
</file>