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CB56F28C-3CAB-4300-98AE-2DB116EC27D5}" type="datetimeFigureOut">
              <a:rPr lang="el-GR" smtClean="0"/>
              <a:pPr/>
              <a:t>28/5/2024</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9274583A-1294-4FEC-A825-7A008D56C13C}"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B56F28C-3CAB-4300-98AE-2DB116EC27D5}" type="datetimeFigureOut">
              <a:rPr lang="el-GR" smtClean="0"/>
              <a:pPr/>
              <a:t>28/5/2024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274583A-1294-4FEC-A825-7A008D56C13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B56F28C-3CAB-4300-98AE-2DB116EC27D5}" type="datetimeFigureOut">
              <a:rPr lang="el-GR" smtClean="0"/>
              <a:pPr/>
              <a:t>28/5/2024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274583A-1294-4FEC-A825-7A008D56C13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B56F28C-3CAB-4300-98AE-2DB116EC27D5}" type="datetimeFigureOut">
              <a:rPr lang="el-GR" smtClean="0"/>
              <a:pPr/>
              <a:t>28/5/2024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274583A-1294-4FEC-A825-7A008D56C13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56F28C-3CAB-4300-98AE-2DB116EC27D5}" type="datetimeFigureOut">
              <a:rPr lang="el-GR" smtClean="0"/>
              <a:pPr/>
              <a:t>28/5/2024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274583A-1294-4FEC-A825-7A008D56C13C}"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CB56F28C-3CAB-4300-98AE-2DB116EC27D5}" type="datetimeFigureOut">
              <a:rPr lang="el-GR" smtClean="0"/>
              <a:pPr/>
              <a:t>28/5/2024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274583A-1294-4FEC-A825-7A008D56C13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CB56F28C-3CAB-4300-98AE-2DB116EC27D5}" type="datetimeFigureOut">
              <a:rPr lang="el-GR" smtClean="0"/>
              <a:pPr/>
              <a:t>28/5/2024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274583A-1294-4FEC-A825-7A008D56C13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CB56F28C-3CAB-4300-98AE-2DB116EC27D5}" type="datetimeFigureOut">
              <a:rPr lang="el-GR" smtClean="0"/>
              <a:pPr/>
              <a:t>28/5/2024</a:t>
            </a:fld>
            <a:endParaRPr lang="el-GR"/>
          </a:p>
        </p:txBody>
      </p:sp>
      <p:sp>
        <p:nvSpPr>
          <p:cNvPr id="8" name="7 - Θέση αριθμού διαφάνειας"/>
          <p:cNvSpPr>
            <a:spLocks noGrp="1"/>
          </p:cNvSpPr>
          <p:nvPr>
            <p:ph type="sldNum" sz="quarter" idx="11"/>
          </p:nvPr>
        </p:nvSpPr>
        <p:spPr/>
        <p:txBody>
          <a:bodyPr/>
          <a:lstStyle/>
          <a:p>
            <a:fld id="{9274583A-1294-4FEC-A825-7A008D56C13C}" type="slidenum">
              <a:rPr lang="el-GR" smtClean="0"/>
              <a:pPr/>
              <a:t>‹#›</a:t>
            </a:fld>
            <a:endParaRPr lang="el-GR"/>
          </a:p>
        </p:txBody>
      </p:sp>
      <p:sp>
        <p:nvSpPr>
          <p:cNvPr id="9" name="8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56F28C-3CAB-4300-98AE-2DB116EC27D5}" type="datetimeFigureOut">
              <a:rPr lang="el-GR" smtClean="0"/>
              <a:pPr/>
              <a:t>28/5/2024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274583A-1294-4FEC-A825-7A008D56C13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CB56F28C-3CAB-4300-98AE-2DB116EC27D5}" type="datetimeFigureOut">
              <a:rPr lang="el-GR" smtClean="0"/>
              <a:pPr/>
              <a:t>28/5/2024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9274583A-1294-4FEC-A825-7A008D56C13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CB56F28C-3CAB-4300-98AE-2DB116EC27D5}" type="datetimeFigureOut">
              <a:rPr lang="el-GR" smtClean="0"/>
              <a:pPr/>
              <a:t>28/5/2024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274583A-1294-4FEC-A825-7A008D56C13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B56F28C-3CAB-4300-98AE-2DB116EC27D5}" type="datetimeFigureOut">
              <a:rPr lang="el-GR" smtClean="0"/>
              <a:pPr/>
              <a:t>28/5/2024</a:t>
            </a:fld>
            <a:endParaRPr lang="el-G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9274583A-1294-4FEC-A825-7A008D56C13C}"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142976" y="1000108"/>
            <a:ext cx="7786742" cy="2301240"/>
          </a:xfrm>
        </p:spPr>
        <p:txBody>
          <a:bodyPr>
            <a:normAutofit fontScale="90000"/>
          </a:bodyPr>
          <a:lstStyle/>
          <a:p>
            <a:r>
              <a:rPr lang="el-GR" sz="4800" i="1" dirty="0" smtClean="0">
                <a:latin typeface="Arial" panose="020B0604020202020204" pitchFamily="34" charset="0"/>
                <a:cs typeface="Arial" panose="020B0604020202020204" pitchFamily="34" charset="0"/>
              </a:rPr>
              <a:t/>
            </a:r>
            <a:br>
              <a:rPr lang="el-GR" sz="4800" i="1" dirty="0" smtClean="0">
                <a:latin typeface="Arial" panose="020B0604020202020204" pitchFamily="34" charset="0"/>
                <a:cs typeface="Arial" panose="020B0604020202020204" pitchFamily="34" charset="0"/>
              </a:rPr>
            </a:br>
            <a:r>
              <a:rPr lang="el-GR" sz="4800" i="1" dirty="0" smtClean="0">
                <a:latin typeface="Arial" panose="020B0604020202020204" pitchFamily="34" charset="0"/>
                <a:cs typeface="Arial" panose="020B0604020202020204" pitchFamily="34" charset="0"/>
              </a:rPr>
              <a:t/>
            </a:r>
            <a:br>
              <a:rPr lang="el-GR" sz="4800" i="1" dirty="0" smtClean="0">
                <a:latin typeface="Arial" panose="020B0604020202020204" pitchFamily="34" charset="0"/>
                <a:cs typeface="Arial" panose="020B0604020202020204" pitchFamily="34" charset="0"/>
              </a:rPr>
            </a:br>
            <a:r>
              <a:rPr lang="el-GR" sz="2700" dirty="0" smtClean="0">
                <a:latin typeface="Arial" panose="020B0604020202020204" pitchFamily="34" charset="0"/>
                <a:cs typeface="Arial" panose="020B0604020202020204" pitchFamily="34" charset="0"/>
              </a:rPr>
              <a:t>ΕΚΠΑΙΔΕΥΤΗΣ  ΓΥΜΝΑΣΤΙΚΗΣ  ΜΕ  ΒΑΡΗ - </a:t>
            </a:r>
            <a:r>
              <a:rPr lang="el-GR" sz="2700" dirty="0" smtClean="0">
                <a:latin typeface="Arial" panose="020B0604020202020204" pitchFamily="34" charset="0"/>
                <a:cs typeface="Arial" panose="020B0604020202020204" pitchFamily="34" charset="0"/>
              </a:rPr>
              <a:t>Δ1</a:t>
            </a:r>
            <a:r>
              <a:rPr lang="el-GR" sz="2700" dirty="0" smtClean="0">
                <a:latin typeface="Arial" panose="020B0604020202020204" pitchFamily="34" charset="0"/>
                <a:cs typeface="Arial" panose="020B0604020202020204" pitchFamily="34" charset="0"/>
              </a:rPr>
              <a:t/>
            </a:r>
            <a:br>
              <a:rPr lang="el-GR" sz="2700" dirty="0" smtClean="0">
                <a:latin typeface="Arial" panose="020B0604020202020204" pitchFamily="34" charset="0"/>
                <a:cs typeface="Arial" panose="020B0604020202020204" pitchFamily="34" charset="0"/>
              </a:rPr>
            </a:br>
            <a:endParaRPr lang="el-GR" sz="2700" dirty="0"/>
          </a:p>
        </p:txBody>
      </p:sp>
      <p:sp>
        <p:nvSpPr>
          <p:cNvPr id="3" name="2 - Υπότιτλος"/>
          <p:cNvSpPr>
            <a:spLocks noGrp="1"/>
          </p:cNvSpPr>
          <p:nvPr>
            <p:ph type="subTitle" idx="1"/>
          </p:nvPr>
        </p:nvSpPr>
        <p:spPr>
          <a:xfrm>
            <a:off x="357158" y="3857628"/>
            <a:ext cx="8501122" cy="2071702"/>
          </a:xfrm>
        </p:spPr>
        <p:txBody>
          <a:bodyPr>
            <a:normAutofit fontScale="92500" lnSpcReduction="10000"/>
          </a:bodyPr>
          <a:lstStyle/>
          <a:p>
            <a:r>
              <a:rPr lang="el-GR" sz="2800" b="1" i="1" cap="all" dirty="0" smtClean="0">
                <a:ln w="5000" cmpd="sng">
                  <a:solidFill>
                    <a:schemeClr val="accent1">
                      <a:tint val="80000"/>
                      <a:shade val="99000"/>
                      <a:satMod val="500000"/>
                    </a:schemeClr>
                  </a:solidFill>
                  <a:prstDash val="solid"/>
                </a:ln>
                <a:solidFill>
                  <a:srgbClr val="FFFF00"/>
                </a:solidFill>
                <a:latin typeface="Arial" panose="020B0604020202020204" pitchFamily="34" charset="0"/>
                <a:cs typeface="Arial" panose="020B0604020202020204" pitchFamily="34" charset="0"/>
              </a:rPr>
              <a:t>ΕΠΙΚΟΙΝΩΝΙΑ</a:t>
            </a:r>
          </a:p>
          <a:p>
            <a:r>
              <a:rPr lang="el-GR" sz="1800" b="1" i="1" cap="all" dirty="0" smtClean="0">
                <a:ln w="5000" cmpd="sng">
                  <a:solidFill>
                    <a:schemeClr val="accent1">
                      <a:tint val="80000"/>
                      <a:shade val="99000"/>
                      <a:satMod val="500000"/>
                    </a:schemeClr>
                  </a:solidFill>
                  <a:prstDash val="solid"/>
                </a:ln>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ΒΑΣΙΚΑ ΣΤΟΙΧΕΙΑ ΕΠΙΚΟΙΝΩΝΙΑΣ – ΑΥΤΟΑΠΟΚΑΛΥΨΗ –</a:t>
            </a:r>
            <a:r>
              <a:rPr lang="el-GR" sz="18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 </a:t>
            </a:r>
          </a:p>
          <a:p>
            <a:r>
              <a:rPr lang="el-GR" sz="1800" b="1" i="1" cap="all" dirty="0" err="1">
                <a:ln w="5000" cmpd="sng">
                  <a:solidFill>
                    <a:schemeClr val="accent1">
                      <a:tint val="80000"/>
                      <a:shade val="99000"/>
                      <a:satMod val="500000"/>
                    </a:schemeClr>
                  </a:solidFill>
                  <a:prstDash val="solid"/>
                </a:ln>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ηγεσια</a:t>
            </a:r>
            <a:r>
              <a:rPr lang="el-GR" sz="1800" b="1" i="1" cap="all" dirty="0">
                <a:ln w="5000" cmpd="sng">
                  <a:solidFill>
                    <a:schemeClr val="accent1">
                      <a:tint val="80000"/>
                      <a:shade val="99000"/>
                      <a:satMod val="500000"/>
                    </a:schemeClr>
                  </a:solidFill>
                  <a:prstDash val="solid"/>
                </a:ln>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 </a:t>
            </a:r>
            <a:r>
              <a:rPr lang="el-GR" sz="1800" b="1" i="1" cap="all" dirty="0" err="1">
                <a:ln w="5000" cmpd="sng">
                  <a:solidFill>
                    <a:schemeClr val="accent1">
                      <a:tint val="80000"/>
                      <a:shade val="99000"/>
                      <a:satMod val="500000"/>
                    </a:schemeClr>
                  </a:solidFill>
                  <a:prstDash val="solid"/>
                </a:ln>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μετασχηματισμου</a:t>
            </a:r>
            <a:r>
              <a:rPr lang="el-GR" sz="1800" b="1" i="1" cap="all" dirty="0">
                <a:ln w="5000" cmpd="sng">
                  <a:solidFill>
                    <a:schemeClr val="accent1">
                      <a:tint val="80000"/>
                      <a:shade val="99000"/>
                      <a:satMod val="500000"/>
                    </a:schemeClr>
                  </a:solidFill>
                  <a:prstDash val="solid"/>
                </a:ln>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 </a:t>
            </a:r>
          </a:p>
          <a:p>
            <a:pPr algn="l"/>
            <a:endParaRPr lang="el-GR" sz="1800" b="1" cap="all" dirty="0">
              <a:ln w="5000" cmpd="sng">
                <a:solidFill>
                  <a:schemeClr val="accent1">
                    <a:tint val="80000"/>
                    <a:shade val="99000"/>
                    <a:satMod val="500000"/>
                  </a:schemeClr>
                </a:solidFill>
                <a:prstDash val="solid"/>
              </a:ln>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endParaRPr>
          </a:p>
          <a:p>
            <a:pPr algn="l"/>
            <a:endParaRPr lang="el-GR" sz="1400" b="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endParaRPr>
          </a:p>
          <a:p>
            <a:pPr algn="l"/>
            <a:endParaRPr lang="el-GR" sz="1400"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endParaRPr>
          </a:p>
          <a:p>
            <a:pPr algn="l"/>
            <a:r>
              <a:rPr lang="el-GR" sz="1400" b="1" dirty="0" smtClean="0">
                <a:latin typeface="Arial" panose="020B0604020202020204" pitchFamily="34" charset="0"/>
                <a:cs typeface="Arial" panose="020B0604020202020204" pitchFamily="34" charset="0"/>
              </a:rPr>
              <a:t>ΜΑΛΤΕΖΟΣ ΧΡΙΣΤΟΔΟΥΛΟΣ </a:t>
            </a:r>
          </a:p>
          <a:p>
            <a:pPr algn="l"/>
            <a:r>
              <a:rPr lang="el-GR" sz="1050" b="1" dirty="0" smtClean="0">
                <a:latin typeface="Arial" panose="020B0604020202020204" pitchFamily="34" charset="0"/>
                <a:cs typeface="Arial" panose="020B0604020202020204" pitchFamily="34" charset="0"/>
              </a:rPr>
              <a:t>ΚΑΘΗΓΗΤΗΣ  ΦΥΣΙΚΗΣ</a:t>
            </a:r>
            <a:r>
              <a:rPr lang="en-US" sz="1050" b="1" dirty="0" smtClean="0">
                <a:latin typeface="Arial" panose="020B0604020202020204" pitchFamily="34" charset="0"/>
                <a:cs typeface="Arial" panose="020B0604020202020204" pitchFamily="34" charset="0"/>
              </a:rPr>
              <a:t> </a:t>
            </a:r>
            <a:r>
              <a:rPr lang="el-GR" sz="1050" b="1" dirty="0" smtClean="0">
                <a:latin typeface="Arial" panose="020B0604020202020204" pitchFamily="34" charset="0"/>
                <a:cs typeface="Arial" panose="020B0604020202020204" pitchFamily="34" charset="0"/>
              </a:rPr>
              <a:t> ΑΓΩΓΗΣ, </a:t>
            </a:r>
            <a:r>
              <a:rPr lang="en-US" sz="1050" b="1" dirty="0" err="1" smtClean="0">
                <a:latin typeface="Arial" panose="020B0604020202020204" pitchFamily="34" charset="0"/>
                <a:cs typeface="Arial" panose="020B0604020202020204" pitchFamily="34" charset="0"/>
              </a:rPr>
              <a:t>Msc</a:t>
            </a:r>
            <a:endParaRPr lang="el-GR" sz="105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85728"/>
            <a:ext cx="8229600" cy="714380"/>
          </a:xfrm>
        </p:spPr>
        <p:txBody>
          <a:bodyPr>
            <a:normAutofit/>
          </a:bodyPr>
          <a:lstStyle/>
          <a:p>
            <a:r>
              <a:rPr lang="el-GR" sz="28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ΒΑΣΙΚΑ ΣΤΟΙΧΕΙΑ ΕΠΙΚΟΙΝΩΝΙΑΣ</a:t>
            </a:r>
            <a:endPar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endParaRPr>
          </a:p>
        </p:txBody>
      </p:sp>
      <p:sp>
        <p:nvSpPr>
          <p:cNvPr id="3" name="2 - Θέση περιεχομένου"/>
          <p:cNvSpPr>
            <a:spLocks noGrp="1"/>
          </p:cNvSpPr>
          <p:nvPr>
            <p:ph idx="1"/>
          </p:nvPr>
        </p:nvSpPr>
        <p:spPr>
          <a:xfrm>
            <a:off x="142844" y="1142984"/>
            <a:ext cx="8786874" cy="5500726"/>
          </a:xfrm>
        </p:spPr>
        <p:txBody>
          <a:bodyPr>
            <a:normAutofit fontScale="85000" lnSpcReduction="20000"/>
          </a:bodyPr>
          <a:lstStyle/>
          <a:p>
            <a:pPr>
              <a:buNone/>
            </a:pPr>
            <a:r>
              <a:rPr lang="el-GR" sz="2400" b="1" u="sng" dirty="0" smtClean="0">
                <a:solidFill>
                  <a:srgbClr val="FFFF00"/>
                </a:solidFill>
                <a:latin typeface="Arial" pitchFamily="34" charset="0"/>
                <a:cs typeface="Arial" pitchFamily="34" charset="0"/>
              </a:rPr>
              <a:t>  ΙΙ. Επιδεξιότητες</a:t>
            </a:r>
            <a:r>
              <a:rPr lang="el-GR" sz="2400" b="1" u="sng" dirty="0">
                <a:solidFill>
                  <a:srgbClr val="FFFF00"/>
                </a:solidFill>
                <a:latin typeface="Arial" pitchFamily="34" charset="0"/>
                <a:cs typeface="Arial" pitchFamily="34" charset="0"/>
              </a:rPr>
              <a:t>  </a:t>
            </a:r>
            <a:r>
              <a:rPr lang="el-GR" sz="2400" b="1" u="sng" dirty="0" smtClean="0">
                <a:solidFill>
                  <a:srgbClr val="FFFF00"/>
                </a:solidFill>
                <a:latin typeface="Arial" pitchFamily="34" charset="0"/>
                <a:cs typeface="Arial" pitchFamily="34" charset="0"/>
              </a:rPr>
              <a:t>παρατηρητικότητας</a:t>
            </a:r>
          </a:p>
          <a:p>
            <a:pPr algn="just">
              <a:lnSpc>
                <a:spcPct val="110000"/>
              </a:lnSpc>
              <a:buNone/>
            </a:pPr>
            <a:r>
              <a:rPr lang="el-GR" sz="2000" b="1" dirty="0">
                <a:latin typeface="Arial" pitchFamily="34" charset="0"/>
                <a:cs typeface="Arial" pitchFamily="34" charset="0"/>
              </a:rPr>
              <a:t/>
            </a:r>
            <a:br>
              <a:rPr lang="el-GR" sz="2000" b="1" dirty="0">
                <a:latin typeface="Arial" pitchFamily="34" charset="0"/>
                <a:cs typeface="Arial" pitchFamily="34" charset="0"/>
              </a:rPr>
            </a:br>
            <a:r>
              <a:rPr lang="el-GR" sz="2000" b="1" dirty="0" smtClean="0">
                <a:latin typeface="Arial" pitchFamily="34" charset="0"/>
                <a:cs typeface="Arial" pitchFamily="34" charset="0"/>
              </a:rPr>
              <a:t>	</a:t>
            </a:r>
            <a:r>
              <a:rPr lang="el-GR" sz="2000" dirty="0" smtClean="0">
                <a:latin typeface="Arial" pitchFamily="34" charset="0"/>
                <a:cs typeface="Arial" pitchFamily="34" charset="0"/>
              </a:rPr>
              <a:t>Για </a:t>
            </a:r>
            <a:r>
              <a:rPr lang="el-GR" sz="2000" dirty="0">
                <a:latin typeface="Arial" pitchFamily="34" charset="0"/>
                <a:cs typeface="Arial" pitchFamily="34" charset="0"/>
              </a:rPr>
              <a:t>να μπορέσουμε να επικοινωνήσουμε καλύτερα, θα πρέπει να </a:t>
            </a:r>
            <a:r>
              <a:rPr lang="el-GR" sz="2000" i="1" dirty="0">
                <a:latin typeface="Arial" pitchFamily="34" charset="0"/>
                <a:cs typeface="Arial" pitchFamily="34" charset="0"/>
              </a:rPr>
              <a:t>δώσουμε προσοχή στη συστηματική παρατήρηση των αντιδράσεων και του τρόπου ομιλίας του συνομιλητή </a:t>
            </a:r>
            <a:r>
              <a:rPr lang="el-GR" sz="2000" i="1" dirty="0" smtClean="0">
                <a:latin typeface="Arial" pitchFamily="34" charset="0"/>
                <a:cs typeface="Arial" pitchFamily="34" charset="0"/>
              </a:rPr>
              <a:t>μας</a:t>
            </a:r>
            <a:r>
              <a:rPr lang="el-GR" sz="2000" dirty="0" smtClean="0">
                <a:latin typeface="Arial" pitchFamily="34" charset="0"/>
                <a:cs typeface="Arial" pitchFamily="34" charset="0"/>
              </a:rPr>
              <a:t>. </a:t>
            </a:r>
            <a:r>
              <a:rPr lang="el-GR" sz="2000" dirty="0" err="1" smtClean="0">
                <a:latin typeface="Arial" pitchFamily="34" charset="0"/>
                <a:cs typeface="Arial" pitchFamily="34" charset="0"/>
              </a:rPr>
              <a:t>Γι</a:t>
            </a:r>
            <a:r>
              <a:rPr lang="el-GR" sz="2000" dirty="0" err="1">
                <a:latin typeface="Arial" pitchFamily="34" charset="0"/>
                <a:cs typeface="Arial" pitchFamily="34" charset="0"/>
              </a:rPr>
              <a:t>΄</a:t>
            </a:r>
            <a:r>
              <a:rPr lang="el-GR" sz="2000" dirty="0">
                <a:latin typeface="Arial" pitchFamily="34" charset="0"/>
                <a:cs typeface="Arial" pitchFamily="34" charset="0"/>
              </a:rPr>
              <a:t> αυτό είναι πολύ σημαντική η ανάπτυξη ικανοτήτων παρατηρητικότητας. </a:t>
            </a:r>
            <a:r>
              <a:rPr lang="el-GR" sz="2000" b="1" dirty="0">
                <a:latin typeface="Arial" pitchFamily="34" charset="0"/>
                <a:cs typeface="Arial" pitchFamily="34" charset="0"/>
              </a:rPr>
              <a:t>Οι ενέργειες (η μη-λεκτική επικοινωνία) του συνομιλητή  μπορούν και πρέπει να χρησιμοποιηθούν ως ενδείξεις</a:t>
            </a:r>
            <a:r>
              <a:rPr lang="el-GR" sz="2000" b="1" dirty="0" smtClean="0">
                <a:latin typeface="Arial" pitchFamily="34" charset="0"/>
                <a:cs typeface="Arial" pitchFamily="34" charset="0"/>
              </a:rPr>
              <a:t>.</a:t>
            </a:r>
          </a:p>
          <a:p>
            <a:pPr algn="just">
              <a:lnSpc>
                <a:spcPct val="110000"/>
              </a:lnSpc>
              <a:buNone/>
            </a:pPr>
            <a:r>
              <a:rPr lang="el-GR" sz="2000" b="1" dirty="0">
                <a:latin typeface="Arial" pitchFamily="34" charset="0"/>
                <a:cs typeface="Arial" pitchFamily="34" charset="0"/>
              </a:rPr>
              <a:t>	</a:t>
            </a:r>
            <a:r>
              <a:rPr lang="el-GR" sz="2000" dirty="0" smtClean="0">
                <a:latin typeface="Arial" pitchFamily="34" charset="0"/>
                <a:cs typeface="Arial" pitchFamily="34" charset="0"/>
              </a:rPr>
              <a:t> </a:t>
            </a:r>
            <a:r>
              <a:rPr lang="el-GR" sz="2000" dirty="0">
                <a:latin typeface="Arial" pitchFamily="34" charset="0"/>
                <a:cs typeface="Arial" pitchFamily="34" charset="0"/>
              </a:rPr>
              <a:t>Μερικές καταστάσεις δηλώνονται από τις αντίστοιχες ενδείξεις:</a:t>
            </a:r>
          </a:p>
          <a:p>
            <a:pPr lvl="0" algn="just">
              <a:lnSpc>
                <a:spcPct val="110000"/>
              </a:lnSpc>
            </a:pPr>
            <a:r>
              <a:rPr lang="el-GR" sz="2400" dirty="0"/>
              <a:t>Η </a:t>
            </a:r>
            <a:r>
              <a:rPr lang="el-GR" sz="2400" b="1" i="1" dirty="0">
                <a:solidFill>
                  <a:srgbClr val="FFFF00"/>
                </a:solidFill>
              </a:rPr>
              <a:t>ανία</a:t>
            </a:r>
            <a:r>
              <a:rPr lang="el-GR" sz="2400" dirty="0">
                <a:solidFill>
                  <a:srgbClr val="FFFF00"/>
                </a:solidFill>
              </a:rPr>
              <a:t>,</a:t>
            </a:r>
            <a:r>
              <a:rPr lang="el-GR" sz="2400" dirty="0"/>
              <a:t> μπορεί να φαίνεται από το συνεχές κτύπημα των δακτύλων πάνω στα γόνατα ή από τη στήριξη του κεφαλιού στην παλάμη του χεριού ή από ένα αδιάφορο βλέμμα στο κενό ή το «ξάπλωμα» στον πάγκο κατά τη διάρκεια της επικοινωνίας.</a:t>
            </a:r>
          </a:p>
          <a:p>
            <a:pPr lvl="0" algn="just">
              <a:lnSpc>
                <a:spcPct val="110000"/>
              </a:lnSpc>
            </a:pPr>
            <a:r>
              <a:rPr lang="el-GR" sz="2400" dirty="0"/>
              <a:t>Η </a:t>
            </a:r>
            <a:r>
              <a:rPr lang="el-GR" sz="2400" b="1" i="1" dirty="0">
                <a:solidFill>
                  <a:srgbClr val="FFFF00"/>
                </a:solidFill>
              </a:rPr>
              <a:t>αυτοπεποίθηση</a:t>
            </a:r>
            <a:r>
              <a:rPr lang="el-GR" sz="2400" dirty="0"/>
              <a:t> μπορεί να φαίνεται από την καμαρωτή στάση, από την προς τα πίσω κλίση του σώματος με τα χέρια πίσω από το κεφάλι και τη συνεχή και σταθερή οπτική επαφή.</a:t>
            </a:r>
          </a:p>
          <a:p>
            <a:pPr lvl="0" algn="just">
              <a:lnSpc>
                <a:spcPct val="110000"/>
              </a:lnSpc>
            </a:pPr>
            <a:r>
              <a:rPr lang="el-GR" sz="2400" dirty="0"/>
              <a:t>Το </a:t>
            </a:r>
            <a:r>
              <a:rPr lang="el-GR" sz="2400" b="1" i="1" dirty="0">
                <a:solidFill>
                  <a:srgbClr val="FFFF00"/>
                </a:solidFill>
              </a:rPr>
              <a:t>μίσος</a:t>
            </a:r>
            <a:r>
              <a:rPr lang="el-GR" sz="2400" dirty="0"/>
              <a:t> και άλλα </a:t>
            </a:r>
            <a:r>
              <a:rPr lang="el-GR" sz="2400" b="1" i="1" dirty="0">
                <a:solidFill>
                  <a:srgbClr val="FFFF00"/>
                </a:solidFill>
              </a:rPr>
              <a:t>αρνητικά συναισθήματα</a:t>
            </a:r>
            <a:r>
              <a:rPr lang="el-GR" sz="2400" dirty="0"/>
              <a:t> μπορεί να επισημαίνονται από τη συρρίκνωση του συνομιλητή «μέσα» στον πάγκο, το αγριοκοίταγμα ή τα σαρκαστικά σχόλια.</a:t>
            </a:r>
          </a:p>
          <a:p>
            <a:pPr>
              <a:buNone/>
            </a:pPr>
            <a:endParaRPr lang="el-GR"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ΒΑΣΙΚΑ ΣΤΟΙΧΕΙΑ ΕΠΙΚΟΙΝΩΝΙΑΣ</a:t>
            </a:r>
          </a:p>
        </p:txBody>
      </p:sp>
      <p:sp>
        <p:nvSpPr>
          <p:cNvPr id="3" name="2 - Θέση περιεχομένου"/>
          <p:cNvSpPr>
            <a:spLocks noGrp="1"/>
          </p:cNvSpPr>
          <p:nvPr>
            <p:ph idx="1"/>
          </p:nvPr>
        </p:nvSpPr>
        <p:spPr>
          <a:xfrm>
            <a:off x="357158" y="1142984"/>
            <a:ext cx="8429684" cy="5429288"/>
          </a:xfrm>
        </p:spPr>
        <p:txBody>
          <a:bodyPr>
            <a:normAutofit lnSpcReduction="10000"/>
          </a:bodyPr>
          <a:lstStyle/>
          <a:p>
            <a:pPr lvl="0">
              <a:buNone/>
            </a:pPr>
            <a:endParaRPr lang="el-GR" dirty="0" smtClean="0"/>
          </a:p>
          <a:p>
            <a:pPr lvl="0" algn="just">
              <a:lnSpc>
                <a:spcPct val="150000"/>
              </a:lnSpc>
            </a:pPr>
            <a:r>
              <a:rPr lang="el-GR" sz="1800" dirty="0" smtClean="0">
                <a:latin typeface="Arial" pitchFamily="34" charset="0"/>
                <a:cs typeface="Arial" pitchFamily="34" charset="0"/>
              </a:rPr>
              <a:t>Η</a:t>
            </a:r>
            <a:r>
              <a:rPr lang="el-GR" sz="1800" dirty="0">
                <a:latin typeface="Arial" pitchFamily="34" charset="0"/>
                <a:cs typeface="Arial" pitchFamily="34" charset="0"/>
              </a:rPr>
              <a:t> </a:t>
            </a:r>
            <a:r>
              <a:rPr lang="el-GR" sz="1800" b="1" i="1" dirty="0">
                <a:solidFill>
                  <a:srgbClr val="FFFF00"/>
                </a:solidFill>
                <a:latin typeface="Arial" pitchFamily="34" charset="0"/>
                <a:cs typeface="Arial" pitchFamily="34" charset="0"/>
              </a:rPr>
              <a:t>απογοήτευση</a:t>
            </a:r>
            <a:r>
              <a:rPr lang="el-GR" sz="1800" dirty="0">
                <a:latin typeface="Arial" pitchFamily="34" charset="0"/>
                <a:cs typeface="Arial" pitchFamily="34" charset="0"/>
              </a:rPr>
              <a:t> μπορεί να εκφράζεται με τρίψιμο των ματιών, ξύσιμο των αυτιών, μικρές αναπνοές και πλατάγιασμα των δακτύλων των χεριών.</a:t>
            </a:r>
          </a:p>
          <a:p>
            <a:pPr lvl="0" algn="just">
              <a:lnSpc>
                <a:spcPct val="150000"/>
              </a:lnSpc>
            </a:pPr>
            <a:r>
              <a:rPr lang="el-GR" sz="1800" dirty="0">
                <a:latin typeface="Arial" pitchFamily="34" charset="0"/>
                <a:cs typeface="Arial" pitchFamily="34" charset="0"/>
              </a:rPr>
              <a:t>Το </a:t>
            </a:r>
            <a:r>
              <a:rPr lang="el-GR" sz="1800" b="1" i="1" dirty="0">
                <a:solidFill>
                  <a:srgbClr val="FFFF00"/>
                </a:solidFill>
                <a:latin typeface="Arial" pitchFamily="34" charset="0"/>
                <a:cs typeface="Arial" pitchFamily="34" charset="0"/>
              </a:rPr>
              <a:t>πλησίασμα</a:t>
            </a:r>
            <a:r>
              <a:rPr lang="el-GR" sz="1800" dirty="0">
                <a:latin typeface="Arial" pitchFamily="34" charset="0"/>
                <a:cs typeface="Arial" pitchFamily="34" charset="0"/>
              </a:rPr>
              <a:t> προς τον συνομιλητή, ενώ κάθεται κάτω, μπορεί να δείχνει ενδιαφέρον, φιλικότητα και δεκτικότητα αλλά  μέχρι ορισμένου σημείου, γιατί μετά μπορεί να παρεξηγηθεί με πολλούς τρόπους.</a:t>
            </a:r>
          </a:p>
          <a:p>
            <a:pPr lvl="0" algn="just">
              <a:lnSpc>
                <a:spcPct val="150000"/>
              </a:lnSpc>
            </a:pPr>
            <a:r>
              <a:rPr lang="el-GR" sz="1800" dirty="0">
                <a:latin typeface="Arial" pitchFamily="34" charset="0"/>
                <a:cs typeface="Arial" pitchFamily="34" charset="0"/>
              </a:rPr>
              <a:t>Επιπλέον τα μη λεκτικά μηνύματα</a:t>
            </a:r>
            <a:r>
              <a:rPr lang="el-GR" sz="1800" b="1" i="1" dirty="0">
                <a:latin typeface="Arial" pitchFamily="34" charset="0"/>
                <a:cs typeface="Arial" pitchFamily="34" charset="0"/>
              </a:rPr>
              <a:t>, </a:t>
            </a:r>
            <a:r>
              <a:rPr lang="el-GR" sz="1800" dirty="0">
                <a:latin typeface="Arial" pitchFamily="34" charset="0"/>
                <a:cs typeface="Arial" pitchFamily="34" charset="0"/>
              </a:rPr>
              <a:t>τα οποία οι συνομιλητές χρησιμοποιούν κατά τη διάρκεια της συζήτησης, είναι επίσης σημαντικά. </a:t>
            </a:r>
            <a:r>
              <a:rPr lang="el-GR" sz="1800" b="1" i="1" dirty="0">
                <a:solidFill>
                  <a:srgbClr val="FFFF00"/>
                </a:solidFill>
                <a:latin typeface="Arial" pitchFamily="34" charset="0"/>
                <a:cs typeface="Arial" pitchFamily="34" charset="0"/>
              </a:rPr>
              <a:t>Μια καθαρή και σταθερή φωνή μπορεί να δείχνει ειλικρίνεια και κουράγιο, ενώ μια διστακτική ή δυνατή φωνή θα μπορούσε να σημαίνει νευρικότητα, υποψία, απογοήτευση, αμφιβολία</a:t>
            </a:r>
            <a:r>
              <a:rPr lang="el-GR" sz="1800" b="1" dirty="0">
                <a:solidFill>
                  <a:srgbClr val="FFFF00"/>
                </a:solidFill>
                <a:latin typeface="Arial" pitchFamily="34" charset="0"/>
                <a:cs typeface="Arial" pitchFamily="34" charset="0"/>
              </a:rPr>
              <a:t>. </a:t>
            </a:r>
            <a:r>
              <a:rPr lang="el-GR" sz="1800" dirty="0">
                <a:latin typeface="Arial" pitchFamily="34" charset="0"/>
                <a:cs typeface="Arial" pitchFamily="34" charset="0"/>
              </a:rPr>
              <a:t>Οι κινήσεις του σώματος των συνομιλητών μπορούν να δείξουν αν ή συζήτηση πρέπει να αλλάξει τόνο ή να συνεχιστεί με τον ίδιο τρόπο.</a:t>
            </a:r>
          </a:p>
          <a:p>
            <a:pPr>
              <a:buNone/>
            </a:pP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ΒΑΣΙΚΑ ΣΤΟΙΧΕΙΑ ΕΠΙΚΟΙΝΩΝΙΑΣ</a:t>
            </a:r>
          </a:p>
        </p:txBody>
      </p:sp>
      <p:sp>
        <p:nvSpPr>
          <p:cNvPr id="3" name="2 - Θέση περιεχομένου"/>
          <p:cNvSpPr>
            <a:spLocks noGrp="1"/>
          </p:cNvSpPr>
          <p:nvPr>
            <p:ph idx="1"/>
          </p:nvPr>
        </p:nvSpPr>
        <p:spPr>
          <a:xfrm>
            <a:off x="457200" y="1600200"/>
            <a:ext cx="8229600" cy="4900634"/>
          </a:xfrm>
        </p:spPr>
        <p:txBody>
          <a:bodyPr>
            <a:normAutofit fontScale="62500" lnSpcReduction="20000"/>
          </a:bodyPr>
          <a:lstStyle/>
          <a:p>
            <a:pPr algn="just">
              <a:lnSpc>
                <a:spcPct val="120000"/>
              </a:lnSpc>
              <a:buNone/>
            </a:pPr>
            <a:r>
              <a:rPr lang="el-GR" b="1" u="sng" dirty="0" smtClean="0">
                <a:solidFill>
                  <a:srgbClr val="FFFF00"/>
                </a:solidFill>
                <a:latin typeface="Arial" pitchFamily="34" charset="0"/>
                <a:cs typeface="Arial" pitchFamily="34" charset="0"/>
              </a:rPr>
              <a:t>ΙΙΙ. Θετική διάθεση</a:t>
            </a:r>
          </a:p>
          <a:p>
            <a:pPr algn="just">
              <a:lnSpc>
                <a:spcPct val="120000"/>
              </a:lnSpc>
              <a:buNone/>
            </a:pPr>
            <a:r>
              <a:rPr lang="el-GR" sz="2900" b="1" dirty="0">
                <a:latin typeface="Arial" pitchFamily="34" charset="0"/>
                <a:cs typeface="Arial" pitchFamily="34" charset="0"/>
              </a:rPr>
              <a:t/>
            </a:r>
            <a:br>
              <a:rPr lang="el-GR" sz="2900" b="1" dirty="0">
                <a:latin typeface="Arial" pitchFamily="34" charset="0"/>
                <a:cs typeface="Arial" pitchFamily="34" charset="0"/>
              </a:rPr>
            </a:br>
            <a:r>
              <a:rPr lang="el-GR" sz="2900" b="1" dirty="0" smtClean="0">
                <a:latin typeface="Arial" pitchFamily="34" charset="0"/>
                <a:cs typeface="Arial" pitchFamily="34" charset="0"/>
              </a:rPr>
              <a:t>	</a:t>
            </a:r>
            <a:r>
              <a:rPr lang="el-GR" sz="2900" dirty="0" smtClean="0">
                <a:latin typeface="Arial" pitchFamily="34" charset="0"/>
                <a:cs typeface="Arial" pitchFamily="34" charset="0"/>
              </a:rPr>
              <a:t>Ειδικότερα </a:t>
            </a:r>
            <a:r>
              <a:rPr lang="el-GR" sz="2900" dirty="0">
                <a:latin typeface="Arial" pitchFamily="34" charset="0"/>
                <a:cs typeface="Arial" pitchFamily="34" charset="0"/>
              </a:rPr>
              <a:t>στην επικοινωνία προπονητού </a:t>
            </a:r>
            <a:r>
              <a:rPr lang="el-GR" sz="2900" dirty="0" smtClean="0">
                <a:latin typeface="Arial" pitchFamily="34" charset="0"/>
                <a:cs typeface="Arial" pitchFamily="34" charset="0"/>
              </a:rPr>
              <a:t>αθλητών </a:t>
            </a:r>
            <a:r>
              <a:rPr lang="el-GR" sz="2900" dirty="0">
                <a:latin typeface="Arial" pitchFamily="34" charset="0"/>
                <a:cs typeface="Arial" pitchFamily="34" charset="0"/>
              </a:rPr>
              <a:t>έχει δυστυχώς δημιουργηθεί μια παράδοση αρνητικής προδιάθεσης. Η αρνητική διάθεση και τα σχεδόν πάντα διορθωτικά έως προσβλητικά σχόλια των προπονητών προς τους αθλητές τους είναι συνηθισμένο φαινόμενο. Αυτό συμβαίνει ίσως γιατί δεν υπάρχει η κατάλληλη επιμόρφωση πάνω σε αυτό το θέμα. Ο κυριότερος όμως λόγος είναι η «παράδοση» της σκληρής γραμμής που υποτίθεται ότι πρέπει να κρατά ο προπονητής και η άμεση αποτελεσματικότητα που έχουν τα αρνητικά αλλά μικρής χρονικής  διάρκειας σχόλια σε αρκετές περιπτώσεις. </a:t>
            </a:r>
            <a:endParaRPr lang="el-GR" sz="2900" dirty="0" smtClean="0">
              <a:latin typeface="Arial" pitchFamily="34" charset="0"/>
              <a:cs typeface="Arial" pitchFamily="34" charset="0"/>
            </a:endParaRPr>
          </a:p>
          <a:p>
            <a:pPr algn="just">
              <a:lnSpc>
                <a:spcPct val="120000"/>
              </a:lnSpc>
              <a:buNone/>
            </a:pPr>
            <a:r>
              <a:rPr lang="el-GR" sz="2900" b="1" i="1" dirty="0">
                <a:latin typeface="Arial" pitchFamily="34" charset="0"/>
                <a:cs typeface="Arial" pitchFamily="34" charset="0"/>
              </a:rPr>
              <a:t>	</a:t>
            </a:r>
            <a:r>
              <a:rPr lang="el-GR" sz="2900" b="1" i="1" dirty="0" smtClean="0">
                <a:latin typeface="Arial" pitchFamily="34" charset="0"/>
                <a:cs typeface="Arial" pitchFamily="34" charset="0"/>
              </a:rPr>
              <a:t>	</a:t>
            </a:r>
            <a:r>
              <a:rPr lang="el-GR" sz="2900" b="1" i="1" dirty="0" smtClean="0">
                <a:solidFill>
                  <a:srgbClr val="FFFF00"/>
                </a:solidFill>
                <a:latin typeface="Arial" pitchFamily="34" charset="0"/>
                <a:cs typeface="Arial" pitchFamily="34" charset="0"/>
              </a:rPr>
              <a:t>Για </a:t>
            </a:r>
            <a:r>
              <a:rPr lang="el-GR" sz="2900" b="1" i="1" dirty="0">
                <a:solidFill>
                  <a:srgbClr val="FFFF00"/>
                </a:solidFill>
                <a:latin typeface="Arial" pitchFamily="34" charset="0"/>
                <a:cs typeface="Arial" pitchFamily="34" charset="0"/>
              </a:rPr>
              <a:t>μακροχρόνια αποτελεσματικότητα τουλάχιστον στον τομέα της επικοινωνίας πάντα θα πρέπει να έχουμε θετική προδιάθεση, ειδικά στην εποχή μας που ο σκληρός και αρνητικός τρόπος επιβολής της θέλησης των «μεγάλων» απέναντι στους «μικρούς» αποδεδειγμένα δε φέρνει αποτελέσματα.</a:t>
            </a:r>
          </a:p>
          <a:p>
            <a:pPr>
              <a:buNone/>
            </a:pP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ΒΑΣΙΚΑ ΣΤΟΙΧΕΙΑ ΕΠΙΚΟΙΝΩΝΙΑΣ</a:t>
            </a:r>
          </a:p>
        </p:txBody>
      </p:sp>
      <p:sp>
        <p:nvSpPr>
          <p:cNvPr id="3" name="2 - Θέση περιεχομένου"/>
          <p:cNvSpPr>
            <a:spLocks noGrp="1"/>
          </p:cNvSpPr>
          <p:nvPr>
            <p:ph idx="1"/>
          </p:nvPr>
        </p:nvSpPr>
        <p:spPr>
          <a:xfrm>
            <a:off x="457200" y="1357298"/>
            <a:ext cx="8229600" cy="5143536"/>
          </a:xfrm>
        </p:spPr>
        <p:txBody>
          <a:bodyPr>
            <a:normAutofit/>
          </a:bodyPr>
          <a:lstStyle/>
          <a:p>
            <a:pPr>
              <a:buNone/>
            </a:pPr>
            <a:r>
              <a:rPr lang="en-US" sz="2000" b="1" u="sng" dirty="0" smtClean="0">
                <a:solidFill>
                  <a:srgbClr val="FFFF00"/>
                </a:solidFill>
                <a:latin typeface="Arial" pitchFamily="34" charset="0"/>
                <a:cs typeface="Arial" pitchFamily="34" charset="0"/>
              </a:rPr>
              <a:t>IV. </a:t>
            </a:r>
            <a:r>
              <a:rPr lang="el-GR" sz="2000" b="1" u="sng" dirty="0" smtClean="0">
                <a:solidFill>
                  <a:srgbClr val="FFFF00"/>
                </a:solidFill>
                <a:latin typeface="Arial" pitchFamily="34" charset="0"/>
                <a:cs typeface="Arial" pitchFamily="34" charset="0"/>
              </a:rPr>
              <a:t>Αξιοπιστία</a:t>
            </a:r>
            <a:endParaRPr lang="en-US" sz="2000" b="1" u="sng" dirty="0" smtClean="0">
              <a:solidFill>
                <a:srgbClr val="FFFF00"/>
              </a:solidFill>
              <a:latin typeface="Arial" pitchFamily="34" charset="0"/>
              <a:cs typeface="Arial" pitchFamily="34" charset="0"/>
            </a:endParaRPr>
          </a:p>
          <a:p>
            <a:pPr algn="just">
              <a:buNone/>
            </a:pPr>
            <a:r>
              <a:rPr lang="el-GR" sz="2000" b="1" dirty="0"/>
              <a:t/>
            </a:r>
            <a:br>
              <a:rPr lang="el-GR" sz="2000" b="1" dirty="0"/>
            </a:br>
            <a:r>
              <a:rPr lang="en-US" sz="2000" b="1" dirty="0" smtClean="0"/>
              <a:t>	</a:t>
            </a:r>
            <a:r>
              <a:rPr lang="el-GR" sz="2000" dirty="0" smtClean="0"/>
              <a:t>Η </a:t>
            </a:r>
            <a:r>
              <a:rPr lang="el-GR" sz="2000" dirty="0"/>
              <a:t>αξιοπιστία των συνομιλητών είναι ο σημαντικός παράγοντας για αποτελεσματική επικοινωνία.  Για να αυξηθεί η αξιοπιστία, ο προπονητής  θα πρέπει</a:t>
            </a:r>
            <a:r>
              <a:rPr lang="el-GR" sz="2000" dirty="0" smtClean="0"/>
              <a:t>:</a:t>
            </a:r>
          </a:p>
          <a:p>
            <a:pPr algn="just">
              <a:buNone/>
            </a:pPr>
            <a:endParaRPr lang="el-GR" sz="2000" dirty="0"/>
          </a:p>
          <a:p>
            <a:pPr lvl="0">
              <a:lnSpc>
                <a:spcPct val="150000"/>
              </a:lnSpc>
              <a:buSzPct val="130000"/>
              <a:buFont typeface="Wingdings" pitchFamily="2" charset="2"/>
              <a:buChar char="Ø"/>
            </a:pPr>
            <a:r>
              <a:rPr lang="el-GR" sz="2000" dirty="0" smtClean="0"/>
              <a:t>Να </a:t>
            </a:r>
            <a:r>
              <a:rPr lang="el-GR" sz="2000" dirty="0"/>
              <a:t>κάνει πράξη όσα λέει</a:t>
            </a:r>
            <a:r>
              <a:rPr lang="el-GR" sz="2000" dirty="0" smtClean="0"/>
              <a:t>.</a:t>
            </a:r>
            <a:endParaRPr lang="el-GR" sz="2000" dirty="0"/>
          </a:p>
          <a:p>
            <a:pPr lvl="0">
              <a:lnSpc>
                <a:spcPct val="150000"/>
              </a:lnSpc>
              <a:buSzPct val="130000"/>
              <a:buFont typeface="Wingdings" pitchFamily="2" charset="2"/>
              <a:buChar char="Ø"/>
            </a:pPr>
            <a:r>
              <a:rPr lang="el-GR" sz="2000" dirty="0"/>
              <a:t>Να κάνει όσο το δυνατόν λιγότερα αρνητικά σχόλια.</a:t>
            </a:r>
          </a:p>
          <a:p>
            <a:pPr lvl="0">
              <a:lnSpc>
                <a:spcPct val="110000"/>
              </a:lnSpc>
              <a:buSzPct val="130000"/>
              <a:buFont typeface="Wingdings" pitchFamily="2" charset="2"/>
              <a:buChar char="Ø"/>
            </a:pPr>
            <a:r>
              <a:rPr lang="el-GR" sz="2000" dirty="0"/>
              <a:t>Να μην προσπαθεί να καλύψει τυχόν  αδυναμίες του από πλευράς </a:t>
            </a:r>
            <a:r>
              <a:rPr lang="el-GR" sz="2000" dirty="0" smtClean="0"/>
              <a:t>γνώσεων ή </a:t>
            </a:r>
            <a:r>
              <a:rPr lang="el-GR" sz="2000" dirty="0"/>
              <a:t>τεχνικής με πολλά λόγια.</a:t>
            </a:r>
          </a:p>
          <a:p>
            <a:pPr lvl="0">
              <a:buSzPct val="130000"/>
              <a:buFont typeface="Wingdings" pitchFamily="2" charset="2"/>
              <a:buChar char="Ø"/>
            </a:pPr>
            <a:r>
              <a:rPr lang="el-GR" sz="2000" dirty="0"/>
              <a:t>Να απευθύνεται στους αθλητές όπως απευθύνεται σε ενήλικες σκεπτόμενους ανθρώπους.</a:t>
            </a:r>
          </a:p>
          <a:p>
            <a:pPr>
              <a:buSzPct val="130000"/>
              <a:buFont typeface="Wingdings" pitchFamily="2" charset="2"/>
              <a:buChar char="Ø"/>
            </a:pPr>
            <a:r>
              <a:rPr lang="el-GR" sz="2000" dirty="0"/>
              <a:t>Να μη λέει ποτέ ψέματα.</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ΒΑΣΙΚΑ ΣΤΟΙΧΕΙΑ ΕΠΙΚΟΙΝΩΝΙΑΣ</a:t>
            </a:r>
          </a:p>
        </p:txBody>
      </p:sp>
      <p:sp>
        <p:nvSpPr>
          <p:cNvPr id="3" name="2 - Θέση περιεχομένου"/>
          <p:cNvSpPr>
            <a:spLocks noGrp="1"/>
          </p:cNvSpPr>
          <p:nvPr>
            <p:ph idx="1"/>
          </p:nvPr>
        </p:nvSpPr>
        <p:spPr>
          <a:xfrm>
            <a:off x="285720" y="1500174"/>
            <a:ext cx="8643998" cy="4929222"/>
          </a:xfrm>
        </p:spPr>
        <p:txBody>
          <a:bodyPr>
            <a:normAutofit fontScale="62500" lnSpcReduction="20000"/>
          </a:bodyPr>
          <a:lstStyle/>
          <a:p>
            <a:pPr>
              <a:buNone/>
            </a:pPr>
            <a:r>
              <a:rPr lang="en-US" sz="2900" b="1" u="sng" dirty="0" smtClean="0">
                <a:solidFill>
                  <a:srgbClr val="FFFF00"/>
                </a:solidFill>
                <a:latin typeface="Arial" pitchFamily="34" charset="0"/>
                <a:cs typeface="Arial" pitchFamily="34" charset="0"/>
              </a:rPr>
              <a:t>V</a:t>
            </a:r>
            <a:r>
              <a:rPr lang="en-US" b="1" u="sng" dirty="0" smtClean="0">
                <a:solidFill>
                  <a:srgbClr val="FFFF00"/>
                </a:solidFill>
                <a:latin typeface="Arial" pitchFamily="34" charset="0"/>
                <a:cs typeface="Arial" pitchFamily="34" charset="0"/>
              </a:rPr>
              <a:t>. </a:t>
            </a:r>
            <a:r>
              <a:rPr lang="el-GR" b="1" u="sng" dirty="0" smtClean="0">
                <a:solidFill>
                  <a:srgbClr val="FFFF00"/>
                </a:solidFill>
                <a:latin typeface="Arial" pitchFamily="34" charset="0"/>
                <a:cs typeface="Arial" pitchFamily="34" charset="0"/>
              </a:rPr>
              <a:t>Σταθερότητα</a:t>
            </a:r>
          </a:p>
          <a:p>
            <a:pPr algn="just">
              <a:lnSpc>
                <a:spcPct val="120000"/>
              </a:lnSpc>
              <a:buNone/>
            </a:pPr>
            <a:r>
              <a:rPr lang="el-GR" sz="2900" b="1" dirty="0">
                <a:latin typeface="Arial" pitchFamily="34" charset="0"/>
                <a:cs typeface="Arial" pitchFamily="34" charset="0"/>
              </a:rPr>
              <a:t/>
            </a:r>
            <a:br>
              <a:rPr lang="el-GR" sz="2900" b="1" dirty="0">
                <a:latin typeface="Arial" pitchFamily="34" charset="0"/>
                <a:cs typeface="Arial" pitchFamily="34" charset="0"/>
              </a:rPr>
            </a:br>
            <a:r>
              <a:rPr lang="el-GR" sz="2900" b="1" dirty="0" smtClean="0">
                <a:latin typeface="Arial" pitchFamily="34" charset="0"/>
                <a:cs typeface="Arial" pitchFamily="34" charset="0"/>
              </a:rPr>
              <a:t>		</a:t>
            </a:r>
            <a:r>
              <a:rPr lang="el-GR" sz="2900" dirty="0" smtClean="0">
                <a:latin typeface="Arial" pitchFamily="34" charset="0"/>
                <a:cs typeface="Arial" pitchFamily="34" charset="0"/>
              </a:rPr>
              <a:t>Ένα </a:t>
            </a:r>
            <a:r>
              <a:rPr lang="el-GR" sz="2900" dirty="0">
                <a:latin typeface="Arial" pitchFamily="34" charset="0"/>
                <a:cs typeface="Arial" pitchFamily="34" charset="0"/>
              </a:rPr>
              <a:t>άλλο σημείο που μπορεί να αυξήσει την αποτελεσματικότητα της επικοινωνίας είναι </a:t>
            </a:r>
            <a:r>
              <a:rPr lang="el-GR" sz="2900" b="1" i="1" dirty="0">
                <a:solidFill>
                  <a:srgbClr val="FFFF00"/>
                </a:solidFill>
                <a:latin typeface="Arial" pitchFamily="34" charset="0"/>
                <a:cs typeface="Arial" pitchFamily="34" charset="0"/>
              </a:rPr>
              <a:t>η σταθερότητα και η συνέπεια στα λόγια, στις αποφάσεις  και γενικά σε όλες τις εκδηλώσεις μα</a:t>
            </a:r>
            <a:r>
              <a:rPr lang="el-GR" sz="2900" dirty="0">
                <a:solidFill>
                  <a:srgbClr val="FFFF00"/>
                </a:solidFill>
                <a:latin typeface="Arial" pitchFamily="34" charset="0"/>
                <a:cs typeface="Arial" pitchFamily="34" charset="0"/>
              </a:rPr>
              <a:t>ς.</a:t>
            </a:r>
            <a:r>
              <a:rPr lang="el-GR" sz="2900" dirty="0">
                <a:latin typeface="Arial" pitchFamily="34" charset="0"/>
                <a:cs typeface="Arial" pitchFamily="34" charset="0"/>
              </a:rPr>
              <a:t>  </a:t>
            </a:r>
            <a:endParaRPr lang="en-US" sz="2900" dirty="0" smtClean="0">
              <a:latin typeface="Arial" pitchFamily="34" charset="0"/>
              <a:cs typeface="Arial" pitchFamily="34" charset="0"/>
            </a:endParaRPr>
          </a:p>
          <a:p>
            <a:pPr algn="just">
              <a:lnSpc>
                <a:spcPct val="120000"/>
              </a:lnSpc>
              <a:buNone/>
            </a:pPr>
            <a:r>
              <a:rPr lang="en-US" sz="2900" dirty="0">
                <a:latin typeface="Arial" pitchFamily="34" charset="0"/>
                <a:cs typeface="Arial" pitchFamily="34" charset="0"/>
              </a:rPr>
              <a:t>	</a:t>
            </a:r>
            <a:r>
              <a:rPr lang="en-US" sz="2900" dirty="0" smtClean="0">
                <a:latin typeface="Arial" pitchFamily="34" charset="0"/>
                <a:cs typeface="Arial" pitchFamily="34" charset="0"/>
              </a:rPr>
              <a:t>	</a:t>
            </a:r>
            <a:r>
              <a:rPr lang="el-GR" sz="2900" dirty="0" smtClean="0">
                <a:latin typeface="Arial" pitchFamily="34" charset="0"/>
                <a:cs typeface="Arial" pitchFamily="34" charset="0"/>
              </a:rPr>
              <a:t>Δεν </a:t>
            </a:r>
            <a:r>
              <a:rPr lang="el-GR" sz="2900" dirty="0">
                <a:latin typeface="Arial" pitchFamily="34" charset="0"/>
                <a:cs typeface="Arial" pitchFamily="34" charset="0"/>
              </a:rPr>
              <a:t>υπάρχει ένα ιδεατό στυλ επικοινωνίας και χαρακτήρα, αντιθέτως όλοι έχουμε το δικό μας τρόπο επικοινωνίας. Αυτός ο τρόπος όμως πρέπει να είναι κατά το δυνατόν σταθερός και γνωστός στους συνομιλητές μας. </a:t>
            </a:r>
            <a:r>
              <a:rPr lang="el-GR" sz="2900" i="1" dirty="0">
                <a:latin typeface="Arial" pitchFamily="34" charset="0"/>
                <a:cs typeface="Arial" pitchFamily="34" charset="0"/>
              </a:rPr>
              <a:t>Δεν μπορεί για παράδειγμα ο προπονητής να ζητά από τους αθλητές του να είναι ήρεμοι κατά την διάρκεια της προπόνησης ή του αγώνα και αυτός με την πρώτη ευκαιρία να χάνει τον έλεγχο των πράξεων του να λέει στους αθλητές του να σέβονται ο ένας τον άλλον και αυτός να μη δείχνει το παραμικρό ίχνος σεβασμού γι' αυτούς και να αντιδρά εντελώς διαφορετικά σε παρόμοιες πράξεις και γεγονότα που  συμβαίνουν διαχρονικά είτε κατά την διάρκεια μιας προπόνησης ή μιας περιόδου.</a:t>
            </a:r>
          </a:p>
          <a:p>
            <a:pPr>
              <a:buNone/>
            </a:pP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ΒΑΣΙΚΑ ΣΤΟΙΧΕΙΑ ΕΠΙΚΟΙ</a:t>
            </a:r>
            <a:r>
              <a:rPr lang="el-GR" sz="2800" b="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ΝΩΝΙΑΣ</a:t>
            </a:r>
          </a:p>
        </p:txBody>
      </p:sp>
      <p:sp>
        <p:nvSpPr>
          <p:cNvPr id="3" name="2 - Θέση περιεχομένου"/>
          <p:cNvSpPr>
            <a:spLocks noGrp="1"/>
          </p:cNvSpPr>
          <p:nvPr>
            <p:ph idx="1"/>
          </p:nvPr>
        </p:nvSpPr>
        <p:spPr>
          <a:xfrm>
            <a:off x="457200" y="1285860"/>
            <a:ext cx="8229600" cy="5357850"/>
          </a:xfrm>
        </p:spPr>
        <p:txBody>
          <a:bodyPr>
            <a:normAutofit/>
          </a:bodyPr>
          <a:lstStyle/>
          <a:p>
            <a:pPr>
              <a:buNone/>
            </a:pPr>
            <a:r>
              <a:rPr lang="en-US" sz="2000" b="1" u="sng" dirty="0" smtClean="0">
                <a:solidFill>
                  <a:srgbClr val="FFFF00"/>
                </a:solidFill>
                <a:latin typeface="Arial" pitchFamily="34" charset="0"/>
                <a:cs typeface="Arial" pitchFamily="34" charset="0"/>
              </a:rPr>
              <a:t>VI. </a:t>
            </a:r>
            <a:r>
              <a:rPr lang="el-GR" sz="2000" b="1" u="sng" dirty="0" smtClean="0">
                <a:solidFill>
                  <a:srgbClr val="FFFF00"/>
                </a:solidFill>
                <a:latin typeface="Arial" pitchFamily="34" charset="0"/>
                <a:cs typeface="Arial" pitchFamily="34" charset="0"/>
              </a:rPr>
              <a:t>Μηνύματα </a:t>
            </a:r>
            <a:r>
              <a:rPr lang="el-GR" sz="2000" b="1" u="sng" dirty="0">
                <a:solidFill>
                  <a:srgbClr val="FFFF00"/>
                </a:solidFill>
                <a:latin typeface="Arial" pitchFamily="34" charset="0"/>
                <a:cs typeface="Arial" pitchFamily="34" charset="0"/>
              </a:rPr>
              <a:t>περιεκτικά σε </a:t>
            </a:r>
            <a:r>
              <a:rPr lang="el-GR" sz="2000" b="1" u="sng" dirty="0" smtClean="0">
                <a:solidFill>
                  <a:srgbClr val="FFFF00"/>
                </a:solidFill>
                <a:latin typeface="Arial" pitchFamily="34" charset="0"/>
                <a:cs typeface="Arial" pitchFamily="34" charset="0"/>
              </a:rPr>
              <a:t>πληροφορίες</a:t>
            </a:r>
            <a:r>
              <a:rPr lang="el-GR" b="1" dirty="0"/>
              <a:t/>
            </a:r>
            <a:br>
              <a:rPr lang="el-GR" b="1" dirty="0"/>
            </a:br>
            <a:r>
              <a:rPr lang="en-US" b="1" dirty="0" smtClean="0"/>
              <a:t>	</a:t>
            </a:r>
            <a:r>
              <a:rPr lang="el-GR" sz="1800" dirty="0" smtClean="0">
                <a:latin typeface="Arial" pitchFamily="34" charset="0"/>
                <a:cs typeface="Arial" pitchFamily="34" charset="0"/>
              </a:rPr>
              <a:t>Είναι </a:t>
            </a:r>
            <a:r>
              <a:rPr lang="el-GR" sz="1800" dirty="0">
                <a:latin typeface="Arial" pitchFamily="34" charset="0"/>
                <a:cs typeface="Arial" pitchFamily="34" charset="0"/>
              </a:rPr>
              <a:t>συνηθισμένο φαινόμενο σε μια συνομιλία να «ακούγονται πολλά και να μην ακούγεται τίποτα». Δηλαδή η ουσία του μηνύματος είτε να χάνεται μέσα στα πολλά λόγια είτε να παραλείπεται εντελώς. </a:t>
            </a:r>
            <a:r>
              <a:rPr lang="el-GR" sz="1800" i="1" dirty="0">
                <a:latin typeface="Arial" pitchFamily="34" charset="0"/>
                <a:cs typeface="Arial" pitchFamily="34" charset="0"/>
              </a:rPr>
              <a:t>Αρκετοί προπονητές επικοινωνούν με τους αθλητές κάνοντας σχόλια, κρίσεις, παρατηρήσεις και εκτοξεύονται παράπονα και απειλές, χωρίς να τους παρέχουν όμως τις κατάλληλες εξηγήσεις  και τους λόγους για τους οποίους συμπεριφέρονται έτσι.  </a:t>
            </a:r>
            <a:endParaRPr lang="en-US" sz="1800" i="1" dirty="0" smtClean="0">
              <a:latin typeface="Arial" pitchFamily="34" charset="0"/>
              <a:cs typeface="Arial" pitchFamily="34" charset="0"/>
            </a:endParaRPr>
          </a:p>
          <a:p>
            <a:pPr algn="just">
              <a:buNone/>
            </a:pPr>
            <a:r>
              <a:rPr lang="en-US" sz="1800" dirty="0">
                <a:latin typeface="Arial" pitchFamily="34" charset="0"/>
                <a:cs typeface="Arial" pitchFamily="34" charset="0"/>
              </a:rPr>
              <a:t>	</a:t>
            </a:r>
            <a:r>
              <a:rPr lang="en-US" sz="1800" dirty="0" smtClean="0">
                <a:latin typeface="Arial" pitchFamily="34" charset="0"/>
                <a:cs typeface="Arial" pitchFamily="34" charset="0"/>
              </a:rPr>
              <a:t>	</a:t>
            </a:r>
            <a:r>
              <a:rPr lang="el-GR" sz="1800" b="1" dirty="0" smtClean="0">
                <a:latin typeface="Arial" pitchFamily="34" charset="0"/>
                <a:cs typeface="Arial" pitchFamily="34" charset="0"/>
              </a:rPr>
              <a:t>Κάτι </a:t>
            </a:r>
            <a:r>
              <a:rPr lang="el-GR" sz="1800" b="1" dirty="0">
                <a:latin typeface="Arial" pitchFamily="34" charset="0"/>
                <a:cs typeface="Arial" pitchFamily="34" charset="0"/>
              </a:rPr>
              <a:t>που θα πρέπει να προσεχθεί  εδώ είναι ότι ακόμη και εάν ο προπονητής εξηγήσει τους λόγους συμπεριφοράς τους μετά από μια σειρά αρνητικών σχολίων, οι αθλητές ήδη θα έχουν «κλείσει» τις διόδους επικοινωνίας μαζί του. </a:t>
            </a:r>
            <a:endParaRPr lang="en-US" sz="1800" b="1" dirty="0" smtClean="0">
              <a:latin typeface="Arial" pitchFamily="34" charset="0"/>
              <a:cs typeface="Arial" pitchFamily="34" charset="0"/>
            </a:endParaRPr>
          </a:p>
          <a:p>
            <a:pPr algn="just">
              <a:buNone/>
            </a:pPr>
            <a:r>
              <a:rPr lang="el-GR" sz="1800" dirty="0" smtClean="0">
                <a:latin typeface="Arial" pitchFamily="34" charset="0"/>
                <a:cs typeface="Arial" pitchFamily="34" charset="0"/>
              </a:rPr>
              <a:t>		Πολύ κοινό </a:t>
            </a:r>
            <a:r>
              <a:rPr lang="el-GR" sz="1800" dirty="0">
                <a:latin typeface="Arial" pitchFamily="34" charset="0"/>
                <a:cs typeface="Arial" pitchFamily="34" charset="0"/>
              </a:rPr>
              <a:t>παράδειγμα αποτελεί η περίπτωση ενός χαμένου σουτ κάτω από το καλάθι ή μιας διείσδυσης (μπασίματος), όπου ο προπονητής παρατηρεί και επικρίνει τον αθλητή, χωρίς να του </a:t>
            </a:r>
            <a:r>
              <a:rPr lang="el-GR" sz="1800" dirty="0" smtClean="0">
                <a:latin typeface="Arial" pitchFamily="34" charset="0"/>
                <a:cs typeface="Arial" pitchFamily="34" charset="0"/>
              </a:rPr>
              <a:t>δίνει </a:t>
            </a:r>
            <a:r>
              <a:rPr lang="el-GR" sz="1800" dirty="0">
                <a:latin typeface="Arial" pitchFamily="34" charset="0"/>
                <a:cs typeface="Arial" pitchFamily="34" charset="0"/>
              </a:rPr>
              <a:t>πληροφορίες για το τι έκανε λάθος και τι πρέπει να κάνει στην συνέχεια, για να μην ξανασυμβεί το ίδιο γεγονός.</a:t>
            </a:r>
            <a:endParaRPr lang="el-GR" sz="1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14290"/>
            <a:ext cx="8229600" cy="654032"/>
          </a:xfrm>
        </p:spPr>
        <p:txBody>
          <a:bodyPr>
            <a:normAutofit/>
          </a:bodyPr>
          <a:lstStyle/>
          <a:p>
            <a:r>
              <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ΒΑΣΙΚΑ ΣΤΟΙΧΕΙΑ ΕΠΙΚΟΙΝΩΝΙΑΣ</a:t>
            </a:r>
          </a:p>
        </p:txBody>
      </p:sp>
      <p:sp>
        <p:nvSpPr>
          <p:cNvPr id="3" name="2 - Θέση περιεχομένου"/>
          <p:cNvSpPr>
            <a:spLocks noGrp="1"/>
          </p:cNvSpPr>
          <p:nvPr>
            <p:ph idx="1"/>
          </p:nvPr>
        </p:nvSpPr>
        <p:spPr>
          <a:xfrm>
            <a:off x="214282" y="1071546"/>
            <a:ext cx="8715436" cy="5572164"/>
          </a:xfrm>
        </p:spPr>
        <p:txBody>
          <a:bodyPr>
            <a:normAutofit lnSpcReduction="10000"/>
          </a:bodyPr>
          <a:lstStyle/>
          <a:p>
            <a:pPr>
              <a:buNone/>
            </a:pPr>
            <a:r>
              <a:rPr lang="en-US" sz="2000" b="1" u="sng" dirty="0" smtClean="0">
                <a:solidFill>
                  <a:srgbClr val="FFFF00"/>
                </a:solidFill>
                <a:latin typeface="Arial" pitchFamily="34" charset="0"/>
                <a:cs typeface="Arial" pitchFamily="34" charset="0"/>
              </a:rPr>
              <a:t>VII. </a:t>
            </a:r>
            <a:r>
              <a:rPr lang="el-GR" sz="2000" b="1" u="sng" dirty="0" smtClean="0">
                <a:solidFill>
                  <a:srgbClr val="FFFF00"/>
                </a:solidFill>
                <a:latin typeface="Arial" pitchFamily="34" charset="0"/>
                <a:cs typeface="Arial" pitchFamily="34" charset="0"/>
              </a:rPr>
              <a:t>Τρόποι </a:t>
            </a:r>
            <a:r>
              <a:rPr lang="el-GR" sz="2000" b="1" u="sng" dirty="0">
                <a:solidFill>
                  <a:srgbClr val="FFFF00"/>
                </a:solidFill>
                <a:latin typeface="Arial" pitchFamily="34" charset="0"/>
                <a:cs typeface="Arial" pitchFamily="34" charset="0"/>
              </a:rPr>
              <a:t>Απαντήσεων </a:t>
            </a:r>
            <a:r>
              <a:rPr lang="el-GR" sz="2000" b="1" u="sng" dirty="0" smtClean="0">
                <a:solidFill>
                  <a:srgbClr val="FFFF00"/>
                </a:solidFill>
                <a:latin typeface="Arial" pitchFamily="34" charset="0"/>
                <a:cs typeface="Arial" pitchFamily="34" charset="0"/>
              </a:rPr>
              <a:t>– Ανατροφοδότηση</a:t>
            </a:r>
          </a:p>
          <a:p>
            <a:pPr>
              <a:buNone/>
            </a:pPr>
            <a:endParaRPr lang="en-US" sz="1900" b="1" dirty="0" smtClean="0">
              <a:latin typeface="Arial" pitchFamily="34" charset="0"/>
              <a:cs typeface="Arial" pitchFamily="34" charset="0"/>
            </a:endParaRPr>
          </a:p>
          <a:p>
            <a:pPr>
              <a:buNone/>
            </a:pPr>
            <a:r>
              <a:rPr lang="en-US" sz="1900" b="1" dirty="0">
                <a:latin typeface="Arial" pitchFamily="34" charset="0"/>
                <a:cs typeface="Arial" pitchFamily="34" charset="0"/>
              </a:rPr>
              <a:t>	</a:t>
            </a:r>
            <a:r>
              <a:rPr lang="en-US" sz="1900" b="1" dirty="0" smtClean="0">
                <a:latin typeface="Arial" pitchFamily="34" charset="0"/>
                <a:cs typeface="Arial" pitchFamily="34" charset="0"/>
              </a:rPr>
              <a:t>	</a:t>
            </a:r>
            <a:r>
              <a:rPr lang="el-GR" sz="1900" dirty="0" smtClean="0">
                <a:latin typeface="Arial" pitchFamily="34" charset="0"/>
                <a:cs typeface="Arial" pitchFamily="34" charset="0"/>
              </a:rPr>
              <a:t>Σε </a:t>
            </a:r>
            <a:r>
              <a:rPr lang="el-GR" sz="1900" dirty="0">
                <a:latin typeface="Arial" pitchFamily="34" charset="0"/>
                <a:cs typeface="Arial" pitchFamily="34" charset="0"/>
              </a:rPr>
              <a:t>κάθε μορφή επικοινωνίας δίνουμε στο συνομιλητή μας με κάποιο τρόπο μία απάντηση. Αυτή ή απάντηση μπορεί να είναι λεκτική ή μη-λεκτική ή και τα δύο. Ο τρόπος απαντήσεων είναι πολύ σημαντικός για την ομαλή διεξαγωγή μιας διαπροσωπικής επικοινωνίας.</a:t>
            </a:r>
          </a:p>
          <a:p>
            <a:pPr>
              <a:buNone/>
            </a:pPr>
            <a:r>
              <a:rPr lang="el-GR" sz="1900" dirty="0">
                <a:latin typeface="Arial" pitchFamily="34" charset="0"/>
                <a:cs typeface="Arial" pitchFamily="34" charset="0"/>
              </a:rPr>
              <a:t>Μια απλουστευμένη ανάλυση του τρόπου των απαντήσεων είναι η εξής:</a:t>
            </a:r>
          </a:p>
          <a:p>
            <a:pPr>
              <a:buNone/>
            </a:pPr>
            <a:r>
              <a:rPr lang="el-GR" sz="1900" dirty="0" smtClean="0">
                <a:latin typeface="Arial" pitchFamily="34" charset="0"/>
                <a:cs typeface="Arial" pitchFamily="34" charset="0"/>
              </a:rPr>
              <a:t>1</a:t>
            </a:r>
            <a:r>
              <a:rPr lang="el-GR" sz="1900" i="1" dirty="0" smtClean="0">
                <a:latin typeface="Arial" pitchFamily="34" charset="0"/>
                <a:cs typeface="Arial" pitchFamily="34" charset="0"/>
              </a:rPr>
              <a:t>.  </a:t>
            </a:r>
            <a:r>
              <a:rPr lang="el-GR" sz="1900" i="1" u="sng" dirty="0" smtClean="0">
                <a:latin typeface="Arial" pitchFamily="34" charset="0"/>
                <a:cs typeface="Arial" pitchFamily="34" charset="0"/>
              </a:rPr>
              <a:t>Αντικειμενικός </a:t>
            </a:r>
            <a:r>
              <a:rPr lang="el-GR" sz="1900" i="1" u="sng" dirty="0">
                <a:latin typeface="Arial" pitchFamily="34" charset="0"/>
                <a:cs typeface="Arial" pitchFamily="34" charset="0"/>
              </a:rPr>
              <a:t>Περιγραφικός Τρόπος</a:t>
            </a:r>
            <a:r>
              <a:rPr lang="el-GR" sz="1900" dirty="0">
                <a:latin typeface="Arial" pitchFamily="34" charset="0"/>
                <a:cs typeface="Arial" pitchFamily="34" charset="0"/>
              </a:rPr>
              <a:t>.</a:t>
            </a:r>
            <a:br>
              <a:rPr lang="el-GR" sz="1900" dirty="0">
                <a:latin typeface="Arial" pitchFamily="34" charset="0"/>
                <a:cs typeface="Arial" pitchFamily="34" charset="0"/>
              </a:rPr>
            </a:br>
            <a:r>
              <a:rPr lang="el-GR" sz="1900" dirty="0">
                <a:latin typeface="Arial" pitchFamily="34" charset="0"/>
                <a:cs typeface="Arial" pitchFamily="34" charset="0"/>
              </a:rPr>
              <a:t>Με αυτόν τον τρόπο περιγράφουμε όσο το δυνατόν πιο αντικειμενικά τη συμπεριφορά και τα λεχθέντα των αθλητών μας. Δεν αξιολογούμε το περιεχόμενο.</a:t>
            </a:r>
          </a:p>
          <a:p>
            <a:pPr>
              <a:buNone/>
            </a:pPr>
            <a:r>
              <a:rPr lang="el-GR" sz="1900" dirty="0" smtClean="0">
                <a:latin typeface="Arial" pitchFamily="34" charset="0"/>
                <a:cs typeface="Arial" pitchFamily="34" charset="0"/>
              </a:rPr>
              <a:t>2</a:t>
            </a:r>
            <a:r>
              <a:rPr lang="el-GR" sz="1900" i="1" dirty="0" smtClean="0">
                <a:latin typeface="Arial" pitchFamily="34" charset="0"/>
                <a:cs typeface="Arial" pitchFamily="34" charset="0"/>
              </a:rPr>
              <a:t>.  </a:t>
            </a:r>
            <a:r>
              <a:rPr lang="el-GR" sz="1900" i="1" u="sng" dirty="0" smtClean="0">
                <a:latin typeface="Arial" pitchFamily="34" charset="0"/>
                <a:cs typeface="Arial" pitchFamily="34" charset="0"/>
              </a:rPr>
              <a:t>Ευθύς </a:t>
            </a:r>
            <a:r>
              <a:rPr lang="el-GR" sz="1900" i="1" u="sng" dirty="0">
                <a:latin typeface="Arial" pitchFamily="34" charset="0"/>
                <a:cs typeface="Arial" pitchFamily="34" charset="0"/>
              </a:rPr>
              <a:t>Περιγραφικός τρόπος</a:t>
            </a:r>
            <a:r>
              <a:rPr lang="el-GR" sz="1900" dirty="0">
                <a:latin typeface="Arial" pitchFamily="34" charset="0"/>
                <a:cs typeface="Arial" pitchFamily="34" charset="0"/>
              </a:rPr>
              <a:t>.</a:t>
            </a:r>
            <a:br>
              <a:rPr lang="el-GR" sz="1900" dirty="0">
                <a:latin typeface="Arial" pitchFamily="34" charset="0"/>
                <a:cs typeface="Arial" pitchFamily="34" charset="0"/>
              </a:rPr>
            </a:br>
            <a:r>
              <a:rPr lang="el-GR" sz="1900" dirty="0">
                <a:latin typeface="Arial" pitchFamily="34" charset="0"/>
                <a:cs typeface="Arial" pitchFamily="34" charset="0"/>
              </a:rPr>
              <a:t>Πρώτα κάνουμε αναδρομή στη συμπεριφορά του αθλητή μας  και μετά εκφράζουμε την προσωπική μας άποψη και τα αισθήματά μας για την απόδοση του.</a:t>
            </a:r>
          </a:p>
          <a:p>
            <a:pPr>
              <a:buNone/>
            </a:pPr>
            <a:r>
              <a:rPr lang="el-GR" sz="1900" dirty="0" smtClean="0">
                <a:latin typeface="Arial" pitchFamily="34" charset="0"/>
                <a:cs typeface="Arial" pitchFamily="34" charset="0"/>
              </a:rPr>
              <a:t>3</a:t>
            </a:r>
            <a:r>
              <a:rPr lang="el-GR" sz="1900" i="1" dirty="0" smtClean="0">
                <a:latin typeface="Arial" pitchFamily="34" charset="0"/>
                <a:cs typeface="Arial" pitchFamily="34" charset="0"/>
              </a:rPr>
              <a:t>.  </a:t>
            </a:r>
            <a:r>
              <a:rPr lang="el-GR" sz="1900" i="1" u="sng" dirty="0" smtClean="0">
                <a:latin typeface="Arial" pitchFamily="34" charset="0"/>
                <a:cs typeface="Arial" pitchFamily="34" charset="0"/>
              </a:rPr>
              <a:t>Ευθύς </a:t>
            </a:r>
            <a:r>
              <a:rPr lang="el-GR" sz="1900" i="1" u="sng" dirty="0">
                <a:latin typeface="Arial" pitchFamily="34" charset="0"/>
                <a:cs typeface="Arial" pitchFamily="34" charset="0"/>
              </a:rPr>
              <a:t>Αξιολογικός Τρόπος</a:t>
            </a:r>
            <a:r>
              <a:rPr lang="el-GR" sz="1900" dirty="0">
                <a:latin typeface="Arial" pitchFamily="34" charset="0"/>
                <a:cs typeface="Arial" pitchFamily="34" charset="0"/>
              </a:rPr>
              <a:t>.</a:t>
            </a:r>
            <a:br>
              <a:rPr lang="el-GR" sz="1900" dirty="0">
                <a:latin typeface="Arial" pitchFamily="34" charset="0"/>
                <a:cs typeface="Arial" pitchFamily="34" charset="0"/>
              </a:rPr>
            </a:br>
            <a:r>
              <a:rPr lang="el-GR" sz="1900" dirty="0">
                <a:latin typeface="Arial" pitchFamily="34" charset="0"/>
                <a:cs typeface="Arial" pitchFamily="34" charset="0"/>
              </a:rPr>
              <a:t>Αυτός ο τρόπος απάντησης είναι και ο πιο επιθετικός. Απλά εκφράζουμε την προσωπική μας αξιολόγηση για την απόδοση των αθλητών μας, χωρίς να δικαιολογούμε το τι μας ώθησε σε αυτήν.</a:t>
            </a:r>
          </a:p>
          <a:p>
            <a:pPr>
              <a:buNone/>
            </a:pPr>
            <a:endParaRPr lang="el-GR" sz="1900"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rmAutofit/>
          </a:bodyPr>
          <a:lstStyle/>
          <a:p>
            <a:r>
              <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ΒΑΣΙΚΑ ΣΤΟΙΧΕΙΑ ΕΠΙΚΟΙΝΩΝΙΑΣ</a:t>
            </a:r>
          </a:p>
        </p:txBody>
      </p:sp>
      <p:sp>
        <p:nvSpPr>
          <p:cNvPr id="3" name="2 - Θέση περιεχομένου"/>
          <p:cNvSpPr>
            <a:spLocks noGrp="1"/>
          </p:cNvSpPr>
          <p:nvPr>
            <p:ph idx="1"/>
          </p:nvPr>
        </p:nvSpPr>
        <p:spPr>
          <a:xfrm>
            <a:off x="357158" y="1142984"/>
            <a:ext cx="8572560" cy="5429288"/>
          </a:xfrm>
        </p:spPr>
        <p:txBody>
          <a:bodyPr>
            <a:normAutofit fontScale="92500" lnSpcReduction="20000"/>
          </a:bodyPr>
          <a:lstStyle/>
          <a:p>
            <a:pPr>
              <a:buNone/>
            </a:pPr>
            <a:r>
              <a:rPr lang="el-GR" sz="2200" b="1" dirty="0" smtClean="0">
                <a:solidFill>
                  <a:srgbClr val="FFFF00"/>
                </a:solidFill>
                <a:latin typeface="Arial" pitchFamily="34" charset="0"/>
                <a:cs typeface="Arial" pitchFamily="34" charset="0"/>
              </a:rPr>
              <a:t>Έχω αποτελεσματικότερη επικοινωνία</a:t>
            </a:r>
            <a:r>
              <a:rPr lang="el-GR" sz="2000" b="1" dirty="0" smtClean="0">
                <a:solidFill>
                  <a:srgbClr val="FFFF00"/>
                </a:solidFill>
                <a:latin typeface="Arial" pitchFamily="34" charset="0"/>
                <a:cs typeface="Arial" pitchFamily="34" charset="0"/>
              </a:rPr>
              <a:t>:</a:t>
            </a:r>
          </a:p>
          <a:p>
            <a:pPr>
              <a:buNone/>
            </a:pPr>
            <a:endParaRPr lang="en-US" sz="2000" b="1" dirty="0">
              <a:latin typeface="Arial" pitchFamily="34" charset="0"/>
              <a:cs typeface="Arial" pitchFamily="34" charset="0"/>
            </a:endParaRPr>
          </a:p>
          <a:p>
            <a:pPr>
              <a:lnSpc>
                <a:spcPct val="150000"/>
              </a:lnSpc>
              <a:buNone/>
            </a:pPr>
            <a:r>
              <a:rPr lang="el-GR" sz="2000" dirty="0" smtClean="0">
                <a:latin typeface="Arial" pitchFamily="34" charset="0"/>
                <a:cs typeface="Arial" pitchFamily="34" charset="0"/>
              </a:rPr>
              <a:t>1.</a:t>
            </a:r>
            <a:r>
              <a:rPr lang="en-US" sz="2000" dirty="0" smtClean="0">
                <a:latin typeface="Arial" pitchFamily="34" charset="0"/>
                <a:cs typeface="Arial" pitchFamily="34" charset="0"/>
              </a:rPr>
              <a:t> </a:t>
            </a:r>
            <a:r>
              <a:rPr lang="el-GR" sz="2000" dirty="0" smtClean="0">
                <a:latin typeface="Arial" pitchFamily="34" charset="0"/>
                <a:cs typeface="Arial" pitchFamily="34" charset="0"/>
              </a:rPr>
              <a:t>Ακούγοντας </a:t>
            </a:r>
            <a:r>
              <a:rPr lang="el-GR" sz="2000" dirty="0">
                <a:latin typeface="Arial" pitchFamily="34" charset="0"/>
                <a:cs typeface="Arial" pitchFamily="34" charset="0"/>
              </a:rPr>
              <a:t>με προσοχή το συνομιλητή μας.</a:t>
            </a:r>
          </a:p>
          <a:p>
            <a:pPr>
              <a:lnSpc>
                <a:spcPct val="150000"/>
              </a:lnSpc>
              <a:buNone/>
            </a:pPr>
            <a:r>
              <a:rPr lang="el-GR" sz="2000" dirty="0" smtClean="0">
                <a:latin typeface="Arial" pitchFamily="34" charset="0"/>
                <a:cs typeface="Arial" pitchFamily="34" charset="0"/>
              </a:rPr>
              <a:t>2.</a:t>
            </a:r>
            <a:r>
              <a:rPr lang="en-US" sz="2000" dirty="0" smtClean="0">
                <a:latin typeface="Arial" pitchFamily="34" charset="0"/>
                <a:cs typeface="Arial" pitchFamily="34" charset="0"/>
              </a:rPr>
              <a:t> </a:t>
            </a:r>
            <a:r>
              <a:rPr lang="el-GR" sz="2000" dirty="0" smtClean="0">
                <a:latin typeface="Arial" pitchFamily="34" charset="0"/>
                <a:cs typeface="Arial" pitchFamily="34" charset="0"/>
              </a:rPr>
              <a:t>Επαναδιατυπώνοντας </a:t>
            </a:r>
            <a:r>
              <a:rPr lang="el-GR" sz="2000" dirty="0">
                <a:latin typeface="Arial" pitchFamily="34" charset="0"/>
                <a:cs typeface="Arial" pitchFamily="34" charset="0"/>
              </a:rPr>
              <a:t>τα λεχθέντα του συνομιλητή μας προς αυτόν, για να μας επιβεβαιώσει ότι καταλάβαμε το μήνυμα του.</a:t>
            </a:r>
          </a:p>
          <a:p>
            <a:pPr>
              <a:lnSpc>
                <a:spcPct val="150000"/>
              </a:lnSpc>
              <a:buNone/>
            </a:pPr>
            <a:r>
              <a:rPr lang="el-GR" sz="2000" dirty="0" smtClean="0">
                <a:latin typeface="Arial" pitchFamily="34" charset="0"/>
                <a:cs typeface="Arial" pitchFamily="34" charset="0"/>
              </a:rPr>
              <a:t>3.Κάνοντας </a:t>
            </a:r>
            <a:r>
              <a:rPr lang="el-GR" sz="2000" dirty="0">
                <a:latin typeface="Arial" pitchFamily="34" charset="0"/>
                <a:cs typeface="Arial" pitchFamily="34" charset="0"/>
              </a:rPr>
              <a:t>πάντα ερωτήσεις αποσαφήνισης.</a:t>
            </a:r>
          </a:p>
          <a:p>
            <a:pPr>
              <a:lnSpc>
                <a:spcPct val="150000"/>
              </a:lnSpc>
              <a:buNone/>
            </a:pPr>
            <a:r>
              <a:rPr lang="el-GR" sz="2000" dirty="0" smtClean="0">
                <a:latin typeface="Arial" pitchFamily="34" charset="0"/>
                <a:cs typeface="Arial" pitchFamily="34" charset="0"/>
              </a:rPr>
              <a:t>4.Δίνοντας </a:t>
            </a:r>
            <a:r>
              <a:rPr lang="el-GR" sz="2000" dirty="0">
                <a:latin typeface="Arial" pitchFamily="34" charset="0"/>
                <a:cs typeface="Arial" pitchFamily="34" charset="0"/>
              </a:rPr>
              <a:t>πάντα μη λεκτική ανατροφοδότηση προς τον συνομιλητή μας ότι παρακολουθούμε το μήνυμά του.</a:t>
            </a:r>
          </a:p>
          <a:p>
            <a:pPr>
              <a:lnSpc>
                <a:spcPct val="150000"/>
              </a:lnSpc>
              <a:buNone/>
            </a:pPr>
            <a:r>
              <a:rPr lang="el-GR" sz="2000" dirty="0" smtClean="0">
                <a:latin typeface="Arial" pitchFamily="34" charset="0"/>
                <a:cs typeface="Arial" pitchFamily="34" charset="0"/>
              </a:rPr>
              <a:t>5</a:t>
            </a:r>
            <a:r>
              <a:rPr lang="el-GR" sz="2000" dirty="0">
                <a:latin typeface="Arial" pitchFamily="34" charset="0"/>
                <a:cs typeface="Arial" pitchFamily="34" charset="0"/>
              </a:rPr>
              <a:t>. </a:t>
            </a:r>
            <a:r>
              <a:rPr lang="el-GR" sz="2000" dirty="0" smtClean="0">
                <a:latin typeface="Arial" pitchFamily="34" charset="0"/>
                <a:cs typeface="Arial" pitchFamily="34" charset="0"/>
              </a:rPr>
              <a:t>Δίνοντας </a:t>
            </a:r>
            <a:r>
              <a:rPr lang="el-GR" sz="2000" dirty="0">
                <a:latin typeface="Arial" pitchFamily="34" charset="0"/>
                <a:cs typeface="Arial" pitchFamily="34" charset="0"/>
              </a:rPr>
              <a:t>πάντα λεκτική ανατροφοδότηση που πρέπει να είναι:</a:t>
            </a:r>
          </a:p>
          <a:p>
            <a:pPr lvl="0">
              <a:lnSpc>
                <a:spcPct val="150000"/>
              </a:lnSpc>
            </a:pPr>
            <a:r>
              <a:rPr lang="el-GR" sz="2000" dirty="0">
                <a:latin typeface="Arial" pitchFamily="34" charset="0"/>
                <a:cs typeface="Arial" pitchFamily="34" charset="0"/>
              </a:rPr>
              <a:t>Σχετική με το θέμα.</a:t>
            </a:r>
          </a:p>
          <a:p>
            <a:pPr lvl="0">
              <a:lnSpc>
                <a:spcPct val="150000"/>
              </a:lnSpc>
            </a:pPr>
            <a:r>
              <a:rPr lang="el-GR" sz="2000" dirty="0">
                <a:latin typeface="Arial" pitchFamily="34" charset="0"/>
                <a:cs typeface="Arial" pitchFamily="34" charset="0"/>
              </a:rPr>
              <a:t>Τίμια.</a:t>
            </a:r>
          </a:p>
          <a:p>
            <a:pPr lvl="0">
              <a:lnSpc>
                <a:spcPct val="150000"/>
              </a:lnSpc>
            </a:pPr>
            <a:r>
              <a:rPr lang="el-GR" sz="2000" dirty="0">
                <a:latin typeface="Arial" pitchFamily="34" charset="0"/>
                <a:cs typeface="Arial" pitchFamily="34" charset="0"/>
              </a:rPr>
              <a:t>Άμεση.</a:t>
            </a:r>
          </a:p>
          <a:p>
            <a:pPr lvl="0">
              <a:lnSpc>
                <a:spcPct val="150000"/>
              </a:lnSpc>
            </a:pPr>
            <a:r>
              <a:rPr lang="el-GR" sz="2000" dirty="0">
                <a:latin typeface="Arial" pitchFamily="34" charset="0"/>
                <a:cs typeface="Arial" pitchFamily="34" charset="0"/>
              </a:rPr>
              <a:t>Σύντομη.</a:t>
            </a:r>
          </a:p>
          <a:p>
            <a:pPr>
              <a:buNone/>
            </a:pP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a:bodyPr>
          <a:lstStyle/>
          <a:p>
            <a:r>
              <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ΒΑΣΙΚΑ ΣΤΟΙΧΕΙΑ ΕΠΙΚΟΙΝΩΝΙΑΣ</a:t>
            </a:r>
          </a:p>
        </p:txBody>
      </p:sp>
      <p:sp>
        <p:nvSpPr>
          <p:cNvPr id="3" name="2 - Θέση περιεχομένου"/>
          <p:cNvSpPr>
            <a:spLocks noGrp="1"/>
          </p:cNvSpPr>
          <p:nvPr>
            <p:ph idx="1"/>
          </p:nvPr>
        </p:nvSpPr>
        <p:spPr>
          <a:xfrm>
            <a:off x="214282" y="928670"/>
            <a:ext cx="8715436" cy="5929330"/>
          </a:xfrm>
        </p:spPr>
        <p:txBody>
          <a:bodyPr>
            <a:normAutofit fontScale="32500" lnSpcReduction="20000"/>
          </a:bodyPr>
          <a:lstStyle/>
          <a:p>
            <a:pPr>
              <a:lnSpc>
                <a:spcPct val="120000"/>
              </a:lnSpc>
              <a:buNone/>
            </a:pPr>
            <a:r>
              <a:rPr lang="el-GR" sz="5500" b="1" u="sng" dirty="0">
                <a:solidFill>
                  <a:srgbClr val="FFFF00"/>
                </a:solidFill>
                <a:latin typeface="Arial" pitchFamily="34" charset="0"/>
                <a:cs typeface="Arial" pitchFamily="34" charset="0"/>
              </a:rPr>
              <a:t>ΟΔΗΓΙΕΣ ΓΙΑ ΕΠΟΙΚΟΔΟΜΗΤΙΚΗ </a:t>
            </a:r>
            <a:r>
              <a:rPr lang="el-GR" sz="5500" b="1" u="sng" dirty="0" smtClean="0">
                <a:solidFill>
                  <a:srgbClr val="FFFF00"/>
                </a:solidFill>
                <a:latin typeface="Arial" pitchFamily="34" charset="0"/>
                <a:cs typeface="Arial" pitchFamily="34" charset="0"/>
              </a:rPr>
              <a:t>ΕΠΙΚΟΙΝΩΝΙΑ</a:t>
            </a:r>
            <a:endParaRPr lang="en-US" sz="5500" b="1" u="sng" dirty="0" smtClean="0">
              <a:solidFill>
                <a:srgbClr val="FFFF00"/>
              </a:solidFill>
              <a:latin typeface="Arial" pitchFamily="34" charset="0"/>
              <a:cs typeface="Arial" pitchFamily="34" charset="0"/>
            </a:endParaRPr>
          </a:p>
          <a:p>
            <a:pPr>
              <a:lnSpc>
                <a:spcPct val="120000"/>
              </a:lnSpc>
              <a:buNone/>
            </a:pPr>
            <a:endParaRPr lang="el-GR" sz="4500" u="sng" dirty="0">
              <a:latin typeface="Arial" pitchFamily="34" charset="0"/>
              <a:cs typeface="Arial" pitchFamily="34" charset="0"/>
            </a:endParaRPr>
          </a:p>
          <a:p>
            <a:pPr lvl="0">
              <a:lnSpc>
                <a:spcPct val="120000"/>
              </a:lnSpc>
              <a:buFont typeface="Wingdings" pitchFamily="2" charset="2"/>
              <a:buChar char="v"/>
            </a:pPr>
            <a:r>
              <a:rPr lang="el-GR" sz="4300" dirty="0">
                <a:latin typeface="Arial" pitchFamily="34" charset="0"/>
                <a:cs typeface="Arial" pitchFamily="34" charset="0"/>
              </a:rPr>
              <a:t>Δώστε έμφαση σε ένα σημείο κάθε φορά.</a:t>
            </a:r>
          </a:p>
          <a:p>
            <a:pPr lvl="0">
              <a:lnSpc>
                <a:spcPct val="120000"/>
              </a:lnSpc>
              <a:buFont typeface="Wingdings" pitchFamily="2" charset="2"/>
              <a:buChar char="v"/>
            </a:pPr>
            <a:r>
              <a:rPr lang="el-GR" sz="4300" dirty="0">
                <a:latin typeface="Arial" pitchFamily="34" charset="0"/>
                <a:cs typeface="Arial" pitchFamily="34" charset="0"/>
              </a:rPr>
              <a:t>Να μπαίνετε στο θέμα αμέσως με άμεσα καθαρά μηνύματα.</a:t>
            </a:r>
          </a:p>
          <a:p>
            <a:pPr lvl="0">
              <a:lnSpc>
                <a:spcPct val="120000"/>
              </a:lnSpc>
              <a:buFont typeface="Wingdings" pitchFamily="2" charset="2"/>
              <a:buChar char="v"/>
            </a:pPr>
            <a:r>
              <a:rPr lang="el-GR" sz="4300" dirty="0">
                <a:latin typeface="Arial" pitchFamily="34" charset="0"/>
                <a:cs typeface="Arial" pitchFamily="34" charset="0"/>
              </a:rPr>
              <a:t>Τα μηνύματά σας θα πρέπει να είναι συγκεκριμένα και αυτοτελή.</a:t>
            </a:r>
          </a:p>
          <a:p>
            <a:pPr lvl="0">
              <a:lnSpc>
                <a:spcPct val="120000"/>
              </a:lnSpc>
              <a:buFont typeface="Wingdings" pitchFamily="2" charset="2"/>
              <a:buChar char="v"/>
            </a:pPr>
            <a:r>
              <a:rPr lang="el-GR" sz="4300" dirty="0">
                <a:latin typeface="Arial" pitchFamily="34" charset="0"/>
                <a:cs typeface="Arial" pitchFamily="34" charset="0"/>
              </a:rPr>
              <a:t>Τα μηνύματά σας θα πρέπει να είναι ξεκάθαρα και χωρίς υπονοούμενα.</a:t>
            </a:r>
          </a:p>
          <a:p>
            <a:pPr lvl="0">
              <a:lnSpc>
                <a:spcPct val="120000"/>
              </a:lnSpc>
              <a:buFont typeface="Wingdings" pitchFamily="2" charset="2"/>
              <a:buChar char="v"/>
            </a:pPr>
            <a:r>
              <a:rPr lang="el-GR" sz="4300" dirty="0">
                <a:latin typeface="Arial" pitchFamily="34" charset="0"/>
                <a:cs typeface="Arial" pitchFamily="34" charset="0"/>
              </a:rPr>
              <a:t>Με τα μηνύματά σας θα πρέπει να ξεχωρίζετε γεγονότα από γνώμες.</a:t>
            </a:r>
          </a:p>
          <a:p>
            <a:pPr lvl="0">
              <a:lnSpc>
                <a:spcPct val="120000"/>
              </a:lnSpc>
              <a:buFont typeface="Wingdings" pitchFamily="2" charset="2"/>
              <a:buChar char="v"/>
            </a:pPr>
            <a:r>
              <a:rPr lang="el-GR" sz="4300" dirty="0">
                <a:latin typeface="Arial" pitchFamily="34" charset="0"/>
                <a:cs typeface="Arial" pitchFamily="34" charset="0"/>
              </a:rPr>
              <a:t>Πρέπει να έχετε το θάρρος να εκφράζετε τις προσωπικές σας απόψεις.</a:t>
            </a:r>
          </a:p>
          <a:p>
            <a:pPr lvl="0">
              <a:lnSpc>
                <a:spcPct val="120000"/>
              </a:lnSpc>
              <a:buFont typeface="Wingdings" pitchFamily="2" charset="2"/>
              <a:buChar char="v"/>
            </a:pPr>
            <a:r>
              <a:rPr lang="el-GR" sz="4300" dirty="0">
                <a:latin typeface="Arial" pitchFamily="34" charset="0"/>
                <a:cs typeface="Arial" pitchFamily="34" charset="0"/>
              </a:rPr>
              <a:t>Τα λεκτικά και τα μη-λεκτικά μηνύματά σας θα πρέπει να είναι ανάλογα.</a:t>
            </a:r>
          </a:p>
          <a:p>
            <a:pPr lvl="0">
              <a:lnSpc>
                <a:spcPct val="120000"/>
              </a:lnSpc>
              <a:buFont typeface="Wingdings" pitchFamily="2" charset="2"/>
              <a:buChar char="v"/>
            </a:pPr>
            <a:r>
              <a:rPr lang="el-GR" sz="4300" dirty="0">
                <a:latin typeface="Arial" pitchFamily="34" charset="0"/>
                <a:cs typeface="Arial" pitchFamily="34" charset="0"/>
              </a:rPr>
              <a:t>Θα πρέπει να επαναλαμβάνετε το κύριο θέμα του μηνύματός σας.</a:t>
            </a:r>
          </a:p>
          <a:p>
            <a:pPr lvl="0">
              <a:lnSpc>
                <a:spcPct val="120000"/>
              </a:lnSpc>
              <a:buFont typeface="Wingdings" pitchFamily="2" charset="2"/>
              <a:buChar char="v"/>
            </a:pPr>
            <a:r>
              <a:rPr lang="el-GR" sz="4300" dirty="0">
                <a:latin typeface="Arial" pitchFamily="34" charset="0"/>
                <a:cs typeface="Arial" pitchFamily="34" charset="0"/>
              </a:rPr>
              <a:t>Το μήνυμά σας θα πρέπει να είναι κατάλληλο γι' αυτόν που θα σας ακούει.</a:t>
            </a:r>
          </a:p>
          <a:p>
            <a:pPr lvl="0">
              <a:lnSpc>
                <a:spcPct val="120000"/>
              </a:lnSpc>
              <a:buFont typeface="Wingdings" pitchFamily="2" charset="2"/>
              <a:buChar char="v"/>
            </a:pPr>
            <a:r>
              <a:rPr lang="el-GR" sz="4300" dirty="0">
                <a:latin typeface="Arial" pitchFamily="34" charset="0"/>
                <a:cs typeface="Arial" pitchFamily="34" charset="0"/>
              </a:rPr>
              <a:t>Θα πρέπει να επιζητείτε και να προσέχετε τα λεκτικά και μη λεκτικά μηνύματα τα οποία εκπέμπουν οι συνομιλητές σας.</a:t>
            </a:r>
          </a:p>
          <a:p>
            <a:pPr lvl="0">
              <a:lnSpc>
                <a:spcPct val="120000"/>
              </a:lnSpc>
              <a:buFont typeface="Wingdings" pitchFamily="2" charset="2"/>
              <a:buChar char="v"/>
            </a:pPr>
            <a:r>
              <a:rPr lang="el-GR" sz="4300" dirty="0">
                <a:latin typeface="Arial" pitchFamily="34" charset="0"/>
                <a:cs typeface="Arial" pitchFamily="34" charset="0"/>
              </a:rPr>
              <a:t>Δε θα πρέπει να έχετε αμυντική στάση.</a:t>
            </a:r>
          </a:p>
          <a:p>
            <a:pPr lvl="0">
              <a:lnSpc>
                <a:spcPct val="120000"/>
              </a:lnSpc>
              <a:buFont typeface="Wingdings" pitchFamily="2" charset="2"/>
              <a:buChar char="v"/>
            </a:pPr>
            <a:r>
              <a:rPr lang="el-GR" sz="4300" dirty="0">
                <a:latin typeface="Arial" pitchFamily="34" charset="0"/>
                <a:cs typeface="Arial" pitchFamily="34" charset="0"/>
              </a:rPr>
              <a:t>Θα πρέπει να είστε συμπονετικός και συγκαταβατικός.</a:t>
            </a:r>
          </a:p>
          <a:p>
            <a:pPr lvl="0">
              <a:lnSpc>
                <a:spcPct val="120000"/>
              </a:lnSpc>
              <a:buFont typeface="Wingdings" pitchFamily="2" charset="2"/>
              <a:buChar char="v"/>
            </a:pPr>
            <a:r>
              <a:rPr lang="el-GR" sz="4300" dirty="0">
                <a:latin typeface="Arial" pitchFamily="34" charset="0"/>
                <a:cs typeface="Arial" pitchFamily="34" charset="0"/>
              </a:rPr>
              <a:t>Οι ειρωνείες και οι σαρκασμοί θα πρέπει να αποφεύγονται.</a:t>
            </a:r>
          </a:p>
          <a:p>
            <a:pPr lvl="0">
              <a:lnSpc>
                <a:spcPct val="120000"/>
              </a:lnSpc>
              <a:buFont typeface="Wingdings" pitchFamily="2" charset="2"/>
              <a:buChar char="v"/>
            </a:pPr>
            <a:r>
              <a:rPr lang="el-GR" sz="4300" dirty="0">
                <a:latin typeface="Arial" pitchFamily="34" charset="0"/>
                <a:cs typeface="Arial" pitchFamily="34" charset="0"/>
              </a:rPr>
              <a:t>Οι κρίσεις και τα σχόλια θα πρέπει να απευθύνονται προς τις πράξεις και τη συμπεριφορά του συνομιλητή και όχι προς την προσωπικότητα του.</a:t>
            </a:r>
          </a:p>
          <a:p>
            <a:pPr lvl="0">
              <a:lnSpc>
                <a:spcPct val="120000"/>
              </a:lnSpc>
              <a:buFont typeface="Wingdings" pitchFamily="2" charset="2"/>
              <a:buChar char="v"/>
            </a:pPr>
            <a:r>
              <a:rPr lang="el-GR" sz="4300" dirty="0">
                <a:latin typeface="Arial" pitchFamily="34" charset="0"/>
                <a:cs typeface="Arial" pitchFamily="34" charset="0"/>
              </a:rPr>
              <a:t>Η χρησιμοποίηση μη λεκτικής ανατροφοδότησης, το γεγονός δηλαδή ότι παρακολουθείτε με θετική διάθεση τη συνομιλία, είναι απαραίτητη.</a:t>
            </a:r>
          </a:p>
          <a:p>
            <a:pPr lvl="0">
              <a:lnSpc>
                <a:spcPct val="120000"/>
              </a:lnSpc>
              <a:buFont typeface="Wingdings" pitchFamily="2" charset="2"/>
              <a:buChar char="v"/>
            </a:pPr>
            <a:r>
              <a:rPr lang="el-GR" sz="4300" dirty="0">
                <a:latin typeface="Arial" pitchFamily="34" charset="0"/>
                <a:cs typeface="Arial" pitchFamily="34" charset="0"/>
              </a:rPr>
              <a:t>Κατά τη διάρκεια της συνομιλίας πρέπει να υπάρχει συζήτηση και όχι αγόρευση (ειδικότερα από το μέρος του προπονητή).</a:t>
            </a:r>
          </a:p>
          <a:p>
            <a:endParaRPr lang="el-GR"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357166"/>
            <a:ext cx="8501122" cy="785818"/>
          </a:xfrm>
        </p:spPr>
        <p:txBody>
          <a:bodyPr>
            <a:normAutofit/>
          </a:bodyPr>
          <a:lstStyle/>
          <a:p>
            <a:r>
              <a:rPr lang="el-GR" sz="28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ΕΠΙΚΟΙΝΩΝΙΑ ΚΑΙ ΑΥΤΟΑΠΟΚΑΛΥΨΗ</a:t>
            </a:r>
            <a:endPar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endParaRPr>
          </a:p>
        </p:txBody>
      </p:sp>
      <p:sp>
        <p:nvSpPr>
          <p:cNvPr id="3" name="2 - Θέση περιεχομένου"/>
          <p:cNvSpPr>
            <a:spLocks noGrp="1"/>
          </p:cNvSpPr>
          <p:nvPr>
            <p:ph idx="1"/>
          </p:nvPr>
        </p:nvSpPr>
        <p:spPr>
          <a:xfrm>
            <a:off x="285720" y="1214422"/>
            <a:ext cx="8572560" cy="5429288"/>
          </a:xfrm>
        </p:spPr>
        <p:txBody>
          <a:bodyPr>
            <a:normAutofit/>
          </a:bodyPr>
          <a:lstStyle/>
          <a:p>
            <a:pPr>
              <a:buNone/>
            </a:pPr>
            <a:r>
              <a:rPr lang="el-GR" sz="2400" b="1" i="1" u="sng" dirty="0" smtClean="0">
                <a:solidFill>
                  <a:srgbClr val="00B050"/>
                </a:solidFill>
              </a:rPr>
              <a:t>ΓΕΝΙΚΟΣ  ΟΡΙΣΜΟΣ</a:t>
            </a:r>
          </a:p>
          <a:p>
            <a:pPr algn="just">
              <a:lnSpc>
                <a:spcPct val="110000"/>
              </a:lnSpc>
            </a:pPr>
            <a:r>
              <a:rPr lang="el-GR" sz="2800" dirty="0" smtClean="0"/>
              <a:t>Η </a:t>
            </a:r>
            <a:r>
              <a:rPr lang="el-GR" sz="2800" dirty="0" err="1" smtClean="0"/>
              <a:t>αυτοαποκάλυψη</a:t>
            </a:r>
            <a:r>
              <a:rPr lang="el-GR" sz="2800" dirty="0" smtClean="0"/>
              <a:t>, είναι </a:t>
            </a:r>
            <a:r>
              <a:rPr lang="el-GR" sz="2800" i="1" dirty="0" smtClean="0"/>
              <a:t>η αποκάλυψη προσωπικών πληροφοριών για εμάς προς κάποιον άλλο.</a:t>
            </a:r>
            <a:r>
              <a:rPr lang="el-GR" sz="2800" dirty="0" smtClean="0"/>
              <a:t> Μέσω αυτής της διαδικασίας </a:t>
            </a:r>
            <a:r>
              <a:rPr lang="el-GR" sz="2800" b="1" dirty="0" smtClean="0"/>
              <a:t>οι άνθρωποι συνδέονται περισσότερο</a:t>
            </a:r>
            <a:r>
              <a:rPr lang="el-GR" sz="2800" dirty="0" smtClean="0"/>
              <a:t> και γνωρίζονται πιο καλά, ενώ θεωρείται βασικό στοιχείο για την ανάπτυξη  εγγύτητας και οικειότητας με τους άλλους. Μέσω της </a:t>
            </a:r>
            <a:r>
              <a:rPr lang="el-GR" sz="2800" dirty="0" err="1" smtClean="0"/>
              <a:t>αυτόαποκάλυψης</a:t>
            </a:r>
            <a:r>
              <a:rPr lang="el-GR" sz="2800" dirty="0" smtClean="0"/>
              <a:t>  οι άνθρωποι εκφράζουν τα συναισθήματά τους για μία κατάσταση</a:t>
            </a:r>
            <a:r>
              <a:rPr lang="el-GR" dirty="0" smtClean="0"/>
              <a:t>.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85728"/>
            <a:ext cx="8229600" cy="654032"/>
          </a:xfrm>
        </p:spPr>
        <p:txBody>
          <a:bodyPr anchor="t">
            <a:noAutofit/>
          </a:bodyPr>
          <a:lstStyle/>
          <a:p>
            <a:r>
              <a:rPr lang="el-GR" sz="26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ΕΠΙΚΟΙΝΩΝΙΑ</a:t>
            </a:r>
            <a:br>
              <a:rPr lang="el-GR" sz="26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br>
            <a:endParaRPr lang="el-GR" sz="26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endParaRPr>
          </a:p>
        </p:txBody>
      </p:sp>
      <p:sp>
        <p:nvSpPr>
          <p:cNvPr id="3" name="2 - Θέση περιεχομένου"/>
          <p:cNvSpPr>
            <a:spLocks noGrp="1"/>
          </p:cNvSpPr>
          <p:nvPr>
            <p:ph idx="1"/>
          </p:nvPr>
        </p:nvSpPr>
        <p:spPr>
          <a:xfrm>
            <a:off x="457200" y="1142984"/>
            <a:ext cx="8229600" cy="5429288"/>
          </a:xfrm>
        </p:spPr>
        <p:txBody>
          <a:bodyPr>
            <a:normAutofit lnSpcReduction="10000"/>
          </a:bodyPr>
          <a:lstStyle/>
          <a:p>
            <a:pPr algn="just">
              <a:lnSpc>
                <a:spcPct val="110000"/>
              </a:lnSpc>
              <a:buNone/>
            </a:pPr>
            <a:r>
              <a:rPr lang="el-GR" sz="1800" dirty="0">
                <a:latin typeface="Arial" pitchFamily="34" charset="0"/>
                <a:cs typeface="Arial" pitchFamily="34" charset="0"/>
              </a:rPr>
              <a:t>Στον αθλητισμό </a:t>
            </a:r>
            <a:r>
              <a:rPr lang="el-GR" sz="1800" dirty="0" smtClean="0">
                <a:latin typeface="Arial" pitchFamily="34" charset="0"/>
                <a:cs typeface="Arial" pitchFamily="34" charset="0"/>
              </a:rPr>
              <a:t> </a:t>
            </a:r>
            <a:r>
              <a:rPr lang="el-GR" sz="1800" dirty="0">
                <a:latin typeface="Arial" pitchFamily="34" charset="0"/>
                <a:cs typeface="Arial" pitchFamily="34" charset="0"/>
              </a:rPr>
              <a:t>η επικοινωνία παίζει ουσιαστικό ρόλο στην καλύτερη λειτουργία και κατανόηση όλων των παραγόντων που συμβάλουν σε αυτό. Ιδιαίτερα το επάγγελμα του προπονητή βασίζεται κατά το μεγαλύτερο ποσοστό στη σωστή επικοινωνία, γιατί αυτός έχει μεγάλη ανάγκη να επικοινωνεί με αθλητές, παράγοντες, γονείς, φιλάθλους, Μ.Μ.Ε., διαιτητές και συναδέλφους. </a:t>
            </a:r>
            <a:endParaRPr lang="el-GR" sz="1800" dirty="0" smtClean="0">
              <a:latin typeface="Arial" pitchFamily="34" charset="0"/>
              <a:cs typeface="Arial" pitchFamily="34" charset="0"/>
            </a:endParaRPr>
          </a:p>
          <a:p>
            <a:pPr algn="just">
              <a:lnSpc>
                <a:spcPct val="110000"/>
              </a:lnSpc>
              <a:buNone/>
            </a:pPr>
            <a:endParaRPr lang="el-GR" sz="1800" dirty="0" smtClean="0">
              <a:latin typeface="Arial" pitchFamily="34" charset="0"/>
              <a:cs typeface="Arial" pitchFamily="34" charset="0"/>
            </a:endParaRPr>
          </a:p>
          <a:p>
            <a:pPr algn="just">
              <a:lnSpc>
                <a:spcPct val="110000"/>
              </a:lnSpc>
              <a:buNone/>
            </a:pPr>
            <a:r>
              <a:rPr lang="el-GR" sz="1800" b="1" dirty="0" smtClean="0">
                <a:solidFill>
                  <a:srgbClr val="FFFF00"/>
                </a:solidFill>
                <a:latin typeface="Arial" pitchFamily="34" charset="0"/>
                <a:cs typeface="Arial" pitchFamily="34" charset="0"/>
              </a:rPr>
              <a:t>Επικοινωνία </a:t>
            </a:r>
            <a:r>
              <a:rPr lang="el-GR" sz="1800" b="1" dirty="0">
                <a:solidFill>
                  <a:srgbClr val="FFFF00"/>
                </a:solidFill>
                <a:latin typeface="Arial" pitchFamily="34" charset="0"/>
                <a:cs typeface="Arial" pitchFamily="34" charset="0"/>
              </a:rPr>
              <a:t>ονομάζουμε κάθε αμφίδρομη ροή πληροφοριών, πράγμα που περιλαμβάνει όχι μόνο τη διαδικασία αποστολής μηνυμάτων αλλά και την αποδοχή τους από τους συνομιλητές μας</a:t>
            </a:r>
            <a:r>
              <a:rPr lang="el-GR" sz="1800" dirty="0" smtClean="0">
                <a:solidFill>
                  <a:srgbClr val="FFFF00"/>
                </a:solidFill>
                <a:latin typeface="Arial" pitchFamily="34" charset="0"/>
                <a:cs typeface="Arial" pitchFamily="34" charset="0"/>
              </a:rPr>
              <a:t>.</a:t>
            </a:r>
          </a:p>
          <a:p>
            <a:pPr algn="just">
              <a:lnSpc>
                <a:spcPct val="110000"/>
              </a:lnSpc>
              <a:buNone/>
            </a:pPr>
            <a:endParaRPr lang="el-GR" sz="1800" dirty="0" smtClean="0">
              <a:latin typeface="Arial" pitchFamily="34" charset="0"/>
              <a:cs typeface="Arial" pitchFamily="34" charset="0"/>
            </a:endParaRPr>
          </a:p>
          <a:p>
            <a:pPr algn="just">
              <a:lnSpc>
                <a:spcPct val="110000"/>
              </a:lnSpc>
              <a:buNone/>
            </a:pPr>
            <a:r>
              <a:rPr lang="el-GR" sz="1800" dirty="0" smtClean="0">
                <a:latin typeface="Arial" pitchFamily="34" charset="0"/>
                <a:cs typeface="Arial" pitchFamily="34" charset="0"/>
              </a:rPr>
              <a:t> </a:t>
            </a:r>
            <a:r>
              <a:rPr lang="el-GR" sz="1800" u="sng" dirty="0">
                <a:latin typeface="Arial" pitchFamily="34" charset="0"/>
                <a:cs typeface="Arial" pitchFamily="34" charset="0"/>
              </a:rPr>
              <a:t>Η επικοινωνία έχει δύο διαφορετικές </a:t>
            </a:r>
            <a:r>
              <a:rPr lang="el-GR" sz="1800" u="sng" dirty="0" smtClean="0">
                <a:latin typeface="Arial" pitchFamily="34" charset="0"/>
                <a:cs typeface="Arial" pitchFamily="34" charset="0"/>
              </a:rPr>
              <a:t>μορφές:</a:t>
            </a:r>
          </a:p>
          <a:p>
            <a:pPr algn="just">
              <a:lnSpc>
                <a:spcPct val="110000"/>
              </a:lnSpc>
              <a:buNone/>
            </a:pPr>
            <a:r>
              <a:rPr lang="el-GR" sz="1800" dirty="0" smtClean="0">
                <a:latin typeface="Arial" pitchFamily="34" charset="0"/>
                <a:cs typeface="Arial" pitchFamily="34" charset="0"/>
              </a:rPr>
              <a:t> </a:t>
            </a:r>
            <a:r>
              <a:rPr lang="el-GR" sz="1800" b="1" i="1" u="sng" dirty="0" smtClean="0">
                <a:latin typeface="Arial" pitchFamily="34" charset="0"/>
                <a:cs typeface="Arial" pitchFamily="34" charset="0"/>
              </a:rPr>
              <a:t>ΤΗ </a:t>
            </a:r>
            <a:r>
              <a:rPr lang="el-GR" sz="1800" b="1" i="1" u="sng" dirty="0">
                <a:latin typeface="Arial" pitchFamily="34" charset="0"/>
                <a:cs typeface="Arial" pitchFamily="34" charset="0"/>
              </a:rPr>
              <a:t>ΛΕΚΤΙΚΗ ΕΠΙΚΟΙΝΩΝΙΑ </a:t>
            </a:r>
            <a:r>
              <a:rPr lang="el-GR" sz="1800" dirty="0">
                <a:latin typeface="Arial" pitchFamily="34" charset="0"/>
                <a:cs typeface="Arial" pitchFamily="34" charset="0"/>
              </a:rPr>
              <a:t>που είναι η κάθε προσπάθεια επικοινωνίας που κάνουμε χρησιμοποιώντας λέξεις  ή προτάσεις στον γραπτό ή προφορικό </a:t>
            </a:r>
            <a:r>
              <a:rPr lang="el-GR" sz="1800" dirty="0" smtClean="0">
                <a:latin typeface="Arial" pitchFamily="34" charset="0"/>
                <a:cs typeface="Arial" pitchFamily="34" charset="0"/>
              </a:rPr>
              <a:t>λόγο</a:t>
            </a:r>
            <a:r>
              <a:rPr lang="el-GR" sz="1800" dirty="0">
                <a:latin typeface="Arial" pitchFamily="34" charset="0"/>
                <a:cs typeface="Arial" pitchFamily="34" charset="0"/>
              </a:rPr>
              <a:t>.</a:t>
            </a:r>
            <a:r>
              <a:rPr lang="el-GR" sz="1800" dirty="0" smtClean="0">
                <a:latin typeface="Arial" pitchFamily="34" charset="0"/>
                <a:cs typeface="Arial" pitchFamily="34" charset="0"/>
              </a:rPr>
              <a:t> </a:t>
            </a:r>
          </a:p>
          <a:p>
            <a:pPr algn="just">
              <a:lnSpc>
                <a:spcPct val="110000"/>
              </a:lnSpc>
              <a:buNone/>
            </a:pPr>
            <a:r>
              <a:rPr lang="el-GR" sz="1800" b="1" i="1" u="sng" dirty="0" smtClean="0">
                <a:latin typeface="Arial" pitchFamily="34" charset="0"/>
                <a:cs typeface="Arial" pitchFamily="34" charset="0"/>
              </a:rPr>
              <a:t>ΜΗ </a:t>
            </a:r>
            <a:r>
              <a:rPr lang="el-GR" sz="1800" b="1" i="1" u="sng" dirty="0">
                <a:latin typeface="Arial" pitchFamily="34" charset="0"/>
                <a:cs typeface="Arial" pitchFamily="34" charset="0"/>
              </a:rPr>
              <a:t>ΛΕΚΤΙΚΗ ΕΠΙΚΟΙΝΩΝΙΑ</a:t>
            </a:r>
            <a:r>
              <a:rPr lang="el-GR" sz="1800" dirty="0">
                <a:latin typeface="Arial" pitchFamily="34" charset="0"/>
                <a:cs typeface="Arial" pitchFamily="34" charset="0"/>
              </a:rPr>
              <a:t>, που είναι η επικοινωνία που γίνεται με το ύφος, τον τόνο, τη διάθεση, τις χειρονομίες  και γενικά τη σωματική και συναισθηματική συμπεριφορά των συνομιλητών.</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357166"/>
            <a:ext cx="8643998" cy="857256"/>
          </a:xfrm>
        </p:spPr>
        <p:txBody>
          <a:bodyPr>
            <a:normAutofit/>
          </a:bodyPr>
          <a:lstStyle/>
          <a:p>
            <a:r>
              <a:rPr lang="el-GR" sz="28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ΕΠΙΚΟΙΝΩΝΙΑ ΚΑΙ ΑΥΤΟΑΠΟΚΑΛΥΨΗ</a:t>
            </a:r>
          </a:p>
        </p:txBody>
      </p:sp>
      <p:sp>
        <p:nvSpPr>
          <p:cNvPr id="3" name="2 - Θέση περιεχομένου"/>
          <p:cNvSpPr>
            <a:spLocks noGrp="1"/>
          </p:cNvSpPr>
          <p:nvPr>
            <p:ph idx="1"/>
          </p:nvPr>
        </p:nvSpPr>
        <p:spPr>
          <a:xfrm>
            <a:off x="214282" y="1214422"/>
            <a:ext cx="8715436" cy="5429288"/>
          </a:xfrm>
        </p:spPr>
        <p:txBody>
          <a:bodyPr>
            <a:normAutofit/>
          </a:bodyPr>
          <a:lstStyle/>
          <a:p>
            <a:pPr algn="just"/>
            <a:endParaRPr lang="el-GR" sz="2000" b="1" i="1" dirty="0" smtClean="0">
              <a:solidFill>
                <a:srgbClr val="FFFF00"/>
              </a:solidFill>
            </a:endParaRPr>
          </a:p>
          <a:p>
            <a:pPr algn="just"/>
            <a:endParaRPr lang="el-GR" sz="2000" b="1" i="1" dirty="0" smtClean="0">
              <a:solidFill>
                <a:srgbClr val="FFFF00"/>
              </a:solidFill>
            </a:endParaRPr>
          </a:p>
          <a:p>
            <a:pPr algn="just"/>
            <a:r>
              <a:rPr lang="el-GR" sz="2200" b="1" i="1" dirty="0" smtClean="0">
                <a:solidFill>
                  <a:srgbClr val="FFFF00"/>
                </a:solidFill>
              </a:rPr>
              <a:t>Είναι βασικό ένας προπονητής να μην θεωρεί τον εαυτό του ανώτερο τον αθλητών του</a:t>
            </a:r>
            <a:r>
              <a:rPr lang="el-GR" sz="2200" dirty="0" smtClean="0"/>
              <a:t>. Η αυτό-αποκάλυψη δημιουργεί προϋποθέσεις για εμπιστοσύνη και δέσμευση, πολύ πιο στέρεες από την επιβολή εξουσίας. </a:t>
            </a:r>
          </a:p>
          <a:p>
            <a:pPr algn="just">
              <a:buNone/>
            </a:pPr>
            <a:endParaRPr lang="el-GR" sz="2200" dirty="0" smtClean="0"/>
          </a:p>
          <a:p>
            <a:pPr algn="just">
              <a:buNone/>
            </a:pPr>
            <a:endParaRPr lang="el-GR" sz="2200" dirty="0" smtClean="0"/>
          </a:p>
          <a:p>
            <a:pPr algn="just"/>
            <a:r>
              <a:rPr lang="el-GR" sz="2200" dirty="0" smtClean="0"/>
              <a:t>Πολλοί προπονητές πιστεύουν ότι δεν πρέπει να αποκαλύπτονται στους αθλητές τους, γιατί έτσι θα εξαφανίσουν το μυστήριο που τυλίγει τη θέση τους. Πίσω από αυτή τη θέση, </a:t>
            </a:r>
            <a:r>
              <a:rPr lang="el-GR" sz="2200" b="1" i="1" dirty="0" smtClean="0">
                <a:solidFill>
                  <a:srgbClr val="FFFF00"/>
                </a:solidFill>
              </a:rPr>
              <a:t>συνήθως κρύβεται ένας εαυτός με χαμηλή αυτοεκτίμηση και με το φόβο ότι πιθανώς ο αληθινός του εαυτός δε θα είναι αρεστός.</a:t>
            </a:r>
          </a:p>
          <a:p>
            <a:pPr algn="just"/>
            <a:endParaRPr lang="el-GR" sz="2000" b="1" i="1" dirty="0" smtClean="0"/>
          </a:p>
          <a:p>
            <a:pPr algn="just">
              <a:buNone/>
            </a:pPr>
            <a:endParaRPr lang="el-GR" sz="22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357166"/>
            <a:ext cx="8572560" cy="714380"/>
          </a:xfrm>
        </p:spPr>
        <p:txBody>
          <a:bodyPr>
            <a:normAutofit/>
          </a:bodyPr>
          <a:lstStyle/>
          <a:p>
            <a:r>
              <a:rPr lang="el-GR" sz="28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ΕΠΙΚΟΙΝΩΝΙΑ ΚΑΙ ΑΥΤΟΑΠΟΚΑΛΥΨΗ</a:t>
            </a:r>
          </a:p>
        </p:txBody>
      </p:sp>
      <p:sp>
        <p:nvSpPr>
          <p:cNvPr id="3" name="2 - Θέση περιεχομένου"/>
          <p:cNvSpPr>
            <a:spLocks noGrp="1"/>
          </p:cNvSpPr>
          <p:nvPr>
            <p:ph idx="1"/>
          </p:nvPr>
        </p:nvSpPr>
        <p:spPr>
          <a:xfrm>
            <a:off x="214282" y="1214422"/>
            <a:ext cx="8715436" cy="5643578"/>
          </a:xfrm>
        </p:spPr>
        <p:txBody>
          <a:bodyPr/>
          <a:lstStyle/>
          <a:p>
            <a:pPr algn="just">
              <a:buClr>
                <a:schemeClr val="tx2">
                  <a:lumMod val="50000"/>
                </a:schemeClr>
              </a:buClr>
              <a:buSzPct val="100000"/>
              <a:buFont typeface="Wingdings" pitchFamily="2" charset="2"/>
              <a:buChar char="q"/>
            </a:pPr>
            <a:r>
              <a:rPr lang="el-GR" sz="2200" dirty="0" smtClean="0"/>
              <a:t>Φυσικά, όταν λέμε αυτό-αποκάλυψη, δεν εννοούμε την αποκάλυψη του παρελθόντος μας. Αυτό-αποκάλυψη σημαίνει </a:t>
            </a:r>
            <a:r>
              <a:rPr lang="el-GR" sz="2200" i="1" u="sng" dirty="0" smtClean="0"/>
              <a:t>να μοιράζεται κανείς με τους αθλητές του τα συναισθήματα που βιώνει στις κοινές τους εμπειρίες και είναι πάντα ανάλογη με την περίσταση και τη σχέση που έχει μαζί τους. </a:t>
            </a:r>
            <a:r>
              <a:rPr lang="el-GR" sz="2200" dirty="0" smtClean="0"/>
              <a:t>Σημαίνει, να παίρνει ρίσκα στη σχέση του μαζί τους και με τον τρόπο αυτό, να είναι </a:t>
            </a:r>
            <a:r>
              <a:rPr lang="el-GR" sz="2200" b="1" i="1" u="sng" dirty="0" smtClean="0">
                <a:solidFill>
                  <a:srgbClr val="FF0000"/>
                </a:solidFill>
              </a:rPr>
              <a:t>αυθεντικός και ειλικρινής</a:t>
            </a:r>
            <a:r>
              <a:rPr lang="el-GR" sz="2200" u="sng" dirty="0" smtClean="0">
                <a:solidFill>
                  <a:srgbClr val="FF0000"/>
                </a:solidFill>
              </a:rPr>
              <a:t> </a:t>
            </a:r>
            <a:r>
              <a:rPr lang="el-GR" sz="2200" dirty="0" smtClean="0"/>
              <a:t>με τον ίδιο του τον εαυτό αλλά και με εκείνους. </a:t>
            </a:r>
          </a:p>
          <a:p>
            <a:pPr algn="just">
              <a:buClr>
                <a:schemeClr val="tx2">
                  <a:lumMod val="50000"/>
                </a:schemeClr>
              </a:buClr>
              <a:buSzPct val="100000"/>
              <a:buFont typeface="Wingdings" pitchFamily="2" charset="2"/>
              <a:buChar char="q"/>
            </a:pPr>
            <a:endParaRPr lang="el-GR" sz="2200" dirty="0" smtClean="0"/>
          </a:p>
          <a:p>
            <a:pPr algn="just">
              <a:buClr>
                <a:schemeClr val="tx2">
                  <a:lumMod val="50000"/>
                </a:schemeClr>
              </a:buClr>
              <a:buSzPct val="100000"/>
              <a:buFont typeface="Wingdings" pitchFamily="2" charset="2"/>
              <a:buChar char="q"/>
            </a:pPr>
            <a:r>
              <a:rPr lang="el-GR" sz="2200" b="1" dirty="0" smtClean="0">
                <a:solidFill>
                  <a:srgbClr val="FFFF00"/>
                </a:solidFill>
              </a:rPr>
              <a:t>Η </a:t>
            </a:r>
            <a:r>
              <a:rPr lang="el-GR" sz="2200" b="1" i="1" u="sng" dirty="0" smtClean="0">
                <a:solidFill>
                  <a:srgbClr val="00B0F0"/>
                </a:solidFill>
              </a:rPr>
              <a:t>αυθεντικότητα</a:t>
            </a:r>
            <a:r>
              <a:rPr lang="el-GR" sz="2200" b="1" dirty="0" smtClean="0">
                <a:solidFill>
                  <a:srgbClr val="FFFF00"/>
                </a:solidFill>
              </a:rPr>
              <a:t> χτίζει στέρεες γέφυρες επικοινωνίας και βοηθά όλους να αναπτύξουν ψυχολογικές δεξιότητες, που με τη σειρά τους κάνουν λειτουργικότερες τις σχέσεις των ανθρώπων μεταξύ τους.</a:t>
            </a:r>
          </a:p>
          <a:p>
            <a:pPr algn="just">
              <a:buNone/>
            </a:pPr>
            <a:endParaRPr lang="el-GR" sz="2200" dirty="0" smtClean="0"/>
          </a:p>
          <a:p>
            <a:pPr>
              <a:buNone/>
            </a:pP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16632"/>
            <a:ext cx="8643998" cy="939784"/>
          </a:xfrm>
        </p:spPr>
        <p:txBody>
          <a:bodyPr>
            <a:normAutofit/>
          </a:bodyPr>
          <a:lstStyle/>
          <a:p>
            <a:r>
              <a:rPr lang="el-GR" sz="28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ΕΠΙΚΟΙΝΩΝΙΑ ΚΑΙ </a:t>
            </a:r>
            <a:r>
              <a:rPr lang="el-GR" sz="2800" b="1" i="1" cap="all" dirty="0" err="1"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΄΄ηγεσια</a:t>
            </a:r>
            <a:r>
              <a:rPr lang="el-GR" sz="28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 </a:t>
            </a:r>
            <a:r>
              <a:rPr lang="el-GR" sz="2800" b="1" i="1" cap="all" dirty="0" err="1"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μετασχηματισμου΄΄</a:t>
            </a:r>
            <a:endParaRPr lang="el-GR" sz="2800" dirty="0"/>
          </a:p>
        </p:txBody>
      </p:sp>
      <p:sp>
        <p:nvSpPr>
          <p:cNvPr id="3" name="2 - Θέση περιεχομένου"/>
          <p:cNvSpPr>
            <a:spLocks noGrp="1"/>
          </p:cNvSpPr>
          <p:nvPr>
            <p:ph idx="1"/>
          </p:nvPr>
        </p:nvSpPr>
        <p:spPr>
          <a:xfrm>
            <a:off x="214282" y="1214422"/>
            <a:ext cx="8786874" cy="5429288"/>
          </a:xfrm>
        </p:spPr>
        <p:txBody>
          <a:bodyPr>
            <a:normAutofit lnSpcReduction="10000"/>
          </a:bodyPr>
          <a:lstStyle/>
          <a:p>
            <a:pPr algn="just"/>
            <a:r>
              <a:rPr lang="el-GR" sz="2200" dirty="0" smtClean="0"/>
              <a:t>Εκτός από την αυθεντικότητα μέσω της αυτό-αποκάλυψης, μια ύψιστη ψυχολογική δεξιότητα σε έναν προπονητή, λογίζεται η </a:t>
            </a:r>
            <a:r>
              <a:rPr lang="el-GR" sz="2200" b="1" dirty="0" smtClean="0">
                <a:solidFill>
                  <a:srgbClr val="00B0F0"/>
                </a:solidFill>
              </a:rPr>
              <a:t>ικανότητα να επικοινωνεί αποτελεσματικά με τους αθλητές του</a:t>
            </a:r>
            <a:r>
              <a:rPr lang="el-GR" sz="2200" dirty="0" smtClean="0"/>
              <a:t>.</a:t>
            </a:r>
          </a:p>
          <a:p>
            <a:pPr algn="just"/>
            <a:r>
              <a:rPr lang="el-GR" sz="2400" b="1" dirty="0" smtClean="0">
                <a:solidFill>
                  <a:srgbClr val="FFFF00"/>
                </a:solidFill>
              </a:rPr>
              <a:t>Ο προπονητής έχει την εξουσία να διευθύνει μια ομάδα, ωστόσο ελλοχεύει ο κίνδυνος  της κατάχρησης.</a:t>
            </a:r>
          </a:p>
          <a:p>
            <a:pPr algn="just"/>
            <a:r>
              <a:rPr lang="el-GR" sz="2400" dirty="0" smtClean="0"/>
              <a:t>Η </a:t>
            </a:r>
            <a:r>
              <a:rPr lang="el-GR" sz="2400" b="1" dirty="0" smtClean="0">
                <a:solidFill>
                  <a:srgbClr val="FF0000"/>
                </a:solidFill>
              </a:rPr>
              <a:t>«ηγεσία μετασχηματισμού»</a:t>
            </a:r>
            <a:r>
              <a:rPr lang="el-GR" sz="2400" dirty="0" smtClean="0">
                <a:solidFill>
                  <a:srgbClr val="FF0000"/>
                </a:solidFill>
              </a:rPr>
              <a:t>, </a:t>
            </a:r>
            <a:r>
              <a:rPr lang="el-GR" sz="2400" dirty="0" smtClean="0"/>
              <a:t>το να δίνει δηλαδή, κανείς την εξουσία και στα άλλα μέλη της ομάδας είναι ένας άριστος τρόπος για να </a:t>
            </a:r>
            <a:r>
              <a:rPr lang="el-GR" sz="2400" b="1" dirty="0" smtClean="0"/>
              <a:t>τα κινητοποιήσει </a:t>
            </a:r>
            <a:r>
              <a:rPr lang="el-GR" sz="2400" dirty="0" smtClean="0"/>
              <a:t>ώστε </a:t>
            </a:r>
            <a:r>
              <a:rPr lang="el-GR" sz="2400" i="1" dirty="0" smtClean="0">
                <a:solidFill>
                  <a:srgbClr val="FFFF00"/>
                </a:solidFill>
              </a:rPr>
              <a:t>να αισθάνονται χρήσιμα</a:t>
            </a:r>
            <a:r>
              <a:rPr lang="el-GR" sz="2400" i="1" dirty="0" smtClean="0"/>
              <a:t>, να επιθυμούν να εκπαιδευτούν σε νέες δεξιότητες, να βελτιώσουν την απόδοσή τους, να οπλιστούν με μεγαλύτερη εσωτερική παρακίνηση και αφιέρωση στην ομάδα και τέλος, </a:t>
            </a:r>
            <a:r>
              <a:rPr lang="el-GR" sz="2400" i="1" u="sng" dirty="0" smtClean="0"/>
              <a:t>να νιώθουν ευχαριστημένα από τη συμμετοχή τους, να διασκεδάζουν και να βιώνουν ευχαρίστηση και χαρά.</a:t>
            </a:r>
            <a:endParaRPr lang="el-GR" sz="2200" b="1" u="sng" dirty="0">
              <a:solidFill>
                <a:srgbClr val="FFFF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7016" y="714356"/>
            <a:ext cx="8856984" cy="634082"/>
          </a:xfrm>
        </p:spPr>
        <p:txBody>
          <a:bodyPr>
            <a:normAutofit/>
          </a:bodyPr>
          <a:lstStyle/>
          <a:p>
            <a:r>
              <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ΕΠΙΚΟΙΝΩΝΙΑ ΚΑΙ ΄΄</a:t>
            </a:r>
            <a:r>
              <a:rPr lang="el-GR" sz="2800" b="1" i="1" cap="all" dirty="0" err="1">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ηγεσια</a:t>
            </a:r>
            <a:r>
              <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 </a:t>
            </a:r>
            <a:r>
              <a:rPr lang="el-GR" sz="2800" b="1" i="1" cap="all" dirty="0" err="1">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μετασχηματισμου</a:t>
            </a:r>
            <a:r>
              <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a:t>
            </a:r>
            <a:endParaRPr lang="el-GR" sz="2800" dirty="0"/>
          </a:p>
        </p:txBody>
      </p:sp>
      <p:sp>
        <p:nvSpPr>
          <p:cNvPr id="3" name="2 - Θέση περιεχομένου"/>
          <p:cNvSpPr>
            <a:spLocks noGrp="1"/>
          </p:cNvSpPr>
          <p:nvPr>
            <p:ph idx="1"/>
          </p:nvPr>
        </p:nvSpPr>
        <p:spPr>
          <a:xfrm>
            <a:off x="251520" y="1268760"/>
            <a:ext cx="8568952" cy="5184576"/>
          </a:xfrm>
        </p:spPr>
        <p:txBody>
          <a:bodyPr>
            <a:normAutofit/>
          </a:bodyPr>
          <a:lstStyle/>
          <a:p>
            <a:pPr marL="36576" indent="0">
              <a:buNone/>
            </a:pPr>
            <a:endParaRPr lang="el-GR" sz="2400" b="1" dirty="0" smtClean="0"/>
          </a:p>
          <a:p>
            <a:pPr marL="36576" indent="0">
              <a:buNone/>
            </a:pPr>
            <a:endParaRPr lang="el-GR" sz="2400" b="1" dirty="0"/>
          </a:p>
          <a:p>
            <a:pPr>
              <a:buSzPct val="120000"/>
              <a:buFont typeface="Wingdings" panose="05000000000000000000" pitchFamily="2" charset="2"/>
              <a:buChar char="Ø"/>
            </a:pPr>
            <a:r>
              <a:rPr lang="el-GR" sz="2400" b="1" dirty="0" smtClean="0"/>
              <a:t>Ένας </a:t>
            </a:r>
            <a:r>
              <a:rPr lang="el-GR" sz="2400" b="1" dirty="0"/>
              <a:t>προπονητής μπορεί να είναι ο εαυτός του, μπορεί να διδάσκει με ένα μοντέρνο τρόπο και μπορεί να συνθέσει το δικό του στυλ προσαρμόζοντάς το στη δική του φιλοσοφία. Αρκεί, να θέλει και να προσπαθεί </a:t>
            </a:r>
            <a:r>
              <a:rPr lang="el-GR" sz="2400" b="1" dirty="0">
                <a:solidFill>
                  <a:srgbClr val="92D050"/>
                </a:solidFill>
              </a:rPr>
              <a:t>να δουλέψει και με τον ίδιο του τον εαυτό</a:t>
            </a:r>
            <a:r>
              <a:rPr lang="el-GR" sz="2400" b="1" dirty="0"/>
              <a:t>, για να μπορεί να είναι κατά το </a:t>
            </a:r>
            <a:r>
              <a:rPr lang="el-GR" sz="2400" b="1" dirty="0" err="1" smtClean="0"/>
              <a:t>πλείστον</a:t>
            </a:r>
            <a:r>
              <a:rPr lang="el-GR" sz="2400" b="1" dirty="0" smtClean="0"/>
              <a:t> </a:t>
            </a:r>
            <a:r>
              <a:rPr lang="el-GR" sz="2400" b="1" dirty="0"/>
              <a:t>αυθεντικός στην επικοινωνία με τους άλλους.</a:t>
            </a:r>
            <a:endParaRPr lang="el-G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28604"/>
            <a:ext cx="8229600" cy="642942"/>
          </a:xfrm>
        </p:spPr>
        <p:txBody>
          <a:bodyPr>
            <a:normAutofit/>
          </a:bodyPr>
          <a:lstStyle/>
          <a:p>
            <a:r>
              <a:rPr lang="el-GR" sz="26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ΕΠΙΚΟΙΝΩΝΙΑ</a:t>
            </a:r>
          </a:p>
        </p:txBody>
      </p:sp>
      <p:sp>
        <p:nvSpPr>
          <p:cNvPr id="3" name="2 - Θέση περιεχομένου"/>
          <p:cNvSpPr>
            <a:spLocks noGrp="1"/>
          </p:cNvSpPr>
          <p:nvPr>
            <p:ph idx="1"/>
          </p:nvPr>
        </p:nvSpPr>
        <p:spPr>
          <a:xfrm>
            <a:off x="457200" y="1285860"/>
            <a:ext cx="8229600" cy="5072098"/>
          </a:xfrm>
        </p:spPr>
        <p:txBody>
          <a:bodyPr>
            <a:normAutofit fontScale="55000" lnSpcReduction="20000"/>
          </a:bodyPr>
          <a:lstStyle/>
          <a:p>
            <a:pPr algn="ctr">
              <a:buNone/>
            </a:pPr>
            <a:r>
              <a:rPr lang="el-GR" sz="3600" b="1" u="sng" dirty="0" smtClean="0">
                <a:latin typeface="Arial" pitchFamily="34" charset="0"/>
                <a:cs typeface="Arial" pitchFamily="34" charset="0"/>
              </a:rPr>
              <a:t>ΔΙΑΔΙΚΑΣΙΑ ΕΠΙΚΟΙΝΩΝΙΑΣ</a:t>
            </a:r>
            <a:endParaRPr lang="el-GR" sz="3600" u="sng" dirty="0" smtClean="0">
              <a:latin typeface="Arial" pitchFamily="34" charset="0"/>
              <a:cs typeface="Arial" pitchFamily="34" charset="0"/>
            </a:endParaRPr>
          </a:p>
          <a:p>
            <a:pPr>
              <a:buNone/>
            </a:pPr>
            <a:endParaRPr lang="el-GR" dirty="0"/>
          </a:p>
          <a:p>
            <a:pPr marL="514350" indent="-514350" algn="just">
              <a:lnSpc>
                <a:spcPct val="120000"/>
              </a:lnSpc>
              <a:buFont typeface="+mj-lt"/>
              <a:buAutoNum type="arabicPeriod"/>
            </a:pPr>
            <a:r>
              <a:rPr lang="el-GR" sz="3300" dirty="0">
                <a:latin typeface="Arial" pitchFamily="34" charset="0"/>
                <a:cs typeface="Arial" pitchFamily="34" charset="0"/>
              </a:rPr>
              <a:t>Καταρχάς έχουμε σκέψεις και ιδέες για κάποιο συγκεκριμένο θέμα.</a:t>
            </a:r>
          </a:p>
          <a:p>
            <a:pPr marL="514350" indent="-514350" algn="just">
              <a:lnSpc>
                <a:spcPct val="120000"/>
              </a:lnSpc>
              <a:buFont typeface="+mj-lt"/>
              <a:buAutoNum type="arabicPeriod"/>
            </a:pPr>
            <a:endParaRPr lang="el-GR" sz="3300" dirty="0">
              <a:latin typeface="Arial" pitchFamily="34" charset="0"/>
              <a:cs typeface="Arial" pitchFamily="34" charset="0"/>
            </a:endParaRPr>
          </a:p>
          <a:p>
            <a:pPr marL="514350" indent="-514350" algn="just">
              <a:lnSpc>
                <a:spcPct val="120000"/>
              </a:lnSpc>
              <a:buFont typeface="+mj-lt"/>
              <a:buAutoNum type="arabicPeriod"/>
            </a:pPr>
            <a:r>
              <a:rPr lang="el-GR" sz="3300" dirty="0">
                <a:latin typeface="Arial" pitchFamily="34" charset="0"/>
                <a:cs typeface="Arial" pitchFamily="34" charset="0"/>
              </a:rPr>
              <a:t>Αυτές τις σκέψεις και ιδέες τις μετατρέπουμε σε μία μορφή μηνύματος.</a:t>
            </a:r>
          </a:p>
          <a:p>
            <a:pPr marL="514350" indent="-514350" algn="just">
              <a:lnSpc>
                <a:spcPct val="120000"/>
              </a:lnSpc>
              <a:buFont typeface="+mj-lt"/>
              <a:buAutoNum type="arabicPeriod"/>
            </a:pPr>
            <a:endParaRPr lang="el-GR" sz="3300" dirty="0">
              <a:latin typeface="Arial" pitchFamily="34" charset="0"/>
              <a:cs typeface="Arial" pitchFamily="34" charset="0"/>
            </a:endParaRPr>
          </a:p>
          <a:p>
            <a:pPr marL="514350" indent="-514350" algn="just">
              <a:lnSpc>
                <a:spcPct val="120000"/>
              </a:lnSpc>
              <a:buFont typeface="+mj-lt"/>
              <a:buAutoNum type="arabicPeriod"/>
            </a:pPr>
            <a:r>
              <a:rPr lang="el-GR" sz="3300" dirty="0">
                <a:latin typeface="Arial" pitchFamily="34" charset="0"/>
                <a:cs typeface="Arial" pitchFamily="34" charset="0"/>
              </a:rPr>
              <a:t>Μεταδίδουμε το μήνυμα  με λεκτική ή με μη-λεκτική μορφή.</a:t>
            </a:r>
          </a:p>
          <a:p>
            <a:pPr marL="514350" indent="-514350" algn="just">
              <a:lnSpc>
                <a:spcPct val="120000"/>
              </a:lnSpc>
              <a:buFont typeface="+mj-lt"/>
              <a:buAutoNum type="arabicPeriod"/>
            </a:pPr>
            <a:endParaRPr lang="el-GR" sz="3300" dirty="0">
              <a:latin typeface="Arial" pitchFamily="34" charset="0"/>
              <a:cs typeface="Arial" pitchFamily="34" charset="0"/>
            </a:endParaRPr>
          </a:p>
          <a:p>
            <a:pPr marL="514350" indent="-514350" algn="just">
              <a:lnSpc>
                <a:spcPct val="120000"/>
              </a:lnSpc>
              <a:buFont typeface="+mj-lt"/>
              <a:buAutoNum type="arabicPeriod"/>
            </a:pPr>
            <a:r>
              <a:rPr lang="el-GR" sz="3300" dirty="0">
                <a:latin typeface="Arial" pitchFamily="34" charset="0"/>
                <a:cs typeface="Arial" pitchFamily="34" charset="0"/>
              </a:rPr>
              <a:t>Ο συνομιλητής ή οι συνομιλητές μας λαμβάνουν το μήνυμα.</a:t>
            </a:r>
          </a:p>
          <a:p>
            <a:pPr marL="514350" indent="-514350" algn="just">
              <a:lnSpc>
                <a:spcPct val="120000"/>
              </a:lnSpc>
              <a:buFont typeface="+mj-lt"/>
              <a:buAutoNum type="arabicPeriod"/>
            </a:pPr>
            <a:endParaRPr lang="el-GR" sz="3300" dirty="0">
              <a:latin typeface="Arial" pitchFamily="34" charset="0"/>
              <a:cs typeface="Arial" pitchFamily="34" charset="0"/>
            </a:endParaRPr>
          </a:p>
          <a:p>
            <a:pPr marL="514350" indent="-514350" algn="just">
              <a:lnSpc>
                <a:spcPct val="120000"/>
              </a:lnSpc>
              <a:buFont typeface="+mj-lt"/>
              <a:buAutoNum type="arabicPeriod"/>
            </a:pPr>
            <a:r>
              <a:rPr lang="el-GR" sz="3300" dirty="0">
                <a:latin typeface="Arial" pitchFamily="34" charset="0"/>
                <a:cs typeface="Arial" pitchFamily="34" charset="0"/>
              </a:rPr>
              <a:t>Το επεξηγούν διανοητικά (το ερμηνεύουν, για να το κατανοήσουν).</a:t>
            </a:r>
          </a:p>
          <a:p>
            <a:pPr marL="514350" indent="-514350" algn="just">
              <a:lnSpc>
                <a:spcPct val="120000"/>
              </a:lnSpc>
              <a:buFont typeface="+mj-lt"/>
              <a:buAutoNum type="arabicPeriod"/>
            </a:pPr>
            <a:endParaRPr lang="el-GR" sz="3300" dirty="0">
              <a:latin typeface="Arial" pitchFamily="34" charset="0"/>
              <a:cs typeface="Arial" pitchFamily="34" charset="0"/>
            </a:endParaRPr>
          </a:p>
          <a:p>
            <a:pPr marL="514350" indent="-514350" algn="just">
              <a:lnSpc>
                <a:spcPct val="120000"/>
              </a:lnSpc>
              <a:buFont typeface="+mj-lt"/>
              <a:buAutoNum type="arabicPeriod"/>
            </a:pPr>
            <a:r>
              <a:rPr lang="el-GR" sz="3300" dirty="0">
                <a:latin typeface="Arial" pitchFamily="34" charset="0"/>
                <a:cs typeface="Arial" pitchFamily="34" charset="0"/>
              </a:rPr>
              <a:t>Αντιδρούν στο περιεχόμενο του μηνύματος με μια σειρά σκέψεων και ιδεών, που μπορεί με τη σειρά τους να μετατραπούν σε μια μορφή απαντητικού μηνύματος (ανατροφοδότηση).</a:t>
            </a:r>
          </a:p>
          <a:p>
            <a:pPr>
              <a:buNone/>
            </a:pP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9144000" cy="1143000"/>
          </a:xfrm>
        </p:spPr>
        <p:txBody>
          <a:bodyPr>
            <a:normAutofit/>
          </a:bodyPr>
          <a:lstStyle/>
          <a:p>
            <a:r>
              <a:rPr lang="el-GR" sz="2400" b="1" dirty="0" smtClean="0">
                <a:latin typeface="Arial" pitchFamily="34" charset="0"/>
                <a:cs typeface="Arial" pitchFamily="34" charset="0"/>
              </a:rPr>
              <a:t>  </a:t>
            </a:r>
            <a:r>
              <a:rPr lang="el-GR" sz="26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ΑΠΟΤΕΛΕΣΜΑΤΙΚΟΤΗΤΑ ΤΩΝ ΤΡΟΠΩΝ ΕΠΙΚΟΙΝΩΝΙΑΣ</a:t>
            </a:r>
            <a:endParaRPr lang="el-GR" sz="26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endParaRPr>
          </a:p>
        </p:txBody>
      </p:sp>
      <p:sp>
        <p:nvSpPr>
          <p:cNvPr id="3" name="2 - Θέση περιεχομένου"/>
          <p:cNvSpPr>
            <a:spLocks noGrp="1"/>
          </p:cNvSpPr>
          <p:nvPr>
            <p:ph idx="1"/>
          </p:nvPr>
        </p:nvSpPr>
        <p:spPr>
          <a:xfrm>
            <a:off x="285720" y="1600200"/>
            <a:ext cx="8572560" cy="4829196"/>
          </a:xfrm>
        </p:spPr>
        <p:txBody>
          <a:bodyPr>
            <a:normAutofit/>
          </a:bodyPr>
          <a:lstStyle/>
          <a:p>
            <a:pPr algn="just">
              <a:buNone/>
            </a:pPr>
            <a:r>
              <a:rPr lang="el-GR" sz="2300" dirty="0" smtClean="0">
                <a:latin typeface="Arial" pitchFamily="34" charset="0"/>
                <a:cs typeface="Arial" pitchFamily="34" charset="0"/>
              </a:rPr>
              <a:t>		</a:t>
            </a:r>
            <a:r>
              <a:rPr lang="el-GR" sz="2000" dirty="0" smtClean="0">
                <a:latin typeface="Arial" pitchFamily="34" charset="0"/>
                <a:cs typeface="Arial" pitchFamily="34" charset="0"/>
              </a:rPr>
              <a:t>Στην </a:t>
            </a:r>
            <a:r>
              <a:rPr lang="el-GR" sz="2000" dirty="0">
                <a:latin typeface="Arial" pitchFamily="34" charset="0"/>
                <a:cs typeface="Arial" pitchFamily="34" charset="0"/>
              </a:rPr>
              <a:t>επικοινωνία η σημασία του μηνύματος μεταδίδεται και με τους δύο τρόπους. Μετά από μακροχρόνιες μελέτες όμως έχει αποδειχθεί ότι η απλή λεκτική επικοινωνία δεν είναι ο σημαντικότερος φορέας του μηνύματος. </a:t>
            </a:r>
            <a:endParaRPr lang="el-GR" sz="2000" dirty="0" smtClean="0">
              <a:latin typeface="Arial" pitchFamily="34" charset="0"/>
              <a:cs typeface="Arial" pitchFamily="34" charset="0"/>
            </a:endParaRPr>
          </a:p>
          <a:p>
            <a:pPr>
              <a:buNone/>
            </a:pPr>
            <a:endParaRPr lang="el-GR" sz="2000" dirty="0">
              <a:latin typeface="Arial" pitchFamily="34" charset="0"/>
              <a:cs typeface="Arial" pitchFamily="34" charset="0"/>
            </a:endParaRPr>
          </a:p>
          <a:p>
            <a:pPr algn="just">
              <a:buNone/>
            </a:pPr>
            <a:r>
              <a:rPr lang="el-GR" sz="2000" dirty="0" smtClean="0">
                <a:latin typeface="Arial" pitchFamily="34" charset="0"/>
                <a:cs typeface="Arial" pitchFamily="34" charset="0"/>
              </a:rPr>
              <a:t>		</a:t>
            </a:r>
            <a:r>
              <a:rPr lang="el-GR" sz="2000" b="1" i="1" dirty="0" smtClean="0">
                <a:solidFill>
                  <a:srgbClr val="FFFF00"/>
                </a:solidFill>
                <a:latin typeface="Arial" pitchFamily="34" charset="0"/>
                <a:cs typeface="Arial" pitchFamily="34" charset="0"/>
              </a:rPr>
              <a:t>Ο </a:t>
            </a:r>
            <a:r>
              <a:rPr lang="el-GR" sz="2000" b="1" i="1" dirty="0">
                <a:solidFill>
                  <a:srgbClr val="FFFF00"/>
                </a:solidFill>
                <a:latin typeface="Arial" pitchFamily="34" charset="0"/>
                <a:cs typeface="Arial" pitchFamily="34" charset="0"/>
              </a:rPr>
              <a:t>τρόπος ομιλίας καθώς και η σωματική και συναισθηματική «γλώσσα» του ομιλητή παίζει σπουδαιότερο ρόλο στην επιτυχημένη επικοινωνία. </a:t>
            </a:r>
            <a:endParaRPr lang="el-GR" sz="2000" b="1" i="1" dirty="0" smtClean="0">
              <a:solidFill>
                <a:srgbClr val="FFFF00"/>
              </a:solidFill>
              <a:latin typeface="Arial" pitchFamily="34" charset="0"/>
              <a:cs typeface="Arial" pitchFamily="34" charset="0"/>
            </a:endParaRPr>
          </a:p>
          <a:p>
            <a:pPr algn="just">
              <a:buNone/>
            </a:pPr>
            <a:endParaRPr lang="el-GR" sz="2000" b="1" i="1" dirty="0">
              <a:latin typeface="Arial" pitchFamily="34" charset="0"/>
              <a:cs typeface="Arial" pitchFamily="34" charset="0"/>
            </a:endParaRPr>
          </a:p>
          <a:p>
            <a:pPr algn="just">
              <a:buNone/>
            </a:pPr>
            <a:r>
              <a:rPr lang="el-GR" sz="2000" b="1" i="1" dirty="0" smtClean="0">
                <a:latin typeface="Arial" pitchFamily="34" charset="0"/>
                <a:cs typeface="Arial" pitchFamily="34" charset="0"/>
              </a:rPr>
              <a:t>		</a:t>
            </a:r>
            <a:r>
              <a:rPr lang="el-GR" sz="2000" dirty="0" smtClean="0">
                <a:latin typeface="Arial" pitchFamily="34" charset="0"/>
                <a:cs typeface="Arial" pitchFamily="34" charset="0"/>
              </a:rPr>
              <a:t>Σε </a:t>
            </a:r>
            <a:r>
              <a:rPr lang="el-GR" sz="2000" dirty="0">
                <a:latin typeface="Arial" pitchFamily="34" charset="0"/>
                <a:cs typeface="Arial" pitchFamily="34" charset="0"/>
              </a:rPr>
              <a:t>γενικές γραμμές  μπορούμε να πούμε ότι η σημασία ενός μηνύματος </a:t>
            </a:r>
            <a:r>
              <a:rPr lang="el-GR" sz="2000" i="1" u="sng" dirty="0">
                <a:latin typeface="Arial" pitchFamily="34" charset="0"/>
                <a:cs typeface="Arial" pitchFamily="34" charset="0"/>
              </a:rPr>
              <a:t>μεταδίδεται κατά 10% με τη λεκτική επικοινωνία και κατά το 90% με τη μη λεκτική</a:t>
            </a:r>
            <a:r>
              <a:rPr lang="el-GR" sz="2000" dirty="0">
                <a:latin typeface="Arial" pitchFamily="34" charset="0"/>
                <a:cs typeface="Arial" pitchFamily="34" charset="0"/>
              </a:rPr>
              <a:t>. Από τη μη λεκτική το 40% περίπου μεταδίδεται με τον τρόπο ομιλίας και το 50% με τη «γλώσσα» του σώματος.</a:t>
            </a:r>
          </a:p>
          <a:p>
            <a:pPr>
              <a:buNone/>
            </a:pP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ΜΗ ΛΕΚΤΙΚΗ ΕΠΙΚΟΙΝΩΝΙΑ</a:t>
            </a:r>
            <a:endPar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endParaRPr>
          </a:p>
        </p:txBody>
      </p:sp>
      <p:sp>
        <p:nvSpPr>
          <p:cNvPr id="3" name="2 - Θέση περιεχομένου"/>
          <p:cNvSpPr>
            <a:spLocks noGrp="1"/>
          </p:cNvSpPr>
          <p:nvPr>
            <p:ph idx="1"/>
          </p:nvPr>
        </p:nvSpPr>
        <p:spPr>
          <a:xfrm>
            <a:off x="357158" y="1571612"/>
            <a:ext cx="8229600" cy="4857784"/>
          </a:xfrm>
        </p:spPr>
        <p:txBody>
          <a:bodyPr>
            <a:normAutofit/>
          </a:bodyPr>
          <a:lstStyle/>
          <a:p>
            <a:pPr algn="just">
              <a:buNone/>
            </a:pPr>
            <a:endParaRPr lang="el-GR" sz="1400" b="1" dirty="0" smtClean="0">
              <a:latin typeface="Arial" pitchFamily="34" charset="0"/>
              <a:cs typeface="Arial" pitchFamily="34" charset="0"/>
            </a:endParaRPr>
          </a:p>
          <a:p>
            <a:pPr algn="just">
              <a:lnSpc>
                <a:spcPct val="120000"/>
              </a:lnSpc>
              <a:buSzPct val="150000"/>
              <a:buFont typeface="Wingdings" pitchFamily="2" charset="2"/>
              <a:buChar char="q"/>
            </a:pPr>
            <a:r>
              <a:rPr lang="el-GR" sz="1400" b="1" dirty="0" smtClean="0">
                <a:latin typeface="Arial" pitchFamily="34" charset="0"/>
                <a:cs typeface="Arial" pitchFamily="34" charset="0"/>
              </a:rPr>
              <a:t>	</a:t>
            </a:r>
            <a:r>
              <a:rPr lang="el-GR" sz="1800" b="1" dirty="0" smtClean="0">
                <a:latin typeface="Arial" pitchFamily="34" charset="0"/>
                <a:cs typeface="Arial" pitchFamily="34" charset="0"/>
              </a:rPr>
              <a:t>Η </a:t>
            </a:r>
            <a:r>
              <a:rPr lang="el-GR" sz="1800" b="1" dirty="0">
                <a:latin typeface="Arial" pitchFamily="34" charset="0"/>
                <a:cs typeface="Arial" pitchFamily="34" charset="0"/>
              </a:rPr>
              <a:t>μη λεκτική επικοινωνία είναι ο σπουδαιότερος παράγοντας στην διαδικασία της επικοινωνίας. Για να κατανοήσουμε καλύτερα τη  μη-λεκτική επικοινωνία, μπορούμε να την χωρίσουμε σε τρεις επιμέρους </a:t>
            </a:r>
            <a:r>
              <a:rPr lang="el-GR" sz="1800" b="1" dirty="0" smtClean="0">
                <a:latin typeface="Arial" pitchFamily="34" charset="0"/>
                <a:cs typeface="Arial" pitchFamily="34" charset="0"/>
              </a:rPr>
              <a:t>διαδικασίες:</a:t>
            </a:r>
            <a:endParaRPr lang="en-US" sz="1800" b="1" dirty="0" smtClean="0">
              <a:latin typeface="Arial" pitchFamily="34" charset="0"/>
              <a:cs typeface="Arial" pitchFamily="34" charset="0"/>
            </a:endParaRPr>
          </a:p>
          <a:p>
            <a:pPr algn="just">
              <a:lnSpc>
                <a:spcPct val="120000"/>
              </a:lnSpc>
              <a:buSzPct val="150000"/>
              <a:buNone/>
            </a:pPr>
            <a:endParaRPr lang="el-GR" sz="3500" b="1" dirty="0"/>
          </a:p>
          <a:p>
            <a:pPr marL="400050" indent="-400050">
              <a:buFont typeface="+mj-lt"/>
              <a:buAutoNum type="romanUcPeriod"/>
            </a:pPr>
            <a:r>
              <a:rPr lang="el-GR" sz="2000" b="1" dirty="0" smtClean="0">
                <a:latin typeface="Arial" pitchFamily="34" charset="0"/>
                <a:cs typeface="Arial" pitchFamily="34" charset="0"/>
              </a:rPr>
              <a:t>«Γλώσσα </a:t>
            </a:r>
            <a:r>
              <a:rPr lang="el-GR" sz="2000" b="1" dirty="0">
                <a:latin typeface="Arial" pitchFamily="34" charset="0"/>
                <a:cs typeface="Arial" pitchFamily="34" charset="0"/>
              </a:rPr>
              <a:t>του </a:t>
            </a:r>
            <a:r>
              <a:rPr lang="el-GR" sz="2000" b="1" dirty="0" smtClean="0">
                <a:latin typeface="Arial" pitchFamily="34" charset="0"/>
                <a:cs typeface="Arial" pitchFamily="34" charset="0"/>
              </a:rPr>
              <a:t>σώματος»</a:t>
            </a:r>
          </a:p>
          <a:p>
            <a:pPr marL="400050" indent="-400050" algn="just">
              <a:lnSpc>
                <a:spcPct val="120000"/>
              </a:lnSpc>
              <a:buFont typeface="+mj-lt"/>
              <a:buAutoNum type="romanUcPeriod"/>
            </a:pPr>
            <a:endParaRPr lang="el-GR" sz="2000" dirty="0">
              <a:latin typeface="Arial" pitchFamily="34" charset="0"/>
              <a:cs typeface="Arial" pitchFamily="34" charset="0"/>
            </a:endParaRPr>
          </a:p>
          <a:p>
            <a:pPr marL="400050" indent="-400050" algn="just">
              <a:lnSpc>
                <a:spcPct val="120000"/>
              </a:lnSpc>
              <a:buFont typeface="+mj-lt"/>
              <a:buAutoNum type="romanUcPeriod"/>
            </a:pPr>
            <a:r>
              <a:rPr lang="el-GR" sz="2000" b="1" dirty="0" smtClean="0">
                <a:latin typeface="Arial" pitchFamily="34" charset="0"/>
                <a:cs typeface="Arial" pitchFamily="34" charset="0"/>
              </a:rPr>
              <a:t>Θέση του ομιλητή μέσα στο χώρο</a:t>
            </a:r>
          </a:p>
          <a:p>
            <a:pPr marL="400050" indent="-400050" algn="just">
              <a:lnSpc>
                <a:spcPct val="120000"/>
              </a:lnSpc>
              <a:buFont typeface="+mj-lt"/>
              <a:buAutoNum type="romanUcPeriod"/>
            </a:pPr>
            <a:endParaRPr lang="el-GR" sz="2000" b="1" dirty="0">
              <a:latin typeface="Arial" pitchFamily="34" charset="0"/>
              <a:cs typeface="Arial" pitchFamily="34" charset="0"/>
            </a:endParaRPr>
          </a:p>
          <a:p>
            <a:pPr marL="400050" indent="-400050" algn="just">
              <a:lnSpc>
                <a:spcPct val="120000"/>
              </a:lnSpc>
              <a:buFont typeface="+mj-lt"/>
              <a:buAutoNum type="romanUcPeriod"/>
            </a:pPr>
            <a:r>
              <a:rPr lang="el-GR" sz="2000" b="1" dirty="0" smtClean="0">
                <a:latin typeface="Arial" pitchFamily="34" charset="0"/>
                <a:cs typeface="Arial" pitchFamily="34" charset="0"/>
              </a:rPr>
              <a:t>Τρόπος ομιλίας</a:t>
            </a:r>
            <a:endParaRPr lang="el-GR"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chor="b">
            <a:normAutofit/>
          </a:bodyPr>
          <a:lstStyle/>
          <a:p>
            <a:r>
              <a:rPr lang="el-GR" sz="28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ΜΗ ΛΕΚΤΙΚΗ ΕΠΙΚΟΙΝΩΝΙΑ</a:t>
            </a:r>
            <a:endPar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endParaRPr>
          </a:p>
        </p:txBody>
      </p:sp>
      <p:sp>
        <p:nvSpPr>
          <p:cNvPr id="3" name="2 - Θέση περιεχομένου"/>
          <p:cNvSpPr>
            <a:spLocks noGrp="1"/>
          </p:cNvSpPr>
          <p:nvPr>
            <p:ph idx="1"/>
          </p:nvPr>
        </p:nvSpPr>
        <p:spPr>
          <a:xfrm>
            <a:off x="457200" y="1124744"/>
            <a:ext cx="8229600" cy="5518966"/>
          </a:xfrm>
        </p:spPr>
        <p:txBody>
          <a:bodyPr>
            <a:normAutofit fontScale="70000" lnSpcReduction="20000"/>
          </a:bodyPr>
          <a:lstStyle/>
          <a:p>
            <a:pPr algn="ctr">
              <a:lnSpc>
                <a:spcPct val="120000"/>
              </a:lnSpc>
              <a:buNone/>
            </a:pPr>
            <a:r>
              <a:rPr lang="el-GR" sz="2900" b="1" i="1" u="sng" dirty="0" smtClean="0">
                <a:solidFill>
                  <a:srgbClr val="FF0000"/>
                </a:solidFill>
                <a:latin typeface="Arial" pitchFamily="34" charset="0"/>
                <a:cs typeface="Arial" pitchFamily="34" charset="0"/>
              </a:rPr>
              <a:t>«ΓΛΩΣΣΑ ΤΟΥ ΣΩΜΑΤΟΣ»</a:t>
            </a:r>
          </a:p>
          <a:p>
            <a:pPr algn="ctr">
              <a:lnSpc>
                <a:spcPct val="120000"/>
              </a:lnSpc>
              <a:buNone/>
            </a:pPr>
            <a:endParaRPr lang="el-GR" sz="2600" b="1" u="sng" dirty="0" smtClean="0">
              <a:solidFill>
                <a:srgbClr val="FF0000"/>
              </a:solidFill>
              <a:latin typeface="Arial" pitchFamily="34" charset="0"/>
              <a:cs typeface="Arial" pitchFamily="34" charset="0"/>
            </a:endParaRPr>
          </a:p>
          <a:p>
            <a:pPr>
              <a:lnSpc>
                <a:spcPct val="120000"/>
              </a:lnSpc>
              <a:buNone/>
            </a:pPr>
            <a:r>
              <a:rPr lang="el-GR" sz="2600" b="1" dirty="0" smtClean="0">
                <a:latin typeface="Arial" pitchFamily="34" charset="0"/>
                <a:cs typeface="Arial" pitchFamily="34" charset="0"/>
              </a:rPr>
              <a:t>α</a:t>
            </a:r>
            <a:r>
              <a:rPr lang="el-GR" sz="2600" b="1" i="1" u="sng" dirty="0" smtClean="0">
                <a:latin typeface="Arial" pitchFamily="34" charset="0"/>
                <a:cs typeface="Arial" pitchFamily="34" charset="0"/>
              </a:rPr>
              <a:t>. Σωματική </a:t>
            </a:r>
            <a:r>
              <a:rPr lang="el-GR" sz="2600" b="1" i="1" u="sng" dirty="0">
                <a:latin typeface="Arial" pitchFamily="34" charset="0"/>
                <a:cs typeface="Arial" pitchFamily="34" charset="0"/>
              </a:rPr>
              <a:t>διάπλαση</a:t>
            </a:r>
            <a:r>
              <a:rPr lang="el-GR" sz="2600" dirty="0">
                <a:latin typeface="Arial" pitchFamily="34" charset="0"/>
                <a:cs typeface="Arial" pitchFamily="34" charset="0"/>
              </a:rPr>
              <a:t/>
            </a:r>
            <a:br>
              <a:rPr lang="el-GR" sz="2600" dirty="0">
                <a:latin typeface="Arial" pitchFamily="34" charset="0"/>
                <a:cs typeface="Arial" pitchFamily="34" charset="0"/>
              </a:rPr>
            </a:br>
            <a:r>
              <a:rPr lang="el-GR" sz="2600" dirty="0">
                <a:latin typeface="Arial" pitchFamily="34" charset="0"/>
                <a:cs typeface="Arial" pitchFamily="34" charset="0"/>
              </a:rPr>
              <a:t>Όταν κάποιος υπέρβαρος προπονητής μιλά για τη σημασία της καλής φυσικής κατάστασης, η σωματική του διάπλαση διαψεύδει τα λεγόμενα του</a:t>
            </a:r>
            <a:r>
              <a:rPr lang="el-GR" sz="2600" dirty="0" smtClean="0">
                <a:latin typeface="Arial" pitchFamily="34" charset="0"/>
                <a:cs typeface="Arial" pitchFamily="34" charset="0"/>
              </a:rPr>
              <a:t>.</a:t>
            </a:r>
            <a:endParaRPr lang="el-GR" sz="2600" dirty="0">
              <a:latin typeface="Arial" pitchFamily="34" charset="0"/>
              <a:cs typeface="Arial" pitchFamily="34" charset="0"/>
            </a:endParaRPr>
          </a:p>
          <a:p>
            <a:pPr>
              <a:lnSpc>
                <a:spcPct val="120000"/>
              </a:lnSpc>
              <a:buNone/>
            </a:pPr>
            <a:r>
              <a:rPr lang="el-GR" sz="2600" b="1" dirty="0" smtClean="0">
                <a:latin typeface="Arial" pitchFamily="34" charset="0"/>
                <a:cs typeface="Arial" pitchFamily="34" charset="0"/>
              </a:rPr>
              <a:t>β. </a:t>
            </a:r>
            <a:r>
              <a:rPr lang="el-GR" sz="2600" b="1" i="1" u="sng" dirty="0" smtClean="0">
                <a:latin typeface="Arial" pitchFamily="34" charset="0"/>
                <a:cs typeface="Arial" pitchFamily="34" charset="0"/>
              </a:rPr>
              <a:t>Παράστημα</a:t>
            </a:r>
            <a:r>
              <a:rPr lang="el-GR" sz="2600" dirty="0">
                <a:latin typeface="Arial" pitchFamily="34" charset="0"/>
                <a:cs typeface="Arial" pitchFamily="34" charset="0"/>
              </a:rPr>
              <a:t/>
            </a:r>
            <a:br>
              <a:rPr lang="el-GR" sz="2600" dirty="0">
                <a:latin typeface="Arial" pitchFamily="34" charset="0"/>
                <a:cs typeface="Arial" pitchFamily="34" charset="0"/>
              </a:rPr>
            </a:br>
            <a:r>
              <a:rPr lang="el-GR" sz="2600" dirty="0">
                <a:latin typeface="Arial" pitchFamily="34" charset="0"/>
                <a:cs typeface="Arial" pitchFamily="34" charset="0"/>
              </a:rPr>
              <a:t>Ο τρόπος που στέκεται κάποιος κατά την διάρκεια της επικοινωνίας είναι επίσης σημαντικός παράγοντας επικοινωνίας</a:t>
            </a:r>
            <a:r>
              <a:rPr lang="el-GR" sz="2600" dirty="0" smtClean="0">
                <a:latin typeface="Arial" pitchFamily="34" charset="0"/>
                <a:cs typeface="Arial" pitchFamily="34" charset="0"/>
              </a:rPr>
              <a:t>.</a:t>
            </a:r>
            <a:endParaRPr lang="el-GR" sz="2600" dirty="0">
              <a:latin typeface="Arial" pitchFamily="34" charset="0"/>
              <a:cs typeface="Arial" pitchFamily="34" charset="0"/>
            </a:endParaRPr>
          </a:p>
          <a:p>
            <a:pPr>
              <a:lnSpc>
                <a:spcPct val="120000"/>
              </a:lnSpc>
              <a:buNone/>
            </a:pPr>
            <a:r>
              <a:rPr lang="el-GR" sz="2600" b="1" dirty="0" smtClean="0">
                <a:latin typeface="Arial" pitchFamily="34" charset="0"/>
                <a:cs typeface="Arial" pitchFamily="34" charset="0"/>
              </a:rPr>
              <a:t>γ</a:t>
            </a:r>
            <a:r>
              <a:rPr lang="el-GR" sz="2600" b="1" i="1" u="sng" dirty="0" smtClean="0">
                <a:latin typeface="Arial" pitchFamily="34" charset="0"/>
                <a:cs typeface="Arial" pitchFamily="34" charset="0"/>
              </a:rPr>
              <a:t>. Χειρονομίες</a:t>
            </a:r>
            <a:r>
              <a:rPr lang="el-GR" sz="2600" dirty="0">
                <a:latin typeface="Arial" pitchFamily="34" charset="0"/>
                <a:cs typeface="Arial" pitchFamily="34" charset="0"/>
              </a:rPr>
              <a:t/>
            </a:r>
            <a:br>
              <a:rPr lang="el-GR" sz="2600" dirty="0">
                <a:latin typeface="Arial" pitchFamily="34" charset="0"/>
                <a:cs typeface="Arial" pitchFamily="34" charset="0"/>
              </a:rPr>
            </a:br>
            <a:r>
              <a:rPr lang="el-GR" sz="2600" dirty="0">
                <a:latin typeface="Arial" pitchFamily="34" charset="0"/>
                <a:cs typeface="Arial" pitchFamily="34" charset="0"/>
              </a:rPr>
              <a:t>Ειδικά στην Ελλάδα όπου οι χειρονομίες είναι αναπόσπαστο μέρος κάθε συνομιλίας, ο τρόπος, η ένταση και η ποσότητα τους επαυξάνουν ή μειώνουν τη σημαντικότητα του </a:t>
            </a:r>
            <a:r>
              <a:rPr lang="el-GR" sz="2600" dirty="0" smtClean="0">
                <a:latin typeface="Arial" pitchFamily="34" charset="0"/>
                <a:cs typeface="Arial" pitchFamily="34" charset="0"/>
              </a:rPr>
              <a:t>μηνύματος</a:t>
            </a:r>
            <a:endParaRPr lang="el-GR" sz="2600" dirty="0">
              <a:latin typeface="Arial" pitchFamily="34" charset="0"/>
              <a:cs typeface="Arial" pitchFamily="34" charset="0"/>
            </a:endParaRPr>
          </a:p>
          <a:p>
            <a:pPr>
              <a:lnSpc>
                <a:spcPct val="120000"/>
              </a:lnSpc>
              <a:buNone/>
            </a:pPr>
            <a:r>
              <a:rPr lang="el-GR" sz="2600" b="1" dirty="0" smtClean="0">
                <a:latin typeface="Arial" pitchFamily="34" charset="0"/>
                <a:cs typeface="Arial" pitchFamily="34" charset="0"/>
              </a:rPr>
              <a:t>δ. </a:t>
            </a:r>
            <a:r>
              <a:rPr lang="el-GR" sz="2600" b="1" i="1" u="sng" dirty="0" smtClean="0">
                <a:latin typeface="Arial" pitchFamily="34" charset="0"/>
                <a:cs typeface="Arial" pitchFamily="34" charset="0"/>
              </a:rPr>
              <a:t>Επαφές</a:t>
            </a:r>
            <a:r>
              <a:rPr lang="el-GR" sz="2600" dirty="0">
                <a:latin typeface="Arial" pitchFamily="34" charset="0"/>
                <a:cs typeface="Arial" pitchFamily="34" charset="0"/>
              </a:rPr>
              <a:t/>
            </a:r>
            <a:br>
              <a:rPr lang="el-GR" sz="2600" dirty="0">
                <a:latin typeface="Arial" pitchFamily="34" charset="0"/>
                <a:cs typeface="Arial" pitchFamily="34" charset="0"/>
              </a:rPr>
            </a:br>
            <a:r>
              <a:rPr lang="el-GR" sz="2600" dirty="0">
                <a:latin typeface="Arial" pitchFamily="34" charset="0"/>
                <a:cs typeface="Arial" pitchFamily="34" charset="0"/>
              </a:rPr>
              <a:t>Η σωματική επαφή κατά τη διάρκεια της συνομιλίας είναι και αυτός ένας σημαντικός παράγοντας μεταφοράς μηνυμάτων</a:t>
            </a:r>
            <a:r>
              <a:rPr lang="el-GR" sz="2600" dirty="0" smtClean="0">
                <a:latin typeface="Arial" pitchFamily="34" charset="0"/>
                <a:cs typeface="Arial" pitchFamily="34" charset="0"/>
              </a:rPr>
              <a:t>.</a:t>
            </a:r>
            <a:endParaRPr lang="el-GR" sz="2600" dirty="0">
              <a:latin typeface="Arial" pitchFamily="34" charset="0"/>
              <a:cs typeface="Arial" pitchFamily="34" charset="0"/>
            </a:endParaRPr>
          </a:p>
          <a:p>
            <a:pPr>
              <a:lnSpc>
                <a:spcPct val="120000"/>
              </a:lnSpc>
              <a:buNone/>
            </a:pPr>
            <a:r>
              <a:rPr lang="el-GR" sz="2600" b="1" dirty="0" smtClean="0">
                <a:latin typeface="Arial" pitchFamily="34" charset="0"/>
                <a:cs typeface="Arial" pitchFamily="34" charset="0"/>
              </a:rPr>
              <a:t>ε. </a:t>
            </a:r>
            <a:r>
              <a:rPr lang="el-GR" sz="2600" b="1" i="1" u="sng" dirty="0" smtClean="0">
                <a:latin typeface="Arial" pitchFamily="34" charset="0"/>
                <a:cs typeface="Arial" pitchFamily="34" charset="0"/>
              </a:rPr>
              <a:t>Μορφασμοί</a:t>
            </a:r>
            <a:r>
              <a:rPr lang="el-GR" sz="2600" dirty="0">
                <a:latin typeface="Arial" pitchFamily="34" charset="0"/>
                <a:cs typeface="Arial" pitchFamily="34" charset="0"/>
              </a:rPr>
              <a:t/>
            </a:r>
            <a:br>
              <a:rPr lang="el-GR" sz="2600" dirty="0">
                <a:latin typeface="Arial" pitchFamily="34" charset="0"/>
                <a:cs typeface="Arial" pitchFamily="34" charset="0"/>
              </a:rPr>
            </a:br>
            <a:r>
              <a:rPr lang="el-GR" sz="2600" dirty="0">
                <a:latin typeface="Arial" pitchFamily="34" charset="0"/>
                <a:cs typeface="Arial" pitchFamily="34" charset="0"/>
              </a:rPr>
              <a:t>Οι μορφασμοί των συνομιλητών πρέπει να είναι ανάλογοι με τα λεγόμενα και να μη μεταδίδουν διαφορετικά μηνύματα.</a:t>
            </a:r>
          </a:p>
          <a:p>
            <a:pPr>
              <a:buNone/>
            </a:pP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ΜΗ ΛΕΚΤΙΚΗ ΕΠΙΚΟΙΝΩΝΙΑ</a:t>
            </a:r>
            <a:endPar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endParaRPr>
          </a:p>
        </p:txBody>
      </p:sp>
      <p:sp>
        <p:nvSpPr>
          <p:cNvPr id="3" name="2 - Θέση περιεχομένου"/>
          <p:cNvSpPr>
            <a:spLocks noGrp="1"/>
          </p:cNvSpPr>
          <p:nvPr>
            <p:ph idx="1"/>
          </p:nvPr>
        </p:nvSpPr>
        <p:spPr/>
        <p:txBody>
          <a:bodyPr>
            <a:normAutofit/>
          </a:bodyPr>
          <a:lstStyle/>
          <a:p>
            <a:pPr>
              <a:buNone/>
            </a:pPr>
            <a:endParaRPr lang="el-GR" sz="1800" b="1" dirty="0" smtClean="0"/>
          </a:p>
          <a:p>
            <a:pPr>
              <a:lnSpc>
                <a:spcPct val="110000"/>
              </a:lnSpc>
              <a:buNone/>
            </a:pPr>
            <a:r>
              <a:rPr lang="el-GR" sz="1800" b="1" dirty="0" smtClean="0">
                <a:latin typeface="Arial" pitchFamily="34" charset="0"/>
                <a:cs typeface="Arial" pitchFamily="34" charset="0"/>
              </a:rPr>
              <a:t>                             </a:t>
            </a:r>
            <a:r>
              <a:rPr lang="el-GR" sz="1800" b="1" u="sng" dirty="0" smtClean="0">
                <a:latin typeface="Arial" pitchFamily="34" charset="0"/>
                <a:cs typeface="Arial" pitchFamily="34" charset="0"/>
              </a:rPr>
              <a:t>ΘΕΣΗ ΤΟΥ ΟΜΙΛΗΤΗ ΜΕΣΑ ΣΤΟ ΧΩΡΟ</a:t>
            </a:r>
            <a:r>
              <a:rPr lang="el-GR" sz="1800" b="1" dirty="0">
                <a:latin typeface="Arial" pitchFamily="34" charset="0"/>
                <a:cs typeface="Arial" pitchFamily="34" charset="0"/>
              </a:rPr>
              <a:t/>
            </a:r>
            <a:br>
              <a:rPr lang="el-GR" sz="1800" b="1" dirty="0">
                <a:latin typeface="Arial" pitchFamily="34" charset="0"/>
                <a:cs typeface="Arial" pitchFamily="34" charset="0"/>
              </a:rPr>
            </a:br>
            <a:r>
              <a:rPr lang="el-GR" sz="1800" b="1" dirty="0" smtClean="0">
                <a:latin typeface="Arial" pitchFamily="34" charset="0"/>
                <a:cs typeface="Arial" pitchFamily="34" charset="0"/>
              </a:rPr>
              <a:t>	</a:t>
            </a:r>
            <a:r>
              <a:rPr lang="el-GR" sz="1800" dirty="0" smtClean="0">
                <a:latin typeface="Arial" pitchFamily="34" charset="0"/>
                <a:cs typeface="Arial" pitchFamily="34" charset="0"/>
              </a:rPr>
              <a:t>Ποια </a:t>
            </a:r>
            <a:r>
              <a:rPr lang="el-GR" sz="1800" dirty="0">
                <a:latin typeface="Arial" pitchFamily="34" charset="0"/>
                <a:cs typeface="Arial" pitchFamily="34" charset="0"/>
              </a:rPr>
              <a:t>είναι η θέση των συνομιλητών μέσα στο συγκεκριμένο χώρο; Στον αθλητισμό συνήθως έχουμε τον προπονητή ή τους παράγοντες να στέκονται όρθιοι και οι αθλητές καθισμένοι κάτω. Το γεγονός αυτό και μόνο αυτόματα «βάζει» κάποιους σε πλεονεκτική και κάποιους σε μειονεκτική θέση</a:t>
            </a:r>
            <a:r>
              <a:rPr lang="el-GR" sz="1800" dirty="0" smtClean="0">
                <a:latin typeface="Arial" pitchFamily="34" charset="0"/>
                <a:cs typeface="Arial" pitchFamily="34" charset="0"/>
              </a:rPr>
              <a:t>.</a:t>
            </a:r>
          </a:p>
          <a:p>
            <a:pPr>
              <a:lnSpc>
                <a:spcPct val="110000"/>
              </a:lnSpc>
              <a:buNone/>
            </a:pPr>
            <a:endParaRPr lang="el-GR" sz="1800" dirty="0">
              <a:latin typeface="Arial" pitchFamily="34" charset="0"/>
              <a:cs typeface="Arial" pitchFamily="34" charset="0"/>
            </a:endParaRPr>
          </a:p>
          <a:p>
            <a:pPr>
              <a:lnSpc>
                <a:spcPct val="110000"/>
              </a:lnSpc>
              <a:buNone/>
            </a:pPr>
            <a:endParaRPr lang="el-GR" sz="1800" dirty="0" smtClean="0">
              <a:latin typeface="Arial" pitchFamily="34" charset="0"/>
              <a:cs typeface="Arial" pitchFamily="34" charset="0"/>
            </a:endParaRPr>
          </a:p>
          <a:p>
            <a:pPr>
              <a:lnSpc>
                <a:spcPct val="110000"/>
              </a:lnSpc>
              <a:buNone/>
            </a:pPr>
            <a:r>
              <a:rPr lang="el-GR" sz="1800" b="1" dirty="0" smtClean="0">
                <a:latin typeface="Arial" pitchFamily="34" charset="0"/>
                <a:cs typeface="Arial" pitchFamily="34" charset="0"/>
              </a:rPr>
              <a:t>                                             </a:t>
            </a:r>
            <a:r>
              <a:rPr lang="el-GR" sz="1800" b="1" u="sng" dirty="0" smtClean="0">
                <a:latin typeface="Arial" pitchFamily="34" charset="0"/>
                <a:cs typeface="Arial" pitchFamily="34" charset="0"/>
              </a:rPr>
              <a:t>ΤΡΟΠΟΣ ΟΜΙΛ</a:t>
            </a:r>
            <a:r>
              <a:rPr lang="el-GR" sz="1800" b="1" dirty="0" smtClean="0">
                <a:latin typeface="Arial" pitchFamily="34" charset="0"/>
                <a:cs typeface="Arial" pitchFamily="34" charset="0"/>
              </a:rPr>
              <a:t>ΙΑΣ</a:t>
            </a:r>
            <a:r>
              <a:rPr lang="el-GR" sz="1800" b="1" dirty="0">
                <a:latin typeface="Arial" pitchFamily="34" charset="0"/>
                <a:cs typeface="Arial" pitchFamily="34" charset="0"/>
              </a:rPr>
              <a:t/>
            </a:r>
            <a:br>
              <a:rPr lang="el-GR" sz="1800" b="1" dirty="0">
                <a:latin typeface="Arial" pitchFamily="34" charset="0"/>
                <a:cs typeface="Arial" pitchFamily="34" charset="0"/>
              </a:rPr>
            </a:br>
            <a:r>
              <a:rPr lang="el-GR" sz="1800" b="1" dirty="0" smtClean="0">
                <a:latin typeface="Arial" pitchFamily="34" charset="0"/>
                <a:cs typeface="Arial" pitchFamily="34" charset="0"/>
              </a:rPr>
              <a:t>	</a:t>
            </a:r>
            <a:r>
              <a:rPr lang="el-GR" sz="1800" dirty="0" smtClean="0">
                <a:latin typeface="Arial" pitchFamily="34" charset="0"/>
                <a:cs typeface="Arial" pitchFamily="34" charset="0"/>
              </a:rPr>
              <a:t>Ο </a:t>
            </a:r>
            <a:r>
              <a:rPr lang="el-GR" sz="1800" dirty="0">
                <a:latin typeface="Arial" pitchFamily="34" charset="0"/>
                <a:cs typeface="Arial" pitchFamily="34" charset="0"/>
              </a:rPr>
              <a:t>τόνος της φωνής, η ένταση της και ο ρυθμός της μεταδίδουν τα δικά τους μηνύματα, όπως θα δούμε παρακάτω.</a:t>
            </a:r>
          </a:p>
          <a:p>
            <a:pPr>
              <a:buNone/>
            </a:pPr>
            <a:endParaRPr lang="el-GR"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85728"/>
            <a:ext cx="8229600" cy="857256"/>
          </a:xfrm>
        </p:spPr>
        <p:txBody>
          <a:bodyPr>
            <a:normAutofit/>
          </a:bodyPr>
          <a:lstStyle/>
          <a:p>
            <a:r>
              <a:rPr lang="el-GR" sz="28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ΒΑΣΙΚΑ ΣΤΟΙΧΕΙΑ ΕΠΙΚΟΙΝΩΝΙΑΣ</a:t>
            </a:r>
            <a:endPar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endParaRPr>
          </a:p>
        </p:txBody>
      </p:sp>
      <p:sp>
        <p:nvSpPr>
          <p:cNvPr id="3" name="2 - Θέση περιεχομένου"/>
          <p:cNvSpPr>
            <a:spLocks noGrp="1"/>
          </p:cNvSpPr>
          <p:nvPr>
            <p:ph idx="1"/>
          </p:nvPr>
        </p:nvSpPr>
        <p:spPr>
          <a:xfrm>
            <a:off x="457200" y="1214422"/>
            <a:ext cx="8401080" cy="5429288"/>
          </a:xfrm>
        </p:spPr>
        <p:txBody>
          <a:bodyPr>
            <a:normAutofit fontScale="40000" lnSpcReduction="20000"/>
          </a:bodyPr>
          <a:lstStyle/>
          <a:p>
            <a:pPr algn="just">
              <a:lnSpc>
                <a:spcPct val="120000"/>
              </a:lnSpc>
              <a:buNone/>
            </a:pPr>
            <a:r>
              <a:rPr lang="el-GR" sz="5000" b="1" dirty="0" smtClean="0">
                <a:latin typeface="Arial" pitchFamily="34" charset="0"/>
                <a:cs typeface="Arial" pitchFamily="34" charset="0"/>
              </a:rPr>
              <a:t>	</a:t>
            </a:r>
            <a:r>
              <a:rPr lang="el-GR" sz="5000" b="1" u="sng" dirty="0" smtClean="0">
                <a:solidFill>
                  <a:srgbClr val="FFFF00"/>
                </a:solidFill>
                <a:latin typeface="Arial" pitchFamily="34" charset="0"/>
                <a:cs typeface="Arial" pitchFamily="34" charset="0"/>
              </a:rPr>
              <a:t>Ι.  Ακρόαση</a:t>
            </a:r>
          </a:p>
          <a:p>
            <a:pPr algn="just">
              <a:lnSpc>
                <a:spcPct val="120000"/>
              </a:lnSpc>
              <a:buNone/>
            </a:pPr>
            <a:endParaRPr lang="el-GR" sz="5000" b="1" u="sng" dirty="0" smtClean="0">
              <a:latin typeface="Arial" pitchFamily="34" charset="0"/>
              <a:cs typeface="Arial" pitchFamily="34" charset="0"/>
            </a:endParaRPr>
          </a:p>
          <a:p>
            <a:pPr algn="just">
              <a:lnSpc>
                <a:spcPct val="120000"/>
              </a:lnSpc>
              <a:buClr>
                <a:schemeClr val="tx1">
                  <a:lumMod val="85000"/>
                  <a:lumOff val="15000"/>
                </a:schemeClr>
              </a:buClr>
              <a:buSzPct val="111000"/>
              <a:buFont typeface="Wingdings" pitchFamily="2" charset="2"/>
              <a:buChar char="q"/>
            </a:pPr>
            <a:r>
              <a:rPr lang="el-GR" sz="4000" dirty="0" smtClean="0">
                <a:latin typeface="Arial" pitchFamily="34" charset="0"/>
                <a:cs typeface="Arial" pitchFamily="34" charset="0"/>
              </a:rPr>
              <a:t>Ένας </a:t>
            </a:r>
            <a:r>
              <a:rPr lang="el-GR" sz="4000" dirty="0">
                <a:latin typeface="Arial" pitchFamily="34" charset="0"/>
                <a:cs typeface="Arial" pitchFamily="34" charset="0"/>
              </a:rPr>
              <a:t>από τους σημαντικότερους παράγοντες που πρέπει να προσέξουμε στην επικοινωνία </a:t>
            </a:r>
            <a:r>
              <a:rPr lang="el-GR" sz="4000" b="1" dirty="0">
                <a:latin typeface="Arial" pitchFamily="34" charset="0"/>
                <a:cs typeface="Arial" pitchFamily="34" charset="0"/>
              </a:rPr>
              <a:t>είναι η αμφίδρομη </a:t>
            </a:r>
            <a:r>
              <a:rPr lang="el-GR" sz="4000" b="1" dirty="0" smtClean="0">
                <a:latin typeface="Arial" pitchFamily="34" charset="0"/>
                <a:cs typeface="Arial" pitchFamily="34" charset="0"/>
              </a:rPr>
              <a:t>δομή</a:t>
            </a:r>
            <a:r>
              <a:rPr lang="el-GR" sz="4000" dirty="0" smtClean="0">
                <a:latin typeface="Arial" pitchFamily="34" charset="0"/>
                <a:cs typeface="Arial" pitchFamily="34" charset="0"/>
              </a:rPr>
              <a:t> </a:t>
            </a:r>
            <a:r>
              <a:rPr lang="el-GR" sz="4000" dirty="0">
                <a:latin typeface="Arial" pitchFamily="34" charset="0"/>
                <a:cs typeface="Arial" pitchFamily="34" charset="0"/>
              </a:rPr>
              <a:t>της. Όπως αναφέρθηκε στον ορισμό της επικοινωνίας, η υποδοχή ή η ακρόαση των μηνυμάτων από τον συνομιλητή μας είναι εξ ίσου σημαντική με την αποστολή τους. Με τον </a:t>
            </a:r>
            <a:r>
              <a:rPr lang="el-GR" sz="4000" b="1" dirty="0">
                <a:latin typeface="Arial" pitchFamily="34" charset="0"/>
                <a:cs typeface="Arial" pitchFamily="34" charset="0"/>
              </a:rPr>
              <a:t>όρο ''ακρόαση''</a:t>
            </a:r>
            <a:r>
              <a:rPr lang="el-GR" sz="4000" dirty="0">
                <a:latin typeface="Arial" pitchFamily="34" charset="0"/>
                <a:cs typeface="Arial" pitchFamily="34" charset="0"/>
              </a:rPr>
              <a:t> εννοούμε τη </a:t>
            </a:r>
            <a:r>
              <a:rPr lang="el-GR" sz="4000" i="1" dirty="0">
                <a:latin typeface="Arial" pitchFamily="34" charset="0"/>
                <a:cs typeface="Arial" pitchFamily="34" charset="0"/>
              </a:rPr>
              <a:t>διαδικασία εκείνη που περιλαμβάνει τη «σύλληψη» του μηνύματος από τον συνομιλητή μας, την αποκωδικοποίηση του, την κατανόηση του και την αρχή της διαδικασίας της ανατροφοδότησης, δηλαδή της απάντησης</a:t>
            </a:r>
            <a:r>
              <a:rPr lang="el-GR" sz="4000" i="1" dirty="0" smtClean="0">
                <a:latin typeface="Arial" pitchFamily="34" charset="0"/>
                <a:cs typeface="Arial" pitchFamily="34" charset="0"/>
              </a:rPr>
              <a:t>.</a:t>
            </a:r>
          </a:p>
          <a:p>
            <a:pPr algn="just">
              <a:lnSpc>
                <a:spcPct val="120000"/>
              </a:lnSpc>
              <a:buFont typeface="Wingdings" pitchFamily="2" charset="2"/>
              <a:buChar char="q"/>
            </a:pPr>
            <a:endParaRPr lang="el-GR" sz="4000" dirty="0">
              <a:latin typeface="Arial" pitchFamily="34" charset="0"/>
              <a:cs typeface="Arial" pitchFamily="34" charset="0"/>
            </a:endParaRPr>
          </a:p>
          <a:p>
            <a:pPr algn="just">
              <a:lnSpc>
                <a:spcPct val="120000"/>
              </a:lnSpc>
              <a:buFont typeface="Wingdings" pitchFamily="2" charset="2"/>
              <a:buChar char="q"/>
            </a:pPr>
            <a:r>
              <a:rPr lang="el-GR" sz="4000" dirty="0">
                <a:latin typeface="Arial" pitchFamily="34" charset="0"/>
                <a:cs typeface="Arial" pitchFamily="34" charset="0"/>
              </a:rPr>
              <a:t>Πολλές φορές χρησιμοποιείται ο όρος ''ενεργητική ακρόαση'', γιατί θέλουμε να δηλώσουμε ότι κατά τη διάρκεια της ακρόασης καταβάλλεται προσπάθεια για καλύτερη υποδοχή του μηνύματος. </a:t>
            </a:r>
            <a:r>
              <a:rPr lang="el-GR" sz="4000" i="1" dirty="0">
                <a:latin typeface="Arial" pitchFamily="34" charset="0"/>
                <a:cs typeface="Arial" pitchFamily="34" charset="0"/>
              </a:rPr>
              <a:t>Η </a:t>
            </a:r>
            <a:r>
              <a:rPr lang="el-GR" sz="4000" b="1" i="1" dirty="0">
                <a:latin typeface="Arial" pitchFamily="34" charset="0"/>
                <a:cs typeface="Arial" pitchFamily="34" charset="0"/>
              </a:rPr>
              <a:t>ενεργητική ακρόαση </a:t>
            </a:r>
            <a:r>
              <a:rPr lang="el-GR" sz="4000" i="1" dirty="0">
                <a:latin typeface="Arial" pitchFamily="34" charset="0"/>
                <a:cs typeface="Arial" pitchFamily="34" charset="0"/>
              </a:rPr>
              <a:t>θεωρείται </a:t>
            </a:r>
            <a:r>
              <a:rPr lang="el-GR" sz="4000" b="1" i="1" u="sng" dirty="0">
                <a:latin typeface="Arial" pitchFamily="34" charset="0"/>
                <a:cs typeface="Arial" pitchFamily="34" charset="0"/>
              </a:rPr>
              <a:t>ένα απαραίτητο κομμάτι κάθε διαπροσωπικής επικοινωνίας</a:t>
            </a:r>
            <a:r>
              <a:rPr lang="el-GR" sz="4000" i="1" dirty="0">
                <a:latin typeface="Arial" pitchFamily="34" charset="0"/>
                <a:cs typeface="Arial" pitchFamily="34" charset="0"/>
              </a:rPr>
              <a:t> και είναι μια ικανότητα που μπορεί και πρέπει να αποκτηθεί μετά από συστηματική εξάσκηση</a:t>
            </a:r>
            <a:r>
              <a:rPr lang="el-GR" sz="4000" i="1" dirty="0" smtClean="0">
                <a:latin typeface="Arial" pitchFamily="34" charset="0"/>
                <a:cs typeface="Arial" pitchFamily="34" charset="0"/>
              </a:rPr>
              <a:t>.</a:t>
            </a:r>
          </a:p>
          <a:p>
            <a:pPr algn="just">
              <a:lnSpc>
                <a:spcPct val="120000"/>
              </a:lnSpc>
              <a:buNone/>
            </a:pPr>
            <a:endParaRPr lang="el-GR" sz="4300" dirty="0">
              <a:latin typeface="Arial" pitchFamily="34" charset="0"/>
              <a:cs typeface="Arial" pitchFamily="34" charset="0"/>
            </a:endParaRPr>
          </a:p>
          <a:p>
            <a:pPr algn="just">
              <a:lnSpc>
                <a:spcPct val="120000"/>
              </a:lnSpc>
              <a:buNone/>
            </a:pPr>
            <a:r>
              <a:rPr lang="el-GR" sz="4300" b="1" dirty="0" smtClean="0">
                <a:latin typeface="Arial" pitchFamily="34" charset="0"/>
                <a:cs typeface="Arial" pitchFamily="34" charset="0"/>
              </a:rPr>
              <a:t>	Η </a:t>
            </a:r>
            <a:r>
              <a:rPr lang="el-GR" sz="4300" b="1" dirty="0">
                <a:latin typeface="Arial" pitchFamily="34" charset="0"/>
                <a:cs typeface="Arial" pitchFamily="34" charset="0"/>
              </a:rPr>
              <a:t>ακρόαση είναι η πιο συνηθισμένη καθημερινή μας απασχόληση. Και όμως, δεν εκπαιδευόμαστε και δεν αφιερώνουμε χρόνο για τη βελτίωση της</a:t>
            </a:r>
            <a:r>
              <a:rPr lang="el-GR" sz="4300" b="1" dirty="0" smtClean="0">
                <a:latin typeface="Arial" pitchFamily="34" charset="0"/>
                <a:cs typeface="Arial" pitchFamily="34" charset="0"/>
              </a:rPr>
              <a:t>.</a:t>
            </a:r>
          </a:p>
          <a:p>
            <a:endParaRPr lang="el-GR" dirty="0" smtClean="0"/>
          </a:p>
          <a:p>
            <a:endParaRPr lang="el-GR" dirty="0"/>
          </a:p>
          <a:p>
            <a:endParaRPr lang="el-GR" dirty="0"/>
          </a:p>
        </p:txBody>
      </p:sp>
      <p:sp>
        <p:nvSpPr>
          <p:cNvPr id="4" name="3 - Ορθογώνιο"/>
          <p:cNvSpPr/>
          <p:nvPr/>
        </p:nvSpPr>
        <p:spPr>
          <a:xfrm>
            <a:off x="642910" y="5589240"/>
            <a:ext cx="8215370" cy="857256"/>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725470"/>
          </a:xfrm>
        </p:spPr>
        <p:txBody>
          <a:bodyPr>
            <a:normAutofit/>
          </a:bodyPr>
          <a:lstStyle/>
          <a:p>
            <a:r>
              <a:rPr lang="el-GR" sz="2800" b="1" i="1" cap="all" dirty="0" smtClean="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rPr>
              <a:t>ΒΑΣΙΚΑ ΣΤΟΙΧΕΙΑ ΕΠΙΚΟΙΝΩΝΙΑΣ</a:t>
            </a:r>
            <a:endParaRPr lang="el-GR" sz="2800" b="1" i="1" cap="all"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latin typeface="Arial" panose="020B0604020202020204" pitchFamily="34" charset="0"/>
              <a:cs typeface="Arial" panose="020B0604020202020204" pitchFamily="34" charset="0"/>
            </a:endParaRPr>
          </a:p>
        </p:txBody>
      </p:sp>
      <p:sp>
        <p:nvSpPr>
          <p:cNvPr id="3" name="2 - Θέση περιεχομένου"/>
          <p:cNvSpPr>
            <a:spLocks noGrp="1"/>
          </p:cNvSpPr>
          <p:nvPr>
            <p:ph idx="1"/>
          </p:nvPr>
        </p:nvSpPr>
        <p:spPr>
          <a:xfrm>
            <a:off x="285720" y="1214422"/>
            <a:ext cx="8715436" cy="5500726"/>
          </a:xfrm>
        </p:spPr>
        <p:txBody>
          <a:bodyPr>
            <a:normAutofit fontScale="47500" lnSpcReduction="20000"/>
          </a:bodyPr>
          <a:lstStyle/>
          <a:p>
            <a:pPr>
              <a:buNone/>
            </a:pPr>
            <a:r>
              <a:rPr lang="el-GR" sz="3400" b="1" i="1" u="sng" dirty="0" smtClean="0">
                <a:solidFill>
                  <a:srgbClr val="FFFF00"/>
                </a:solidFill>
                <a:latin typeface="Arial" pitchFamily="34" charset="0"/>
                <a:cs typeface="Arial" pitchFamily="34" charset="0"/>
              </a:rPr>
              <a:t>Γενικότερα για τη  βελτίωση της ακρόασης  συνιστάται:</a:t>
            </a:r>
          </a:p>
          <a:p>
            <a:pPr>
              <a:buNone/>
            </a:pPr>
            <a:endParaRPr lang="el-GR" sz="2900" dirty="0" smtClean="0">
              <a:latin typeface="Arial" pitchFamily="34" charset="0"/>
              <a:cs typeface="Arial" pitchFamily="34" charset="0"/>
            </a:endParaRPr>
          </a:p>
          <a:p>
            <a:pPr lvl="0">
              <a:lnSpc>
                <a:spcPct val="120000"/>
              </a:lnSpc>
              <a:buFont typeface="Wingdings" pitchFamily="2" charset="2"/>
              <a:buChar char="ü"/>
            </a:pPr>
            <a:r>
              <a:rPr lang="el-GR" sz="2900" dirty="0" smtClean="0">
                <a:latin typeface="Arial" pitchFamily="34" charset="0"/>
                <a:cs typeface="Arial" pitchFamily="34" charset="0"/>
              </a:rPr>
              <a:t>Ακρόαση χωρίς προκατάληψη απέναντι στον συνομιλητή μας.</a:t>
            </a:r>
          </a:p>
          <a:p>
            <a:pPr lvl="0">
              <a:lnSpc>
                <a:spcPct val="120000"/>
              </a:lnSpc>
              <a:buFont typeface="Wingdings" pitchFamily="2" charset="2"/>
              <a:buChar char="ü"/>
            </a:pPr>
            <a:endParaRPr lang="el-GR" sz="2900" dirty="0" smtClean="0">
              <a:latin typeface="Arial" pitchFamily="34" charset="0"/>
              <a:cs typeface="Arial" pitchFamily="34" charset="0"/>
            </a:endParaRPr>
          </a:p>
          <a:p>
            <a:pPr lvl="0">
              <a:lnSpc>
                <a:spcPct val="120000"/>
              </a:lnSpc>
              <a:buFont typeface="Wingdings" pitchFamily="2" charset="2"/>
              <a:buChar char="ü"/>
            </a:pPr>
            <a:r>
              <a:rPr lang="el-GR" sz="2900" dirty="0" smtClean="0">
                <a:latin typeface="Arial" pitchFamily="34" charset="0"/>
                <a:cs typeface="Arial" pitchFamily="34" charset="0"/>
              </a:rPr>
              <a:t>Ακρόαση με συμπάθεια.</a:t>
            </a:r>
          </a:p>
          <a:p>
            <a:pPr lvl="0">
              <a:lnSpc>
                <a:spcPct val="120000"/>
              </a:lnSpc>
              <a:buFont typeface="Wingdings" pitchFamily="2" charset="2"/>
              <a:buChar char="ü"/>
            </a:pPr>
            <a:endParaRPr lang="el-GR" sz="2900" dirty="0" smtClean="0">
              <a:latin typeface="Arial" pitchFamily="34" charset="0"/>
              <a:cs typeface="Arial" pitchFamily="34" charset="0"/>
            </a:endParaRPr>
          </a:p>
          <a:p>
            <a:pPr lvl="0">
              <a:lnSpc>
                <a:spcPct val="120000"/>
              </a:lnSpc>
              <a:buFont typeface="Wingdings" pitchFamily="2" charset="2"/>
              <a:buChar char="ü"/>
            </a:pPr>
            <a:r>
              <a:rPr lang="el-GR" sz="2900" dirty="0" smtClean="0">
                <a:latin typeface="Arial" pitchFamily="34" charset="0"/>
                <a:cs typeface="Arial" pitchFamily="34" charset="0"/>
              </a:rPr>
              <a:t>Ακρόαση με αυτοσυγκέντρωση στα λεγόμενα του συνομιλητή μας. </a:t>
            </a:r>
          </a:p>
          <a:p>
            <a:pPr lvl="0">
              <a:lnSpc>
                <a:spcPct val="120000"/>
              </a:lnSpc>
              <a:buNone/>
            </a:pPr>
            <a:r>
              <a:rPr lang="el-GR" sz="2900" dirty="0" smtClean="0">
                <a:latin typeface="Arial" pitchFamily="34" charset="0"/>
                <a:cs typeface="Arial" pitchFamily="34" charset="0"/>
              </a:rPr>
              <a:t>        </a:t>
            </a:r>
          </a:p>
          <a:p>
            <a:pPr lvl="0">
              <a:lnSpc>
                <a:spcPct val="120000"/>
              </a:lnSpc>
              <a:buFont typeface="Wingdings" pitchFamily="2" charset="2"/>
              <a:buChar char="ü"/>
            </a:pPr>
            <a:r>
              <a:rPr lang="el-GR" sz="2900" dirty="0" smtClean="0">
                <a:latin typeface="Arial" pitchFamily="34" charset="0"/>
                <a:cs typeface="Arial" pitchFamily="34" charset="0"/>
              </a:rPr>
              <a:t>Εκπαίδευση για  βελτίωση της αυτοσυγκέντρωσης.</a:t>
            </a:r>
          </a:p>
          <a:p>
            <a:pPr lvl="0">
              <a:lnSpc>
                <a:spcPct val="120000"/>
              </a:lnSpc>
              <a:buFont typeface="Wingdings" pitchFamily="2" charset="2"/>
              <a:buChar char="ü"/>
            </a:pPr>
            <a:endParaRPr lang="el-GR" sz="2900" dirty="0" smtClean="0">
              <a:latin typeface="Arial" pitchFamily="34" charset="0"/>
              <a:cs typeface="Arial" pitchFamily="34" charset="0"/>
            </a:endParaRPr>
          </a:p>
          <a:p>
            <a:pPr lvl="0">
              <a:lnSpc>
                <a:spcPct val="120000"/>
              </a:lnSpc>
              <a:buFont typeface="Wingdings" pitchFamily="2" charset="2"/>
              <a:buChar char="ü"/>
            </a:pPr>
            <a:r>
              <a:rPr lang="el-GR" sz="2900" dirty="0" smtClean="0">
                <a:latin typeface="Arial" pitchFamily="34" charset="0"/>
                <a:cs typeface="Arial" pitchFamily="34" charset="0"/>
              </a:rPr>
              <a:t>Αξιολόγηση του συνομιλητή από το περιεχόμενο των μηνυμάτων του και όχι από την εμφάνιση του.</a:t>
            </a:r>
          </a:p>
          <a:p>
            <a:pPr lvl="0">
              <a:lnSpc>
                <a:spcPct val="120000"/>
              </a:lnSpc>
              <a:buFont typeface="Wingdings" pitchFamily="2" charset="2"/>
              <a:buChar char="ü"/>
            </a:pPr>
            <a:endParaRPr lang="el-GR" sz="2900" dirty="0" smtClean="0">
              <a:latin typeface="Arial" pitchFamily="34" charset="0"/>
              <a:cs typeface="Arial" pitchFamily="34" charset="0"/>
            </a:endParaRPr>
          </a:p>
          <a:p>
            <a:pPr lvl="0">
              <a:lnSpc>
                <a:spcPct val="120000"/>
              </a:lnSpc>
              <a:buFont typeface="Wingdings" pitchFamily="2" charset="2"/>
              <a:buChar char="ü"/>
            </a:pPr>
            <a:r>
              <a:rPr lang="el-GR" sz="2900" dirty="0" smtClean="0">
                <a:latin typeface="Arial" pitchFamily="34" charset="0"/>
                <a:cs typeface="Arial" pitchFamily="34" charset="0"/>
              </a:rPr>
              <a:t>Προσοχή στη μη-λεκτική "γλώσσα" του συνομιλητή μας.</a:t>
            </a:r>
          </a:p>
          <a:p>
            <a:pPr lvl="0">
              <a:lnSpc>
                <a:spcPct val="120000"/>
              </a:lnSpc>
              <a:buFont typeface="Wingdings" pitchFamily="2" charset="2"/>
              <a:buChar char="ü"/>
            </a:pPr>
            <a:endParaRPr lang="el-GR" sz="2900" dirty="0" smtClean="0">
              <a:latin typeface="Arial" pitchFamily="34" charset="0"/>
              <a:cs typeface="Arial" pitchFamily="34" charset="0"/>
            </a:endParaRPr>
          </a:p>
          <a:p>
            <a:pPr lvl="0">
              <a:lnSpc>
                <a:spcPct val="120000"/>
              </a:lnSpc>
              <a:buFont typeface="Wingdings" pitchFamily="2" charset="2"/>
              <a:buChar char="ü"/>
            </a:pPr>
            <a:r>
              <a:rPr lang="el-GR" sz="2900" dirty="0" smtClean="0">
                <a:latin typeface="Arial" pitchFamily="34" charset="0"/>
                <a:cs typeface="Arial" pitchFamily="34" charset="0"/>
              </a:rPr>
              <a:t>Προσοχή στο κυρίως θέμα και όχι σε μικρολεπτομέρειες.</a:t>
            </a:r>
          </a:p>
          <a:p>
            <a:pPr lvl="0">
              <a:lnSpc>
                <a:spcPct val="120000"/>
              </a:lnSpc>
              <a:buFont typeface="Wingdings" pitchFamily="2" charset="2"/>
              <a:buChar char="ü"/>
            </a:pPr>
            <a:endParaRPr lang="el-GR" sz="2900" dirty="0" smtClean="0">
              <a:latin typeface="Arial" pitchFamily="34" charset="0"/>
              <a:cs typeface="Arial" pitchFamily="34" charset="0"/>
            </a:endParaRPr>
          </a:p>
          <a:p>
            <a:pPr lvl="0">
              <a:lnSpc>
                <a:spcPct val="120000"/>
              </a:lnSpc>
              <a:buFont typeface="Wingdings" pitchFamily="2" charset="2"/>
              <a:buChar char="ü"/>
            </a:pPr>
            <a:r>
              <a:rPr lang="el-GR" sz="2900" dirty="0" smtClean="0">
                <a:latin typeface="Arial" pitchFamily="34" charset="0"/>
                <a:cs typeface="Arial" pitchFamily="34" charset="0"/>
              </a:rPr>
              <a:t>Απομάκρυνση των ηχητικών εμποδίων από το περιβάλλον της συζήτησης. Εάν αυτό δεν είναι δυνατό, τότε προσπαθούμε να συγκεντρωθούμε στο συνομιλητή μας.</a:t>
            </a:r>
          </a:p>
          <a:p>
            <a:pPr lvl="0">
              <a:lnSpc>
                <a:spcPct val="120000"/>
              </a:lnSpc>
              <a:buFont typeface="Wingdings" pitchFamily="2" charset="2"/>
              <a:buChar char="ü"/>
            </a:pPr>
            <a:endParaRPr lang="el-GR" sz="2900" dirty="0" smtClean="0">
              <a:latin typeface="Arial" pitchFamily="34" charset="0"/>
              <a:cs typeface="Arial" pitchFamily="34" charset="0"/>
            </a:endParaRPr>
          </a:p>
          <a:p>
            <a:pPr>
              <a:lnSpc>
                <a:spcPct val="120000"/>
              </a:lnSpc>
              <a:buFont typeface="Wingdings" pitchFamily="2" charset="2"/>
              <a:buChar char="ü"/>
            </a:pPr>
            <a:r>
              <a:rPr lang="el-GR" sz="2900" dirty="0" smtClean="0">
                <a:latin typeface="Arial" pitchFamily="34" charset="0"/>
                <a:cs typeface="Arial" pitchFamily="34" charset="0"/>
              </a:rPr>
              <a:t>Προσπάθεια για να γίνεται καλύτερος ακροατής.</a:t>
            </a:r>
          </a:p>
          <a:p>
            <a:pPr>
              <a:buNone/>
            </a:pP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Τεχνικό">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Override1.xml><?xml version="1.0" encoding="utf-8"?>
<a:themeOverride xmlns:a="http://schemas.openxmlformats.org/drawingml/2006/main">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721</TotalTime>
  <Words>925</Words>
  <Application>Microsoft Office PowerPoint</Application>
  <PresentationFormat>Προβολή στην οθόνη (4:3)</PresentationFormat>
  <Paragraphs>183</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Τεχνικό</vt:lpstr>
      <vt:lpstr>  ΕΚΠΑΙΔΕΥΤΗΣ  ΓΥΜΝΑΣΤΙΚΗΣ  ΜΕ  ΒΑΡΗ - Δ1 </vt:lpstr>
      <vt:lpstr>ΕΠΙΚΟΙΝΩΝΙΑ </vt:lpstr>
      <vt:lpstr>ΕΠΙΚΟΙΝΩΝΙΑ</vt:lpstr>
      <vt:lpstr>  ΑΠΟΤΕΛΕΣΜΑΤΙΚΟΤΗΤΑ ΤΩΝ ΤΡΟΠΩΝ ΕΠΙΚΟΙΝΩΝΙΑΣ</vt:lpstr>
      <vt:lpstr>ΜΗ ΛΕΚΤΙΚΗ ΕΠΙΚΟΙΝΩΝΙΑ</vt:lpstr>
      <vt:lpstr>ΜΗ ΛΕΚΤΙΚΗ ΕΠΙΚΟΙΝΩΝΙΑ</vt:lpstr>
      <vt:lpstr>ΜΗ ΛΕΚΤΙΚΗ ΕΠΙΚΟΙΝΩΝΙΑ</vt:lpstr>
      <vt:lpstr>ΒΑΣΙΚΑ ΣΤΟΙΧΕΙΑ ΕΠΙΚΟΙΝΩΝΙΑΣ</vt:lpstr>
      <vt:lpstr>ΒΑΣΙΚΑ ΣΤΟΙΧΕΙΑ ΕΠΙΚΟΙΝΩΝΙΑΣ</vt:lpstr>
      <vt:lpstr>ΒΑΣΙΚΑ ΣΤΟΙΧΕΙΑ ΕΠΙΚΟΙΝΩΝΙΑΣ</vt:lpstr>
      <vt:lpstr>ΒΑΣΙΚΑ ΣΤΟΙΧΕΙΑ ΕΠΙΚΟΙΝΩΝΙΑΣ</vt:lpstr>
      <vt:lpstr>ΒΑΣΙΚΑ ΣΤΟΙΧΕΙΑ ΕΠΙΚΟΙΝΩΝΙΑΣ</vt:lpstr>
      <vt:lpstr>ΒΑΣΙΚΑ ΣΤΟΙΧΕΙΑ ΕΠΙΚΟΙΝΩΝΙΑΣ</vt:lpstr>
      <vt:lpstr>ΒΑΣΙΚΑ ΣΤΟΙΧΕΙΑ ΕΠΙΚΟΙΝΩΝΙΑΣ</vt:lpstr>
      <vt:lpstr>ΒΑΣΙΚΑ ΣΤΟΙΧΕΙΑ ΕΠΙΚΟΙΝΩΝΙΑΣ</vt:lpstr>
      <vt:lpstr>ΒΑΣΙΚΑ ΣΤΟΙΧΕΙΑ ΕΠΙΚΟΙΝΩΝΙΑΣ</vt:lpstr>
      <vt:lpstr>ΒΑΣΙΚΑ ΣΤΟΙΧΕΙΑ ΕΠΙΚΟΙΝΩΝΙΑΣ</vt:lpstr>
      <vt:lpstr>ΒΑΣΙΚΑ ΣΤΟΙΧΕΙΑ ΕΠΙΚΟΙΝΩΝΙΑΣ</vt:lpstr>
      <vt:lpstr>ΕΠΙΚΟΙΝΩΝΙΑ ΚΑΙ ΑΥΤΟΑΠΟΚΑΛΥΨΗ</vt:lpstr>
      <vt:lpstr>ΕΠΙΚΟΙΝΩΝΙΑ ΚΑΙ ΑΥΤΟΑΠΟΚΑΛΥΨΗ</vt:lpstr>
      <vt:lpstr>ΕΠΙΚΟΙΝΩΝΙΑ ΚΑΙ ΑΥΤΟΑΠΟΚΑΛΥΨΗ</vt:lpstr>
      <vt:lpstr>ΕΠΙΚΟΙΝΩΝΙΑ ΚΑΙ ΄΄ηγεσια μετασχηματισμου΄΄</vt:lpstr>
      <vt:lpstr>ΕΠΙΚΟΙΝΩΝΙΑ ΚΑΙ ΄΄ηγεσια μετασχηματισμου΄΄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MATINA</dc:creator>
  <cp:lastModifiedBy>MATINA</cp:lastModifiedBy>
  <cp:revision>83</cp:revision>
  <dcterms:created xsi:type="dcterms:W3CDTF">2022-11-02T07:08:57Z</dcterms:created>
  <dcterms:modified xsi:type="dcterms:W3CDTF">2024-05-28T10:48:48Z</dcterms:modified>
</cp:coreProperties>
</file>