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  <p:sldId id="264" r:id="rId10"/>
    <p:sldId id="283" r:id="rId11"/>
    <p:sldId id="284" r:id="rId12"/>
    <p:sldId id="271" r:id="rId13"/>
    <p:sldId id="272" r:id="rId14"/>
    <p:sldId id="273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5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37B2F2-538F-4DA1-B6FB-6A10A3932846}" type="datetimeFigureOut">
              <a:rPr lang="el-GR" smtClean="0"/>
              <a:pPr/>
              <a:t>12/3/2024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DF95C8-DAAA-4305-BF92-DBDAB3418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ΙΕΚ </a:t>
            </a:r>
            <a:r>
              <a:rPr lang="el-GR" sz="16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ΣΙΝΔΟΥ</a:t>
            </a:r>
            <a:r>
              <a:rPr lang="el-GR" sz="3200" dirty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3200" dirty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800" dirty="0" smtClean="0">
                <a:solidFill>
                  <a:srgbClr val="FF0000"/>
                </a:solidFill>
              </a:rPr>
              <a:t>ΕΚΠΑΙΔΕΥΤΗΣ ΓΥΜΝΑΣΤΙΚΗΣ ΜΕ ΒΑΡΗ </a:t>
            </a:r>
            <a:r>
              <a:rPr lang="el-G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48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el-GR" sz="4800" dirty="0">
                <a:solidFill>
                  <a:prstClr val="black">
                    <a:tint val="75000"/>
                  </a:prstClr>
                </a:solidFill>
              </a:rPr>
            </a:b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ΟΡΓΑΝΩΝΣΗ ΚΑΙ ΔΙΟΙΚΗΣΗ ΤΟΥ ΑΘΛΗΤΙΣΜΟΥ 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4071942"/>
            <a:ext cx="7200928" cy="995354"/>
          </a:xfrm>
        </p:spPr>
        <p:txBody>
          <a:bodyPr/>
          <a:lstStyle/>
          <a:p>
            <a:pPr algn="r"/>
            <a:r>
              <a:rPr lang="el-GR" sz="2000" dirty="0"/>
              <a:t>Εισαγωγή στη Διοίκηση Αθλητισμού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ΟΡΙΣΜΟΣ  ΤΟΥ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CHELLADURAI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957366"/>
            <a:ext cx="8229600" cy="4900634"/>
          </a:xfrm>
        </p:spPr>
        <p:txBody>
          <a:bodyPr>
            <a:normAutofit/>
          </a:bodyPr>
          <a:lstStyle/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r>
              <a:rPr lang="el-GR" sz="2400" b="1" i="1" dirty="0" smtClean="0">
                <a:cs typeface="Calibri"/>
              </a:rPr>
              <a:t>Ο ορισμός της Διοίκησης Αθλητισμού σύμφωνα με τον </a:t>
            </a:r>
            <a:r>
              <a:rPr lang="el-GR" sz="2400" b="1" i="1" dirty="0" err="1" smtClean="0">
                <a:cs typeface="Calibri"/>
              </a:rPr>
              <a:t>Chelladurai</a:t>
            </a:r>
            <a:r>
              <a:rPr lang="el-GR" sz="2400" b="1" i="1" dirty="0" smtClean="0">
                <a:cs typeface="Calibri"/>
              </a:rPr>
              <a:t>  περιλαμβάνει τρεις βασικές θέσεις: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endParaRPr lang="el-GR" sz="2400" dirty="0" smtClean="0">
              <a:cs typeface="Calibri"/>
            </a:endParaRPr>
          </a:p>
          <a:p>
            <a:pPr marL="12700" marR="61081">
              <a:lnSpc>
                <a:spcPts val="3360"/>
              </a:lnSpc>
              <a:spcBef>
                <a:spcPts val="168"/>
              </a:spcBef>
              <a:buSzPct val="115000"/>
              <a:buFont typeface="Wingdings" pitchFamily="2" charset="2"/>
              <a:buChar char="v"/>
            </a:pPr>
            <a:r>
              <a:rPr lang="el-GR" sz="2400" dirty="0" smtClean="0">
                <a:cs typeface="Calibri"/>
              </a:rPr>
              <a:t>Αθλητικά προϊόντα και υπηρεσίες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  <a:buSzPct val="115000"/>
              <a:buFont typeface="Wingdings" pitchFamily="2" charset="2"/>
              <a:buChar char="v"/>
            </a:pPr>
            <a:endParaRPr lang="el-GR" sz="2400" dirty="0" smtClean="0">
              <a:cs typeface="Calibri"/>
            </a:endParaRPr>
          </a:p>
          <a:p>
            <a:pPr marL="12700" marR="61081">
              <a:lnSpc>
                <a:spcPts val="3360"/>
              </a:lnSpc>
              <a:spcBef>
                <a:spcPts val="168"/>
              </a:spcBef>
              <a:buSzPct val="115000"/>
              <a:buFont typeface="Wingdings" pitchFamily="2" charset="2"/>
              <a:buChar char="v"/>
            </a:pPr>
            <a:r>
              <a:rPr lang="el-GR" sz="2400" dirty="0" smtClean="0">
                <a:cs typeface="Calibri"/>
              </a:rPr>
              <a:t>Παραγωγή και ανταλλαγή (Μάνατζμεντ και Μάρκετινγκ)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  <a:buSzPct val="115000"/>
              <a:buFont typeface="Wingdings" pitchFamily="2" charset="2"/>
              <a:buChar char="v"/>
            </a:pPr>
            <a:endParaRPr lang="el-GR" sz="2400" dirty="0" smtClean="0">
              <a:cs typeface="Calibri"/>
            </a:endParaRPr>
          </a:p>
          <a:p>
            <a:pPr marL="12700" marR="61081">
              <a:lnSpc>
                <a:spcPts val="3360"/>
              </a:lnSpc>
              <a:spcBef>
                <a:spcPts val="168"/>
              </a:spcBef>
              <a:buSzPct val="115000"/>
              <a:buFont typeface="Wingdings" pitchFamily="2" charset="2"/>
              <a:buChar char="v"/>
            </a:pPr>
            <a:r>
              <a:rPr lang="el-GR" sz="2400" dirty="0" smtClean="0">
                <a:cs typeface="Calibri"/>
              </a:rPr>
              <a:t>Το Μάνατζμεντ ως συντονισμός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endParaRPr lang="el-GR" sz="1800" dirty="0" smtClean="0">
              <a:cs typeface="Calibri"/>
            </a:endParaRPr>
          </a:p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r>
              <a:rPr lang="el-GR" sz="1800" dirty="0" smtClean="0">
                <a:cs typeface="Calibri"/>
              </a:rPr>
              <a:t> 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endParaRPr lang="el-GR" baseline="1706" dirty="0" smtClean="0">
              <a:cs typeface="Calibri"/>
            </a:endParaRPr>
          </a:p>
          <a:p>
            <a:pPr marL="12700" marR="61081">
              <a:lnSpc>
                <a:spcPts val="3360"/>
              </a:lnSpc>
              <a:spcBef>
                <a:spcPts val="168"/>
              </a:spcBef>
              <a:buNone/>
            </a:pPr>
            <a:endParaRPr lang="el-GR" sz="1800" dirty="0" smtClean="0">
              <a:cs typeface="Calibri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143000"/>
          </a:xfrm>
        </p:spPr>
        <p:txBody>
          <a:bodyPr>
            <a:noAutofit/>
          </a:bodyPr>
          <a:lstStyle/>
          <a:p>
            <a:pPr>
              <a:lnSpc>
                <a:spcPts val="4175"/>
              </a:lnSpc>
            </a:pP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ΟΡΙΟΘΕΤΗΣΗ ΤΟΥ ΧΩΡΟΥ ΤΗΣ ΔΙΟΙΚΗΣΗΣ ΑΘΛΗΤΙΣΜΟΥ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14974"/>
          </a:xfrm>
        </p:spPr>
        <p:txBody>
          <a:bodyPr>
            <a:normAutofit/>
          </a:bodyPr>
          <a:lstStyle/>
          <a:p>
            <a:pPr>
              <a:buNone/>
            </a:pPr>
            <a:endParaRPr lang="el-GR" u="sng" baseline="3413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pPr>
              <a:buNone/>
            </a:pPr>
            <a:r>
              <a:rPr lang="el-GR" u="sng" baseline="3413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Η </a:t>
            </a:r>
            <a:r>
              <a:rPr lang="el-GR" u="sng" baseline="3413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ΑΘΛΗΤΙΚΗ ΒΙΟΜΗΧΑΝΙΑ – ΑΓΟΡΑ </a:t>
            </a:r>
          </a:p>
          <a:p>
            <a:pPr algn="just"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Η αγορά της οποίας τα προϊόντα / υπηρεσίες που  έχουν άμεση σχέση με τον αθλητισμό, άσκηση, την αναψυχή.</a:t>
            </a:r>
            <a:r>
              <a:rPr lang="el-GR" dirty="0" smtClean="0">
                <a:cs typeface="Calibri"/>
              </a:rPr>
              <a:t> </a:t>
            </a:r>
            <a:r>
              <a:rPr lang="el-GR" baseline="3413" dirty="0" smtClean="0">
                <a:cs typeface="Calibri"/>
              </a:rPr>
              <a:t>Τα προϊόντα τα οποία προσφέρονται είναι οι αθλητικές δραστηριότητες, και το θέαμα, τα προγράμματα φυσικής δραστηριότητας και άσκησης οι δραστηριότητες αναψυχής.</a:t>
            </a:r>
          </a:p>
          <a:p>
            <a:pPr>
              <a:buNone/>
            </a:pPr>
            <a:r>
              <a:rPr lang="el-GR" b="1" i="1" baseline="3413" dirty="0" smtClean="0">
                <a:cs typeface="Calibri"/>
              </a:rPr>
              <a:t>Νέα τάση ο Αθλητικός Τουρισμός</a:t>
            </a:r>
          </a:p>
          <a:p>
            <a:pPr>
              <a:buNone/>
            </a:pPr>
            <a:endParaRPr lang="el-GR" baseline="3413" dirty="0" smtClean="0">
              <a:cs typeface="Calibri"/>
            </a:endParaRPr>
          </a:p>
          <a:p>
            <a:pPr>
              <a:buNone/>
            </a:pPr>
            <a:r>
              <a:rPr lang="el-GR" u="sng" baseline="3413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ΑΘΛΗΤΙΚΟ ΠΡΟΪΟΝ</a:t>
            </a:r>
          </a:p>
          <a:p>
            <a:pPr marL="12700">
              <a:lnSpc>
                <a:spcPts val="3360"/>
              </a:lnSpc>
              <a:spcBef>
                <a:spcPts val="168"/>
              </a:spcBef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Οι οργανισμοί που δραστηριοποιούνται στην αγορά του «αθλητισμού» δεν παράγουν τις ίδιες υπηρεσίες και προϊόντα. Η διαφοροποίηση αυτή είναι αναγκαία για την κάλυψη συγκεκριμένων αναγκών.</a:t>
            </a:r>
          </a:p>
          <a:p>
            <a:pPr marL="12700">
              <a:lnSpc>
                <a:spcPts val="3360"/>
              </a:lnSpc>
              <a:spcBef>
                <a:spcPts val="168"/>
              </a:spcBef>
              <a:buNone/>
            </a:pPr>
            <a:endParaRPr lang="el-G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pPr marL="12700">
              <a:lnSpc>
                <a:spcPts val="3360"/>
              </a:lnSpc>
              <a:spcBef>
                <a:spcPts val="168"/>
              </a:spcBef>
              <a:buNone/>
            </a:pPr>
            <a:endParaRPr lang="el-GR" baseline="3413" dirty="0" smtClean="0">
              <a:cs typeface="Calibri"/>
            </a:endParaRPr>
          </a:p>
          <a:p>
            <a:pPr>
              <a:buNone/>
            </a:pPr>
            <a:endParaRPr lang="el-GR" baseline="3413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pPr>
              <a:buNone/>
            </a:pPr>
            <a:endParaRPr lang="el-GR" baseline="3413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/>
          <p:nvPr/>
        </p:nvSpPr>
        <p:spPr>
          <a:xfrm>
            <a:off x="4529630" y="3032802"/>
            <a:ext cx="0" cy="177728"/>
          </a:xfrm>
          <a:custGeom>
            <a:avLst/>
            <a:gdLst/>
            <a:ahLst/>
            <a:cxnLst/>
            <a:rect l="l" t="t" r="r" b="b"/>
            <a:pathLst>
              <a:path h="177728">
                <a:moveTo>
                  <a:pt x="0" y="116"/>
                </a:moveTo>
                <a:lnTo>
                  <a:pt x="0" y="1777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29630" y="321053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07188" y="321053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07188" y="3210530"/>
            <a:ext cx="2622442" cy="0"/>
          </a:xfrm>
          <a:custGeom>
            <a:avLst/>
            <a:gdLst/>
            <a:ahLst/>
            <a:cxnLst/>
            <a:rect l="l" t="t" r="r" b="b"/>
            <a:pathLst>
              <a:path w="2622442">
                <a:moveTo>
                  <a:pt x="0" y="0"/>
                </a:moveTo>
                <a:lnTo>
                  <a:pt x="2622442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152060" y="321053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29630" y="3210530"/>
            <a:ext cx="2622430" cy="0"/>
          </a:xfrm>
          <a:custGeom>
            <a:avLst/>
            <a:gdLst/>
            <a:ahLst/>
            <a:cxnLst/>
            <a:rect l="l" t="t" r="r" b="b"/>
            <a:pathLst>
              <a:path w="2622430">
                <a:moveTo>
                  <a:pt x="0" y="0"/>
                </a:moveTo>
                <a:lnTo>
                  <a:pt x="2622430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66568" y="3387691"/>
            <a:ext cx="2481192" cy="647790"/>
          </a:xfrm>
          <a:custGeom>
            <a:avLst/>
            <a:gdLst/>
            <a:ahLst/>
            <a:cxnLst/>
            <a:rect l="l" t="t" r="r" b="b"/>
            <a:pathLst>
              <a:path w="2481192" h="647790">
                <a:moveTo>
                  <a:pt x="0" y="647790"/>
                </a:moveTo>
                <a:lnTo>
                  <a:pt x="2481192" y="647790"/>
                </a:lnTo>
                <a:lnTo>
                  <a:pt x="2481192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66568" y="3387758"/>
            <a:ext cx="2481228" cy="647724"/>
          </a:xfrm>
          <a:custGeom>
            <a:avLst/>
            <a:gdLst/>
            <a:ahLst/>
            <a:cxnLst/>
            <a:rect l="l" t="t" r="r" b="b"/>
            <a:pathLst>
              <a:path w="2481228" h="647724">
                <a:moveTo>
                  <a:pt x="0" y="0"/>
                </a:moveTo>
                <a:lnTo>
                  <a:pt x="2481228" y="0"/>
                </a:lnTo>
                <a:lnTo>
                  <a:pt x="2481228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5247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29630" y="4035482"/>
            <a:ext cx="0" cy="177728"/>
          </a:xfrm>
          <a:custGeom>
            <a:avLst/>
            <a:gdLst/>
            <a:ahLst/>
            <a:cxnLst/>
            <a:rect l="l" t="t" r="r" b="b"/>
            <a:pathLst>
              <a:path h="177728">
                <a:moveTo>
                  <a:pt x="0" y="16"/>
                </a:moveTo>
                <a:lnTo>
                  <a:pt x="0" y="1777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95284" y="421321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729923" y="421321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95284" y="4213210"/>
            <a:ext cx="1434638" cy="0"/>
          </a:xfrm>
          <a:custGeom>
            <a:avLst/>
            <a:gdLst/>
            <a:ahLst/>
            <a:cxnLst/>
            <a:rect l="l" t="t" r="r" b="b"/>
            <a:pathLst>
              <a:path w="1434638">
                <a:moveTo>
                  <a:pt x="0" y="0"/>
                </a:moveTo>
                <a:lnTo>
                  <a:pt x="1434638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729923" y="4213210"/>
            <a:ext cx="799707" cy="0"/>
          </a:xfrm>
          <a:custGeom>
            <a:avLst/>
            <a:gdLst/>
            <a:ahLst/>
            <a:cxnLst/>
            <a:rect l="l" t="t" r="r" b="b"/>
            <a:pathLst>
              <a:path w="799707">
                <a:moveTo>
                  <a:pt x="0" y="0"/>
                </a:moveTo>
                <a:lnTo>
                  <a:pt x="799707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769575" y="4213210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29630" y="4213210"/>
            <a:ext cx="2239944" cy="0"/>
          </a:xfrm>
          <a:custGeom>
            <a:avLst/>
            <a:gdLst/>
            <a:ahLst/>
            <a:cxnLst/>
            <a:rect l="l" t="t" r="r" b="b"/>
            <a:pathLst>
              <a:path w="2239944">
                <a:moveTo>
                  <a:pt x="0" y="0"/>
                </a:moveTo>
                <a:lnTo>
                  <a:pt x="2239944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648495" y="4390371"/>
            <a:ext cx="1293528" cy="647790"/>
          </a:xfrm>
          <a:custGeom>
            <a:avLst/>
            <a:gdLst/>
            <a:ahLst/>
            <a:cxnLst/>
            <a:rect l="l" t="t" r="r" b="b"/>
            <a:pathLst>
              <a:path w="1293528" h="647790">
                <a:moveTo>
                  <a:pt x="0" y="647790"/>
                </a:moveTo>
                <a:lnTo>
                  <a:pt x="1293528" y="647790"/>
                </a:lnTo>
                <a:lnTo>
                  <a:pt x="1293528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48495" y="4390438"/>
            <a:ext cx="1293426" cy="647724"/>
          </a:xfrm>
          <a:custGeom>
            <a:avLst/>
            <a:gdLst/>
            <a:ahLst/>
            <a:cxnLst/>
            <a:rect l="l" t="t" r="r" b="b"/>
            <a:pathLst>
              <a:path w="1293426" h="647724">
                <a:moveTo>
                  <a:pt x="0" y="0"/>
                </a:moveTo>
                <a:lnTo>
                  <a:pt x="1293426" y="0"/>
                </a:lnTo>
                <a:lnTo>
                  <a:pt x="1293426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474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729923" y="5038162"/>
            <a:ext cx="0" cy="177628"/>
          </a:xfrm>
          <a:custGeom>
            <a:avLst/>
            <a:gdLst/>
            <a:ahLst/>
            <a:cxnLst/>
            <a:rect l="l" t="t" r="r" b="b"/>
            <a:pathLst>
              <a:path h="177628">
                <a:moveTo>
                  <a:pt x="0" y="0"/>
                </a:moveTo>
                <a:lnTo>
                  <a:pt x="0" y="1776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901284" y="5215791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118277" y="5215791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35588" y="5215791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52518" y="5215791"/>
            <a:ext cx="0" cy="177228"/>
          </a:xfrm>
          <a:custGeom>
            <a:avLst/>
            <a:gdLst/>
            <a:ahLst/>
            <a:cxnLst/>
            <a:rect l="l" t="t" r="r" b="b"/>
            <a:pathLst>
              <a:path h="177228">
                <a:moveTo>
                  <a:pt x="0" y="0"/>
                </a:moveTo>
                <a:lnTo>
                  <a:pt x="0" y="177228"/>
                </a:lnTo>
              </a:path>
            </a:pathLst>
          </a:custGeom>
          <a:ln w="1181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901284" y="5215791"/>
            <a:ext cx="1216993" cy="0"/>
          </a:xfrm>
          <a:custGeom>
            <a:avLst/>
            <a:gdLst/>
            <a:ahLst/>
            <a:cxnLst/>
            <a:rect l="l" t="t" r="r" b="b"/>
            <a:pathLst>
              <a:path w="1216993">
                <a:moveTo>
                  <a:pt x="0" y="0"/>
                </a:moveTo>
                <a:lnTo>
                  <a:pt x="1216993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18277" y="5215791"/>
            <a:ext cx="611645" cy="0"/>
          </a:xfrm>
          <a:custGeom>
            <a:avLst/>
            <a:gdLst/>
            <a:ahLst/>
            <a:cxnLst/>
            <a:rect l="l" t="t" r="r" b="b"/>
            <a:pathLst>
              <a:path w="611645">
                <a:moveTo>
                  <a:pt x="0" y="0"/>
                </a:moveTo>
                <a:lnTo>
                  <a:pt x="611645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29923" y="5215791"/>
            <a:ext cx="605665" cy="0"/>
          </a:xfrm>
          <a:custGeom>
            <a:avLst/>
            <a:gdLst/>
            <a:ahLst/>
            <a:cxnLst/>
            <a:rect l="l" t="t" r="r" b="b"/>
            <a:pathLst>
              <a:path w="605665">
                <a:moveTo>
                  <a:pt x="0" y="0"/>
                </a:moveTo>
                <a:lnTo>
                  <a:pt x="605665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335588" y="5215791"/>
            <a:ext cx="1216929" cy="0"/>
          </a:xfrm>
          <a:custGeom>
            <a:avLst/>
            <a:gdLst/>
            <a:ahLst/>
            <a:cxnLst/>
            <a:rect l="l" t="t" r="r" b="b"/>
            <a:pathLst>
              <a:path w="1216929">
                <a:moveTo>
                  <a:pt x="0" y="0"/>
                </a:moveTo>
                <a:lnTo>
                  <a:pt x="1216929" y="0"/>
                </a:lnTo>
              </a:path>
            </a:pathLst>
          </a:custGeom>
          <a:ln w="154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366173" y="5393025"/>
            <a:ext cx="1076137" cy="647790"/>
          </a:xfrm>
          <a:custGeom>
            <a:avLst/>
            <a:gdLst/>
            <a:ahLst/>
            <a:cxnLst/>
            <a:rect l="l" t="t" r="r" b="b"/>
            <a:pathLst>
              <a:path w="1076137" h="647790">
                <a:moveTo>
                  <a:pt x="0" y="647790"/>
                </a:moveTo>
                <a:lnTo>
                  <a:pt x="1076137" y="647790"/>
                </a:lnTo>
                <a:lnTo>
                  <a:pt x="1076137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366173" y="5393019"/>
            <a:ext cx="1076074" cy="647797"/>
          </a:xfrm>
          <a:custGeom>
            <a:avLst/>
            <a:gdLst/>
            <a:ahLst/>
            <a:cxnLst/>
            <a:rect l="l" t="t" r="r" b="b"/>
            <a:pathLst>
              <a:path w="1076074" h="647797">
                <a:moveTo>
                  <a:pt x="0" y="0"/>
                </a:moveTo>
                <a:lnTo>
                  <a:pt x="1076074" y="0"/>
                </a:lnTo>
                <a:lnTo>
                  <a:pt x="1076074" y="647797"/>
                </a:lnTo>
                <a:lnTo>
                  <a:pt x="0" y="647797"/>
                </a:lnTo>
                <a:lnTo>
                  <a:pt x="0" y="0"/>
                </a:lnTo>
              </a:path>
            </a:pathLst>
          </a:custGeom>
          <a:ln w="1450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583103" y="5393025"/>
            <a:ext cx="1076137" cy="647790"/>
          </a:xfrm>
          <a:custGeom>
            <a:avLst/>
            <a:gdLst/>
            <a:ahLst/>
            <a:cxnLst/>
            <a:rect l="l" t="t" r="r" b="b"/>
            <a:pathLst>
              <a:path w="1076137" h="647790">
                <a:moveTo>
                  <a:pt x="0" y="647790"/>
                </a:moveTo>
                <a:lnTo>
                  <a:pt x="1076137" y="647790"/>
                </a:lnTo>
                <a:lnTo>
                  <a:pt x="1076137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583103" y="5393019"/>
            <a:ext cx="1076201" cy="647797"/>
          </a:xfrm>
          <a:custGeom>
            <a:avLst/>
            <a:gdLst/>
            <a:ahLst/>
            <a:cxnLst/>
            <a:rect l="l" t="t" r="r" b="b"/>
            <a:pathLst>
              <a:path w="1076201" h="647797">
                <a:moveTo>
                  <a:pt x="0" y="0"/>
                </a:moveTo>
                <a:lnTo>
                  <a:pt x="1076201" y="0"/>
                </a:lnTo>
                <a:lnTo>
                  <a:pt x="1076201" y="647797"/>
                </a:lnTo>
                <a:lnTo>
                  <a:pt x="0" y="647797"/>
                </a:lnTo>
                <a:lnTo>
                  <a:pt x="0" y="0"/>
                </a:lnTo>
              </a:path>
            </a:pathLst>
          </a:custGeom>
          <a:ln w="1450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00414" y="5393025"/>
            <a:ext cx="1075832" cy="647790"/>
          </a:xfrm>
          <a:custGeom>
            <a:avLst/>
            <a:gdLst/>
            <a:ahLst/>
            <a:cxnLst/>
            <a:rect l="l" t="t" r="r" b="b"/>
            <a:pathLst>
              <a:path w="1075832" h="647790">
                <a:moveTo>
                  <a:pt x="0" y="647790"/>
                </a:moveTo>
                <a:lnTo>
                  <a:pt x="1075832" y="647790"/>
                </a:lnTo>
                <a:lnTo>
                  <a:pt x="1075832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800414" y="5393019"/>
            <a:ext cx="1075819" cy="647797"/>
          </a:xfrm>
          <a:custGeom>
            <a:avLst/>
            <a:gdLst/>
            <a:ahLst/>
            <a:cxnLst/>
            <a:rect l="l" t="t" r="r" b="b"/>
            <a:pathLst>
              <a:path w="1075819" h="647797">
                <a:moveTo>
                  <a:pt x="0" y="0"/>
                </a:moveTo>
                <a:lnTo>
                  <a:pt x="1075819" y="0"/>
                </a:lnTo>
                <a:lnTo>
                  <a:pt x="1075819" y="647797"/>
                </a:lnTo>
                <a:lnTo>
                  <a:pt x="0" y="647797"/>
                </a:lnTo>
                <a:lnTo>
                  <a:pt x="0" y="0"/>
                </a:lnTo>
              </a:path>
            </a:pathLst>
          </a:custGeom>
          <a:ln w="1450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017471" y="5393025"/>
            <a:ext cx="1076137" cy="647790"/>
          </a:xfrm>
          <a:custGeom>
            <a:avLst/>
            <a:gdLst/>
            <a:ahLst/>
            <a:cxnLst/>
            <a:rect l="l" t="t" r="r" b="b"/>
            <a:pathLst>
              <a:path w="1076137" h="647790">
                <a:moveTo>
                  <a:pt x="0" y="647790"/>
                </a:moveTo>
                <a:lnTo>
                  <a:pt x="1076137" y="647790"/>
                </a:lnTo>
                <a:lnTo>
                  <a:pt x="1076137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17471" y="5393019"/>
            <a:ext cx="1076074" cy="647797"/>
          </a:xfrm>
          <a:custGeom>
            <a:avLst/>
            <a:gdLst/>
            <a:ahLst/>
            <a:cxnLst/>
            <a:rect l="l" t="t" r="r" b="b"/>
            <a:pathLst>
              <a:path w="1076074" h="647797">
                <a:moveTo>
                  <a:pt x="0" y="0"/>
                </a:moveTo>
                <a:lnTo>
                  <a:pt x="1076074" y="0"/>
                </a:lnTo>
                <a:lnTo>
                  <a:pt x="1076074" y="647797"/>
                </a:lnTo>
                <a:lnTo>
                  <a:pt x="0" y="647797"/>
                </a:lnTo>
                <a:lnTo>
                  <a:pt x="0" y="0"/>
                </a:lnTo>
              </a:path>
            </a:pathLst>
          </a:custGeom>
          <a:ln w="1450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083158" y="4390371"/>
            <a:ext cx="1293528" cy="647790"/>
          </a:xfrm>
          <a:custGeom>
            <a:avLst/>
            <a:gdLst/>
            <a:ahLst/>
            <a:cxnLst/>
            <a:rect l="l" t="t" r="r" b="b"/>
            <a:pathLst>
              <a:path w="1293528" h="647790">
                <a:moveTo>
                  <a:pt x="0" y="647790"/>
                </a:moveTo>
                <a:lnTo>
                  <a:pt x="1293528" y="647790"/>
                </a:lnTo>
                <a:lnTo>
                  <a:pt x="1293528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083158" y="4390438"/>
            <a:ext cx="1293401" cy="647724"/>
          </a:xfrm>
          <a:custGeom>
            <a:avLst/>
            <a:gdLst/>
            <a:ahLst/>
            <a:cxnLst/>
            <a:rect l="l" t="t" r="r" b="b"/>
            <a:pathLst>
              <a:path w="1293401" h="647724">
                <a:moveTo>
                  <a:pt x="0" y="0"/>
                </a:moveTo>
                <a:lnTo>
                  <a:pt x="1293401" y="0"/>
                </a:lnTo>
                <a:lnTo>
                  <a:pt x="1293401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474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69575" y="5038162"/>
            <a:ext cx="0" cy="354856"/>
          </a:xfrm>
          <a:custGeom>
            <a:avLst/>
            <a:gdLst/>
            <a:ahLst/>
            <a:cxnLst/>
            <a:rect l="l" t="t" r="r" b="b"/>
            <a:pathLst>
              <a:path h="354856">
                <a:moveTo>
                  <a:pt x="0" y="0"/>
                </a:moveTo>
                <a:lnTo>
                  <a:pt x="0" y="354856"/>
                </a:lnTo>
              </a:path>
            </a:pathLst>
          </a:custGeom>
          <a:ln w="115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234783" y="5393025"/>
            <a:ext cx="1075832" cy="647790"/>
          </a:xfrm>
          <a:custGeom>
            <a:avLst/>
            <a:gdLst/>
            <a:ahLst/>
            <a:cxnLst/>
            <a:rect l="l" t="t" r="r" b="b"/>
            <a:pathLst>
              <a:path w="1075832" h="647790">
                <a:moveTo>
                  <a:pt x="0" y="647790"/>
                </a:moveTo>
                <a:lnTo>
                  <a:pt x="1075832" y="647790"/>
                </a:lnTo>
                <a:lnTo>
                  <a:pt x="1075832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234783" y="5393019"/>
            <a:ext cx="1075819" cy="647797"/>
          </a:xfrm>
          <a:custGeom>
            <a:avLst/>
            <a:gdLst/>
            <a:ahLst/>
            <a:cxnLst/>
            <a:rect l="l" t="t" r="r" b="b"/>
            <a:pathLst>
              <a:path w="1075819" h="647797">
                <a:moveTo>
                  <a:pt x="0" y="0"/>
                </a:moveTo>
                <a:lnTo>
                  <a:pt x="1075819" y="0"/>
                </a:lnTo>
                <a:lnTo>
                  <a:pt x="1075819" y="647797"/>
                </a:lnTo>
                <a:lnTo>
                  <a:pt x="0" y="647797"/>
                </a:lnTo>
                <a:lnTo>
                  <a:pt x="0" y="0"/>
                </a:lnTo>
              </a:path>
            </a:pathLst>
          </a:custGeom>
          <a:ln w="14124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22811" y="4390371"/>
            <a:ext cx="1293528" cy="647790"/>
          </a:xfrm>
          <a:custGeom>
            <a:avLst/>
            <a:gdLst/>
            <a:ahLst/>
            <a:cxnLst/>
            <a:rect l="l" t="t" r="r" b="b"/>
            <a:pathLst>
              <a:path w="1293528" h="647790">
                <a:moveTo>
                  <a:pt x="0" y="647790"/>
                </a:moveTo>
                <a:lnTo>
                  <a:pt x="1293528" y="647790"/>
                </a:lnTo>
                <a:lnTo>
                  <a:pt x="1293528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122811" y="4390438"/>
            <a:ext cx="1293528" cy="647724"/>
          </a:xfrm>
          <a:custGeom>
            <a:avLst/>
            <a:gdLst/>
            <a:ahLst/>
            <a:cxnLst/>
            <a:rect l="l" t="t" r="r" b="b"/>
            <a:pathLst>
              <a:path w="1293528" h="647724">
                <a:moveTo>
                  <a:pt x="0" y="0"/>
                </a:moveTo>
                <a:lnTo>
                  <a:pt x="1293528" y="0"/>
                </a:lnTo>
                <a:lnTo>
                  <a:pt x="1293528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4746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289034" y="3387691"/>
            <a:ext cx="2481192" cy="647790"/>
          </a:xfrm>
          <a:custGeom>
            <a:avLst/>
            <a:gdLst/>
            <a:ahLst/>
            <a:cxnLst/>
            <a:rect l="l" t="t" r="r" b="b"/>
            <a:pathLst>
              <a:path w="2481192" h="647790">
                <a:moveTo>
                  <a:pt x="0" y="647790"/>
                </a:moveTo>
                <a:lnTo>
                  <a:pt x="2481192" y="647790"/>
                </a:lnTo>
                <a:lnTo>
                  <a:pt x="2481192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289034" y="3387758"/>
            <a:ext cx="2481192" cy="647724"/>
          </a:xfrm>
          <a:custGeom>
            <a:avLst/>
            <a:gdLst/>
            <a:ahLst/>
            <a:cxnLst/>
            <a:rect l="l" t="t" r="r" b="b"/>
            <a:pathLst>
              <a:path w="2481192" h="647724">
                <a:moveTo>
                  <a:pt x="0" y="0"/>
                </a:moveTo>
                <a:lnTo>
                  <a:pt x="2481192" y="0"/>
                </a:lnTo>
                <a:lnTo>
                  <a:pt x="2481192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5247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911082" y="3387691"/>
            <a:ext cx="2590008" cy="647790"/>
          </a:xfrm>
          <a:custGeom>
            <a:avLst/>
            <a:gdLst/>
            <a:ahLst/>
            <a:cxnLst/>
            <a:rect l="l" t="t" r="r" b="b"/>
            <a:pathLst>
              <a:path w="2481574" h="647790">
                <a:moveTo>
                  <a:pt x="0" y="647790"/>
                </a:moveTo>
                <a:lnTo>
                  <a:pt x="2481574" y="647790"/>
                </a:lnTo>
                <a:lnTo>
                  <a:pt x="2481574" y="0"/>
                </a:lnTo>
                <a:lnTo>
                  <a:pt x="0" y="0"/>
                </a:lnTo>
                <a:lnTo>
                  <a:pt x="0" y="6477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911082" y="3387758"/>
            <a:ext cx="2481574" cy="647724"/>
          </a:xfrm>
          <a:custGeom>
            <a:avLst/>
            <a:gdLst/>
            <a:ahLst/>
            <a:cxnLst/>
            <a:rect l="l" t="t" r="r" b="b"/>
            <a:pathLst>
              <a:path w="2481574" h="647724">
                <a:moveTo>
                  <a:pt x="0" y="0"/>
                </a:moveTo>
                <a:lnTo>
                  <a:pt x="2481574" y="0"/>
                </a:lnTo>
                <a:lnTo>
                  <a:pt x="2481574" y="647724"/>
                </a:lnTo>
                <a:lnTo>
                  <a:pt x="0" y="647724"/>
                </a:lnTo>
                <a:lnTo>
                  <a:pt x="0" y="0"/>
                </a:lnTo>
              </a:path>
            </a:pathLst>
          </a:custGeom>
          <a:ln w="15248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289034" y="2130773"/>
            <a:ext cx="2481192" cy="902028"/>
          </a:xfrm>
          <a:custGeom>
            <a:avLst/>
            <a:gdLst/>
            <a:ahLst/>
            <a:cxnLst/>
            <a:rect l="l" t="t" r="r" b="b"/>
            <a:pathLst>
              <a:path w="2481192" h="902028">
                <a:moveTo>
                  <a:pt x="0" y="902028"/>
                </a:moveTo>
                <a:lnTo>
                  <a:pt x="2481192" y="902028"/>
                </a:lnTo>
                <a:lnTo>
                  <a:pt x="2481192" y="0"/>
                </a:lnTo>
                <a:lnTo>
                  <a:pt x="0" y="0"/>
                </a:lnTo>
                <a:lnTo>
                  <a:pt x="0" y="90202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289034" y="2130823"/>
            <a:ext cx="2481192" cy="901978"/>
          </a:xfrm>
          <a:custGeom>
            <a:avLst/>
            <a:gdLst/>
            <a:ahLst/>
            <a:cxnLst/>
            <a:rect l="l" t="t" r="r" b="b"/>
            <a:pathLst>
              <a:path w="2481192" h="901978">
                <a:moveTo>
                  <a:pt x="0" y="0"/>
                </a:moveTo>
                <a:lnTo>
                  <a:pt x="2481192" y="0"/>
                </a:lnTo>
                <a:lnTo>
                  <a:pt x="2481192" y="901978"/>
                </a:lnTo>
                <a:lnTo>
                  <a:pt x="0" y="901978"/>
                </a:lnTo>
                <a:lnTo>
                  <a:pt x="0" y="0"/>
                </a:lnTo>
              </a:path>
            </a:pathLst>
          </a:custGeom>
          <a:ln w="14657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42911" y="352425"/>
            <a:ext cx="792961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endParaRPr sz="4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00035" y="352425"/>
            <a:ext cx="842968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endParaRPr sz="4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14348" y="2143116"/>
            <a:ext cx="2622465" cy="9019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3000364" y="2143116"/>
            <a:ext cx="2786082" cy="90197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810225" marR="811593" indent="-3042" algn="ctr">
              <a:lnSpc>
                <a:spcPct val="98316"/>
              </a:lnSpc>
              <a:spcBef>
                <a:spcPts val="465"/>
              </a:spcBef>
            </a:pPr>
            <a:r>
              <a:rPr sz="1400" b="1" spc="9" smtClean="0">
                <a:latin typeface="Arial"/>
                <a:cs typeface="Arial"/>
              </a:rPr>
              <a:t>Δ</a:t>
            </a:r>
            <a:r>
              <a:rPr sz="1400" b="1" spc="-9" smtClean="0">
                <a:latin typeface="Arial"/>
                <a:cs typeface="Arial"/>
              </a:rPr>
              <a:t>ι</a:t>
            </a:r>
            <a:r>
              <a:rPr sz="1400" b="1" spc="19" smtClean="0">
                <a:latin typeface="Arial"/>
                <a:cs typeface="Arial"/>
              </a:rPr>
              <a:t>ε</a:t>
            </a:r>
            <a:r>
              <a:rPr sz="1400" b="1" spc="-29" smtClean="0">
                <a:latin typeface="Arial"/>
                <a:cs typeface="Arial"/>
              </a:rPr>
              <a:t>θ</a:t>
            </a:r>
            <a:r>
              <a:rPr sz="1400" b="1" spc="0" smtClean="0">
                <a:latin typeface="Arial"/>
                <a:cs typeface="Arial"/>
              </a:rPr>
              <a:t>ν</a:t>
            </a:r>
            <a:r>
              <a:rPr sz="1400" b="1" spc="-29" smtClean="0">
                <a:latin typeface="Arial"/>
                <a:cs typeface="Arial"/>
              </a:rPr>
              <a:t>ή</a:t>
            </a:r>
            <a:r>
              <a:rPr sz="1400" b="1" spc="0" smtClean="0">
                <a:latin typeface="Arial"/>
                <a:cs typeface="Arial"/>
              </a:rPr>
              <a:t>ς</a:t>
            </a:r>
            <a:r>
              <a:rPr lang="el-GR" sz="1400" b="1" spc="0" dirty="0" smtClean="0">
                <a:latin typeface="Arial"/>
                <a:cs typeface="Arial"/>
              </a:rPr>
              <a:t> </a:t>
            </a:r>
            <a:r>
              <a:rPr sz="1400" b="1" spc="9" smtClean="0">
                <a:latin typeface="Arial"/>
                <a:cs typeface="Arial"/>
              </a:rPr>
              <a:t>Α</a:t>
            </a:r>
            <a:r>
              <a:rPr sz="1400" b="1" spc="14" smtClean="0">
                <a:latin typeface="Arial"/>
                <a:cs typeface="Arial"/>
              </a:rPr>
              <a:t>θ</a:t>
            </a:r>
            <a:r>
              <a:rPr sz="1400" b="1" spc="0" smtClean="0">
                <a:latin typeface="Arial"/>
                <a:cs typeface="Arial"/>
              </a:rPr>
              <a:t>λ</a:t>
            </a:r>
            <a:r>
              <a:rPr sz="1400" b="1" spc="14" smtClean="0">
                <a:latin typeface="Arial"/>
                <a:cs typeface="Arial"/>
              </a:rPr>
              <a:t>η</a:t>
            </a:r>
            <a:r>
              <a:rPr sz="1400" b="1" spc="0" smtClean="0">
                <a:latin typeface="Arial"/>
                <a:cs typeface="Arial"/>
              </a:rPr>
              <a:t>τ</a:t>
            </a:r>
            <a:r>
              <a:rPr sz="1400" b="1" spc="-14" smtClean="0">
                <a:latin typeface="Arial"/>
                <a:cs typeface="Arial"/>
              </a:rPr>
              <a:t>ι</a:t>
            </a:r>
            <a:r>
              <a:rPr sz="1400" b="1" spc="-44" smtClean="0">
                <a:latin typeface="Arial"/>
                <a:cs typeface="Arial"/>
              </a:rPr>
              <a:t>κ</a:t>
            </a:r>
            <a:r>
              <a:rPr sz="1400" b="1" spc="0" smtClean="0">
                <a:latin typeface="Arial"/>
                <a:cs typeface="Arial"/>
              </a:rPr>
              <a:t>ή </a:t>
            </a:r>
            <a:r>
              <a:rPr sz="1400" b="1" spc="9" smtClean="0">
                <a:latin typeface="Arial"/>
                <a:cs typeface="Arial"/>
              </a:rPr>
              <a:t>Β</a:t>
            </a:r>
            <a:r>
              <a:rPr sz="1400" b="1" spc="-9" smtClean="0">
                <a:latin typeface="Arial"/>
                <a:cs typeface="Arial"/>
              </a:rPr>
              <a:t>ι</a:t>
            </a:r>
            <a:r>
              <a:rPr sz="1400" b="1" spc="14" smtClean="0">
                <a:latin typeface="Arial"/>
                <a:cs typeface="Arial"/>
              </a:rPr>
              <a:t>ο</a:t>
            </a:r>
            <a:r>
              <a:rPr sz="1400" b="1" spc="-9" smtClean="0">
                <a:latin typeface="Arial"/>
                <a:cs typeface="Arial"/>
              </a:rPr>
              <a:t>μ</a:t>
            </a:r>
            <a:r>
              <a:rPr sz="1400" b="1" spc="14" smtClean="0">
                <a:latin typeface="Arial"/>
                <a:cs typeface="Arial"/>
              </a:rPr>
              <a:t>η</a:t>
            </a:r>
            <a:r>
              <a:rPr sz="1400" b="1" spc="9" smtClean="0">
                <a:latin typeface="Arial"/>
                <a:cs typeface="Arial"/>
              </a:rPr>
              <a:t>χ</a:t>
            </a:r>
            <a:r>
              <a:rPr sz="1400" b="1" spc="-9" smtClean="0">
                <a:latin typeface="Arial"/>
                <a:cs typeface="Arial"/>
              </a:rPr>
              <a:t>α</a:t>
            </a:r>
            <a:r>
              <a:rPr sz="1400" b="1" spc="0" smtClean="0">
                <a:latin typeface="Arial"/>
                <a:cs typeface="Arial"/>
              </a:rPr>
              <a:t>ν</a:t>
            </a:r>
            <a:r>
              <a:rPr lang="el-GR" sz="1400" b="1" spc="-14" dirty="0" smtClean="0">
                <a:latin typeface="Arial"/>
                <a:cs typeface="Arial"/>
              </a:rPr>
              <a:t>ί</a:t>
            </a:r>
            <a:r>
              <a:rPr sz="1400" b="1" spc="0" smtClean="0">
                <a:latin typeface="Arial"/>
                <a:cs typeface="Arial"/>
              </a:rPr>
              <a:t>α</a:t>
            </a:r>
            <a:endParaRPr sz="1400" b="1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70227" y="2130823"/>
            <a:ext cx="2622430" cy="9019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66568" y="3032802"/>
            <a:ext cx="3863062" cy="177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4529630" y="3032802"/>
            <a:ext cx="3863026" cy="177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666568" y="3210530"/>
            <a:ext cx="1240619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907188" y="3210530"/>
            <a:ext cx="2622442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529630" y="3210530"/>
            <a:ext cx="2622430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7152060" y="3210530"/>
            <a:ext cx="1240596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66568" y="3357562"/>
            <a:ext cx="2481228" cy="6779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652652">
              <a:lnSpc>
                <a:spcPct val="95825"/>
              </a:lnSpc>
              <a:spcBef>
                <a:spcPts val="470"/>
              </a:spcBef>
            </a:pPr>
            <a:endParaRPr lang="el-GR" sz="1600" spc="7" dirty="0" smtClean="0">
              <a:latin typeface="Arial"/>
              <a:cs typeface="Arial"/>
            </a:endParaRPr>
          </a:p>
          <a:p>
            <a:pPr marL="652652">
              <a:lnSpc>
                <a:spcPct val="95825"/>
              </a:lnSpc>
              <a:spcBef>
                <a:spcPts val="470"/>
              </a:spcBef>
            </a:pPr>
            <a:r>
              <a:rPr sz="1600" spc="7" smtClean="0">
                <a:latin typeface="Arial"/>
                <a:cs typeface="Arial"/>
              </a:rPr>
              <a:t>Α</a:t>
            </a:r>
            <a:r>
              <a:rPr sz="1600" spc="11" smtClean="0">
                <a:latin typeface="Arial"/>
                <a:cs typeface="Arial"/>
              </a:rPr>
              <a:t>θ</a:t>
            </a:r>
            <a:r>
              <a:rPr sz="1600" spc="0" smtClean="0">
                <a:latin typeface="Arial"/>
                <a:cs typeface="Arial"/>
              </a:rPr>
              <a:t>λ</a:t>
            </a:r>
            <a:r>
              <a:rPr sz="1600" spc="11" smtClean="0">
                <a:latin typeface="Arial"/>
                <a:cs typeface="Arial"/>
              </a:rPr>
              <a:t>η</a:t>
            </a:r>
            <a:r>
              <a:rPr sz="1600" spc="0" smtClean="0">
                <a:latin typeface="Arial"/>
                <a:cs typeface="Arial"/>
              </a:rPr>
              <a:t>τ</a:t>
            </a:r>
            <a:r>
              <a:rPr sz="1600" spc="-11" smtClean="0">
                <a:latin typeface="Arial"/>
                <a:cs typeface="Arial"/>
              </a:rPr>
              <a:t>ι</a:t>
            </a:r>
            <a:r>
              <a:rPr sz="1600" spc="0" smtClean="0">
                <a:latin typeface="Arial"/>
                <a:cs typeface="Arial"/>
              </a:rPr>
              <a:t>κά</a:t>
            </a:r>
            <a:r>
              <a:rPr sz="1600" spc="4" smtClean="0">
                <a:latin typeface="Arial"/>
                <a:cs typeface="Arial"/>
              </a:rPr>
              <a:t> </a:t>
            </a:r>
            <a:r>
              <a:rPr sz="1600" spc="9" dirty="0" smtClean="0">
                <a:latin typeface="Arial"/>
                <a:cs typeface="Arial"/>
              </a:rPr>
              <a:t>Α</a:t>
            </a:r>
            <a:r>
              <a:rPr sz="1600" spc="0" dirty="0" smtClean="0">
                <a:latin typeface="Arial"/>
                <a:cs typeface="Arial"/>
              </a:rPr>
              <a:t>γ</a:t>
            </a:r>
            <a:r>
              <a:rPr sz="1600" spc="-9" dirty="0" smtClean="0">
                <a:latin typeface="Arial"/>
                <a:cs typeface="Arial"/>
              </a:rPr>
              <a:t>α</a:t>
            </a:r>
            <a:r>
              <a:rPr sz="1600" spc="-29" dirty="0" smtClean="0">
                <a:latin typeface="Arial"/>
                <a:cs typeface="Arial"/>
              </a:rPr>
              <a:t>θ</a:t>
            </a:r>
            <a:r>
              <a:rPr sz="1600" spc="0" dirty="0" smtClean="0">
                <a:latin typeface="Arial"/>
                <a:cs typeface="Arial"/>
              </a:rPr>
              <a:t>ά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47797" y="3387758"/>
            <a:ext cx="141237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3289034" y="3387758"/>
            <a:ext cx="2481192" cy="6477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534792" marR="30705" indent="-481987">
              <a:lnSpc>
                <a:spcPct val="98125"/>
              </a:lnSpc>
              <a:spcBef>
                <a:spcPts val="470"/>
              </a:spcBef>
            </a:pPr>
            <a:r>
              <a:rPr sz="1400" spc="7" smtClean="0">
                <a:latin typeface="Arial"/>
                <a:cs typeface="Arial"/>
              </a:rPr>
              <a:t>Α</a:t>
            </a:r>
            <a:r>
              <a:rPr sz="1400" spc="11" smtClean="0">
                <a:latin typeface="Arial"/>
                <a:cs typeface="Arial"/>
              </a:rPr>
              <a:t>θ</a:t>
            </a:r>
            <a:r>
              <a:rPr sz="1400" spc="0" smtClean="0">
                <a:latin typeface="Arial"/>
                <a:cs typeface="Arial"/>
              </a:rPr>
              <a:t>λ</a:t>
            </a:r>
            <a:r>
              <a:rPr sz="1400" spc="11" smtClean="0">
                <a:latin typeface="Arial"/>
                <a:cs typeface="Arial"/>
              </a:rPr>
              <a:t>η</a:t>
            </a:r>
            <a:r>
              <a:rPr sz="1400" spc="0" smtClean="0">
                <a:latin typeface="Arial"/>
                <a:cs typeface="Arial"/>
              </a:rPr>
              <a:t>τ</a:t>
            </a:r>
            <a:r>
              <a:rPr sz="1400" spc="-44" smtClean="0">
                <a:latin typeface="Arial"/>
                <a:cs typeface="Arial"/>
              </a:rPr>
              <a:t>ι</a:t>
            </a:r>
            <a:r>
              <a:rPr sz="1400" spc="0" smtClean="0">
                <a:latin typeface="Arial"/>
                <a:cs typeface="Arial"/>
              </a:rPr>
              <a:t>κ</a:t>
            </a:r>
            <a:r>
              <a:rPr sz="1400" spc="14" smtClean="0">
                <a:latin typeface="Arial"/>
                <a:cs typeface="Arial"/>
              </a:rPr>
              <a:t>έ</a:t>
            </a:r>
            <a:r>
              <a:rPr sz="1400" spc="0" smtClean="0">
                <a:latin typeface="Arial"/>
                <a:cs typeface="Arial"/>
              </a:rPr>
              <a:t>ς</a:t>
            </a:r>
            <a:r>
              <a:rPr sz="1400" spc="106" smtClean="0">
                <a:latin typeface="Arial"/>
                <a:cs typeface="Arial"/>
              </a:rPr>
              <a:t> </a:t>
            </a:r>
            <a:r>
              <a:rPr sz="1400" spc="-11" dirty="0" smtClean="0">
                <a:latin typeface="Arial"/>
                <a:cs typeface="Arial"/>
              </a:rPr>
              <a:t>υ</a:t>
            </a:r>
            <a:r>
              <a:rPr sz="1400" spc="-44" dirty="0" smtClean="0">
                <a:latin typeface="Arial"/>
                <a:cs typeface="Arial"/>
              </a:rPr>
              <a:t>π</a:t>
            </a:r>
            <a:r>
              <a:rPr sz="1400" spc="11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18" dirty="0" smtClean="0">
                <a:latin typeface="Arial"/>
                <a:cs typeface="Arial"/>
              </a:rPr>
              <a:t>ε</a:t>
            </a:r>
            <a:r>
              <a:rPr sz="1400" spc="-11" dirty="0" smtClean="0">
                <a:latin typeface="Arial"/>
                <a:cs typeface="Arial"/>
              </a:rPr>
              <a:t>σ</a:t>
            </a:r>
            <a:r>
              <a:rPr sz="1400" spc="-7" dirty="0" smtClean="0">
                <a:latin typeface="Arial"/>
                <a:cs typeface="Arial"/>
              </a:rPr>
              <a:t>ί</a:t>
            </a:r>
            <a:r>
              <a:rPr sz="1400" spc="-18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ς</a:t>
            </a:r>
            <a:r>
              <a:rPr sz="1400" spc="89" dirty="0" smtClean="0">
                <a:latin typeface="Arial"/>
                <a:cs typeface="Arial"/>
              </a:rPr>
              <a:t> </a:t>
            </a:r>
            <a:r>
              <a:rPr sz="1400" spc="-11" dirty="0" smtClean="0">
                <a:latin typeface="Arial"/>
                <a:cs typeface="Arial"/>
              </a:rPr>
              <a:t>σ</a:t>
            </a:r>
            <a:r>
              <a:rPr sz="1400" spc="7" dirty="0" smtClean="0">
                <a:latin typeface="Arial"/>
                <a:cs typeface="Arial"/>
              </a:rPr>
              <a:t>χ</a:t>
            </a:r>
            <a:r>
              <a:rPr sz="1400" spc="14" dirty="0" smtClean="0">
                <a:latin typeface="Arial"/>
                <a:cs typeface="Arial"/>
              </a:rPr>
              <a:t>ε</a:t>
            </a:r>
            <a:r>
              <a:rPr sz="1400" spc="-37" dirty="0" smtClean="0">
                <a:latin typeface="Arial"/>
                <a:cs typeface="Arial"/>
              </a:rPr>
              <a:t>τ</a:t>
            </a:r>
            <a:r>
              <a:rPr sz="1400" spc="-7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</a:t>
            </a:r>
            <a:r>
              <a:rPr sz="1400" spc="14" dirty="0" smtClean="0">
                <a:latin typeface="Arial"/>
                <a:cs typeface="Arial"/>
              </a:rPr>
              <a:t>έ</a:t>
            </a:r>
            <a:r>
              <a:rPr sz="1400" spc="0" dirty="0" smtClean="0">
                <a:latin typeface="Arial"/>
                <a:cs typeface="Arial"/>
              </a:rPr>
              <a:t>ς</a:t>
            </a:r>
            <a:r>
              <a:rPr sz="1400" spc="88" dirty="0" smtClean="0">
                <a:latin typeface="Arial"/>
                <a:cs typeface="Arial"/>
              </a:rPr>
              <a:t> </a:t>
            </a:r>
            <a:r>
              <a:rPr sz="1400" spc="-54" dirty="0" smtClean="0">
                <a:latin typeface="Arial"/>
                <a:cs typeface="Arial"/>
              </a:rPr>
              <a:t>μ</a:t>
            </a:r>
            <a:r>
              <a:rPr sz="1400" spc="0" dirty="0" smtClean="0">
                <a:latin typeface="Arial"/>
                <a:cs typeface="Arial"/>
              </a:rPr>
              <a:t>ε </a:t>
            </a:r>
            <a:r>
              <a:rPr sz="1400" spc="-7" dirty="0" smtClean="0">
                <a:latin typeface="Arial"/>
                <a:cs typeface="Arial"/>
              </a:rPr>
              <a:t>α</a:t>
            </a:r>
            <a:r>
              <a:rPr sz="1400" spc="11" dirty="0" smtClean="0">
                <a:latin typeface="Arial"/>
                <a:cs typeface="Arial"/>
              </a:rPr>
              <a:t>θ</a:t>
            </a:r>
            <a:r>
              <a:rPr sz="1400" spc="0" dirty="0" smtClean="0">
                <a:latin typeface="Arial"/>
                <a:cs typeface="Arial"/>
              </a:rPr>
              <a:t>λ.</a:t>
            </a:r>
            <a:r>
              <a:rPr sz="1400" spc="19" dirty="0" smtClean="0">
                <a:latin typeface="Arial"/>
                <a:cs typeface="Arial"/>
              </a:rPr>
              <a:t> ε</a:t>
            </a:r>
            <a:r>
              <a:rPr sz="1400" spc="0" dirty="0" smtClean="0">
                <a:latin typeface="Arial"/>
                <a:cs typeface="Arial"/>
              </a:rPr>
              <a:t>γ</a:t>
            </a:r>
            <a:r>
              <a:rPr sz="1400" spc="-4" dirty="0" smtClean="0">
                <a:latin typeface="Arial"/>
                <a:cs typeface="Arial"/>
              </a:rPr>
              <a:t>κ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ασ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άσ</a:t>
            </a:r>
            <a:r>
              <a:rPr sz="1400" spc="19" dirty="0" smtClean="0">
                <a:latin typeface="Arial"/>
                <a:cs typeface="Arial"/>
              </a:rPr>
              <a:t>ε</a:t>
            </a:r>
            <a:r>
              <a:rPr sz="1400" spc="-59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70227" y="3387758"/>
            <a:ext cx="140855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5911082" y="3387758"/>
            <a:ext cx="2590008" cy="61274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876179" marR="639047" indent="-211728">
              <a:lnSpc>
                <a:spcPct val="98125"/>
              </a:lnSpc>
              <a:spcBef>
                <a:spcPts val="470"/>
              </a:spcBef>
            </a:pPr>
            <a:r>
              <a:rPr sz="1400" spc="-14" smtClean="0">
                <a:latin typeface="Arial"/>
                <a:cs typeface="Arial"/>
              </a:rPr>
              <a:t>Συ</a:t>
            </a:r>
            <a:r>
              <a:rPr sz="1400" spc="-9" smtClean="0">
                <a:latin typeface="Arial"/>
                <a:cs typeface="Arial"/>
              </a:rPr>
              <a:t>μ</a:t>
            </a:r>
            <a:r>
              <a:rPr sz="1400" spc="-4" smtClean="0">
                <a:latin typeface="Arial"/>
                <a:cs typeface="Arial"/>
              </a:rPr>
              <a:t>β</a:t>
            </a:r>
            <a:r>
              <a:rPr sz="1400" spc="14" smtClean="0">
                <a:latin typeface="Arial"/>
                <a:cs typeface="Arial"/>
              </a:rPr>
              <a:t>ο</a:t>
            </a:r>
            <a:r>
              <a:rPr sz="1400" spc="-14" smtClean="0">
                <a:latin typeface="Arial"/>
                <a:cs typeface="Arial"/>
              </a:rPr>
              <a:t>υ</a:t>
            </a:r>
            <a:r>
              <a:rPr sz="1400" spc="0" smtClean="0">
                <a:latin typeface="Arial"/>
                <a:cs typeface="Arial"/>
              </a:rPr>
              <a:t>λ</a:t>
            </a:r>
            <a:r>
              <a:rPr sz="1400" spc="14" smtClean="0">
                <a:latin typeface="Arial"/>
                <a:cs typeface="Arial"/>
              </a:rPr>
              <a:t>ε</a:t>
            </a:r>
            <a:r>
              <a:rPr sz="1400" spc="-14" smtClean="0">
                <a:latin typeface="Arial"/>
                <a:cs typeface="Arial"/>
              </a:rPr>
              <a:t>υ</a:t>
            </a:r>
            <a:r>
              <a:rPr sz="1400" spc="0" smtClean="0">
                <a:latin typeface="Arial"/>
                <a:cs typeface="Arial"/>
              </a:rPr>
              <a:t>τ</a:t>
            </a:r>
            <a:r>
              <a:rPr sz="1400" spc="-14" smtClean="0">
                <a:latin typeface="Arial"/>
                <a:cs typeface="Arial"/>
              </a:rPr>
              <a:t>ι</a:t>
            </a:r>
            <a:r>
              <a:rPr sz="1400" spc="0" smtClean="0">
                <a:latin typeface="Arial"/>
                <a:cs typeface="Arial"/>
              </a:rPr>
              <a:t>κ</a:t>
            </a:r>
            <a:r>
              <a:rPr lang="el-GR" sz="1400" spc="14" dirty="0" smtClean="0">
                <a:latin typeface="Arial"/>
                <a:cs typeface="Arial"/>
              </a:rPr>
              <a:t>έ</a:t>
            </a:r>
            <a:r>
              <a:rPr sz="1400" spc="0" smtClean="0">
                <a:latin typeface="Arial"/>
                <a:cs typeface="Arial"/>
              </a:rPr>
              <a:t>ς</a:t>
            </a:r>
            <a:r>
              <a:rPr lang="el-GR" sz="1400" spc="0" dirty="0" smtClean="0">
                <a:latin typeface="Arial"/>
                <a:cs typeface="Arial"/>
              </a:rPr>
              <a:t> </a:t>
            </a:r>
            <a:r>
              <a:rPr sz="1400" spc="-14" smtClean="0">
                <a:latin typeface="Arial"/>
                <a:cs typeface="Arial"/>
              </a:rPr>
              <a:t>υ</a:t>
            </a:r>
            <a:r>
              <a:rPr lang="el-GR" sz="1400" spc="14" dirty="0" smtClean="0">
                <a:latin typeface="Arial"/>
                <a:cs typeface="Arial"/>
              </a:rPr>
              <a:t>π</a:t>
            </a:r>
            <a:r>
              <a:rPr sz="1400" spc="14" smtClean="0">
                <a:latin typeface="Arial"/>
                <a:cs typeface="Arial"/>
              </a:rPr>
              <a:t>η</a:t>
            </a:r>
            <a:r>
              <a:rPr sz="1400" spc="-44" smtClean="0">
                <a:latin typeface="Arial"/>
                <a:cs typeface="Arial"/>
              </a:rPr>
              <a:t>ρ</a:t>
            </a:r>
            <a:r>
              <a:rPr sz="1400" spc="19" smtClean="0">
                <a:latin typeface="Arial"/>
                <a:cs typeface="Arial"/>
              </a:rPr>
              <a:t>ε</a:t>
            </a:r>
            <a:r>
              <a:rPr sz="1400" spc="-14" smtClean="0">
                <a:latin typeface="Arial"/>
                <a:cs typeface="Arial"/>
              </a:rPr>
              <a:t>σ</a:t>
            </a:r>
            <a:r>
              <a:rPr sz="1400" spc="-9" smtClean="0">
                <a:latin typeface="Arial"/>
                <a:cs typeface="Arial"/>
              </a:rPr>
              <a:t>ί</a:t>
            </a:r>
            <a:r>
              <a:rPr sz="1400" spc="-25" smtClean="0">
                <a:latin typeface="Arial"/>
                <a:cs typeface="Arial"/>
              </a:rPr>
              <a:t>ε</a:t>
            </a:r>
            <a:r>
              <a:rPr sz="1400" spc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6568" y="4035482"/>
            <a:ext cx="3863062" cy="177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4529630" y="4035482"/>
            <a:ext cx="3863026" cy="1777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666568" y="4213210"/>
            <a:ext cx="1628716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2295284" y="4213210"/>
            <a:ext cx="1434638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729923" y="4213210"/>
            <a:ext cx="3039652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769575" y="4213210"/>
            <a:ext cx="1623081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666568" y="4390438"/>
            <a:ext cx="981926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1500166" y="4390438"/>
            <a:ext cx="1441755" cy="64772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229160" marR="19649" indent="-176304">
              <a:lnSpc>
                <a:spcPct val="98125"/>
              </a:lnSpc>
              <a:spcBef>
                <a:spcPts val="470"/>
              </a:spcBef>
            </a:pPr>
            <a:r>
              <a:rPr sz="1400" spc="9" dirty="0" smtClean="0">
                <a:latin typeface="Arial"/>
                <a:cs typeface="Arial"/>
              </a:rPr>
              <a:t>Ε</a:t>
            </a:r>
            <a:r>
              <a:rPr sz="1400" spc="-14" dirty="0" smtClean="0">
                <a:latin typeface="Arial"/>
                <a:cs typeface="Arial"/>
              </a:rPr>
              <a:t>π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0" dirty="0" smtClean="0">
                <a:latin typeface="Arial"/>
                <a:cs typeface="Arial"/>
              </a:rPr>
              <a:t>γγ</a:t>
            </a:r>
            <a:r>
              <a:rPr sz="1400" spc="19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λ</a:t>
            </a:r>
            <a:r>
              <a:rPr sz="1400" spc="-9" dirty="0" smtClean="0">
                <a:latin typeface="Arial"/>
                <a:cs typeface="Arial"/>
              </a:rPr>
              <a:t>μα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</a:t>
            </a:r>
            <a:r>
              <a:rPr sz="1400" spc="14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 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14" dirty="0" smtClean="0">
                <a:latin typeface="Arial"/>
                <a:cs typeface="Arial"/>
              </a:rPr>
              <a:t>θ</a:t>
            </a:r>
            <a:r>
              <a:rPr sz="1400" spc="0" dirty="0" smtClean="0">
                <a:latin typeface="Arial"/>
                <a:cs typeface="Arial"/>
              </a:rPr>
              <a:t>λ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ισ</a:t>
            </a:r>
            <a:r>
              <a:rPr sz="1400" spc="-9" dirty="0" smtClean="0">
                <a:latin typeface="Arial"/>
                <a:cs typeface="Arial"/>
              </a:rPr>
              <a:t>μ</a:t>
            </a:r>
            <a:r>
              <a:rPr sz="1400" spc="-29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41921" y="4390438"/>
            <a:ext cx="141237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083158" y="4390438"/>
            <a:ext cx="1417404" cy="64772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229160" marR="201736" indent="170629">
              <a:lnSpc>
                <a:spcPct val="98125"/>
              </a:lnSpc>
              <a:spcBef>
                <a:spcPts val="470"/>
              </a:spcBef>
            </a:pPr>
            <a:r>
              <a:rPr sz="1400" spc="-14" dirty="0" smtClean="0">
                <a:latin typeface="Arial"/>
                <a:cs typeface="Arial"/>
              </a:rPr>
              <a:t>Μ</a:t>
            </a:r>
            <a:r>
              <a:rPr sz="1400" spc="-9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κτ</a:t>
            </a:r>
            <a:r>
              <a:rPr sz="1400" spc="14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 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14" dirty="0" smtClean="0">
                <a:latin typeface="Arial"/>
                <a:cs typeface="Arial"/>
              </a:rPr>
              <a:t>θ</a:t>
            </a:r>
            <a:r>
              <a:rPr sz="1400" spc="0" dirty="0" smtClean="0">
                <a:latin typeface="Arial"/>
                <a:cs typeface="Arial"/>
              </a:rPr>
              <a:t>λ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ισ</a:t>
            </a:r>
            <a:r>
              <a:rPr sz="1400" spc="-9" dirty="0" smtClean="0">
                <a:latin typeface="Arial"/>
                <a:cs typeface="Arial"/>
              </a:rPr>
              <a:t>μ</a:t>
            </a:r>
            <a:r>
              <a:rPr sz="1400" spc="-25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76560" y="4390438"/>
            <a:ext cx="1746250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122810" y="4390438"/>
            <a:ext cx="1521024" cy="64772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229414" marR="117575" indent="-76471">
              <a:lnSpc>
                <a:spcPct val="98125"/>
              </a:lnSpc>
              <a:spcBef>
                <a:spcPts val="470"/>
              </a:spcBef>
            </a:pPr>
            <a:r>
              <a:rPr sz="1400" spc="-14" dirty="0" smtClean="0">
                <a:latin typeface="Arial"/>
                <a:cs typeface="Arial"/>
              </a:rPr>
              <a:t>Συ</a:t>
            </a:r>
            <a:r>
              <a:rPr sz="1400" spc="-4" dirty="0" smtClean="0">
                <a:latin typeface="Arial"/>
                <a:cs typeface="Arial"/>
              </a:rPr>
              <a:t>μμ</a:t>
            </a:r>
            <a:r>
              <a:rPr sz="1400" spc="19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14" dirty="0" smtClean="0">
                <a:latin typeface="Arial"/>
                <a:cs typeface="Arial"/>
              </a:rPr>
              <a:t>οχ</a:t>
            </a:r>
            <a:r>
              <a:rPr sz="1400" spc="-9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</a:t>
            </a:r>
            <a:r>
              <a:rPr sz="1400" spc="-25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 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19" dirty="0" smtClean="0">
                <a:latin typeface="Arial"/>
                <a:cs typeface="Arial"/>
              </a:rPr>
              <a:t>θ</a:t>
            </a:r>
            <a:r>
              <a:rPr sz="1400" spc="0" dirty="0" smtClean="0">
                <a:latin typeface="Arial"/>
                <a:cs typeface="Arial"/>
              </a:rPr>
              <a:t>λ</a:t>
            </a:r>
            <a:r>
              <a:rPr sz="1400" spc="19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9" dirty="0" smtClean="0">
                <a:latin typeface="Arial"/>
                <a:cs typeface="Arial"/>
              </a:rPr>
              <a:t>ισ</a:t>
            </a:r>
            <a:r>
              <a:rPr sz="1400" spc="-4" dirty="0" smtClean="0">
                <a:latin typeface="Arial"/>
                <a:cs typeface="Arial"/>
              </a:rPr>
              <a:t>μ</a:t>
            </a:r>
            <a:r>
              <a:rPr sz="1400" spc="-25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16339" y="4390438"/>
            <a:ext cx="976317" cy="64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66568" y="5038162"/>
            <a:ext cx="3063354" cy="177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729923" y="5038162"/>
            <a:ext cx="3039652" cy="1776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769575" y="5038162"/>
            <a:ext cx="1623081" cy="35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66568" y="5215791"/>
            <a:ext cx="1234715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901284" y="5215791"/>
            <a:ext cx="1216993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118277" y="5215791"/>
            <a:ext cx="1217311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335588" y="5215791"/>
            <a:ext cx="1216929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552518" y="5215791"/>
            <a:ext cx="1217056" cy="177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66568" y="5393019"/>
            <a:ext cx="699604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214414" y="5393019"/>
            <a:ext cx="1227833" cy="6477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270500" marR="118112" indent="-117532">
              <a:lnSpc>
                <a:spcPct val="98125"/>
              </a:lnSpc>
              <a:spcBef>
                <a:spcPts val="470"/>
              </a:spcBef>
            </a:pPr>
            <a:r>
              <a:rPr sz="1400" spc="-29" dirty="0" smtClean="0">
                <a:latin typeface="Arial"/>
                <a:cs typeface="Arial"/>
              </a:rPr>
              <a:t>Υ</a:t>
            </a:r>
            <a:r>
              <a:rPr sz="1400" spc="-14" dirty="0" smtClean="0">
                <a:latin typeface="Arial"/>
                <a:cs typeface="Arial"/>
              </a:rPr>
              <a:t>π</a:t>
            </a:r>
            <a:r>
              <a:rPr sz="1400" spc="19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25" dirty="0" smtClean="0">
                <a:latin typeface="Arial"/>
                <a:cs typeface="Arial"/>
              </a:rPr>
              <a:t>ε</a:t>
            </a:r>
            <a:r>
              <a:rPr sz="1400" spc="-9" dirty="0" smtClean="0">
                <a:latin typeface="Arial"/>
                <a:cs typeface="Arial"/>
              </a:rPr>
              <a:t>σί</a:t>
            </a:r>
            <a:r>
              <a:rPr sz="1400" spc="-25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ς </a:t>
            </a:r>
            <a:r>
              <a:rPr sz="1400" spc="19" dirty="0" smtClean="0">
                <a:latin typeface="Arial"/>
                <a:cs typeface="Arial"/>
              </a:rPr>
              <a:t>θε</a:t>
            </a:r>
            <a:r>
              <a:rPr sz="1400" spc="-9" dirty="0" smtClean="0">
                <a:latin typeface="Arial"/>
                <a:cs typeface="Arial"/>
              </a:rPr>
              <a:t>α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44" dirty="0" smtClean="0">
                <a:latin typeface="Arial"/>
                <a:cs typeface="Arial"/>
              </a:rPr>
              <a:t>ώ</a:t>
            </a:r>
            <a:r>
              <a:rPr sz="1400" spc="0" dirty="0" smtClean="0">
                <a:latin typeface="Arial"/>
                <a:cs typeface="Arial"/>
              </a:rPr>
              <a:t>ν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2247" y="5393019"/>
            <a:ext cx="140855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583103" y="5393019"/>
            <a:ext cx="1203079" cy="6477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211855" marR="120279" indent="-58785">
              <a:lnSpc>
                <a:spcPct val="98125"/>
              </a:lnSpc>
              <a:spcBef>
                <a:spcPts val="470"/>
              </a:spcBef>
            </a:pPr>
            <a:r>
              <a:rPr sz="1400" spc="-29" dirty="0" smtClean="0">
                <a:latin typeface="Arial"/>
                <a:cs typeface="Arial"/>
              </a:rPr>
              <a:t>Υ</a:t>
            </a:r>
            <a:r>
              <a:rPr sz="1400" spc="-14" dirty="0" smtClean="0">
                <a:latin typeface="Arial"/>
                <a:cs typeface="Arial"/>
              </a:rPr>
              <a:t>π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19" dirty="0" smtClean="0">
                <a:latin typeface="Arial"/>
                <a:cs typeface="Arial"/>
              </a:rPr>
              <a:t>ε</a:t>
            </a:r>
            <a:r>
              <a:rPr sz="1400" spc="-14" dirty="0" smtClean="0">
                <a:latin typeface="Arial"/>
                <a:cs typeface="Arial"/>
              </a:rPr>
              <a:t>σ</a:t>
            </a:r>
            <a:r>
              <a:rPr sz="1400" spc="-9" dirty="0" smtClean="0">
                <a:latin typeface="Arial"/>
                <a:cs typeface="Arial"/>
              </a:rPr>
              <a:t>ί</a:t>
            </a:r>
            <a:r>
              <a:rPr sz="1400" spc="-25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ς </a:t>
            </a:r>
            <a:r>
              <a:rPr sz="1400" spc="9" dirty="0" smtClean="0">
                <a:latin typeface="Arial"/>
                <a:cs typeface="Arial"/>
              </a:rPr>
              <a:t>χ</a:t>
            </a:r>
            <a:r>
              <a:rPr sz="1400" spc="14" dirty="0" smtClean="0">
                <a:latin typeface="Arial"/>
                <a:cs typeface="Arial"/>
              </a:rPr>
              <a:t>ο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-25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γ</a:t>
            </a:r>
            <a:r>
              <a:rPr sz="1400" spc="-44" dirty="0" smtClean="0">
                <a:latin typeface="Arial"/>
                <a:cs typeface="Arial"/>
              </a:rPr>
              <a:t>ώ</a:t>
            </a:r>
            <a:r>
              <a:rPr sz="1400" spc="0" dirty="0" smtClean="0">
                <a:latin typeface="Arial"/>
                <a:cs typeface="Arial"/>
              </a:rPr>
              <a:t>ν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9304" y="5393019"/>
            <a:ext cx="141109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800414" y="5393019"/>
            <a:ext cx="1128776" cy="6477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23550" marR="85857" indent="-5980">
              <a:lnSpc>
                <a:spcPct val="98125"/>
              </a:lnSpc>
              <a:spcBef>
                <a:spcPts val="470"/>
              </a:spcBef>
            </a:pPr>
            <a:r>
              <a:rPr sz="1400" spc="-4" dirty="0" smtClean="0">
                <a:latin typeface="Arial"/>
                <a:cs typeface="Arial"/>
              </a:rPr>
              <a:t>Τ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λ</a:t>
            </a:r>
            <a:r>
              <a:rPr sz="1400" spc="19" dirty="0" smtClean="0">
                <a:latin typeface="Arial"/>
                <a:cs typeface="Arial"/>
              </a:rPr>
              <a:t>ε</a:t>
            </a:r>
            <a:r>
              <a:rPr sz="1400" spc="14" dirty="0" smtClean="0">
                <a:latin typeface="Arial"/>
                <a:cs typeface="Arial"/>
              </a:rPr>
              <a:t>ο</a:t>
            </a:r>
            <a:r>
              <a:rPr sz="1400" spc="-14" dirty="0" smtClean="0">
                <a:latin typeface="Arial"/>
                <a:cs typeface="Arial"/>
              </a:rPr>
              <a:t>π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-14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κά </a:t>
            </a:r>
            <a:r>
              <a:rPr sz="1400" spc="14" dirty="0" smtClean="0">
                <a:latin typeface="Arial"/>
                <a:cs typeface="Arial"/>
              </a:rPr>
              <a:t>δ</a:t>
            </a:r>
            <a:r>
              <a:rPr sz="1400" spc="-9" dirty="0" smtClean="0">
                <a:latin typeface="Arial"/>
                <a:cs typeface="Arial"/>
              </a:rPr>
              <a:t>ι</a:t>
            </a:r>
            <a:r>
              <a:rPr sz="1400" spc="0" dirty="0" smtClean="0">
                <a:latin typeface="Arial"/>
                <a:cs typeface="Arial"/>
              </a:rPr>
              <a:t>κ</a:t>
            </a:r>
            <a:r>
              <a:rPr sz="1400" spc="-9" dirty="0" smtClean="0">
                <a:latin typeface="Arial"/>
                <a:cs typeface="Arial"/>
              </a:rPr>
              <a:t>αι</a:t>
            </a:r>
            <a:r>
              <a:rPr sz="1400" spc="4" dirty="0" smtClean="0">
                <a:latin typeface="Arial"/>
                <a:cs typeface="Arial"/>
              </a:rPr>
              <a:t>ώ</a:t>
            </a:r>
            <a:r>
              <a:rPr sz="1400" spc="-9" dirty="0" smtClean="0">
                <a:latin typeface="Arial"/>
                <a:cs typeface="Arial"/>
              </a:rPr>
              <a:t>μα</a:t>
            </a:r>
            <a:r>
              <a:rPr sz="1400" spc="39" dirty="0" smtClean="0">
                <a:latin typeface="Arial"/>
                <a:cs typeface="Arial"/>
              </a:rPr>
              <a:t>τ</a:t>
            </a:r>
            <a:r>
              <a:rPr sz="1400" spc="0" dirty="0" smtClean="0">
                <a:latin typeface="Arial"/>
                <a:cs typeface="Arial"/>
              </a:rPr>
              <a:t>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6234" y="5393019"/>
            <a:ext cx="141237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017470" y="5393019"/>
            <a:ext cx="1126165" cy="6477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47090" marR="35508" indent="-76471">
              <a:lnSpc>
                <a:spcPct val="98125"/>
              </a:lnSpc>
              <a:spcBef>
                <a:spcPts val="470"/>
              </a:spcBef>
            </a:pPr>
            <a:r>
              <a:rPr sz="1400" spc="14" dirty="0" smtClean="0">
                <a:latin typeface="Arial"/>
                <a:cs typeface="Arial"/>
              </a:rPr>
              <a:t>Α</a:t>
            </a:r>
            <a:r>
              <a:rPr sz="1400" spc="19" dirty="0" smtClean="0">
                <a:latin typeface="Arial"/>
                <a:cs typeface="Arial"/>
              </a:rPr>
              <a:t>δε</a:t>
            </a:r>
            <a:r>
              <a:rPr sz="1400" spc="-54" dirty="0" smtClean="0">
                <a:latin typeface="Arial"/>
                <a:cs typeface="Arial"/>
              </a:rPr>
              <a:t>ι</a:t>
            </a:r>
            <a:r>
              <a:rPr sz="1400" spc="19" dirty="0" smtClean="0">
                <a:latin typeface="Arial"/>
                <a:cs typeface="Arial"/>
              </a:rPr>
              <a:t>οδ</a:t>
            </a:r>
            <a:r>
              <a:rPr sz="1400" spc="-25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τ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-59" dirty="0" smtClean="0">
                <a:latin typeface="Arial"/>
                <a:cs typeface="Arial"/>
              </a:rPr>
              <a:t>σ</a:t>
            </a:r>
            <a:r>
              <a:rPr sz="1400" spc="0" dirty="0" smtClean="0">
                <a:latin typeface="Arial"/>
                <a:cs typeface="Arial"/>
              </a:rPr>
              <a:t>η </a:t>
            </a:r>
            <a:r>
              <a:rPr sz="1400" spc="-14" dirty="0" smtClean="0">
                <a:latin typeface="Arial"/>
                <a:cs typeface="Arial"/>
              </a:rPr>
              <a:t>π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19" dirty="0" smtClean="0">
                <a:latin typeface="Arial"/>
                <a:cs typeface="Arial"/>
              </a:rPr>
              <a:t>ο</a:t>
            </a:r>
            <a:r>
              <a:rPr sz="1400" spc="-9" dirty="0" smtClean="0">
                <a:latin typeface="Arial"/>
                <a:cs typeface="Arial"/>
              </a:rPr>
              <a:t>ϊ</a:t>
            </a:r>
            <a:r>
              <a:rPr sz="1400" spc="19" dirty="0" smtClean="0">
                <a:latin typeface="Arial"/>
                <a:cs typeface="Arial"/>
              </a:rPr>
              <a:t>ό</a:t>
            </a:r>
            <a:r>
              <a:rPr sz="1400" spc="0" dirty="0" smtClean="0">
                <a:latin typeface="Arial"/>
                <a:cs typeface="Arial"/>
              </a:rPr>
              <a:t>ντ</a:t>
            </a:r>
            <a:r>
              <a:rPr sz="1400" spc="-44" dirty="0" smtClean="0">
                <a:latin typeface="Arial"/>
                <a:cs typeface="Arial"/>
              </a:rPr>
              <a:t>ω</a:t>
            </a:r>
            <a:r>
              <a:rPr sz="1400" spc="0" dirty="0" smtClean="0">
                <a:latin typeface="Arial"/>
                <a:cs typeface="Arial"/>
              </a:rPr>
              <a:t>ν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3545" y="5393019"/>
            <a:ext cx="141237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234783" y="5393019"/>
            <a:ext cx="1194737" cy="6477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58541" marR="20439" indent="-105736">
              <a:lnSpc>
                <a:spcPct val="98125"/>
              </a:lnSpc>
              <a:spcBef>
                <a:spcPts val="470"/>
              </a:spcBef>
            </a:pPr>
            <a:r>
              <a:rPr lang="el-GR" sz="1400" spc="-14" dirty="0" smtClean="0">
                <a:latin typeface="Arial"/>
                <a:cs typeface="Arial"/>
              </a:rPr>
              <a:t>Σ</a:t>
            </a:r>
            <a:r>
              <a:rPr sz="1400" spc="-14" smtClean="0">
                <a:latin typeface="Arial"/>
                <a:cs typeface="Arial"/>
              </a:rPr>
              <a:t>υ</a:t>
            </a:r>
            <a:r>
              <a:rPr sz="1400" spc="-9" smtClean="0">
                <a:latin typeface="Arial"/>
                <a:cs typeface="Arial"/>
              </a:rPr>
              <a:t>μμ</a:t>
            </a:r>
            <a:r>
              <a:rPr sz="1400" spc="19" smtClean="0">
                <a:latin typeface="Arial"/>
                <a:cs typeface="Arial"/>
              </a:rPr>
              <a:t>ε</a:t>
            </a:r>
            <a:r>
              <a:rPr sz="1400" spc="0" smtClean="0">
                <a:latin typeface="Arial"/>
                <a:cs typeface="Arial"/>
              </a:rPr>
              <a:t>τ</a:t>
            </a:r>
            <a:r>
              <a:rPr sz="1400" spc="14" smtClean="0">
                <a:latin typeface="Arial"/>
                <a:cs typeface="Arial"/>
              </a:rPr>
              <a:t>ο</a:t>
            </a:r>
            <a:r>
              <a:rPr sz="1400" spc="9" smtClean="0">
                <a:latin typeface="Arial"/>
                <a:cs typeface="Arial"/>
              </a:rPr>
              <a:t>χ</a:t>
            </a:r>
            <a:r>
              <a:rPr sz="1400" spc="-9" smtClean="0">
                <a:latin typeface="Arial"/>
                <a:cs typeface="Arial"/>
              </a:rPr>
              <a:t>ι</a:t>
            </a:r>
            <a:r>
              <a:rPr sz="1400" spc="0" smtClean="0">
                <a:latin typeface="Arial"/>
                <a:cs typeface="Arial"/>
              </a:rPr>
              <a:t>κ</a:t>
            </a:r>
            <a:r>
              <a:rPr sz="1400" spc="-25" smtClean="0">
                <a:latin typeface="Arial"/>
                <a:cs typeface="Arial"/>
              </a:rPr>
              <a:t>έ</a:t>
            </a:r>
            <a:r>
              <a:rPr sz="1400" spc="0" smtClean="0">
                <a:latin typeface="Arial"/>
                <a:cs typeface="Arial"/>
              </a:rPr>
              <a:t>ς </a:t>
            </a:r>
            <a:r>
              <a:rPr sz="1400" spc="-14" dirty="0" smtClean="0">
                <a:latin typeface="Arial"/>
                <a:cs typeface="Arial"/>
              </a:rPr>
              <a:t>υπ</a:t>
            </a:r>
            <a:r>
              <a:rPr sz="1400" spc="14" dirty="0" smtClean="0">
                <a:latin typeface="Arial"/>
                <a:cs typeface="Arial"/>
              </a:rPr>
              <a:t>η</a:t>
            </a:r>
            <a:r>
              <a:rPr sz="1400" spc="0" dirty="0" smtClean="0">
                <a:latin typeface="Arial"/>
                <a:cs typeface="Arial"/>
              </a:rPr>
              <a:t>ρ</a:t>
            </a:r>
            <a:r>
              <a:rPr sz="1400" spc="25" dirty="0" smtClean="0">
                <a:latin typeface="Arial"/>
                <a:cs typeface="Arial"/>
              </a:rPr>
              <a:t>ε</a:t>
            </a:r>
            <a:r>
              <a:rPr sz="1400" spc="-14" dirty="0" smtClean="0">
                <a:latin typeface="Arial"/>
                <a:cs typeface="Arial"/>
              </a:rPr>
              <a:t>σ</a:t>
            </a:r>
            <a:r>
              <a:rPr sz="1400" spc="-9" dirty="0" smtClean="0">
                <a:latin typeface="Arial"/>
                <a:cs typeface="Arial"/>
              </a:rPr>
              <a:t>ί</a:t>
            </a:r>
            <a:r>
              <a:rPr sz="1400" spc="-25" dirty="0" smtClean="0">
                <a:latin typeface="Arial"/>
                <a:cs typeface="Arial"/>
              </a:rPr>
              <a:t>ε</a:t>
            </a:r>
            <a:r>
              <a:rPr sz="1400" spc="0" dirty="0" smtClean="0">
                <a:latin typeface="Arial"/>
                <a:cs typeface="Arial"/>
              </a:rPr>
              <a:t>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10602" y="5393019"/>
            <a:ext cx="1082054" cy="6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105 - Ορθογώνιο"/>
          <p:cNvSpPr/>
          <p:nvPr/>
        </p:nvSpPr>
        <p:spPr>
          <a:xfrm>
            <a:off x="428596" y="285728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Η ΔΙΕΘΝΗΣ ΑΘΛΗΤΙΚΗ ΑΓΟΡΑ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4642859" y="2657082"/>
            <a:ext cx="0" cy="210532"/>
          </a:xfrm>
          <a:custGeom>
            <a:avLst/>
            <a:gdLst/>
            <a:ahLst/>
            <a:cxnLst/>
            <a:rect l="l" t="t" r="r" b="b"/>
            <a:pathLst>
              <a:path h="210532">
                <a:moveTo>
                  <a:pt x="0" y="133"/>
                </a:moveTo>
                <a:lnTo>
                  <a:pt x="0" y="210532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42859" y="2867614"/>
            <a:ext cx="0" cy="210265"/>
          </a:xfrm>
          <a:custGeom>
            <a:avLst/>
            <a:gdLst/>
            <a:ahLst/>
            <a:cxnLst/>
            <a:rect l="l" t="t" r="r" b="b"/>
            <a:pathLst>
              <a:path h="210265">
                <a:moveTo>
                  <a:pt x="0" y="0"/>
                </a:moveTo>
                <a:lnTo>
                  <a:pt x="0" y="210265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00944" y="2867614"/>
            <a:ext cx="0" cy="210265"/>
          </a:xfrm>
          <a:custGeom>
            <a:avLst/>
            <a:gdLst/>
            <a:ahLst/>
            <a:cxnLst/>
            <a:rect l="l" t="t" r="r" b="b"/>
            <a:pathLst>
              <a:path h="210265">
                <a:moveTo>
                  <a:pt x="0" y="0"/>
                </a:moveTo>
                <a:lnTo>
                  <a:pt x="0" y="210265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00944" y="2867614"/>
            <a:ext cx="2741915" cy="0"/>
          </a:xfrm>
          <a:custGeom>
            <a:avLst/>
            <a:gdLst/>
            <a:ahLst/>
            <a:cxnLst/>
            <a:rect l="l" t="t" r="r" b="b"/>
            <a:pathLst>
              <a:path w="2741915">
                <a:moveTo>
                  <a:pt x="0" y="0"/>
                </a:moveTo>
                <a:lnTo>
                  <a:pt x="2741915" y="0"/>
                </a:lnTo>
              </a:path>
            </a:pathLst>
          </a:custGeom>
          <a:ln w="182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85174" y="2867614"/>
            <a:ext cx="0" cy="210265"/>
          </a:xfrm>
          <a:custGeom>
            <a:avLst/>
            <a:gdLst/>
            <a:ahLst/>
            <a:cxnLst/>
            <a:rect l="l" t="t" r="r" b="b"/>
            <a:pathLst>
              <a:path h="210265">
                <a:moveTo>
                  <a:pt x="0" y="0"/>
                </a:moveTo>
                <a:lnTo>
                  <a:pt x="0" y="210265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642859" y="2867614"/>
            <a:ext cx="2742314" cy="0"/>
          </a:xfrm>
          <a:custGeom>
            <a:avLst/>
            <a:gdLst/>
            <a:ahLst/>
            <a:cxnLst/>
            <a:rect l="l" t="t" r="r" b="b"/>
            <a:pathLst>
              <a:path w="2742314">
                <a:moveTo>
                  <a:pt x="0" y="0"/>
                </a:moveTo>
                <a:lnTo>
                  <a:pt x="2742314" y="0"/>
                </a:lnTo>
              </a:path>
            </a:pathLst>
          </a:custGeom>
          <a:ln w="182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00944" y="4450684"/>
            <a:ext cx="0" cy="421357"/>
          </a:xfrm>
          <a:custGeom>
            <a:avLst/>
            <a:gdLst/>
            <a:ahLst/>
            <a:cxnLst/>
            <a:rect l="l" t="t" r="r" b="b"/>
            <a:pathLst>
              <a:path h="421357">
                <a:moveTo>
                  <a:pt x="0" y="26"/>
                </a:moveTo>
                <a:lnTo>
                  <a:pt x="0" y="421357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3133" y="4872045"/>
            <a:ext cx="2315335" cy="1372777"/>
          </a:xfrm>
          <a:custGeom>
            <a:avLst/>
            <a:gdLst/>
            <a:ahLst/>
            <a:cxnLst/>
            <a:rect l="l" t="t" r="r" b="b"/>
            <a:pathLst>
              <a:path w="2315335" h="1372777">
                <a:moveTo>
                  <a:pt x="0" y="1372777"/>
                </a:moveTo>
                <a:lnTo>
                  <a:pt x="2315335" y="1372777"/>
                </a:lnTo>
                <a:lnTo>
                  <a:pt x="2315335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43133" y="4872042"/>
            <a:ext cx="2315293" cy="1372780"/>
          </a:xfrm>
          <a:custGeom>
            <a:avLst/>
            <a:gdLst/>
            <a:ahLst/>
            <a:cxnLst/>
            <a:rect l="l" t="t" r="r" b="b"/>
            <a:pathLst>
              <a:path w="2315293" h="1372780">
                <a:moveTo>
                  <a:pt x="0" y="0"/>
                </a:moveTo>
                <a:lnTo>
                  <a:pt x="2315293" y="0"/>
                </a:lnTo>
                <a:lnTo>
                  <a:pt x="2315293" y="1372780"/>
                </a:lnTo>
                <a:lnTo>
                  <a:pt x="0" y="1372780"/>
                </a:lnTo>
                <a:lnTo>
                  <a:pt x="0" y="0"/>
                </a:lnTo>
              </a:path>
            </a:pathLst>
          </a:custGeom>
          <a:ln w="16031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91034" y="3077906"/>
            <a:ext cx="2624399" cy="1372777"/>
          </a:xfrm>
          <a:custGeom>
            <a:avLst/>
            <a:gdLst/>
            <a:ahLst/>
            <a:cxnLst/>
            <a:rect l="l" t="t" r="r" b="b"/>
            <a:pathLst>
              <a:path w="2624399" h="1372777">
                <a:moveTo>
                  <a:pt x="0" y="1372777"/>
                </a:moveTo>
                <a:lnTo>
                  <a:pt x="2624399" y="1372777"/>
                </a:lnTo>
                <a:lnTo>
                  <a:pt x="2624399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1034" y="3077880"/>
            <a:ext cx="2624422" cy="1372804"/>
          </a:xfrm>
          <a:custGeom>
            <a:avLst/>
            <a:gdLst/>
            <a:ahLst/>
            <a:cxnLst/>
            <a:rect l="l" t="t" r="r" b="b"/>
            <a:pathLst>
              <a:path w="2624422" h="1372804">
                <a:moveTo>
                  <a:pt x="0" y="0"/>
                </a:moveTo>
                <a:lnTo>
                  <a:pt x="2624422" y="0"/>
                </a:lnTo>
                <a:lnTo>
                  <a:pt x="2624422" y="1372804"/>
                </a:lnTo>
                <a:lnTo>
                  <a:pt x="0" y="1372804"/>
                </a:lnTo>
                <a:lnTo>
                  <a:pt x="0" y="0"/>
                </a:lnTo>
              </a:path>
            </a:pathLst>
          </a:custGeom>
          <a:ln w="16415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42859" y="4450684"/>
            <a:ext cx="0" cy="421357"/>
          </a:xfrm>
          <a:custGeom>
            <a:avLst/>
            <a:gdLst/>
            <a:ahLst/>
            <a:cxnLst/>
            <a:rect l="l" t="t" r="r" b="b"/>
            <a:pathLst>
              <a:path h="421357">
                <a:moveTo>
                  <a:pt x="0" y="26"/>
                </a:moveTo>
                <a:lnTo>
                  <a:pt x="0" y="421357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85405" y="4872045"/>
            <a:ext cx="2315335" cy="1372777"/>
          </a:xfrm>
          <a:custGeom>
            <a:avLst/>
            <a:gdLst/>
            <a:ahLst/>
            <a:cxnLst/>
            <a:rect l="l" t="t" r="r" b="b"/>
            <a:pathLst>
              <a:path w="2315335" h="1372777">
                <a:moveTo>
                  <a:pt x="0" y="1372777"/>
                </a:moveTo>
                <a:lnTo>
                  <a:pt x="2315335" y="1372777"/>
                </a:lnTo>
                <a:lnTo>
                  <a:pt x="2315335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85405" y="4872042"/>
            <a:ext cx="2315193" cy="1372780"/>
          </a:xfrm>
          <a:custGeom>
            <a:avLst/>
            <a:gdLst/>
            <a:ahLst/>
            <a:cxnLst/>
            <a:rect l="l" t="t" r="r" b="b"/>
            <a:pathLst>
              <a:path w="2315193" h="1372780">
                <a:moveTo>
                  <a:pt x="0" y="0"/>
                </a:moveTo>
                <a:lnTo>
                  <a:pt x="2315193" y="0"/>
                </a:lnTo>
                <a:lnTo>
                  <a:pt x="2315193" y="1372780"/>
                </a:lnTo>
                <a:lnTo>
                  <a:pt x="0" y="1372780"/>
                </a:lnTo>
                <a:lnTo>
                  <a:pt x="0" y="0"/>
                </a:lnTo>
              </a:path>
            </a:pathLst>
          </a:custGeom>
          <a:ln w="16031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33229" y="3077906"/>
            <a:ext cx="2624399" cy="1372777"/>
          </a:xfrm>
          <a:custGeom>
            <a:avLst/>
            <a:gdLst/>
            <a:ahLst/>
            <a:cxnLst/>
            <a:rect l="l" t="t" r="r" b="b"/>
            <a:pathLst>
              <a:path w="2624399" h="1372777">
                <a:moveTo>
                  <a:pt x="0" y="1372777"/>
                </a:moveTo>
                <a:lnTo>
                  <a:pt x="2624399" y="1372777"/>
                </a:lnTo>
                <a:lnTo>
                  <a:pt x="2624399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33229" y="3077880"/>
            <a:ext cx="2624399" cy="1372804"/>
          </a:xfrm>
          <a:custGeom>
            <a:avLst/>
            <a:gdLst/>
            <a:ahLst/>
            <a:cxnLst/>
            <a:rect l="l" t="t" r="r" b="b"/>
            <a:pathLst>
              <a:path w="2624399" h="1372804">
                <a:moveTo>
                  <a:pt x="0" y="0"/>
                </a:moveTo>
                <a:lnTo>
                  <a:pt x="2624399" y="0"/>
                </a:lnTo>
                <a:lnTo>
                  <a:pt x="2624399" y="1372804"/>
                </a:lnTo>
                <a:lnTo>
                  <a:pt x="0" y="1372804"/>
                </a:lnTo>
                <a:lnTo>
                  <a:pt x="0" y="0"/>
                </a:lnTo>
              </a:path>
            </a:pathLst>
          </a:custGeom>
          <a:ln w="16415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385174" y="4450684"/>
            <a:ext cx="0" cy="421357"/>
          </a:xfrm>
          <a:custGeom>
            <a:avLst/>
            <a:gdLst/>
            <a:ahLst/>
            <a:cxnLst/>
            <a:rect l="l" t="t" r="r" b="b"/>
            <a:pathLst>
              <a:path h="421357">
                <a:moveTo>
                  <a:pt x="0" y="26"/>
                </a:moveTo>
                <a:lnTo>
                  <a:pt x="0" y="421357"/>
                </a:lnTo>
              </a:path>
            </a:pathLst>
          </a:custGeom>
          <a:ln w="97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27292" y="4872045"/>
            <a:ext cx="2315335" cy="1372777"/>
          </a:xfrm>
          <a:custGeom>
            <a:avLst/>
            <a:gdLst/>
            <a:ahLst/>
            <a:cxnLst/>
            <a:rect l="l" t="t" r="r" b="b"/>
            <a:pathLst>
              <a:path w="2315335" h="1372777">
                <a:moveTo>
                  <a:pt x="0" y="1372777"/>
                </a:moveTo>
                <a:lnTo>
                  <a:pt x="2315335" y="1372777"/>
                </a:lnTo>
                <a:lnTo>
                  <a:pt x="2315335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27292" y="4872042"/>
            <a:ext cx="2315335" cy="1372780"/>
          </a:xfrm>
          <a:custGeom>
            <a:avLst/>
            <a:gdLst/>
            <a:ahLst/>
            <a:cxnLst/>
            <a:rect l="l" t="t" r="r" b="b"/>
            <a:pathLst>
              <a:path w="2315335" h="1372780">
                <a:moveTo>
                  <a:pt x="0" y="0"/>
                </a:moveTo>
                <a:lnTo>
                  <a:pt x="2315335" y="0"/>
                </a:lnTo>
                <a:lnTo>
                  <a:pt x="2315335" y="1372780"/>
                </a:lnTo>
                <a:lnTo>
                  <a:pt x="0" y="1372780"/>
                </a:lnTo>
                <a:lnTo>
                  <a:pt x="0" y="0"/>
                </a:lnTo>
              </a:path>
            </a:pathLst>
          </a:custGeom>
          <a:ln w="16032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075258" y="3077906"/>
            <a:ext cx="2624399" cy="1372777"/>
          </a:xfrm>
          <a:custGeom>
            <a:avLst/>
            <a:gdLst/>
            <a:ahLst/>
            <a:cxnLst/>
            <a:rect l="l" t="t" r="r" b="b"/>
            <a:pathLst>
              <a:path w="2624399" h="1372777">
                <a:moveTo>
                  <a:pt x="0" y="1372777"/>
                </a:moveTo>
                <a:lnTo>
                  <a:pt x="2624399" y="1372777"/>
                </a:lnTo>
                <a:lnTo>
                  <a:pt x="2624399" y="0"/>
                </a:lnTo>
                <a:lnTo>
                  <a:pt x="0" y="0"/>
                </a:lnTo>
                <a:lnTo>
                  <a:pt x="0" y="137277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075258" y="3077880"/>
            <a:ext cx="2624256" cy="1372804"/>
          </a:xfrm>
          <a:custGeom>
            <a:avLst/>
            <a:gdLst/>
            <a:ahLst/>
            <a:cxnLst/>
            <a:rect l="l" t="t" r="r" b="b"/>
            <a:pathLst>
              <a:path w="2624256" h="1372804">
                <a:moveTo>
                  <a:pt x="0" y="0"/>
                </a:moveTo>
                <a:lnTo>
                  <a:pt x="2624256" y="0"/>
                </a:lnTo>
                <a:lnTo>
                  <a:pt x="2624256" y="1372804"/>
                </a:lnTo>
                <a:lnTo>
                  <a:pt x="0" y="1372804"/>
                </a:lnTo>
                <a:lnTo>
                  <a:pt x="0" y="0"/>
                </a:lnTo>
              </a:path>
            </a:pathLst>
          </a:custGeom>
          <a:ln w="16415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333229" y="2190179"/>
            <a:ext cx="2624399" cy="466902"/>
          </a:xfrm>
          <a:custGeom>
            <a:avLst/>
            <a:gdLst/>
            <a:ahLst/>
            <a:cxnLst/>
            <a:rect l="l" t="t" r="r" b="b"/>
            <a:pathLst>
              <a:path w="2624399" h="466902">
                <a:moveTo>
                  <a:pt x="0" y="0"/>
                </a:moveTo>
                <a:lnTo>
                  <a:pt x="2624399" y="0"/>
                </a:lnTo>
                <a:lnTo>
                  <a:pt x="2624399" y="466902"/>
                </a:lnTo>
                <a:lnTo>
                  <a:pt x="0" y="466902"/>
                </a:lnTo>
                <a:lnTo>
                  <a:pt x="0" y="0"/>
                </a:lnTo>
              </a:path>
            </a:pathLst>
          </a:custGeom>
          <a:ln w="17974">
            <a:solidFill>
              <a:srgbClr val="EDEB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0" y="285728"/>
            <a:ext cx="9197060" cy="642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5813" marR="1734623" algn="ctr">
              <a:lnSpc>
                <a:spcPts val="3055"/>
              </a:lnSpc>
              <a:spcBef>
                <a:spcPts val="152"/>
              </a:spcBef>
            </a:pPr>
            <a:endParaRPr sz="2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1034" y="2190179"/>
            <a:ext cx="2742194" cy="466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3286116" y="2214554"/>
            <a:ext cx="2643206" cy="44252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676799">
              <a:lnSpc>
                <a:spcPct val="95825"/>
              </a:lnSpc>
            </a:pPr>
            <a:r>
              <a:rPr lang="el-GR" sz="1600" b="1" spc="5" dirty="0" smtClean="0">
                <a:latin typeface="Arial"/>
                <a:cs typeface="Arial"/>
              </a:rPr>
              <a:t>  </a:t>
            </a:r>
            <a:r>
              <a:rPr sz="1600" b="1" spc="5" smtClean="0">
                <a:latin typeface="Arial"/>
                <a:cs typeface="Arial"/>
              </a:rPr>
              <a:t>Α</a:t>
            </a:r>
            <a:r>
              <a:rPr sz="1600" b="1" spc="8" smtClean="0">
                <a:latin typeface="Arial"/>
                <a:cs typeface="Arial"/>
              </a:rPr>
              <a:t>θ</a:t>
            </a:r>
            <a:r>
              <a:rPr sz="1600" b="1" spc="0" smtClean="0">
                <a:latin typeface="Arial"/>
                <a:cs typeface="Arial"/>
              </a:rPr>
              <a:t>λ</a:t>
            </a:r>
            <a:r>
              <a:rPr sz="1600" b="1" spc="8" smtClean="0">
                <a:latin typeface="Arial"/>
                <a:cs typeface="Arial"/>
              </a:rPr>
              <a:t>η</a:t>
            </a:r>
            <a:r>
              <a:rPr sz="1600" b="1" spc="0" smtClean="0">
                <a:latin typeface="Arial"/>
                <a:cs typeface="Arial"/>
              </a:rPr>
              <a:t>τ</a:t>
            </a:r>
            <a:r>
              <a:rPr sz="1600" b="1" spc="-5" smtClean="0">
                <a:latin typeface="Arial"/>
                <a:cs typeface="Arial"/>
              </a:rPr>
              <a:t>ι</a:t>
            </a:r>
            <a:r>
              <a:rPr sz="1600" b="1" spc="0" smtClean="0">
                <a:latin typeface="Arial"/>
                <a:cs typeface="Arial"/>
              </a:rPr>
              <a:t>κή</a:t>
            </a:r>
            <a:r>
              <a:rPr sz="1600" b="1" spc="38" smtClean="0">
                <a:latin typeface="Arial"/>
                <a:cs typeface="Arial"/>
              </a:rPr>
              <a:t> </a:t>
            </a:r>
            <a:r>
              <a:rPr sz="1600" b="1" spc="-25" dirty="0" smtClean="0">
                <a:latin typeface="Arial"/>
                <a:cs typeface="Arial"/>
              </a:rPr>
              <a:t>Β</a:t>
            </a:r>
            <a:r>
              <a:rPr sz="1600" b="1" spc="-4" dirty="0" smtClean="0">
                <a:latin typeface="Arial"/>
                <a:cs typeface="Arial"/>
              </a:rPr>
              <a:t>ι</a:t>
            </a:r>
            <a:r>
              <a:rPr sz="1600" b="1" spc="14" dirty="0" smtClean="0">
                <a:latin typeface="Arial"/>
                <a:cs typeface="Arial"/>
              </a:rPr>
              <a:t>ο</a:t>
            </a:r>
            <a:r>
              <a:rPr sz="1600" b="1" spc="-4" dirty="0" smtClean="0">
                <a:latin typeface="Arial"/>
                <a:cs typeface="Arial"/>
              </a:rPr>
              <a:t>μ</a:t>
            </a:r>
            <a:r>
              <a:rPr sz="1600" b="1" spc="14" dirty="0" smtClean="0">
                <a:latin typeface="Arial"/>
                <a:cs typeface="Arial"/>
              </a:rPr>
              <a:t>η</a:t>
            </a:r>
            <a:r>
              <a:rPr sz="1600" b="1" spc="9" dirty="0" smtClean="0">
                <a:latin typeface="Arial"/>
                <a:cs typeface="Arial"/>
              </a:rPr>
              <a:t>χ</a:t>
            </a:r>
            <a:r>
              <a:rPr sz="1600" b="1" spc="-9" dirty="0" smtClean="0">
                <a:latin typeface="Arial"/>
                <a:cs typeface="Arial"/>
              </a:rPr>
              <a:t>α</a:t>
            </a:r>
            <a:r>
              <a:rPr sz="1600" b="1" spc="0" dirty="0" smtClean="0">
                <a:latin typeface="Arial"/>
                <a:cs typeface="Arial"/>
              </a:rPr>
              <a:t>ν</a:t>
            </a:r>
            <a:r>
              <a:rPr sz="1600" b="1" spc="-44" dirty="0" smtClean="0">
                <a:latin typeface="Arial"/>
                <a:cs typeface="Arial"/>
              </a:rPr>
              <a:t>ί</a:t>
            </a:r>
            <a:r>
              <a:rPr sz="1600" b="1" spc="0" dirty="0" smtClean="0">
                <a:latin typeface="Arial"/>
                <a:cs typeface="Arial"/>
              </a:rPr>
              <a:t>α</a:t>
            </a:r>
            <a:endParaRPr sz="1600" b="1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57628" y="2190179"/>
            <a:ext cx="2742029" cy="466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591034" y="2657082"/>
            <a:ext cx="4051824" cy="210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4642859" y="2657082"/>
            <a:ext cx="4056798" cy="2105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91034" y="2867614"/>
            <a:ext cx="1309909" cy="21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1900944" y="2867614"/>
            <a:ext cx="2741915" cy="21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642859" y="2867614"/>
            <a:ext cx="2742314" cy="21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385174" y="2867614"/>
            <a:ext cx="1314483" cy="21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91034" y="3077880"/>
            <a:ext cx="2624422" cy="1372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439046" marR="443396" algn="ctr">
              <a:lnSpc>
                <a:spcPct val="95825"/>
              </a:lnSpc>
            </a:pPr>
            <a:r>
              <a:rPr sz="1200" b="1" smtClean="0">
                <a:latin typeface="Arial"/>
                <a:cs typeface="Arial"/>
              </a:rPr>
              <a:t>Τ</a:t>
            </a:r>
            <a:r>
              <a:rPr sz="1200" b="1" spc="-4" smtClean="0">
                <a:latin typeface="Arial"/>
                <a:cs typeface="Arial"/>
              </a:rPr>
              <a:t>μ</a:t>
            </a:r>
            <a:r>
              <a:rPr sz="1200" b="1" spc="14" smtClean="0">
                <a:latin typeface="Arial"/>
                <a:cs typeface="Arial"/>
              </a:rPr>
              <a:t>ή</a:t>
            </a:r>
            <a:r>
              <a:rPr sz="1200" b="1" spc="-4" smtClean="0">
                <a:latin typeface="Arial"/>
                <a:cs typeface="Arial"/>
              </a:rPr>
              <a:t>μ</a:t>
            </a:r>
            <a:r>
              <a:rPr sz="1200" b="1" spc="0" smtClean="0">
                <a:latin typeface="Arial"/>
                <a:cs typeface="Arial"/>
              </a:rPr>
              <a:t>α</a:t>
            </a:r>
            <a:r>
              <a:rPr lang="el-GR" sz="1200" b="1" spc="0" dirty="0" smtClean="0">
                <a:latin typeface="Arial"/>
                <a:cs typeface="Arial"/>
              </a:rPr>
              <a:t> </a:t>
            </a:r>
            <a:r>
              <a:rPr sz="1200" b="1" spc="-254" smtClean="0">
                <a:latin typeface="Arial"/>
                <a:cs typeface="Arial"/>
              </a:rPr>
              <a:t> </a:t>
            </a:r>
            <a:r>
              <a:rPr sz="1200" b="1" spc="9" smtClean="0">
                <a:latin typeface="Arial"/>
                <a:cs typeface="Arial"/>
              </a:rPr>
              <a:t>Α</a:t>
            </a:r>
            <a:r>
              <a:rPr sz="1200" b="1" spc="-19" smtClean="0">
                <a:latin typeface="Arial"/>
                <a:cs typeface="Arial"/>
              </a:rPr>
              <a:t>θ</a:t>
            </a:r>
            <a:r>
              <a:rPr sz="1200" b="1" spc="0" smtClean="0">
                <a:latin typeface="Arial"/>
                <a:cs typeface="Arial"/>
              </a:rPr>
              <a:t>λ</a:t>
            </a:r>
            <a:r>
              <a:rPr sz="1200" b="1" spc="19" smtClean="0">
                <a:latin typeface="Arial"/>
                <a:cs typeface="Arial"/>
              </a:rPr>
              <a:t>η</a:t>
            </a:r>
            <a:r>
              <a:rPr sz="1200" b="1" spc="-4" smtClean="0">
                <a:latin typeface="Arial"/>
                <a:cs typeface="Arial"/>
              </a:rPr>
              <a:t>τ</a:t>
            </a:r>
            <a:r>
              <a:rPr sz="1200" b="1" spc="-9" smtClean="0">
                <a:latin typeface="Arial"/>
                <a:cs typeface="Arial"/>
              </a:rPr>
              <a:t>ι</a:t>
            </a:r>
            <a:r>
              <a:rPr sz="1200" b="1" spc="0" smtClean="0">
                <a:latin typeface="Arial"/>
                <a:cs typeface="Arial"/>
              </a:rPr>
              <a:t>κ</a:t>
            </a:r>
            <a:r>
              <a:rPr sz="1200" b="1" spc="19" smtClean="0">
                <a:latin typeface="Arial"/>
                <a:cs typeface="Arial"/>
              </a:rPr>
              <a:t>ή</a:t>
            </a:r>
            <a:r>
              <a:rPr sz="1200" b="1" spc="0" smtClean="0">
                <a:latin typeface="Arial"/>
                <a:cs typeface="Arial"/>
              </a:rPr>
              <a:t>ς</a:t>
            </a:r>
            <a:r>
              <a:rPr lang="el-GR" sz="1200" b="1" spc="-264" dirty="0" smtClean="0">
                <a:latin typeface="Arial"/>
                <a:cs typeface="Arial"/>
              </a:rPr>
              <a:t> </a:t>
            </a:r>
            <a:r>
              <a:rPr sz="1200" b="1" spc="9" smtClean="0">
                <a:latin typeface="Arial"/>
                <a:cs typeface="Arial"/>
              </a:rPr>
              <a:t>Ε</a:t>
            </a:r>
            <a:r>
              <a:rPr sz="1200" b="1" spc="-9" smtClean="0">
                <a:latin typeface="Arial"/>
                <a:cs typeface="Arial"/>
              </a:rPr>
              <a:t>πί</a:t>
            </a:r>
            <a:r>
              <a:rPr sz="1200" b="1" spc="14" smtClean="0">
                <a:latin typeface="Arial"/>
                <a:cs typeface="Arial"/>
              </a:rPr>
              <a:t>δο</a:t>
            </a:r>
            <a:r>
              <a:rPr sz="1200" b="1" spc="-9" smtClean="0">
                <a:latin typeface="Arial"/>
                <a:cs typeface="Arial"/>
              </a:rPr>
              <a:t>σ</a:t>
            </a:r>
            <a:r>
              <a:rPr sz="1200" b="1" spc="-19" smtClean="0">
                <a:latin typeface="Arial"/>
                <a:cs typeface="Arial"/>
              </a:rPr>
              <a:t>η</a:t>
            </a:r>
            <a:r>
              <a:rPr sz="1200" b="1" spc="0" smtClean="0">
                <a:latin typeface="Arial"/>
                <a:cs typeface="Arial"/>
              </a:rPr>
              <a:t>ς</a:t>
            </a:r>
            <a:endParaRPr sz="1200" b="1">
              <a:latin typeface="Arial"/>
              <a:cs typeface="Arial"/>
            </a:endParaRPr>
          </a:p>
          <a:p>
            <a:pPr marL="130193" marR="136958" indent="0" algn="ctr">
              <a:lnSpc>
                <a:spcPct val="98891"/>
              </a:lnSpc>
              <a:spcBef>
                <a:spcPts val="80"/>
              </a:spcBef>
            </a:pPr>
            <a:r>
              <a:rPr sz="1200" dirty="0" smtClean="0">
                <a:latin typeface="Arial"/>
                <a:cs typeface="Arial"/>
              </a:rPr>
              <a:t>Η</a:t>
            </a:r>
            <a:r>
              <a:rPr sz="1200" spc="-254" dirty="0" smtClean="0">
                <a:latin typeface="Arial"/>
                <a:cs typeface="Arial"/>
              </a:rPr>
              <a:t> </a:t>
            </a:r>
            <a:r>
              <a:rPr sz="1200" spc="-9" dirty="0" smtClean="0">
                <a:latin typeface="Arial"/>
                <a:cs typeface="Arial"/>
              </a:rPr>
              <a:t>α</a:t>
            </a:r>
            <a:r>
              <a:rPr sz="1200" spc="14" dirty="0" smtClean="0">
                <a:latin typeface="Arial"/>
                <a:cs typeface="Arial"/>
              </a:rPr>
              <a:t>θ</a:t>
            </a:r>
            <a:r>
              <a:rPr sz="1200" spc="0" dirty="0" smtClean="0">
                <a:latin typeface="Arial"/>
                <a:cs typeface="Arial"/>
              </a:rPr>
              <a:t>λ</a:t>
            </a:r>
            <a:r>
              <a:rPr sz="1200" spc="14" dirty="0" smtClean="0">
                <a:latin typeface="Arial"/>
                <a:cs typeface="Arial"/>
              </a:rPr>
              <a:t>η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-9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κή</a:t>
            </a:r>
            <a:r>
              <a:rPr sz="1200" spc="-234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ε</a:t>
            </a:r>
            <a:r>
              <a:rPr sz="1200" spc="-7" dirty="0" smtClean="0">
                <a:latin typeface="Arial"/>
                <a:cs typeface="Arial"/>
              </a:rPr>
              <a:t>π</a:t>
            </a:r>
            <a:r>
              <a:rPr sz="1200" spc="-5" dirty="0" smtClean="0">
                <a:latin typeface="Arial"/>
                <a:cs typeface="Arial"/>
              </a:rPr>
              <a:t>ί</a:t>
            </a:r>
            <a:r>
              <a:rPr sz="1200" spc="7" dirty="0" smtClean="0">
                <a:latin typeface="Arial"/>
                <a:cs typeface="Arial"/>
              </a:rPr>
              <a:t>δο</a:t>
            </a:r>
            <a:r>
              <a:rPr sz="1200" spc="-5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η</a:t>
            </a:r>
            <a:r>
              <a:rPr sz="1200" spc="86" dirty="0" smtClean="0">
                <a:latin typeface="Arial"/>
                <a:cs typeface="Arial"/>
              </a:rPr>
              <a:t> </a:t>
            </a:r>
            <a:r>
              <a:rPr sz="1200" spc="-14" dirty="0" smtClean="0">
                <a:latin typeface="Arial"/>
                <a:cs typeface="Arial"/>
              </a:rPr>
              <a:t>π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υ</a:t>
            </a:r>
            <a:r>
              <a:rPr sz="1200" spc="-294" dirty="0" smtClean="0">
                <a:latin typeface="Arial"/>
                <a:cs typeface="Arial"/>
              </a:rPr>
              <a:t> </a:t>
            </a:r>
            <a:r>
              <a:rPr sz="1200" spc="-14" dirty="0" smtClean="0">
                <a:latin typeface="Arial"/>
                <a:cs typeface="Arial"/>
              </a:rPr>
              <a:t>π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-4" dirty="0" smtClean="0">
                <a:latin typeface="Arial"/>
                <a:cs typeface="Arial"/>
              </a:rPr>
              <a:t>φ</a:t>
            </a:r>
            <a:r>
              <a:rPr sz="1200" spc="19" dirty="0" smtClean="0">
                <a:latin typeface="Arial"/>
                <a:cs typeface="Arial"/>
              </a:rPr>
              <a:t>έ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9" dirty="0" smtClean="0">
                <a:latin typeface="Arial"/>
                <a:cs typeface="Arial"/>
              </a:rPr>
              <a:t>ε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-44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ι </a:t>
            </a:r>
            <a:r>
              <a:rPr sz="1200" spc="-5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ε</a:t>
            </a:r>
            <a:r>
              <a:rPr sz="1200" spc="46" dirty="0" smtClean="0">
                <a:latin typeface="Arial"/>
                <a:cs typeface="Arial"/>
              </a:rPr>
              <a:t> </a:t>
            </a:r>
            <a:r>
              <a:rPr sz="1200" spc="14" smtClean="0">
                <a:latin typeface="Arial"/>
                <a:cs typeface="Arial"/>
              </a:rPr>
              <a:t>θ</a:t>
            </a:r>
            <a:r>
              <a:rPr sz="1200" spc="19" smtClean="0">
                <a:latin typeface="Arial"/>
                <a:cs typeface="Arial"/>
              </a:rPr>
              <a:t>ε</a:t>
            </a:r>
            <a:r>
              <a:rPr sz="1200" spc="-9" smtClean="0">
                <a:latin typeface="Arial"/>
                <a:cs typeface="Arial"/>
              </a:rPr>
              <a:t>α</a:t>
            </a:r>
            <a:r>
              <a:rPr sz="1200" spc="-44" smtClean="0">
                <a:latin typeface="Arial"/>
                <a:cs typeface="Arial"/>
              </a:rPr>
              <a:t>τ</a:t>
            </a:r>
            <a:r>
              <a:rPr sz="1200" spc="19" smtClean="0">
                <a:latin typeface="Arial"/>
                <a:cs typeface="Arial"/>
              </a:rPr>
              <a:t>έ</a:t>
            </a:r>
            <a:r>
              <a:rPr sz="1200" spc="0" smtClean="0">
                <a:latin typeface="Arial"/>
                <a:cs typeface="Arial"/>
              </a:rPr>
              <a:t>ς</a:t>
            </a:r>
            <a:r>
              <a:rPr sz="1200" spc="-229" smtClean="0">
                <a:latin typeface="Arial"/>
                <a:cs typeface="Arial"/>
              </a:rPr>
              <a:t> 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-9" smtClean="0">
                <a:latin typeface="Arial"/>
                <a:cs typeface="Arial"/>
              </a:rPr>
              <a:t>α</a:t>
            </a:r>
            <a:r>
              <a:rPr sz="1200" spc="0" smtClean="0">
                <a:latin typeface="Arial"/>
                <a:cs typeface="Arial"/>
              </a:rPr>
              <a:t>ι</a:t>
            </a:r>
            <a:r>
              <a:rPr lang="el-GR" sz="1200" spc="0" dirty="0" smtClean="0">
                <a:latin typeface="Arial"/>
                <a:cs typeface="Arial"/>
              </a:rPr>
              <a:t> </a:t>
            </a:r>
            <a:r>
              <a:rPr sz="1200" spc="-254" smtClean="0">
                <a:latin typeface="Arial"/>
                <a:cs typeface="Arial"/>
              </a:rPr>
              <a:t> </a:t>
            </a:r>
            <a:r>
              <a:rPr sz="1200" spc="-25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ε</a:t>
            </a:r>
            <a:r>
              <a:rPr sz="1200" spc="54" dirty="0" smtClean="0">
                <a:latin typeface="Arial"/>
                <a:cs typeface="Arial"/>
              </a:rPr>
              <a:t> </a:t>
            </a:r>
            <a:r>
              <a:rPr sz="1200" spc="-9" dirty="0" smtClean="0">
                <a:latin typeface="Arial"/>
                <a:cs typeface="Arial"/>
              </a:rPr>
              <a:t>ασ</a:t>
            </a:r>
            <a:r>
              <a:rPr sz="1200" spc="0" dirty="0" smtClean="0">
                <a:latin typeface="Arial"/>
                <a:cs typeface="Arial"/>
              </a:rPr>
              <a:t>κ</a:t>
            </a:r>
            <a:r>
              <a:rPr sz="1200" spc="-19" dirty="0" smtClean="0">
                <a:latin typeface="Arial"/>
                <a:cs typeface="Arial"/>
              </a:rPr>
              <a:t>ο</a:t>
            </a:r>
            <a:r>
              <a:rPr sz="1200" spc="-9" dirty="0" smtClean="0">
                <a:latin typeface="Arial"/>
                <a:cs typeface="Arial"/>
              </a:rPr>
              <a:t>ύ</a:t>
            </a:r>
            <a:r>
              <a:rPr sz="1200" spc="-4" dirty="0" smtClean="0">
                <a:latin typeface="Arial"/>
                <a:cs typeface="Arial"/>
              </a:rPr>
              <a:t>μ</a:t>
            </a:r>
            <a:r>
              <a:rPr sz="1200" spc="19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-50" dirty="0" smtClean="0">
                <a:latin typeface="Arial"/>
                <a:cs typeface="Arial"/>
              </a:rPr>
              <a:t>υ</a:t>
            </a:r>
            <a:r>
              <a:rPr sz="1200" spc="0" dirty="0" smtClean="0">
                <a:latin typeface="Arial"/>
                <a:cs typeface="Arial"/>
              </a:rPr>
              <a:t>ς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15456" y="3077880"/>
            <a:ext cx="117772" cy="1372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3333229" y="3077880"/>
            <a:ext cx="2624399" cy="137280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22062" marR="20745" indent="0" algn="ctr">
              <a:lnSpc>
                <a:spcPct val="99083"/>
              </a:lnSpc>
            </a:pPr>
            <a:r>
              <a:rPr sz="1200" b="1" dirty="0" smtClean="0">
                <a:latin typeface="Arial"/>
                <a:cs typeface="Arial"/>
              </a:rPr>
              <a:t>Τ</a:t>
            </a:r>
            <a:r>
              <a:rPr sz="1200" b="1" spc="-4" dirty="0" smtClean="0">
                <a:latin typeface="Arial"/>
                <a:cs typeface="Arial"/>
              </a:rPr>
              <a:t>μ</a:t>
            </a:r>
            <a:r>
              <a:rPr sz="1200" b="1" spc="14" dirty="0" smtClean="0">
                <a:latin typeface="Arial"/>
                <a:cs typeface="Arial"/>
              </a:rPr>
              <a:t>ή</a:t>
            </a:r>
            <a:r>
              <a:rPr sz="1200" b="1" spc="-4" dirty="0" smtClean="0">
                <a:latin typeface="Arial"/>
                <a:cs typeface="Arial"/>
              </a:rPr>
              <a:t>μ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250" dirty="0" smtClean="0">
                <a:latin typeface="Arial"/>
                <a:cs typeface="Arial"/>
              </a:rPr>
              <a:t> </a:t>
            </a:r>
            <a:r>
              <a:rPr sz="1200" b="1" spc="-2" dirty="0" smtClean="0">
                <a:latin typeface="Arial"/>
                <a:cs typeface="Arial"/>
              </a:rPr>
              <a:t>Πα</a:t>
            </a:r>
            <a:r>
              <a:rPr sz="1200" b="1" spc="2" dirty="0" smtClean="0">
                <a:latin typeface="Arial"/>
                <a:cs typeface="Arial"/>
              </a:rPr>
              <a:t>ρ</a:t>
            </a:r>
            <a:r>
              <a:rPr sz="1200" b="1" spc="-2" dirty="0" smtClean="0">
                <a:latin typeface="Arial"/>
                <a:cs typeface="Arial"/>
              </a:rPr>
              <a:t>α</a:t>
            </a:r>
            <a:r>
              <a:rPr sz="1200" b="1" spc="-18" dirty="0" smtClean="0">
                <a:latin typeface="Arial"/>
                <a:cs typeface="Arial"/>
              </a:rPr>
              <a:t>γ</a:t>
            </a:r>
            <a:r>
              <a:rPr sz="1200" b="1" spc="5" dirty="0" smtClean="0">
                <a:latin typeface="Arial"/>
                <a:cs typeface="Arial"/>
              </a:rPr>
              <a:t>ω</a:t>
            </a:r>
            <a:r>
              <a:rPr sz="1200" b="1" spc="0" dirty="0" smtClean="0">
                <a:latin typeface="Arial"/>
                <a:cs typeface="Arial"/>
              </a:rPr>
              <a:t>γ</a:t>
            </a:r>
            <a:r>
              <a:rPr sz="1200" b="1" spc="10" dirty="0" smtClean="0">
                <a:latin typeface="Arial"/>
                <a:cs typeface="Arial"/>
              </a:rPr>
              <a:t>ή</a:t>
            </a:r>
            <a:r>
              <a:rPr sz="1200" b="1" spc="0" dirty="0" smtClean="0">
                <a:latin typeface="Arial"/>
                <a:cs typeface="Arial"/>
              </a:rPr>
              <a:t>ς</a:t>
            </a:r>
            <a:r>
              <a:rPr sz="1200" b="1" spc="64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Α</a:t>
            </a:r>
            <a:r>
              <a:rPr sz="1200" b="1" spc="7" dirty="0" smtClean="0">
                <a:latin typeface="Arial"/>
                <a:cs typeface="Arial"/>
              </a:rPr>
              <a:t>θ</a:t>
            </a:r>
            <a:r>
              <a:rPr sz="1200" b="1" spc="0" dirty="0" smtClean="0">
                <a:latin typeface="Arial"/>
                <a:cs typeface="Arial"/>
              </a:rPr>
              <a:t>λ</a:t>
            </a:r>
            <a:r>
              <a:rPr sz="1200" b="1" spc="10" dirty="0" smtClean="0">
                <a:latin typeface="Arial"/>
                <a:cs typeface="Arial"/>
              </a:rPr>
              <a:t>η</a:t>
            </a:r>
            <a:r>
              <a:rPr sz="1200" b="1" spc="0" dirty="0" smtClean="0">
                <a:latin typeface="Arial"/>
                <a:cs typeface="Arial"/>
              </a:rPr>
              <a:t>τ</a:t>
            </a:r>
            <a:r>
              <a:rPr sz="1200" b="1" spc="-2" dirty="0" smtClean="0">
                <a:latin typeface="Arial"/>
                <a:cs typeface="Arial"/>
              </a:rPr>
              <a:t>ι</a:t>
            </a:r>
            <a:r>
              <a:rPr sz="1200" b="1" spc="-18" dirty="0" smtClean="0">
                <a:latin typeface="Arial"/>
                <a:cs typeface="Arial"/>
              </a:rPr>
              <a:t>κ</a:t>
            </a:r>
            <a:r>
              <a:rPr sz="1200" b="1" spc="5" dirty="0" smtClean="0">
                <a:latin typeface="Arial"/>
                <a:cs typeface="Arial"/>
              </a:rPr>
              <a:t>ώ</a:t>
            </a:r>
            <a:r>
              <a:rPr sz="1200" b="1" spc="0" dirty="0" smtClean="0">
                <a:latin typeface="Arial"/>
                <a:cs typeface="Arial"/>
              </a:rPr>
              <a:t>ν</a:t>
            </a:r>
            <a:r>
              <a:rPr sz="1200" b="1" spc="51" dirty="0" smtClean="0">
                <a:latin typeface="Arial"/>
                <a:cs typeface="Arial"/>
              </a:rPr>
              <a:t> </a:t>
            </a:r>
            <a:r>
              <a:rPr sz="1200" b="1" spc="-4" smtClean="0">
                <a:latin typeface="Arial"/>
                <a:cs typeface="Arial"/>
              </a:rPr>
              <a:t>Π</a:t>
            </a:r>
            <a:r>
              <a:rPr sz="1200" b="1" spc="4" smtClean="0">
                <a:latin typeface="Arial"/>
                <a:cs typeface="Arial"/>
              </a:rPr>
              <a:t>ρ</a:t>
            </a:r>
            <a:r>
              <a:rPr sz="1200" b="1" spc="14" smtClean="0">
                <a:latin typeface="Arial"/>
                <a:cs typeface="Arial"/>
              </a:rPr>
              <a:t>ο</a:t>
            </a:r>
            <a:r>
              <a:rPr sz="1200" b="1" spc="-4" smtClean="0">
                <a:latin typeface="Arial"/>
                <a:cs typeface="Arial"/>
              </a:rPr>
              <a:t>ϊ</a:t>
            </a:r>
            <a:r>
              <a:rPr sz="1200" b="1" spc="14" smtClean="0">
                <a:latin typeface="Arial"/>
                <a:cs typeface="Arial"/>
              </a:rPr>
              <a:t>ό</a:t>
            </a:r>
            <a:r>
              <a:rPr sz="1200" b="1" spc="0" smtClean="0">
                <a:latin typeface="Arial"/>
                <a:cs typeface="Arial"/>
              </a:rPr>
              <a:t>ντ</a:t>
            </a:r>
            <a:r>
              <a:rPr sz="1200" b="1" spc="-29" smtClean="0">
                <a:latin typeface="Arial"/>
                <a:cs typeface="Arial"/>
              </a:rPr>
              <a:t>ω</a:t>
            </a:r>
            <a:r>
              <a:rPr sz="1200" b="1" spc="0" smtClean="0">
                <a:latin typeface="Arial"/>
                <a:cs typeface="Arial"/>
              </a:rPr>
              <a:t>ν </a:t>
            </a:r>
            <a:endParaRPr lang="el-GR" sz="1200" b="1" spc="0" dirty="0" smtClean="0">
              <a:latin typeface="Arial"/>
              <a:cs typeface="Arial"/>
            </a:endParaRPr>
          </a:p>
          <a:p>
            <a:pPr marL="22062" marR="20745" indent="0" algn="ctr">
              <a:lnSpc>
                <a:spcPct val="99083"/>
              </a:lnSpc>
            </a:pPr>
            <a:r>
              <a:rPr sz="1200" spc="-4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-4" smtClean="0">
                <a:latin typeface="Arial"/>
                <a:cs typeface="Arial"/>
              </a:rPr>
              <a:t>ϊ</a:t>
            </a:r>
            <a:r>
              <a:rPr sz="1200" spc="14" smtClean="0">
                <a:latin typeface="Arial"/>
                <a:cs typeface="Arial"/>
              </a:rPr>
              <a:t>ό</a:t>
            </a:r>
            <a:r>
              <a:rPr sz="1200" spc="0" smtClean="0">
                <a:latin typeface="Arial"/>
                <a:cs typeface="Arial"/>
              </a:rPr>
              <a:t>ντα</a:t>
            </a:r>
            <a:r>
              <a:rPr sz="1200" spc="-254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/</a:t>
            </a:r>
            <a:r>
              <a:rPr sz="1200" spc="-234" dirty="0" smtClean="0">
                <a:latin typeface="Arial"/>
                <a:cs typeface="Arial"/>
              </a:rPr>
              <a:t> </a:t>
            </a:r>
            <a:r>
              <a:rPr sz="1200" spc="-5" dirty="0" smtClean="0">
                <a:latin typeface="Arial"/>
                <a:cs typeface="Arial"/>
              </a:rPr>
              <a:t>υ</a:t>
            </a:r>
            <a:r>
              <a:rPr sz="1200" spc="-7" dirty="0" smtClean="0">
                <a:latin typeface="Arial"/>
                <a:cs typeface="Arial"/>
              </a:rPr>
              <a:t>π</a:t>
            </a:r>
            <a:r>
              <a:rPr sz="1200" spc="7" dirty="0" smtClean="0">
                <a:latin typeface="Arial"/>
                <a:cs typeface="Arial"/>
              </a:rPr>
              <a:t>η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-5" dirty="0" smtClean="0">
                <a:latin typeface="Arial"/>
                <a:cs typeface="Arial"/>
              </a:rPr>
              <a:t>σ</a:t>
            </a:r>
            <a:r>
              <a:rPr sz="1200" spc="-23" dirty="0" smtClean="0">
                <a:latin typeface="Arial"/>
                <a:cs typeface="Arial"/>
              </a:rPr>
              <a:t>ί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ς</a:t>
            </a:r>
            <a:r>
              <a:rPr sz="1200" spc="114" dirty="0" smtClean="0">
                <a:latin typeface="Arial"/>
                <a:cs typeface="Arial"/>
              </a:rPr>
              <a:t> </a:t>
            </a:r>
            <a:r>
              <a:rPr sz="1200" spc="-14" dirty="0" smtClean="0">
                <a:latin typeface="Arial"/>
                <a:cs typeface="Arial"/>
              </a:rPr>
              <a:t>π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υ</a:t>
            </a:r>
            <a:r>
              <a:rPr sz="1200" spc="-254" dirty="0" smtClean="0">
                <a:latin typeface="Arial"/>
                <a:cs typeface="Arial"/>
              </a:rPr>
              <a:t> </a:t>
            </a:r>
            <a:r>
              <a:rPr sz="1200" spc="-7" dirty="0" smtClean="0">
                <a:latin typeface="Arial"/>
                <a:cs typeface="Arial"/>
              </a:rPr>
              <a:t>π</a:t>
            </a:r>
            <a:r>
              <a:rPr sz="1200" spc="-5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-2" dirty="0" smtClean="0">
                <a:latin typeface="Arial"/>
                <a:cs typeface="Arial"/>
              </a:rPr>
              <a:t>ά</a:t>
            </a:r>
            <a:r>
              <a:rPr sz="1200" spc="0" dirty="0" smtClean="0">
                <a:latin typeface="Arial"/>
                <a:cs typeface="Arial"/>
              </a:rPr>
              <a:t>γ</a:t>
            </a:r>
            <a:r>
              <a:rPr sz="1200" spc="7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ντ</a:t>
            </a:r>
            <a:r>
              <a:rPr sz="1200" spc="-26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ι</a:t>
            </a:r>
            <a:r>
              <a:rPr sz="1200" spc="78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γ</a:t>
            </a:r>
            <a:r>
              <a:rPr sz="1200" spc="-4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α</a:t>
            </a:r>
            <a:r>
              <a:rPr sz="1200" spc="-25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να</a:t>
            </a:r>
            <a:r>
              <a:rPr sz="1200" spc="-250" dirty="0" smtClean="0">
                <a:latin typeface="Arial"/>
                <a:cs typeface="Arial"/>
              </a:rPr>
              <a:t> </a:t>
            </a:r>
            <a:r>
              <a:rPr sz="1200" spc="7" dirty="0" smtClean="0">
                <a:latin typeface="Arial"/>
                <a:cs typeface="Arial"/>
              </a:rPr>
              <a:t>δ</a:t>
            </a:r>
            <a:r>
              <a:rPr sz="1200" spc="-2" dirty="0" smtClean="0">
                <a:latin typeface="Arial"/>
                <a:cs typeface="Arial"/>
              </a:rPr>
              <a:t>ι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-5" dirty="0" smtClean="0">
                <a:latin typeface="Arial"/>
                <a:cs typeface="Arial"/>
              </a:rPr>
              <a:t>υ</a:t>
            </a:r>
            <a:r>
              <a:rPr sz="1200" spc="-21" dirty="0" smtClean="0">
                <a:latin typeface="Arial"/>
                <a:cs typeface="Arial"/>
              </a:rPr>
              <a:t>κ</a:t>
            </a:r>
            <a:r>
              <a:rPr sz="1200" spc="7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λ</a:t>
            </a:r>
            <a:r>
              <a:rPr sz="1200" spc="-5" dirty="0" smtClean="0">
                <a:latin typeface="Arial"/>
                <a:cs typeface="Arial"/>
              </a:rPr>
              <a:t>ύ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7" dirty="0" smtClean="0">
                <a:latin typeface="Arial"/>
                <a:cs typeface="Arial"/>
              </a:rPr>
              <a:t>ο</a:t>
            </a:r>
            <a:r>
              <a:rPr sz="1200" spc="-5" dirty="0" smtClean="0">
                <a:latin typeface="Arial"/>
                <a:cs typeface="Arial"/>
              </a:rPr>
              <a:t>υ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13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-</a:t>
            </a:r>
            <a:r>
              <a:rPr sz="1200" spc="-254" dirty="0" smtClean="0">
                <a:latin typeface="Arial"/>
                <a:cs typeface="Arial"/>
              </a:rPr>
              <a:t> </a:t>
            </a:r>
            <a:r>
              <a:rPr sz="1200" spc="-19" dirty="0" smtClean="0">
                <a:latin typeface="Arial"/>
                <a:cs typeface="Arial"/>
              </a:rPr>
              <a:t>ε</a:t>
            </a:r>
            <a:r>
              <a:rPr sz="1200" spc="-14" dirty="0" smtClean="0">
                <a:latin typeface="Arial"/>
                <a:cs typeface="Arial"/>
              </a:rPr>
              <a:t>π</a:t>
            </a:r>
            <a:r>
              <a:rPr sz="1200" spc="14" dirty="0" smtClean="0">
                <a:latin typeface="Arial"/>
                <a:cs typeface="Arial"/>
              </a:rPr>
              <a:t>η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9" dirty="0" smtClean="0">
                <a:latin typeface="Arial"/>
                <a:cs typeface="Arial"/>
              </a:rPr>
              <a:t>ε</a:t>
            </a:r>
            <a:r>
              <a:rPr sz="1200" spc="-9" dirty="0" smtClean="0">
                <a:latin typeface="Arial"/>
                <a:cs typeface="Arial"/>
              </a:rPr>
              <a:t>άσ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-50" dirty="0" smtClean="0">
                <a:latin typeface="Arial"/>
                <a:cs typeface="Arial"/>
              </a:rPr>
              <a:t>υ</a:t>
            </a:r>
            <a:r>
              <a:rPr sz="1200" spc="0" dirty="0" smtClean="0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  <a:p>
            <a:pPr marL="596082" marR="597819" algn="ctr">
              <a:lnSpc>
                <a:spcPct val="95825"/>
              </a:lnSpc>
            </a:pPr>
            <a:r>
              <a:rPr sz="1200" dirty="0" smtClean="0">
                <a:latin typeface="Arial"/>
                <a:cs typeface="Arial"/>
              </a:rPr>
              <a:t>τ</a:t>
            </a:r>
            <a:r>
              <a:rPr sz="1200" spc="14" dirty="0" smtClean="0">
                <a:latin typeface="Arial"/>
                <a:cs typeface="Arial"/>
              </a:rPr>
              <a:t>η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-244" dirty="0" smtClean="0">
                <a:latin typeface="Arial"/>
                <a:cs typeface="Arial"/>
              </a:rPr>
              <a:t> </a:t>
            </a:r>
            <a:r>
              <a:rPr sz="1200" spc="-2" dirty="0" smtClean="0">
                <a:latin typeface="Arial"/>
                <a:cs typeface="Arial"/>
              </a:rPr>
              <a:t>α</a:t>
            </a:r>
            <a:r>
              <a:rPr sz="1200" spc="7" dirty="0" smtClean="0">
                <a:latin typeface="Arial"/>
                <a:cs typeface="Arial"/>
              </a:rPr>
              <a:t>θ</a:t>
            </a:r>
            <a:r>
              <a:rPr sz="1200" spc="-18" dirty="0" smtClean="0">
                <a:latin typeface="Arial"/>
                <a:cs typeface="Arial"/>
              </a:rPr>
              <a:t>λ</a:t>
            </a:r>
            <a:r>
              <a:rPr sz="1200" spc="7" dirty="0" smtClean="0">
                <a:latin typeface="Arial"/>
                <a:cs typeface="Arial"/>
              </a:rPr>
              <a:t>η</a:t>
            </a:r>
            <a:r>
              <a:rPr sz="1200" spc="0" dirty="0" smtClean="0">
                <a:latin typeface="Arial"/>
                <a:cs typeface="Arial"/>
              </a:rPr>
              <a:t>τ</a:t>
            </a:r>
            <a:r>
              <a:rPr sz="1200" spc="-2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κή</a:t>
            </a:r>
            <a:r>
              <a:rPr sz="1200" spc="110" dirty="0" smtClean="0">
                <a:latin typeface="Arial"/>
                <a:cs typeface="Arial"/>
              </a:rPr>
              <a:t> </a:t>
            </a:r>
            <a:r>
              <a:rPr sz="1200" spc="-44" dirty="0" smtClean="0">
                <a:latin typeface="Arial"/>
                <a:cs typeface="Arial"/>
              </a:rPr>
              <a:t>α</a:t>
            </a:r>
            <a:r>
              <a:rPr sz="1200" spc="-9" dirty="0" smtClean="0">
                <a:latin typeface="Arial"/>
                <a:cs typeface="Arial"/>
              </a:rPr>
              <a:t>π</a:t>
            </a:r>
            <a:r>
              <a:rPr sz="1200" spc="14" dirty="0" smtClean="0">
                <a:latin typeface="Arial"/>
                <a:cs typeface="Arial"/>
              </a:rPr>
              <a:t>όδο</a:t>
            </a:r>
            <a:r>
              <a:rPr sz="1200" spc="-44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η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57628" y="3077880"/>
            <a:ext cx="117629" cy="1372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075258" y="3077880"/>
            <a:ext cx="2624256" cy="13728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149685" marR="162795" indent="3914" algn="just">
              <a:lnSpc>
                <a:spcPct val="150000"/>
              </a:lnSpc>
            </a:pPr>
            <a:r>
              <a:rPr sz="1200" b="1" smtClean="0">
                <a:latin typeface="Arial"/>
                <a:cs typeface="Arial"/>
              </a:rPr>
              <a:t>Τ</a:t>
            </a:r>
            <a:r>
              <a:rPr sz="1200" b="1" spc="-4" smtClean="0">
                <a:latin typeface="Arial"/>
                <a:cs typeface="Arial"/>
              </a:rPr>
              <a:t>μ</a:t>
            </a:r>
            <a:r>
              <a:rPr sz="1200" b="1" spc="14" smtClean="0">
                <a:latin typeface="Arial"/>
                <a:cs typeface="Arial"/>
              </a:rPr>
              <a:t>ή</a:t>
            </a:r>
            <a:r>
              <a:rPr sz="1200" b="1" spc="-4" smtClean="0">
                <a:latin typeface="Arial"/>
                <a:cs typeface="Arial"/>
              </a:rPr>
              <a:t>μ</a:t>
            </a:r>
            <a:r>
              <a:rPr sz="1200" b="1" spc="0" smtClean="0">
                <a:latin typeface="Arial"/>
                <a:cs typeface="Arial"/>
              </a:rPr>
              <a:t>α</a:t>
            </a:r>
            <a:r>
              <a:rPr sz="1200" b="1" spc="-254" smtClean="0">
                <a:latin typeface="Arial"/>
                <a:cs typeface="Arial"/>
              </a:rPr>
              <a:t> </a:t>
            </a:r>
            <a:r>
              <a:rPr sz="1200" b="1" spc="-5" smtClean="0">
                <a:latin typeface="Arial"/>
                <a:cs typeface="Arial"/>
              </a:rPr>
              <a:t>Π</a:t>
            </a:r>
            <a:r>
              <a:rPr sz="1200" b="1" spc="2" smtClean="0">
                <a:latin typeface="Arial"/>
                <a:cs typeface="Arial"/>
              </a:rPr>
              <a:t>ρ</a:t>
            </a:r>
            <a:r>
              <a:rPr sz="1200" b="1" spc="-10" smtClean="0">
                <a:latin typeface="Arial"/>
                <a:cs typeface="Arial"/>
              </a:rPr>
              <a:t>ο</a:t>
            </a:r>
            <a:r>
              <a:rPr sz="1200" b="1" spc="2" smtClean="0">
                <a:latin typeface="Arial"/>
                <a:cs typeface="Arial"/>
              </a:rPr>
              <a:t>ώ</a:t>
            </a:r>
            <a:r>
              <a:rPr sz="1200" b="1" spc="7" smtClean="0">
                <a:latin typeface="Arial"/>
                <a:cs typeface="Arial"/>
              </a:rPr>
              <a:t>θη</a:t>
            </a:r>
            <a:r>
              <a:rPr sz="1200" b="1" spc="-5" smtClean="0">
                <a:latin typeface="Arial"/>
                <a:cs typeface="Arial"/>
              </a:rPr>
              <a:t>σ</a:t>
            </a:r>
            <a:r>
              <a:rPr sz="1200" b="1" spc="7" smtClean="0">
                <a:latin typeface="Arial"/>
                <a:cs typeface="Arial"/>
              </a:rPr>
              <a:t>η</a:t>
            </a:r>
            <a:r>
              <a:rPr sz="1200" b="1" spc="0" smtClean="0">
                <a:latin typeface="Arial"/>
                <a:cs typeface="Arial"/>
              </a:rPr>
              <a:t>ς</a:t>
            </a:r>
            <a:r>
              <a:rPr sz="1200" b="1" spc="73" smtClean="0">
                <a:latin typeface="Arial"/>
                <a:cs typeface="Arial"/>
              </a:rPr>
              <a:t> </a:t>
            </a:r>
            <a:r>
              <a:rPr sz="1200" b="1" spc="-25" smtClean="0">
                <a:latin typeface="Arial"/>
                <a:cs typeface="Arial"/>
              </a:rPr>
              <a:t>Α</a:t>
            </a:r>
            <a:r>
              <a:rPr sz="1200" b="1" spc="14" smtClean="0">
                <a:latin typeface="Arial"/>
                <a:cs typeface="Arial"/>
              </a:rPr>
              <a:t>θ</a:t>
            </a:r>
            <a:r>
              <a:rPr sz="1200" b="1" spc="0" smtClean="0">
                <a:latin typeface="Arial"/>
                <a:cs typeface="Arial"/>
              </a:rPr>
              <a:t>λ</a:t>
            </a:r>
            <a:r>
              <a:rPr sz="1200" b="1" spc="19" smtClean="0">
                <a:latin typeface="Arial"/>
                <a:cs typeface="Arial"/>
              </a:rPr>
              <a:t>η</a:t>
            </a:r>
            <a:r>
              <a:rPr sz="1200" b="1" spc="0" smtClean="0">
                <a:latin typeface="Arial"/>
                <a:cs typeface="Arial"/>
              </a:rPr>
              <a:t>τ</a:t>
            </a:r>
            <a:r>
              <a:rPr sz="1200" b="1" spc="-9" smtClean="0">
                <a:latin typeface="Arial"/>
                <a:cs typeface="Arial"/>
              </a:rPr>
              <a:t>ισ</a:t>
            </a:r>
            <a:r>
              <a:rPr sz="1200" b="1" spc="-4" smtClean="0">
                <a:latin typeface="Arial"/>
                <a:cs typeface="Arial"/>
              </a:rPr>
              <a:t>μ</a:t>
            </a:r>
            <a:r>
              <a:rPr sz="1200" b="1" spc="-19" smtClean="0">
                <a:latin typeface="Arial"/>
                <a:cs typeface="Arial"/>
              </a:rPr>
              <a:t>ο</a:t>
            </a:r>
            <a:r>
              <a:rPr sz="1200" b="1" spc="0" smtClean="0">
                <a:latin typeface="Arial"/>
                <a:cs typeface="Arial"/>
              </a:rPr>
              <a:t>ύ </a:t>
            </a:r>
            <a:r>
              <a:rPr sz="1200" spc="-4" smtClean="0">
                <a:latin typeface="Arial"/>
                <a:cs typeface="Arial"/>
              </a:rPr>
              <a:t>Τ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14" smtClean="0">
                <a:latin typeface="Arial"/>
                <a:cs typeface="Arial"/>
              </a:rPr>
              <a:t>ό</a:t>
            </a:r>
            <a:r>
              <a:rPr sz="1200" spc="-14" smtClean="0">
                <a:latin typeface="Arial"/>
                <a:cs typeface="Arial"/>
              </a:rPr>
              <a:t>π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ι</a:t>
            </a:r>
            <a:r>
              <a:rPr sz="1200" spc="-294" smtClean="0">
                <a:latin typeface="Arial"/>
                <a:cs typeface="Arial"/>
              </a:rPr>
              <a:t> </a:t>
            </a:r>
            <a:r>
              <a:rPr sz="1200" spc="-14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ώ</a:t>
            </a:r>
            <a:r>
              <a:rPr sz="1200" spc="-19" smtClean="0">
                <a:latin typeface="Arial"/>
                <a:cs typeface="Arial"/>
              </a:rPr>
              <a:t>θ</a:t>
            </a:r>
            <a:r>
              <a:rPr sz="1200" spc="14" smtClean="0">
                <a:latin typeface="Arial"/>
                <a:cs typeface="Arial"/>
              </a:rPr>
              <a:t>η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14" smtClean="0">
                <a:latin typeface="Arial"/>
                <a:cs typeface="Arial"/>
              </a:rPr>
              <a:t>η</a:t>
            </a:r>
            <a:r>
              <a:rPr sz="1200" spc="0" smtClean="0">
                <a:latin typeface="Arial"/>
                <a:cs typeface="Arial"/>
              </a:rPr>
              <a:t>ς</a:t>
            </a:r>
            <a:r>
              <a:rPr sz="1200" spc="-229" smtClean="0">
                <a:latin typeface="Arial"/>
                <a:cs typeface="Arial"/>
              </a:rPr>
              <a:t> </a:t>
            </a:r>
            <a:r>
              <a:rPr sz="1200" spc="-26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7" smtClean="0">
                <a:latin typeface="Arial"/>
                <a:cs typeface="Arial"/>
              </a:rPr>
              <a:t>ο</a:t>
            </a:r>
            <a:r>
              <a:rPr sz="1200" spc="-5" smtClean="0">
                <a:latin typeface="Arial"/>
                <a:cs typeface="Arial"/>
              </a:rPr>
              <a:t>ϊ</a:t>
            </a:r>
            <a:r>
              <a:rPr sz="1200" spc="7" smtClean="0">
                <a:latin typeface="Arial"/>
                <a:cs typeface="Arial"/>
              </a:rPr>
              <a:t>ό</a:t>
            </a:r>
            <a:r>
              <a:rPr sz="1200" spc="0" smtClean="0">
                <a:latin typeface="Arial"/>
                <a:cs typeface="Arial"/>
              </a:rPr>
              <a:t>ντ</a:t>
            </a:r>
            <a:r>
              <a:rPr sz="1200" spc="-18" smtClean="0">
                <a:latin typeface="Arial"/>
                <a:cs typeface="Arial"/>
              </a:rPr>
              <a:t>ω</a:t>
            </a:r>
            <a:r>
              <a:rPr sz="1200" spc="0" smtClean="0">
                <a:latin typeface="Arial"/>
                <a:cs typeface="Arial"/>
              </a:rPr>
              <a:t>ν</a:t>
            </a:r>
            <a:r>
              <a:rPr sz="1200" spc="75" smtClean="0">
                <a:latin typeface="Arial"/>
                <a:cs typeface="Arial"/>
              </a:rPr>
              <a:t> </a:t>
            </a:r>
            <a:r>
              <a:rPr sz="1200" spc="-4" smtClean="0">
                <a:latin typeface="Arial"/>
                <a:cs typeface="Arial"/>
              </a:rPr>
              <a:t>μ</a:t>
            </a:r>
            <a:r>
              <a:rPr sz="1200" spc="19" smtClean="0">
                <a:latin typeface="Arial"/>
                <a:cs typeface="Arial"/>
              </a:rPr>
              <a:t>έ</a:t>
            </a:r>
            <a:r>
              <a:rPr sz="1200" spc="-50" smtClean="0">
                <a:latin typeface="Arial"/>
                <a:cs typeface="Arial"/>
              </a:rPr>
              <a:t>σ</a:t>
            </a:r>
            <a:r>
              <a:rPr sz="1200" spc="0" smtClean="0">
                <a:latin typeface="Arial"/>
                <a:cs typeface="Arial"/>
              </a:rPr>
              <a:t>ω τ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υ</a:t>
            </a:r>
            <a:r>
              <a:rPr sz="1200" spc="-259" smtClean="0">
                <a:latin typeface="Arial"/>
                <a:cs typeface="Arial"/>
              </a:rPr>
              <a:t> </a:t>
            </a:r>
            <a:r>
              <a:rPr sz="1200" spc="-5" smtClean="0">
                <a:latin typeface="Arial"/>
                <a:cs typeface="Arial"/>
              </a:rPr>
              <a:t>α</a:t>
            </a:r>
            <a:r>
              <a:rPr sz="1200" spc="7" smtClean="0">
                <a:latin typeface="Arial"/>
                <a:cs typeface="Arial"/>
              </a:rPr>
              <a:t>θ</a:t>
            </a:r>
            <a:r>
              <a:rPr sz="1200" spc="0" smtClean="0">
                <a:latin typeface="Arial"/>
                <a:cs typeface="Arial"/>
              </a:rPr>
              <a:t>λ</a:t>
            </a:r>
            <a:r>
              <a:rPr sz="1200" spc="7" smtClean="0">
                <a:latin typeface="Arial"/>
                <a:cs typeface="Arial"/>
              </a:rPr>
              <a:t>η</a:t>
            </a:r>
            <a:r>
              <a:rPr sz="1200" spc="0" smtClean="0">
                <a:latin typeface="Arial"/>
                <a:cs typeface="Arial"/>
              </a:rPr>
              <a:t>τ</a:t>
            </a:r>
            <a:r>
              <a:rPr sz="1200" spc="-26" smtClean="0">
                <a:latin typeface="Arial"/>
                <a:cs typeface="Arial"/>
              </a:rPr>
              <a:t>ι</a:t>
            </a:r>
            <a:r>
              <a:rPr sz="1200" spc="-5" smtClean="0">
                <a:latin typeface="Arial"/>
                <a:cs typeface="Arial"/>
              </a:rPr>
              <a:t>σ</a:t>
            </a:r>
            <a:r>
              <a:rPr sz="1200" spc="-2" smtClean="0">
                <a:latin typeface="Arial"/>
                <a:cs typeface="Arial"/>
              </a:rPr>
              <a:t>μ</a:t>
            </a:r>
            <a:r>
              <a:rPr sz="1200" spc="7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ύ</a:t>
            </a:r>
            <a:r>
              <a:rPr sz="1200" spc="88" smtClean="0">
                <a:latin typeface="Arial"/>
                <a:cs typeface="Arial"/>
              </a:rPr>
              <a:t> 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-9" smtClean="0">
                <a:latin typeface="Arial"/>
                <a:cs typeface="Arial"/>
              </a:rPr>
              <a:t>α</a:t>
            </a:r>
            <a:r>
              <a:rPr sz="1200" spc="0" smtClean="0">
                <a:latin typeface="Arial"/>
                <a:cs typeface="Arial"/>
              </a:rPr>
              <a:t>ι</a:t>
            </a:r>
            <a:r>
              <a:rPr sz="1200" spc="-254" smtClean="0">
                <a:latin typeface="Arial"/>
                <a:cs typeface="Arial"/>
              </a:rPr>
              <a:t> </a:t>
            </a:r>
            <a:r>
              <a:rPr sz="1200" spc="-50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ώ</a:t>
            </a:r>
            <a:r>
              <a:rPr sz="1200" spc="14" smtClean="0">
                <a:latin typeface="Arial"/>
                <a:cs typeface="Arial"/>
              </a:rPr>
              <a:t>θη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-19" smtClean="0">
                <a:latin typeface="Arial"/>
                <a:cs typeface="Arial"/>
              </a:rPr>
              <a:t>η</a:t>
            </a:r>
            <a:r>
              <a:rPr sz="1200" spc="0" smtClean="0">
                <a:latin typeface="Arial"/>
                <a:cs typeface="Arial"/>
              </a:rPr>
              <a:t>ς </a:t>
            </a:r>
            <a:r>
              <a:rPr sz="1200" spc="-4" smtClean="0">
                <a:latin typeface="Arial"/>
                <a:cs typeface="Arial"/>
              </a:rPr>
              <a:t>α</a:t>
            </a:r>
            <a:r>
              <a:rPr sz="1200" spc="14" smtClean="0">
                <a:latin typeface="Arial"/>
                <a:cs typeface="Arial"/>
              </a:rPr>
              <a:t>θ</a:t>
            </a:r>
            <a:r>
              <a:rPr sz="1200" spc="0" smtClean="0">
                <a:latin typeface="Arial"/>
                <a:cs typeface="Arial"/>
              </a:rPr>
              <a:t>λ</a:t>
            </a:r>
            <a:r>
              <a:rPr sz="1200" spc="19" smtClean="0">
                <a:latin typeface="Arial"/>
                <a:cs typeface="Arial"/>
              </a:rPr>
              <a:t>η</a:t>
            </a:r>
            <a:r>
              <a:rPr sz="1200" spc="0" smtClean="0">
                <a:latin typeface="Arial"/>
                <a:cs typeface="Arial"/>
              </a:rPr>
              <a:t>τ</a:t>
            </a:r>
            <a:r>
              <a:rPr sz="1200" spc="-9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4" smtClean="0">
                <a:latin typeface="Arial"/>
                <a:cs typeface="Arial"/>
              </a:rPr>
              <a:t>ώ</a:t>
            </a:r>
            <a:r>
              <a:rPr sz="1200" spc="0" smtClean="0">
                <a:latin typeface="Arial"/>
                <a:cs typeface="Arial"/>
              </a:rPr>
              <a:t>ν</a:t>
            </a:r>
            <a:r>
              <a:rPr sz="1200" spc="-284" smtClean="0">
                <a:latin typeface="Arial"/>
                <a:cs typeface="Arial"/>
              </a:rPr>
              <a:t> </a:t>
            </a:r>
            <a:r>
              <a:rPr sz="1200" spc="-9" smtClean="0">
                <a:latin typeface="Arial"/>
                <a:cs typeface="Arial"/>
              </a:rPr>
              <a:t>υπ</a:t>
            </a:r>
            <a:r>
              <a:rPr sz="1200" spc="14" smtClean="0">
                <a:latin typeface="Arial"/>
                <a:cs typeface="Arial"/>
              </a:rPr>
              <a:t>η</a:t>
            </a:r>
            <a:r>
              <a:rPr sz="1200" spc="4" smtClean="0">
                <a:latin typeface="Arial"/>
                <a:cs typeface="Arial"/>
              </a:rPr>
              <a:t>ρ</a:t>
            </a:r>
            <a:r>
              <a:rPr sz="1200" spc="19" smtClean="0">
                <a:latin typeface="Arial"/>
                <a:cs typeface="Arial"/>
              </a:rPr>
              <a:t>ε</a:t>
            </a:r>
            <a:r>
              <a:rPr sz="1200" spc="-9" smtClean="0">
                <a:latin typeface="Arial"/>
                <a:cs typeface="Arial"/>
              </a:rPr>
              <a:t>σι</a:t>
            </a:r>
            <a:r>
              <a:rPr sz="1200" spc="-29" smtClean="0">
                <a:latin typeface="Arial"/>
                <a:cs typeface="Arial"/>
              </a:rPr>
              <a:t>ώ</a:t>
            </a:r>
            <a:r>
              <a:rPr sz="1200" spc="0" smtClean="0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1034" y="4450684"/>
            <a:ext cx="1309909" cy="421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900944" y="4450684"/>
            <a:ext cx="2741915" cy="421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642859" y="4450684"/>
            <a:ext cx="2742314" cy="421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385174" y="4450684"/>
            <a:ext cx="1314483" cy="421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91034" y="4872042"/>
            <a:ext cx="152099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42910" y="4872042"/>
            <a:ext cx="2571767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365658" marR="367060" indent="192" algn="ctr">
              <a:lnSpc>
                <a:spcPct val="99179"/>
              </a:lnSpc>
            </a:pPr>
            <a:endParaRPr lang="el-GR" sz="1200" spc="5" dirty="0" smtClean="0">
              <a:latin typeface="Arial"/>
              <a:cs typeface="Arial"/>
            </a:endParaRPr>
          </a:p>
          <a:p>
            <a:pPr marL="365658" marR="367060" indent="192" algn="ctr">
              <a:lnSpc>
                <a:spcPct val="99179"/>
              </a:lnSpc>
            </a:pPr>
            <a:r>
              <a:rPr sz="1200" spc="5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ρ</a:t>
            </a:r>
            <a:r>
              <a:rPr sz="1200" spc="-2" smtClean="0">
                <a:latin typeface="Arial"/>
                <a:cs typeface="Arial"/>
              </a:rPr>
              <a:t>α</a:t>
            </a:r>
            <a:r>
              <a:rPr sz="1200" spc="-5" smtClean="0">
                <a:latin typeface="Arial"/>
                <a:cs typeface="Arial"/>
              </a:rPr>
              <a:t>σι</a:t>
            </a:r>
            <a:r>
              <a:rPr sz="1200" spc="-2" smtClean="0">
                <a:latin typeface="Arial"/>
                <a:cs typeface="Arial"/>
              </a:rPr>
              <a:t>τ</a:t>
            </a:r>
            <a:r>
              <a:rPr sz="1200" spc="7" smtClean="0">
                <a:latin typeface="Arial"/>
                <a:cs typeface="Arial"/>
              </a:rPr>
              <a:t>ε</a:t>
            </a:r>
            <a:r>
              <a:rPr sz="1200" spc="5" smtClean="0">
                <a:latin typeface="Arial"/>
                <a:cs typeface="Arial"/>
              </a:rPr>
              <a:t>χ</a:t>
            </a:r>
            <a:r>
              <a:rPr sz="1200" spc="0" smtClean="0">
                <a:latin typeface="Arial"/>
                <a:cs typeface="Arial"/>
              </a:rPr>
              <a:t>ν</a:t>
            </a:r>
            <a:r>
              <a:rPr sz="1200" spc="-5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κά</a:t>
            </a:r>
            <a:r>
              <a:rPr sz="1200" spc="119" smtClean="0">
                <a:latin typeface="Arial"/>
                <a:cs typeface="Arial"/>
              </a:rPr>
              <a:t> 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ω</a:t>
            </a:r>
            <a:r>
              <a:rPr sz="1200" spc="-4" dirty="0" smtClean="0">
                <a:latin typeface="Arial"/>
                <a:cs typeface="Arial"/>
              </a:rPr>
              <a:t>μ</a:t>
            </a:r>
            <a:r>
              <a:rPr sz="1200" spc="-9" dirty="0" smtClean="0">
                <a:latin typeface="Arial"/>
                <a:cs typeface="Arial"/>
              </a:rPr>
              <a:t>α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14" dirty="0" smtClean="0">
                <a:latin typeface="Arial"/>
                <a:cs typeface="Arial"/>
              </a:rPr>
              <a:t>ε</a:t>
            </a:r>
            <a:r>
              <a:rPr sz="1200" spc="-9" dirty="0" smtClean="0">
                <a:latin typeface="Arial"/>
                <a:cs typeface="Arial"/>
              </a:rPr>
              <a:t>ί</a:t>
            </a:r>
            <a:r>
              <a:rPr sz="1200" spc="0" dirty="0" smtClean="0">
                <a:latin typeface="Arial"/>
                <a:cs typeface="Arial"/>
              </a:rPr>
              <a:t>α </a:t>
            </a:r>
            <a:r>
              <a:rPr sz="1200" spc="5" dirty="0" smtClean="0">
                <a:latin typeface="Arial"/>
                <a:cs typeface="Arial"/>
              </a:rPr>
              <a:t>Ε</a:t>
            </a:r>
            <a:r>
              <a:rPr sz="1200" spc="-5" dirty="0" smtClean="0">
                <a:latin typeface="Arial"/>
                <a:cs typeface="Arial"/>
              </a:rPr>
              <a:t>π</a:t>
            </a:r>
            <a:r>
              <a:rPr sz="1200" spc="-2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γγ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λμ</a:t>
            </a:r>
            <a:r>
              <a:rPr sz="1200" spc="-5" dirty="0" smtClean="0">
                <a:latin typeface="Arial"/>
                <a:cs typeface="Arial"/>
              </a:rPr>
              <a:t>α</a:t>
            </a:r>
            <a:r>
              <a:rPr sz="1200" spc="-2" dirty="0" smtClean="0">
                <a:latin typeface="Arial"/>
                <a:cs typeface="Arial"/>
              </a:rPr>
              <a:t>τ</a:t>
            </a:r>
            <a:r>
              <a:rPr sz="1200" spc="-5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κά</a:t>
            </a:r>
            <a:r>
              <a:rPr sz="1200" spc="61" dirty="0" smtClean="0">
                <a:latin typeface="Arial"/>
                <a:cs typeface="Arial"/>
              </a:rPr>
              <a:t> 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4" dirty="0" smtClean="0">
                <a:latin typeface="Arial"/>
                <a:cs typeface="Arial"/>
              </a:rPr>
              <a:t>ω</a:t>
            </a:r>
            <a:r>
              <a:rPr sz="1200" spc="-4" dirty="0" smtClean="0">
                <a:latin typeface="Arial"/>
                <a:cs typeface="Arial"/>
              </a:rPr>
              <a:t>ματ</a:t>
            </a:r>
            <a:r>
              <a:rPr sz="1200" spc="14" dirty="0" smtClean="0">
                <a:latin typeface="Arial"/>
                <a:cs typeface="Arial"/>
              </a:rPr>
              <a:t>ε</a:t>
            </a:r>
            <a:r>
              <a:rPr sz="1200" spc="29" dirty="0" smtClean="0">
                <a:latin typeface="Arial"/>
                <a:cs typeface="Arial"/>
              </a:rPr>
              <a:t>ί</a:t>
            </a:r>
            <a:r>
              <a:rPr sz="1200" spc="0" dirty="0" smtClean="0">
                <a:latin typeface="Arial"/>
                <a:cs typeface="Arial"/>
              </a:rPr>
              <a:t>α </a:t>
            </a:r>
            <a:r>
              <a:rPr sz="1200" spc="25" dirty="0" smtClean="0">
                <a:latin typeface="Arial"/>
                <a:cs typeface="Arial"/>
              </a:rPr>
              <a:t>Γ</a:t>
            </a:r>
            <a:r>
              <a:rPr sz="1200" spc="-9" dirty="0" smtClean="0">
                <a:latin typeface="Arial"/>
                <a:cs typeface="Arial"/>
              </a:rPr>
              <a:t>υ</a:t>
            </a:r>
            <a:r>
              <a:rPr sz="1200" spc="-4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-4" dirty="0" smtClean="0">
                <a:latin typeface="Arial"/>
                <a:cs typeface="Arial"/>
              </a:rPr>
              <a:t>α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14" dirty="0" smtClean="0">
                <a:latin typeface="Arial"/>
                <a:cs typeface="Arial"/>
              </a:rPr>
              <a:t>ή</a:t>
            </a:r>
            <a:r>
              <a:rPr sz="1200" spc="4" dirty="0" smtClean="0">
                <a:latin typeface="Arial"/>
                <a:cs typeface="Arial"/>
              </a:rPr>
              <a:t>ρ</a:t>
            </a:r>
            <a:r>
              <a:rPr sz="1200" spc="-9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α</a:t>
            </a:r>
            <a:endParaRPr sz="1200">
              <a:latin typeface="Arial"/>
              <a:cs typeface="Arial"/>
            </a:endParaRPr>
          </a:p>
          <a:p>
            <a:pPr marL="208412" marR="214437" algn="ctr">
              <a:lnSpc>
                <a:spcPct val="95825"/>
              </a:lnSpc>
            </a:pPr>
            <a:r>
              <a:rPr sz="1200" spc="-7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η</a:t>
            </a:r>
            <a:r>
              <a:rPr sz="1200" spc="46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κ</a:t>
            </a:r>
            <a:r>
              <a:rPr sz="1200" spc="14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4" dirty="0" smtClean="0">
                <a:latin typeface="Arial"/>
                <a:cs typeface="Arial"/>
              </a:rPr>
              <a:t>δο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0" dirty="0" smtClean="0">
                <a:latin typeface="Arial"/>
                <a:cs typeface="Arial"/>
              </a:rPr>
              <a:t>κ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-50" dirty="0" smtClean="0">
                <a:latin typeface="Arial"/>
                <a:cs typeface="Arial"/>
              </a:rPr>
              <a:t>π</a:t>
            </a:r>
            <a:r>
              <a:rPr sz="1200" spc="-9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κ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ί</a:t>
            </a:r>
            <a:r>
              <a:rPr sz="1200" spc="-254" dirty="0" smtClean="0">
                <a:latin typeface="Arial"/>
                <a:cs typeface="Arial"/>
              </a:rPr>
              <a:t> 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ργ</a:t>
            </a:r>
            <a:r>
              <a:rPr sz="1200" spc="-4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-9" dirty="0" smtClean="0">
                <a:latin typeface="Arial"/>
                <a:cs typeface="Arial"/>
              </a:rPr>
              <a:t>ισ</a:t>
            </a:r>
            <a:r>
              <a:rPr sz="1200" spc="-4" dirty="0" smtClean="0">
                <a:latin typeface="Arial"/>
                <a:cs typeface="Arial"/>
              </a:rPr>
              <a:t>μ</a:t>
            </a:r>
            <a:r>
              <a:rPr sz="1200" spc="-19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ί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58426" y="4872042"/>
            <a:ext cx="426978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485405" y="4872042"/>
            <a:ext cx="2372479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110285" marR="107265" indent="-5604" algn="ctr">
              <a:lnSpc>
                <a:spcPct val="99179"/>
              </a:lnSpc>
            </a:pPr>
            <a:endParaRPr lang="el-GR" sz="1200" spc="9" dirty="0" smtClean="0">
              <a:latin typeface="Arial"/>
              <a:cs typeface="Arial"/>
            </a:endParaRPr>
          </a:p>
          <a:p>
            <a:pPr marL="110285" marR="107265" indent="-5604" algn="ctr">
              <a:lnSpc>
                <a:spcPct val="99179"/>
              </a:lnSpc>
            </a:pPr>
            <a:r>
              <a:rPr sz="1200" spc="9" smtClean="0">
                <a:latin typeface="Arial"/>
                <a:cs typeface="Arial"/>
              </a:rPr>
              <a:t>Α</a:t>
            </a:r>
            <a:r>
              <a:rPr sz="1200" spc="14" smtClean="0">
                <a:latin typeface="Arial"/>
                <a:cs typeface="Arial"/>
              </a:rPr>
              <a:t>θ</a:t>
            </a:r>
            <a:r>
              <a:rPr sz="1200" spc="0" smtClean="0">
                <a:latin typeface="Arial"/>
                <a:cs typeface="Arial"/>
              </a:rPr>
              <a:t>λ</a:t>
            </a:r>
            <a:r>
              <a:rPr sz="1200" spc="14" smtClean="0">
                <a:latin typeface="Arial"/>
                <a:cs typeface="Arial"/>
              </a:rPr>
              <a:t>η</a:t>
            </a:r>
            <a:r>
              <a:rPr sz="1200" spc="-39" smtClean="0">
                <a:latin typeface="Arial"/>
                <a:cs typeface="Arial"/>
              </a:rPr>
              <a:t>τ</a:t>
            </a:r>
            <a:r>
              <a:rPr sz="1200" spc="-4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14" smtClean="0">
                <a:latin typeface="Arial"/>
                <a:cs typeface="Arial"/>
              </a:rPr>
              <a:t>ό</a:t>
            </a:r>
            <a:r>
              <a:rPr sz="1200" spc="0" smtClean="0">
                <a:latin typeface="Arial"/>
                <a:cs typeface="Arial"/>
              </a:rPr>
              <a:t>ς</a:t>
            </a:r>
            <a:r>
              <a:rPr sz="1200" spc="-264" smtClean="0">
                <a:latin typeface="Arial"/>
                <a:cs typeface="Arial"/>
              </a:rPr>
              <a:t> </a:t>
            </a:r>
            <a:r>
              <a:rPr sz="1200" spc="19" dirty="0" smtClean="0">
                <a:latin typeface="Arial"/>
                <a:cs typeface="Arial"/>
              </a:rPr>
              <a:t>ε</a:t>
            </a:r>
            <a:r>
              <a:rPr sz="1200" spc="14" dirty="0" smtClean="0">
                <a:latin typeface="Arial"/>
                <a:cs typeface="Arial"/>
              </a:rPr>
              <a:t>ξο</a:t>
            </a:r>
            <a:r>
              <a:rPr sz="1200" spc="-14" dirty="0" smtClean="0">
                <a:latin typeface="Arial"/>
                <a:cs typeface="Arial"/>
              </a:rPr>
              <a:t>π</a:t>
            </a:r>
            <a:r>
              <a:rPr sz="1200" spc="-39" dirty="0" smtClean="0">
                <a:latin typeface="Arial"/>
                <a:cs typeface="Arial"/>
              </a:rPr>
              <a:t>λ</a:t>
            </a:r>
            <a:r>
              <a:rPr sz="1200" spc="-4" dirty="0" smtClean="0">
                <a:latin typeface="Arial"/>
                <a:cs typeface="Arial"/>
              </a:rPr>
              <a:t>ι</a:t>
            </a:r>
            <a:r>
              <a:rPr sz="1200" spc="-9" dirty="0" smtClean="0">
                <a:latin typeface="Arial"/>
                <a:cs typeface="Arial"/>
              </a:rPr>
              <a:t>σ</a:t>
            </a:r>
            <a:r>
              <a:rPr sz="1200" spc="-4" dirty="0" smtClean="0">
                <a:latin typeface="Arial"/>
                <a:cs typeface="Arial"/>
              </a:rPr>
              <a:t>μ</a:t>
            </a:r>
            <a:r>
              <a:rPr sz="1200" spc="-19" dirty="0" smtClean="0">
                <a:latin typeface="Arial"/>
                <a:cs typeface="Arial"/>
              </a:rPr>
              <a:t>ό</a:t>
            </a:r>
            <a:r>
              <a:rPr sz="1200" spc="0" dirty="0" smtClean="0">
                <a:latin typeface="Arial"/>
                <a:cs typeface="Arial"/>
              </a:rPr>
              <a:t>ς </a:t>
            </a:r>
            <a:r>
              <a:rPr sz="1200" spc="5" dirty="0" smtClean="0">
                <a:latin typeface="Arial"/>
                <a:cs typeface="Arial"/>
              </a:rPr>
              <a:t>Ι</a:t>
            </a:r>
            <a:r>
              <a:rPr sz="1200" spc="-2" dirty="0" smtClean="0">
                <a:latin typeface="Arial"/>
                <a:cs typeface="Arial"/>
              </a:rPr>
              <a:t>α</a:t>
            </a:r>
            <a:r>
              <a:rPr sz="1200" spc="0" dirty="0" smtClean="0">
                <a:latin typeface="Arial"/>
                <a:cs typeface="Arial"/>
              </a:rPr>
              <a:t>τρικ</a:t>
            </a:r>
            <a:r>
              <a:rPr sz="1200" spc="-13" dirty="0" smtClean="0">
                <a:latin typeface="Arial"/>
                <a:cs typeface="Arial"/>
              </a:rPr>
              <a:t>ό</a:t>
            </a:r>
            <a:r>
              <a:rPr sz="1200" spc="10" dirty="0" smtClean="0">
                <a:latin typeface="Arial"/>
                <a:cs typeface="Arial"/>
              </a:rPr>
              <a:t>ς</a:t>
            </a:r>
            <a:r>
              <a:rPr sz="1200" spc="5" dirty="0" smtClean="0">
                <a:latin typeface="Arial"/>
                <a:cs typeface="Arial"/>
              </a:rPr>
              <a:t>/</a:t>
            </a:r>
            <a:r>
              <a:rPr sz="1200" spc="0" dirty="0" smtClean="0">
                <a:latin typeface="Arial"/>
                <a:cs typeface="Arial"/>
              </a:rPr>
              <a:t>τ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5" dirty="0" smtClean="0">
                <a:latin typeface="Arial"/>
                <a:cs typeface="Arial"/>
              </a:rPr>
              <a:t>χ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-10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λ</a:t>
            </a:r>
            <a:r>
              <a:rPr sz="1200" spc="10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γ</a:t>
            </a:r>
            <a:r>
              <a:rPr sz="1200" spc="-2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κ</a:t>
            </a:r>
            <a:r>
              <a:rPr sz="1200" spc="-10" dirty="0" smtClean="0">
                <a:latin typeface="Arial"/>
                <a:cs typeface="Arial"/>
              </a:rPr>
              <a:t>ό</a:t>
            </a:r>
            <a:r>
              <a:rPr sz="1200" spc="0" dirty="0" smtClean="0">
                <a:latin typeface="Arial"/>
                <a:cs typeface="Arial"/>
              </a:rPr>
              <a:t>ς</a:t>
            </a:r>
            <a:r>
              <a:rPr sz="1200" spc="99" dirty="0" smtClean="0">
                <a:latin typeface="Arial"/>
                <a:cs typeface="Arial"/>
              </a:rPr>
              <a:t> </a:t>
            </a:r>
            <a:r>
              <a:rPr sz="1200" spc="19" smtClean="0">
                <a:latin typeface="Arial"/>
                <a:cs typeface="Arial"/>
              </a:rPr>
              <a:t>εξ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-50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λ</a:t>
            </a:r>
            <a:r>
              <a:rPr sz="1200" spc="-4" smtClean="0">
                <a:latin typeface="Arial"/>
                <a:cs typeface="Arial"/>
              </a:rPr>
              <a:t>ι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-4" smtClean="0">
                <a:latin typeface="Arial"/>
                <a:cs typeface="Arial"/>
              </a:rPr>
              <a:t>μ</a:t>
            </a:r>
            <a:r>
              <a:rPr sz="1200" spc="-19" smtClean="0">
                <a:latin typeface="Arial"/>
                <a:cs typeface="Arial"/>
              </a:rPr>
              <a:t>ό</a:t>
            </a:r>
            <a:r>
              <a:rPr sz="1200" spc="0" smtClean="0">
                <a:latin typeface="Arial"/>
                <a:cs typeface="Arial"/>
              </a:rPr>
              <a:t>ς </a:t>
            </a:r>
            <a:r>
              <a:rPr sz="1200" spc="9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γκα</a:t>
            </a:r>
            <a:r>
              <a:rPr sz="1200" spc="-4" smtClean="0">
                <a:latin typeface="Arial"/>
                <a:cs typeface="Arial"/>
              </a:rPr>
              <a:t>τα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0" smtClean="0">
                <a:latin typeface="Arial"/>
                <a:cs typeface="Arial"/>
              </a:rPr>
              <a:t>τ</a:t>
            </a:r>
            <a:r>
              <a:rPr sz="1200" spc="-4" smtClean="0">
                <a:latin typeface="Arial"/>
                <a:cs typeface="Arial"/>
              </a:rPr>
              <a:t>ά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19" smtClean="0">
                <a:latin typeface="Arial"/>
                <a:cs typeface="Arial"/>
              </a:rPr>
              <a:t>ε</a:t>
            </a:r>
            <a:r>
              <a:rPr sz="1200" spc="-4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ς</a:t>
            </a:r>
            <a:endParaRPr sz="1200">
              <a:latin typeface="Arial"/>
              <a:cs typeface="Arial"/>
            </a:endParaRPr>
          </a:p>
          <a:p>
            <a:pPr marL="713520" marR="720955" algn="ctr">
              <a:lnSpc>
                <a:spcPct val="95825"/>
              </a:lnSpc>
            </a:pPr>
            <a:r>
              <a:rPr sz="1200" spc="9" smtClean="0">
                <a:latin typeface="Arial"/>
                <a:cs typeface="Arial"/>
              </a:rPr>
              <a:t>Ο</a:t>
            </a:r>
            <a:r>
              <a:rPr sz="1200" spc="-4" smtClean="0">
                <a:latin typeface="Arial"/>
                <a:cs typeface="Arial"/>
              </a:rPr>
              <a:t>μ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-9" smtClean="0">
                <a:latin typeface="Arial"/>
                <a:cs typeface="Arial"/>
              </a:rPr>
              <a:t>σ</a:t>
            </a:r>
            <a:r>
              <a:rPr sz="1200" spc="-50" smtClean="0">
                <a:latin typeface="Arial"/>
                <a:cs typeface="Arial"/>
              </a:rPr>
              <a:t>π</a:t>
            </a:r>
            <a:r>
              <a:rPr sz="1200" spc="14" smtClean="0">
                <a:latin typeface="Arial"/>
                <a:cs typeface="Arial"/>
              </a:rPr>
              <a:t>ο</a:t>
            </a:r>
            <a:r>
              <a:rPr sz="1200" spc="0" smtClean="0">
                <a:latin typeface="Arial"/>
                <a:cs typeface="Arial"/>
              </a:rPr>
              <a:t>ν</a:t>
            </a:r>
            <a:r>
              <a:rPr sz="1200" spc="14" smtClean="0">
                <a:latin typeface="Arial"/>
                <a:cs typeface="Arial"/>
              </a:rPr>
              <a:t>δ</a:t>
            </a:r>
            <a:r>
              <a:rPr sz="1200" spc="-4" smtClean="0">
                <a:latin typeface="Arial"/>
                <a:cs typeface="Arial"/>
              </a:rPr>
              <a:t>ί</a:t>
            </a:r>
            <a:r>
              <a:rPr lang="el-GR" sz="1200" spc="-19" dirty="0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ς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0598" y="4872042"/>
            <a:ext cx="426693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227292" y="4872042"/>
            <a:ext cx="2315335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50993" marR="853840" algn="ctr">
              <a:lnSpc>
                <a:spcPct val="95825"/>
              </a:lnSpc>
            </a:pPr>
            <a:endParaRPr lang="el-GR" sz="1200" spc="-9" dirty="0" smtClean="0">
              <a:latin typeface="Arial"/>
              <a:cs typeface="Arial"/>
            </a:endParaRPr>
          </a:p>
          <a:p>
            <a:pPr marL="850993" marR="853840" algn="ctr">
              <a:lnSpc>
                <a:spcPct val="95825"/>
              </a:lnSpc>
            </a:pPr>
            <a:r>
              <a:rPr lang="el-GR" sz="1200" spc="-9" dirty="0" err="1" smtClean="0">
                <a:latin typeface="Arial"/>
                <a:cs typeface="Arial"/>
              </a:rPr>
              <a:t>Χορηγί</a:t>
            </a:r>
            <a:r>
              <a:rPr sz="1200" spc="-19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ς</a:t>
            </a:r>
            <a:endParaRPr sz="1200">
              <a:latin typeface="Arial"/>
              <a:cs typeface="Arial"/>
            </a:endParaRPr>
          </a:p>
          <a:p>
            <a:pPr marL="9648" marR="14702" algn="ctr">
              <a:lnSpc>
                <a:spcPct val="95825"/>
              </a:lnSpc>
              <a:spcBef>
                <a:spcPts val="80"/>
              </a:spcBef>
            </a:pPr>
            <a:r>
              <a:rPr sz="1200" spc="5" dirty="0" smtClean="0">
                <a:latin typeface="Arial"/>
                <a:cs typeface="Arial"/>
              </a:rPr>
              <a:t>Δ</a:t>
            </a:r>
            <a:r>
              <a:rPr sz="1200" spc="-5" dirty="0" smtClean="0">
                <a:latin typeface="Arial"/>
                <a:cs typeface="Arial"/>
              </a:rPr>
              <a:t>ι</a:t>
            </a:r>
            <a:r>
              <a:rPr sz="1200" spc="-2" dirty="0" smtClean="0">
                <a:latin typeface="Arial"/>
                <a:cs typeface="Arial"/>
              </a:rPr>
              <a:t>αφ</a:t>
            </a:r>
            <a:r>
              <a:rPr sz="1200" spc="7" dirty="0" smtClean="0">
                <a:latin typeface="Arial"/>
                <a:cs typeface="Arial"/>
              </a:rPr>
              <a:t>η</a:t>
            </a:r>
            <a:r>
              <a:rPr sz="1200" spc="-21" dirty="0" smtClean="0">
                <a:latin typeface="Arial"/>
                <a:cs typeface="Arial"/>
              </a:rPr>
              <a:t>μ</a:t>
            </a:r>
            <a:r>
              <a:rPr sz="1200" spc="-5" dirty="0" smtClean="0">
                <a:latin typeface="Arial"/>
                <a:cs typeface="Arial"/>
              </a:rPr>
              <a:t>ίσ</a:t>
            </a:r>
            <a:r>
              <a:rPr sz="1200" spc="10" dirty="0" smtClean="0">
                <a:latin typeface="Arial"/>
                <a:cs typeface="Arial"/>
              </a:rPr>
              <a:t>ε</a:t>
            </a:r>
            <a:r>
              <a:rPr sz="1200" spc="-5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ς</a:t>
            </a:r>
            <a:r>
              <a:rPr sz="1200" spc="41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-</a:t>
            </a:r>
            <a:r>
              <a:rPr sz="1200" spc="-259" dirty="0" smtClean="0">
                <a:latin typeface="Arial"/>
                <a:cs typeface="Arial"/>
              </a:rPr>
              <a:t> </a:t>
            </a:r>
            <a:r>
              <a:rPr sz="1200" spc="-26" smtClean="0">
                <a:latin typeface="Arial"/>
                <a:cs typeface="Arial"/>
              </a:rPr>
              <a:t>π</a:t>
            </a:r>
            <a:r>
              <a:rPr sz="1200" spc="2" smtClean="0">
                <a:latin typeface="Arial"/>
                <a:cs typeface="Arial"/>
              </a:rPr>
              <a:t>ρ</a:t>
            </a:r>
            <a:r>
              <a:rPr sz="1200" spc="7" smtClean="0">
                <a:latin typeface="Arial"/>
                <a:cs typeface="Arial"/>
              </a:rPr>
              <a:t>ο</a:t>
            </a:r>
            <a:r>
              <a:rPr sz="1200" spc="2" smtClean="0">
                <a:latin typeface="Arial"/>
                <a:cs typeface="Arial"/>
              </a:rPr>
              <a:t>ω</a:t>
            </a:r>
            <a:r>
              <a:rPr sz="1200" spc="7" smtClean="0">
                <a:latin typeface="Arial"/>
                <a:cs typeface="Arial"/>
              </a:rPr>
              <a:t>θ</a:t>
            </a:r>
            <a:r>
              <a:rPr sz="1200" spc="-10" smtClean="0">
                <a:latin typeface="Arial"/>
                <a:cs typeface="Arial"/>
              </a:rPr>
              <a:t>η</a:t>
            </a:r>
            <a:r>
              <a:rPr sz="1200" spc="-2" smtClean="0">
                <a:latin typeface="Arial"/>
                <a:cs typeface="Arial"/>
              </a:rPr>
              <a:t>τ</a:t>
            </a:r>
            <a:r>
              <a:rPr sz="1200" spc="-5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10" smtClean="0">
                <a:latin typeface="Arial"/>
                <a:cs typeface="Arial"/>
              </a:rPr>
              <a:t>έ</a:t>
            </a:r>
            <a:r>
              <a:rPr sz="1200" spc="0" smtClean="0">
                <a:latin typeface="Arial"/>
                <a:cs typeface="Arial"/>
              </a:rPr>
              <a:t>ς</a:t>
            </a:r>
            <a:r>
              <a:rPr sz="1200" spc="87" smtClean="0">
                <a:latin typeface="Arial"/>
                <a:cs typeface="Arial"/>
              </a:rPr>
              <a:t> </a:t>
            </a:r>
            <a:r>
              <a:rPr sz="1200" spc="-14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ν</a:t>
            </a:r>
            <a:r>
              <a:rPr sz="1200" spc="19" smtClean="0">
                <a:latin typeface="Arial"/>
                <a:cs typeface="Arial"/>
              </a:rPr>
              <a:t>έ</a:t>
            </a:r>
            <a:r>
              <a:rPr sz="1200" spc="4" smtClean="0">
                <a:latin typeface="Arial"/>
                <a:cs typeface="Arial"/>
              </a:rPr>
              <a:t>ρ</a:t>
            </a:r>
            <a:r>
              <a:rPr sz="1200" spc="0" smtClean="0">
                <a:latin typeface="Arial"/>
                <a:cs typeface="Arial"/>
              </a:rPr>
              <a:t>γ</a:t>
            </a:r>
            <a:r>
              <a:rPr sz="1200" spc="19" smtClean="0">
                <a:latin typeface="Arial"/>
                <a:cs typeface="Arial"/>
              </a:rPr>
              <a:t>ε</a:t>
            </a:r>
            <a:r>
              <a:rPr sz="1200" spc="-9" smtClean="0">
                <a:latin typeface="Arial"/>
                <a:cs typeface="Arial"/>
              </a:rPr>
              <a:t>ι</a:t>
            </a:r>
            <a:r>
              <a:rPr sz="1200" spc="-14" smtClean="0">
                <a:latin typeface="Arial"/>
                <a:cs typeface="Arial"/>
              </a:rPr>
              <a:t>ε</a:t>
            </a:r>
            <a:r>
              <a:rPr sz="1200" spc="0" smtClean="0">
                <a:latin typeface="Arial"/>
                <a:cs typeface="Arial"/>
              </a:rPr>
              <a:t>ς</a:t>
            </a:r>
            <a:r>
              <a:rPr lang="el-GR" sz="1200" spc="0" dirty="0" smtClean="0">
                <a:latin typeface="Arial"/>
                <a:cs typeface="Arial"/>
              </a:rPr>
              <a:t> </a:t>
            </a:r>
          </a:p>
          <a:p>
            <a:pPr marL="9648" marR="14702" algn="ctr">
              <a:lnSpc>
                <a:spcPct val="95825"/>
              </a:lnSpc>
              <a:spcBef>
                <a:spcPts val="80"/>
              </a:spcBef>
            </a:pPr>
            <a:r>
              <a:rPr sz="1200" spc="9" smtClean="0">
                <a:latin typeface="Arial"/>
                <a:cs typeface="Arial"/>
              </a:rPr>
              <a:t>Δ</a:t>
            </a:r>
            <a:r>
              <a:rPr sz="1200" spc="-9" smtClean="0">
                <a:latin typeface="Arial"/>
                <a:cs typeface="Arial"/>
              </a:rPr>
              <a:t>ι</a:t>
            </a:r>
            <a:r>
              <a:rPr sz="1200" spc="0" smtClean="0">
                <a:latin typeface="Arial"/>
                <a:cs typeface="Arial"/>
              </a:rPr>
              <a:t>κ</a:t>
            </a:r>
            <a:r>
              <a:rPr sz="1200" spc="-4" smtClean="0">
                <a:latin typeface="Arial"/>
                <a:cs typeface="Arial"/>
              </a:rPr>
              <a:t>α</a:t>
            </a:r>
            <a:r>
              <a:rPr sz="1200" spc="-9" smtClean="0">
                <a:latin typeface="Arial"/>
                <a:cs typeface="Arial"/>
              </a:rPr>
              <a:t>ι</a:t>
            </a:r>
            <a:r>
              <a:rPr sz="1200" spc="4" smtClean="0">
                <a:latin typeface="Arial"/>
                <a:cs typeface="Arial"/>
              </a:rPr>
              <a:t>ώ</a:t>
            </a:r>
            <a:r>
              <a:rPr sz="1200" spc="-4" smtClean="0">
                <a:latin typeface="Arial"/>
                <a:cs typeface="Arial"/>
              </a:rPr>
              <a:t>ματ</a:t>
            </a:r>
            <a:r>
              <a:rPr sz="1200" spc="0" smtClean="0">
                <a:latin typeface="Arial"/>
                <a:cs typeface="Arial"/>
              </a:rPr>
              <a:t>α</a:t>
            </a:r>
            <a:r>
              <a:rPr sz="1200" spc="-254" smtClean="0">
                <a:latin typeface="Arial"/>
                <a:cs typeface="Arial"/>
              </a:rPr>
              <a:t> </a:t>
            </a:r>
            <a:r>
              <a:rPr lang="el-GR" sz="1200" spc="-254" dirty="0" smtClean="0">
                <a:latin typeface="Arial"/>
                <a:cs typeface="Arial"/>
              </a:rPr>
              <a:t> </a:t>
            </a:r>
            <a:r>
              <a:rPr sz="1200" spc="-9" smtClean="0">
                <a:latin typeface="Arial"/>
                <a:cs typeface="Arial"/>
              </a:rPr>
              <a:t>Μ</a:t>
            </a:r>
            <a:r>
              <a:rPr sz="1200" spc="25" smtClean="0">
                <a:latin typeface="Arial"/>
                <a:cs typeface="Arial"/>
              </a:rPr>
              <a:t>Μ</a:t>
            </a:r>
            <a:r>
              <a:rPr sz="1200" spc="0" smtClean="0">
                <a:latin typeface="Arial"/>
                <a:cs typeface="Arial"/>
              </a:rPr>
              <a:t>Ε</a:t>
            </a:r>
            <a:r>
              <a:rPr lang="el-GR" sz="1200" spc="0" dirty="0" smtClean="0">
                <a:latin typeface="Arial"/>
                <a:cs typeface="Arial"/>
              </a:rPr>
              <a:t> </a:t>
            </a:r>
            <a:r>
              <a:rPr sz="1200" spc="-5" smtClean="0">
                <a:latin typeface="Arial"/>
                <a:cs typeface="Arial"/>
              </a:rPr>
              <a:t>Π</a:t>
            </a:r>
            <a:r>
              <a:rPr sz="1200" spc="0" smtClean="0">
                <a:latin typeface="Arial"/>
                <a:cs typeface="Arial"/>
              </a:rPr>
              <a:t>ώλ</a:t>
            </a:r>
            <a:r>
              <a:rPr sz="1200" spc="7" smtClean="0">
                <a:latin typeface="Arial"/>
                <a:cs typeface="Arial"/>
              </a:rPr>
              <a:t>η</a:t>
            </a:r>
            <a:r>
              <a:rPr sz="1200" spc="-5" smtClean="0">
                <a:latin typeface="Arial"/>
                <a:cs typeface="Arial"/>
              </a:rPr>
              <a:t>σ</a:t>
            </a:r>
            <a:r>
              <a:rPr sz="1200" spc="0" smtClean="0">
                <a:latin typeface="Arial"/>
                <a:cs typeface="Arial"/>
              </a:rPr>
              <a:t>η</a:t>
            </a:r>
            <a:r>
              <a:rPr sz="1200" spc="97" smtClean="0">
                <a:latin typeface="Arial"/>
                <a:cs typeface="Arial"/>
              </a:rPr>
              <a:t> </a:t>
            </a:r>
            <a:r>
              <a:rPr sz="1200" spc="-50" dirty="0" smtClean="0">
                <a:latin typeface="Arial"/>
                <a:cs typeface="Arial"/>
              </a:rPr>
              <a:t>π</a:t>
            </a:r>
            <a:r>
              <a:rPr sz="1200" spc="0" dirty="0" smtClean="0">
                <a:latin typeface="Arial"/>
                <a:cs typeface="Arial"/>
              </a:rPr>
              <a:t>ρ</a:t>
            </a:r>
            <a:r>
              <a:rPr sz="1200" spc="14" dirty="0" smtClean="0">
                <a:latin typeface="Arial"/>
                <a:cs typeface="Arial"/>
              </a:rPr>
              <a:t>ο</a:t>
            </a:r>
            <a:r>
              <a:rPr sz="1200" spc="-9" dirty="0" smtClean="0">
                <a:latin typeface="Arial"/>
                <a:cs typeface="Arial"/>
              </a:rPr>
              <a:t>ϊ</a:t>
            </a:r>
            <a:r>
              <a:rPr sz="1200" spc="14" dirty="0" smtClean="0">
                <a:latin typeface="Arial"/>
                <a:cs typeface="Arial"/>
              </a:rPr>
              <a:t>ό</a:t>
            </a:r>
            <a:r>
              <a:rPr sz="1200" spc="0" dirty="0" smtClean="0">
                <a:latin typeface="Arial"/>
                <a:cs typeface="Arial"/>
              </a:rPr>
              <a:t>ν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-34" dirty="0" smtClean="0">
                <a:latin typeface="Arial"/>
                <a:cs typeface="Arial"/>
              </a:rPr>
              <a:t>ω</a:t>
            </a:r>
            <a:r>
              <a:rPr sz="1200" spc="0" dirty="0" smtClean="0">
                <a:latin typeface="Arial"/>
                <a:cs typeface="Arial"/>
              </a:rPr>
              <a:t>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42628" y="4872042"/>
            <a:ext cx="157029" cy="1372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0" y="1081659"/>
            <a:ext cx="350215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542397" y="1081659"/>
            <a:ext cx="36016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58 - Ορθογώνιο"/>
          <p:cNvSpPr/>
          <p:nvPr/>
        </p:nvSpPr>
        <p:spPr>
          <a:xfrm>
            <a:off x="571472" y="357166"/>
            <a:ext cx="7929618" cy="95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479"/>
              </a:lnSpc>
              <a:buNone/>
              <a:tabLst>
                <a:tab pos="9105900" algn="l"/>
              </a:tabLst>
            </a:pPr>
            <a:r>
              <a:rPr lang="el-GR" sz="3600" b="1" baseline="1883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ΤΜΗΜΑΤΟΠΟΙΗΣΗ ΜΕ ΒΑΣΗ ΤΑ ΑΘΛΗΤΚΑ ΠΡΟΪΟΝΤΑ/ΥΠΗΡΕΣΙΕΣ ΚΑΙ ΤΟΥΣ ΑΘΛΗΤΙΚΟΥΣ ΚΑΤΑΝΑΛΩΤΕΣ</a:t>
            </a:r>
            <a:endParaRPr lang="el-GR" sz="3600" b="1" baseline="1883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7950" y="6073775"/>
            <a:ext cx="468312" cy="469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19225" y="352425"/>
            <a:ext cx="26910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b="1" spc="-354" baseline="3103" dirty="0" smtClean="0">
                <a:latin typeface="Calibri"/>
                <a:cs typeface="Calibri"/>
              </a:rPr>
              <a:t>Τ</a:t>
            </a:r>
            <a:r>
              <a:rPr sz="6600" b="1" spc="0" baseline="3103" dirty="0" smtClean="0">
                <a:latin typeface="Calibri"/>
                <a:cs typeface="Calibri"/>
              </a:rPr>
              <a:t>ο </a:t>
            </a:r>
            <a:r>
              <a:rPr sz="6600" b="1" spc="-19" baseline="3103" dirty="0" smtClean="0">
                <a:latin typeface="Calibri"/>
                <a:cs typeface="Calibri"/>
              </a:rPr>
              <a:t>μ</a:t>
            </a:r>
            <a:r>
              <a:rPr sz="6600" b="1" spc="0" baseline="3103" dirty="0" smtClean="0">
                <a:latin typeface="Calibri"/>
                <a:cs typeface="Calibri"/>
              </a:rPr>
              <a:t>ο</a:t>
            </a:r>
            <a:r>
              <a:rPr sz="6600" b="1" spc="29" baseline="3103" dirty="0" smtClean="0">
                <a:latin typeface="Calibri"/>
                <a:cs typeface="Calibri"/>
              </a:rPr>
              <a:t>ν</a:t>
            </a:r>
            <a:r>
              <a:rPr sz="6600" b="1" spc="0" baseline="3103" dirty="0" smtClean="0">
                <a:latin typeface="Calibri"/>
                <a:cs typeface="Calibri"/>
              </a:rPr>
              <a:t>τέ</a:t>
            </a:r>
            <a:r>
              <a:rPr sz="6600" b="1" spc="-54" baseline="3103" dirty="0" smtClean="0">
                <a:latin typeface="Calibri"/>
                <a:cs typeface="Calibri"/>
              </a:rPr>
              <a:t>λ</a:t>
            </a:r>
            <a:r>
              <a:rPr sz="6600" b="1" spc="0" baseline="3103" dirty="0" smtClean="0">
                <a:latin typeface="Calibri"/>
                <a:cs typeface="Calibri"/>
              </a:rPr>
              <a:t>ο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4038" y="352425"/>
            <a:ext cx="9314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b="1" spc="-39" baseline="3103" dirty="0" smtClean="0">
                <a:latin typeface="Calibri"/>
                <a:cs typeface="Calibri"/>
              </a:rPr>
              <a:t>τ</a:t>
            </a:r>
            <a:r>
              <a:rPr sz="6600" b="1" spc="0" baseline="3103" dirty="0" smtClean="0">
                <a:latin typeface="Calibri"/>
                <a:cs typeface="Calibri"/>
              </a:rPr>
              <a:t>ου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71364" y="352425"/>
            <a:ext cx="273874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b="1" spc="0" baseline="3103" dirty="0" smtClean="0">
                <a:latin typeface="Calibri"/>
                <a:cs typeface="Calibri"/>
              </a:rPr>
              <a:t>Chelladu</a:t>
            </a:r>
            <a:r>
              <a:rPr sz="6600" b="1" spc="-89" baseline="3103" dirty="0" smtClean="0">
                <a:latin typeface="Calibri"/>
                <a:cs typeface="Calibri"/>
              </a:rPr>
              <a:t>r</a:t>
            </a:r>
            <a:r>
              <a:rPr sz="6600" b="1" spc="0" baseline="3103" dirty="0" smtClean="0">
                <a:latin typeface="Calibri"/>
                <a:cs typeface="Calibri"/>
              </a:rPr>
              <a:t>ai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524476"/>
            <a:ext cx="229006" cy="3633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93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360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360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363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360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1549019"/>
            <a:ext cx="1808478" cy="1712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249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Υπη</a:t>
            </a:r>
            <a:r>
              <a:rPr sz="4800" spc="-14" baseline="3413" dirty="0" smtClean="0">
                <a:latin typeface="Calibri"/>
                <a:cs typeface="Calibri"/>
              </a:rPr>
              <a:t>ρ</a:t>
            </a:r>
            <a:r>
              <a:rPr sz="4800" spc="-44" baseline="3413" dirty="0" smtClean="0">
                <a:latin typeface="Calibri"/>
                <a:cs typeface="Calibri"/>
              </a:rPr>
              <a:t>ε</a:t>
            </a:r>
            <a:r>
              <a:rPr sz="4800" spc="0" baseline="3413" dirty="0" smtClean="0">
                <a:latin typeface="Calibri"/>
                <a:cs typeface="Calibri"/>
              </a:rPr>
              <a:t>σίες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967"/>
              </a:spcBef>
            </a:pPr>
            <a:r>
              <a:rPr sz="3200" spc="0" dirty="0" smtClean="0">
                <a:latin typeface="Calibri"/>
                <a:cs typeface="Calibri"/>
              </a:rPr>
              <a:t>Υπη</a:t>
            </a:r>
            <a:r>
              <a:rPr sz="3200" spc="-14" dirty="0" smtClean="0">
                <a:latin typeface="Calibri"/>
                <a:cs typeface="Calibri"/>
              </a:rPr>
              <a:t>ρ</a:t>
            </a:r>
            <a:r>
              <a:rPr sz="3200" spc="-44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σίες</a:t>
            </a:r>
            <a:endParaRPr sz="3200">
              <a:latin typeface="Calibri"/>
              <a:cs typeface="Calibri"/>
            </a:endParaRPr>
          </a:p>
          <a:p>
            <a:pPr marL="12700" marR="14249">
              <a:lnSpc>
                <a:spcPct val="101725"/>
              </a:lnSpc>
              <a:spcBef>
                <a:spcPts val="1133"/>
              </a:spcBef>
            </a:pPr>
            <a:r>
              <a:rPr sz="3200" spc="0" dirty="0" smtClean="0">
                <a:latin typeface="Calibri"/>
                <a:cs typeface="Calibri"/>
              </a:rPr>
              <a:t>Υπη</a:t>
            </a:r>
            <a:r>
              <a:rPr sz="3200" spc="-14" dirty="0" smtClean="0">
                <a:latin typeface="Calibri"/>
                <a:cs typeface="Calibri"/>
              </a:rPr>
              <a:t>ρ</a:t>
            </a:r>
            <a:r>
              <a:rPr sz="3200" spc="-44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σίες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8594" y="1549019"/>
            <a:ext cx="2166956" cy="1712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με</a:t>
            </a:r>
            <a:r>
              <a:rPr sz="4800" spc="-39" baseline="3413" dirty="0" smtClean="0">
                <a:latin typeface="Calibri"/>
                <a:cs typeface="Calibri"/>
              </a:rPr>
              <a:t>λ</a:t>
            </a:r>
            <a:r>
              <a:rPr sz="4800" spc="-9" baseline="3413" dirty="0" smtClean="0">
                <a:latin typeface="Calibri"/>
                <a:cs typeface="Calibri"/>
              </a:rPr>
              <a:t>ώ</a:t>
            </a:r>
            <a:r>
              <a:rPr sz="4800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  <a:p>
            <a:pPr marL="13640" marR="61036">
              <a:lnSpc>
                <a:spcPct val="101725"/>
              </a:lnSpc>
              <a:spcBef>
                <a:spcPts val="967"/>
              </a:spcBef>
            </a:pPr>
            <a:r>
              <a:rPr sz="3200" spc="0" dirty="0" smtClean="0">
                <a:latin typeface="Calibri"/>
                <a:cs typeface="Calibri"/>
              </a:rPr>
              <a:t>θ</a:t>
            </a:r>
            <a:r>
              <a:rPr sz="3200" spc="-29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19" dirty="0" smtClean="0">
                <a:latin typeface="Calibri"/>
                <a:cs typeface="Calibri"/>
              </a:rPr>
              <a:t>τ</a:t>
            </a:r>
            <a:r>
              <a:rPr sz="3200" spc="-14" dirty="0" smtClean="0">
                <a:latin typeface="Calibri"/>
                <a:cs typeface="Calibri"/>
              </a:rPr>
              <a:t>ώ</a:t>
            </a:r>
            <a:r>
              <a:rPr sz="3200" spc="0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33"/>
              </a:spcBef>
            </a:pPr>
            <a:r>
              <a:rPr sz="3200" spc="0" dirty="0" smtClean="0">
                <a:latin typeface="Calibri"/>
                <a:cs typeface="Calibri"/>
              </a:rPr>
              <a:t>σε </a:t>
            </a:r>
            <a:r>
              <a:rPr sz="3200" spc="-34" dirty="0" smtClean="0">
                <a:latin typeface="Calibri"/>
                <a:cs typeface="Calibri"/>
              </a:rPr>
              <a:t>χ</a:t>
            </a:r>
            <a:r>
              <a:rPr sz="3200" spc="0" dirty="0" smtClean="0">
                <a:latin typeface="Calibri"/>
                <a:cs typeface="Calibri"/>
              </a:rPr>
              <a:t>ορ</a:t>
            </a:r>
            <a:r>
              <a:rPr sz="3200" spc="-50" dirty="0" smtClean="0">
                <a:latin typeface="Calibri"/>
                <a:cs typeface="Calibri"/>
              </a:rPr>
              <a:t>η</a:t>
            </a:r>
            <a:r>
              <a:rPr sz="3200" spc="0" dirty="0" smtClean="0">
                <a:latin typeface="Calibri"/>
                <a:cs typeface="Calibri"/>
              </a:rPr>
              <a:t>γούς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3469513"/>
            <a:ext cx="3262709" cy="17128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295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Α</a:t>
            </a:r>
            <a:r>
              <a:rPr sz="4800" spc="-29" baseline="3413" dirty="0" smtClean="0">
                <a:latin typeface="Calibri"/>
                <a:cs typeface="Calibri"/>
              </a:rPr>
              <a:t>θ</a:t>
            </a:r>
            <a:r>
              <a:rPr sz="4800" spc="0" baseline="3413" dirty="0" smtClean="0">
                <a:latin typeface="Calibri"/>
                <a:cs typeface="Calibri"/>
              </a:rPr>
              <a:t>λ</a:t>
            </a:r>
            <a:r>
              <a:rPr sz="4800" spc="-50" baseline="3413" dirty="0" smtClean="0">
                <a:latin typeface="Calibri"/>
                <a:cs typeface="Calibri"/>
              </a:rPr>
              <a:t>η</a:t>
            </a:r>
            <a:r>
              <a:rPr sz="4800" spc="0" baseline="3413" dirty="0" smtClean="0">
                <a:latin typeface="Calibri"/>
                <a:cs typeface="Calibri"/>
              </a:rPr>
              <a:t>τι</a:t>
            </a:r>
            <a:r>
              <a:rPr sz="4800" spc="-11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ά πρ</a:t>
            </a:r>
            <a:r>
              <a:rPr sz="4800" spc="9" baseline="3413" dirty="0" smtClean="0">
                <a:latin typeface="Calibri"/>
                <a:cs typeface="Calibri"/>
              </a:rPr>
              <a:t>ο</a:t>
            </a:r>
            <a:r>
              <a:rPr sz="4800" spc="0" baseline="3413" dirty="0" smtClean="0">
                <a:latin typeface="Calibri"/>
                <a:cs typeface="Calibri"/>
              </a:rPr>
              <a:t>ϊό</a:t>
            </a:r>
            <a:r>
              <a:rPr sz="4800" spc="19" baseline="3413" dirty="0" smtClean="0">
                <a:latin typeface="Calibri"/>
                <a:cs typeface="Calibri"/>
              </a:rPr>
              <a:t>ν</a:t>
            </a: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α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968"/>
              </a:spcBef>
            </a:pPr>
            <a:r>
              <a:rPr sz="3200" spc="0" dirty="0" smtClean="0">
                <a:latin typeface="Calibri"/>
                <a:cs typeface="Calibri"/>
              </a:rPr>
              <a:t>Ψυ</a:t>
            </a:r>
            <a:r>
              <a:rPr sz="3200" spc="-29" dirty="0" smtClean="0">
                <a:latin typeface="Calibri"/>
                <a:cs typeface="Calibri"/>
              </a:rPr>
              <a:t>χ</a:t>
            </a:r>
            <a:r>
              <a:rPr sz="3200" spc="-19" dirty="0" smtClean="0">
                <a:latin typeface="Calibri"/>
                <a:cs typeface="Calibri"/>
              </a:rPr>
              <a:t>ο</a:t>
            </a:r>
            <a:r>
              <a:rPr sz="3200" spc="-29" dirty="0" smtClean="0">
                <a:latin typeface="Calibri"/>
                <a:cs typeface="Calibri"/>
              </a:rPr>
              <a:t>λ</a:t>
            </a:r>
            <a:r>
              <a:rPr sz="3200" spc="0" dirty="0" smtClean="0">
                <a:latin typeface="Calibri"/>
                <a:cs typeface="Calibri"/>
              </a:rPr>
              <a:t>ογι</a:t>
            </a:r>
            <a:r>
              <a:rPr sz="3200" spc="-109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ά</a:t>
            </a:r>
            <a:r>
              <a:rPr sz="3200" spc="-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οφέ</a:t>
            </a:r>
            <a:r>
              <a:rPr sz="3200" spc="9" dirty="0" smtClean="0">
                <a:latin typeface="Calibri"/>
                <a:cs typeface="Calibri"/>
              </a:rPr>
              <a:t>λ</a:t>
            </a:r>
            <a:r>
              <a:rPr sz="3200" spc="0" dirty="0" smtClean="0">
                <a:latin typeface="Calibri"/>
                <a:cs typeface="Calibri"/>
              </a:rPr>
              <a:t>η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1133"/>
              </a:spcBef>
            </a:pPr>
            <a:r>
              <a:rPr sz="3200" spc="-94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ο</a:t>
            </a:r>
            <a:r>
              <a:rPr sz="3200" spc="-44" dirty="0" smtClean="0">
                <a:latin typeface="Calibri"/>
                <a:cs typeface="Calibri"/>
              </a:rPr>
              <a:t>ι</a:t>
            </a:r>
            <a:r>
              <a:rPr sz="3200" spc="-9" dirty="0" smtClean="0">
                <a:latin typeface="Calibri"/>
                <a:cs typeface="Calibri"/>
              </a:rPr>
              <a:t>νω</a:t>
            </a:r>
            <a:r>
              <a:rPr sz="3200" spc="0" dirty="0" smtClean="0">
                <a:latin typeface="Calibri"/>
                <a:cs typeface="Calibri"/>
              </a:rPr>
              <a:t>νι</a:t>
            </a:r>
            <a:r>
              <a:rPr sz="3200" spc="-54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ές</a:t>
            </a:r>
            <a:r>
              <a:rPr sz="3200" spc="-34" dirty="0" smtClean="0">
                <a:latin typeface="Calibri"/>
                <a:cs typeface="Calibri"/>
              </a:rPr>
              <a:t> </a:t>
            </a:r>
            <a:r>
              <a:rPr sz="3200" spc="-14" dirty="0" smtClean="0">
                <a:latin typeface="Calibri"/>
                <a:cs typeface="Calibri"/>
              </a:rPr>
              <a:t>ι</a:t>
            </a:r>
            <a:r>
              <a:rPr sz="3200" spc="0" dirty="0" smtClean="0">
                <a:latin typeface="Calibri"/>
                <a:cs typeface="Calibri"/>
              </a:rPr>
              <a:t>δέ</a:t>
            </a:r>
            <a:r>
              <a:rPr sz="3200" spc="4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0516" y="6453860"/>
            <a:ext cx="1911016" cy="35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15"/>
              </a:lnSpc>
              <a:spcBef>
                <a:spcPts val="55"/>
              </a:spcBef>
            </a:pPr>
            <a:r>
              <a:rPr sz="1500" spc="0" baseline="2730" dirty="0" smtClean="0">
                <a:latin typeface="Calibri"/>
                <a:cs typeface="Calibri"/>
              </a:rPr>
              <a:t>Δ</a:t>
            </a:r>
            <a:r>
              <a:rPr sz="1500" spc="4" baseline="2730" dirty="0" smtClean="0">
                <a:latin typeface="Calibri"/>
                <a:cs typeface="Calibri"/>
              </a:rPr>
              <a:t>ι</a:t>
            </a:r>
            <a:r>
              <a:rPr sz="1500" spc="0" baseline="2730" dirty="0" smtClean="0">
                <a:latin typeface="Calibri"/>
                <a:cs typeface="Calibri"/>
              </a:rPr>
              <a:t>οίκ</a:t>
            </a:r>
            <a:r>
              <a:rPr sz="1500" spc="4" baseline="2730" dirty="0" smtClean="0">
                <a:latin typeface="Calibri"/>
                <a:cs typeface="Calibri"/>
              </a:rPr>
              <a:t>η</a:t>
            </a:r>
            <a:r>
              <a:rPr sz="1500" spc="0" baseline="2730" dirty="0" smtClean="0">
                <a:latin typeface="Calibri"/>
                <a:cs typeface="Calibri"/>
              </a:rPr>
              <a:t>ση</a:t>
            </a:r>
            <a:r>
              <a:rPr sz="1500" spc="-46" baseline="2730" dirty="0" smtClean="0">
                <a:latin typeface="Calibri"/>
                <a:cs typeface="Calibri"/>
              </a:rPr>
              <a:t> </a:t>
            </a:r>
            <a:r>
              <a:rPr sz="1500" spc="0" baseline="2730" dirty="0" smtClean="0">
                <a:latin typeface="Calibri"/>
                <a:cs typeface="Calibri"/>
              </a:rPr>
              <a:t>Αθ</a:t>
            </a:r>
            <a:r>
              <a:rPr sz="1500" spc="-9" baseline="2730" dirty="0" smtClean="0">
                <a:latin typeface="Calibri"/>
                <a:cs typeface="Calibri"/>
              </a:rPr>
              <a:t>λ</a:t>
            </a:r>
            <a:r>
              <a:rPr sz="1500" spc="4" baseline="2730" dirty="0" smtClean="0">
                <a:latin typeface="Calibri"/>
                <a:cs typeface="Calibri"/>
              </a:rPr>
              <a:t>η</a:t>
            </a:r>
            <a:r>
              <a:rPr sz="1500" spc="0" baseline="2730" dirty="0" smtClean="0">
                <a:latin typeface="Calibri"/>
                <a:cs typeface="Calibri"/>
              </a:rPr>
              <a:t>τισ</a:t>
            </a:r>
            <a:r>
              <a:rPr sz="1500" spc="4" baseline="2730" dirty="0" smtClean="0">
                <a:latin typeface="Calibri"/>
                <a:cs typeface="Calibri"/>
              </a:rPr>
              <a:t>μ</a:t>
            </a:r>
            <a:r>
              <a:rPr sz="1500" spc="0" baseline="2730" dirty="0" smtClean="0">
                <a:latin typeface="Calibri"/>
                <a:cs typeface="Calibri"/>
              </a:rPr>
              <a:t>ού</a:t>
            </a:r>
            <a:r>
              <a:rPr sz="1500" spc="-34" baseline="2730" dirty="0" smtClean="0">
                <a:latin typeface="Calibri"/>
                <a:cs typeface="Calibri"/>
              </a:rPr>
              <a:t> </a:t>
            </a:r>
            <a:r>
              <a:rPr sz="1500" spc="0" baseline="2730" dirty="0" smtClean="0">
                <a:latin typeface="Calibri"/>
                <a:cs typeface="Calibri"/>
              </a:rPr>
              <a:t>και</a:t>
            </a:r>
            <a:r>
              <a:rPr sz="1500" spc="-17" baseline="2730" dirty="0" smtClean="0">
                <a:latin typeface="Calibri"/>
                <a:cs typeface="Calibri"/>
              </a:rPr>
              <a:t> </a:t>
            </a:r>
            <a:r>
              <a:rPr sz="1500" spc="0" baseline="2730" dirty="0" smtClean="0">
                <a:latin typeface="Calibri"/>
                <a:cs typeface="Calibri"/>
              </a:rPr>
              <a:t>Α</a:t>
            </a:r>
            <a:r>
              <a:rPr sz="1500" spc="-4" baseline="2730" dirty="0" smtClean="0">
                <a:latin typeface="Calibri"/>
                <a:cs typeface="Calibri"/>
              </a:rPr>
              <a:t>ν</a:t>
            </a:r>
            <a:r>
              <a:rPr sz="1500" spc="0" baseline="2730" dirty="0" smtClean="0">
                <a:latin typeface="Calibri"/>
                <a:cs typeface="Calibri"/>
              </a:rPr>
              <a:t>αψυχής</a:t>
            </a:r>
            <a:endParaRPr sz="1000">
              <a:latin typeface="Calibri"/>
              <a:cs typeface="Calibri"/>
            </a:endParaRPr>
          </a:p>
          <a:p>
            <a:pPr marL="458381" marR="465010" algn="ctr">
              <a:lnSpc>
                <a:spcPct val="101725"/>
              </a:lnSpc>
              <a:spcBef>
                <a:spcPts val="319"/>
              </a:spcBef>
            </a:pPr>
            <a:r>
              <a:rPr sz="1000" spc="-4" dirty="0" smtClean="0">
                <a:latin typeface="Calibri"/>
                <a:cs typeface="Calibri"/>
              </a:rPr>
              <a:t>Τ</a:t>
            </a:r>
            <a:r>
              <a:rPr sz="1000" spc="0" dirty="0" smtClean="0">
                <a:latin typeface="Calibri"/>
                <a:cs typeface="Calibri"/>
              </a:rPr>
              <a:t>.</a:t>
            </a:r>
            <a:r>
              <a:rPr sz="1000" spc="4" dirty="0" smtClean="0">
                <a:latin typeface="Calibri"/>
                <a:cs typeface="Calibri"/>
              </a:rPr>
              <a:t>Ε</a:t>
            </a:r>
            <a:r>
              <a:rPr sz="1000" spc="0" dirty="0" smtClean="0">
                <a:latin typeface="Calibri"/>
                <a:cs typeface="Calibri"/>
              </a:rPr>
              <a:t>.Φ.Α.Α.</a:t>
            </a:r>
            <a:r>
              <a:rPr sz="1000" spc="-36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Σερ</a:t>
            </a:r>
            <a:r>
              <a:rPr sz="1000" spc="-4" dirty="0" smtClean="0">
                <a:latin typeface="Calibri"/>
                <a:cs typeface="Calibri"/>
              </a:rPr>
              <a:t>ρ</a:t>
            </a:r>
            <a:r>
              <a:rPr sz="1000" spc="0" dirty="0" smtClean="0">
                <a:latin typeface="Calibri"/>
                <a:cs typeface="Calibri"/>
              </a:rPr>
              <a:t>ών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2828" y="6553377"/>
            <a:ext cx="231919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spc="-4" baseline="1950" dirty="0" smtClean="0">
                <a:latin typeface="Calibri"/>
                <a:cs typeface="Calibri"/>
              </a:rPr>
              <a:t>22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017" y="6573693"/>
            <a:ext cx="564152" cy="247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735"/>
              </a:lnSpc>
              <a:spcBef>
                <a:spcPts val="120"/>
              </a:spcBef>
            </a:pPr>
            <a:r>
              <a:rPr sz="600" spc="-25" dirty="0" smtClean="0">
                <a:latin typeface="Century Gothic"/>
                <a:cs typeface="Century Gothic"/>
              </a:rPr>
              <a:t>Α</a:t>
            </a:r>
            <a:r>
              <a:rPr sz="600" spc="4" dirty="0" smtClean="0">
                <a:latin typeface="Century Gothic"/>
                <a:cs typeface="Century Gothic"/>
              </a:rPr>
              <a:t>ρ</a:t>
            </a:r>
            <a:r>
              <a:rPr sz="600" spc="9" dirty="0" smtClean="0">
                <a:latin typeface="Century Gothic"/>
                <a:cs typeface="Century Gothic"/>
              </a:rPr>
              <a:t>ι</a:t>
            </a:r>
            <a:r>
              <a:rPr sz="600" spc="0" dirty="0" smtClean="0">
                <a:latin typeface="Century Gothic"/>
                <a:cs typeface="Century Gothic"/>
              </a:rPr>
              <a:t>στοτ</a:t>
            </a:r>
            <a:r>
              <a:rPr sz="600" spc="-4" dirty="0" smtClean="0">
                <a:latin typeface="Century Gothic"/>
                <a:cs typeface="Century Gothic"/>
              </a:rPr>
              <a:t>έ</a:t>
            </a:r>
            <a:r>
              <a:rPr sz="600" spc="0" dirty="0" smtClean="0">
                <a:latin typeface="Century Gothic"/>
                <a:cs typeface="Century Gothic"/>
              </a:rPr>
              <a:t>λε</a:t>
            </a:r>
            <a:r>
              <a:rPr sz="600" spc="9" dirty="0" smtClean="0">
                <a:latin typeface="Century Gothic"/>
                <a:cs typeface="Century Gothic"/>
              </a:rPr>
              <a:t>ι</a:t>
            </a:r>
            <a:r>
              <a:rPr sz="600" spc="0" dirty="0" smtClean="0">
                <a:latin typeface="Century Gothic"/>
                <a:cs typeface="Century Gothic"/>
              </a:rPr>
              <a:t>ο </a:t>
            </a:r>
            <a:endParaRPr sz="600">
              <a:latin typeface="Century Gothic"/>
              <a:cs typeface="Century Gothic"/>
            </a:endParaRPr>
          </a:p>
          <a:p>
            <a:pPr marL="12700">
              <a:lnSpc>
                <a:spcPts val="735"/>
              </a:lnSpc>
            </a:pPr>
            <a:r>
              <a:rPr sz="600" spc="0" dirty="0" smtClean="0">
                <a:latin typeface="Century Gothic"/>
                <a:cs typeface="Century Gothic"/>
              </a:rPr>
              <a:t>Πα</a:t>
            </a:r>
            <a:r>
              <a:rPr sz="600" spc="4" dirty="0" smtClean="0">
                <a:latin typeface="Century Gothic"/>
                <a:cs typeface="Century Gothic"/>
              </a:rPr>
              <a:t>ν</a:t>
            </a:r>
            <a:r>
              <a:rPr sz="600" spc="0" dirty="0" smtClean="0">
                <a:latin typeface="Century Gothic"/>
                <a:cs typeface="Century Gothic"/>
              </a:rPr>
              <a:t>ε</a:t>
            </a:r>
            <a:r>
              <a:rPr sz="600" spc="4" dirty="0" smtClean="0">
                <a:latin typeface="Century Gothic"/>
                <a:cs typeface="Century Gothic"/>
              </a:rPr>
              <a:t>π</a:t>
            </a:r>
            <a:r>
              <a:rPr sz="600" spc="9" dirty="0" smtClean="0">
                <a:latin typeface="Century Gothic"/>
                <a:cs typeface="Century Gothic"/>
              </a:rPr>
              <a:t>ι</a:t>
            </a:r>
            <a:r>
              <a:rPr sz="600" spc="0" dirty="0" smtClean="0">
                <a:latin typeface="Century Gothic"/>
                <a:cs typeface="Century Gothic"/>
              </a:rPr>
              <a:t>στ</a:t>
            </a:r>
            <a:r>
              <a:rPr sz="600" spc="4" dirty="0" smtClean="0">
                <a:latin typeface="Century Gothic"/>
                <a:cs typeface="Century Gothic"/>
              </a:rPr>
              <a:t>ήμ</a:t>
            </a:r>
            <a:r>
              <a:rPr sz="600" spc="0" dirty="0" smtClean="0">
                <a:latin typeface="Century Gothic"/>
                <a:cs typeface="Century Gothic"/>
              </a:rPr>
              <a:t>ιο </a:t>
            </a:r>
            <a:endParaRPr sz="600">
              <a:latin typeface="Century Gothic"/>
              <a:cs typeface="Century Gothic"/>
            </a:endParaRPr>
          </a:p>
          <a:p>
            <a:pPr marL="12700">
              <a:lnSpc>
                <a:spcPts val="735"/>
              </a:lnSpc>
            </a:pPr>
            <a:r>
              <a:rPr sz="600" spc="-4" dirty="0" smtClean="0">
                <a:latin typeface="Century Gothic"/>
                <a:cs typeface="Century Gothic"/>
              </a:rPr>
              <a:t>Θ</a:t>
            </a:r>
            <a:r>
              <a:rPr sz="600" spc="0" dirty="0" smtClean="0">
                <a:latin typeface="Century Gothic"/>
                <a:cs typeface="Century Gothic"/>
              </a:rPr>
              <a:t>εσσαλο</a:t>
            </a:r>
            <a:r>
              <a:rPr sz="600" spc="4" dirty="0" smtClean="0">
                <a:latin typeface="Century Gothic"/>
                <a:cs typeface="Century Gothic"/>
              </a:rPr>
              <a:t>ν</a:t>
            </a:r>
            <a:r>
              <a:rPr sz="600" spc="9" dirty="0" smtClean="0">
                <a:latin typeface="Century Gothic"/>
                <a:cs typeface="Century Gothic"/>
              </a:rPr>
              <a:t>ί</a:t>
            </a:r>
            <a:r>
              <a:rPr sz="600" spc="0" dirty="0" smtClean="0">
                <a:latin typeface="Century Gothic"/>
                <a:cs typeface="Century Gothic"/>
              </a:rPr>
              <a:t>κ</a:t>
            </a:r>
            <a:r>
              <a:rPr sz="600" spc="-4" dirty="0" smtClean="0">
                <a:latin typeface="Century Gothic"/>
                <a:cs typeface="Century Gothic"/>
              </a:rPr>
              <a:t>η</a:t>
            </a:r>
            <a:r>
              <a:rPr sz="600" spc="0" dirty="0" smtClean="0">
                <a:latin typeface="Century Gothic"/>
                <a:cs typeface="Century Gothic"/>
              </a:rPr>
              <a:t>ς</a:t>
            </a:r>
            <a:endParaRPr sz="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el-GR" b="1" baseline="3103" dirty="0" smtClean="0">
                <a:cs typeface="Calibri"/>
              </a:rPr>
              <a:t/>
            </a:r>
            <a:br>
              <a:rPr lang="el-GR" b="1" baseline="3103" dirty="0" smtClean="0">
                <a:cs typeface="Calibri"/>
              </a:rPr>
            </a:br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ΨΥΧΟΛΟΓΙΚΑ ΚΑΙ ΚΟΙΝΩΝΙΚΑ ΟΦΕΛΗ</a:t>
            </a:r>
            <a:b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00174"/>
            <a:ext cx="8401080" cy="5357826"/>
          </a:xfrm>
        </p:spPr>
        <p:txBody>
          <a:bodyPr/>
          <a:lstStyle/>
          <a:p>
            <a:pPr marL="299161" marR="6108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q"/>
            </a:pPr>
            <a:r>
              <a:rPr lang="el-GR" sz="2400" i="1" dirty="0" smtClean="0">
                <a:cs typeface="Calibri"/>
              </a:rPr>
              <a:t>Συνδέονται με δωρητές, χορηγούς ή εθελοντές των αθλητικών οργανισμών</a:t>
            </a:r>
          </a:p>
          <a:p>
            <a:pPr marL="299161" marR="61081" indent="-286461">
              <a:lnSpc>
                <a:spcPts val="3417"/>
              </a:lnSpc>
              <a:spcBef>
                <a:spcPts val="5"/>
              </a:spcBef>
              <a:buNone/>
            </a:pPr>
            <a:endParaRPr lang="el-GR" sz="2400" dirty="0" smtClean="0">
              <a:cs typeface="Calibri"/>
            </a:endParaRPr>
          </a:p>
          <a:p>
            <a:pPr marL="299161" marR="6108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§"/>
            </a:pPr>
            <a:r>
              <a:rPr lang="el-GR" sz="2400" dirty="0" smtClean="0">
                <a:cs typeface="Calibri"/>
              </a:rPr>
              <a:t>Αλτρουιστικά (αίσθημα της συμβολής σε ένα αθλητικό στόχο που έχει συναισθηματική αξία)</a:t>
            </a:r>
          </a:p>
          <a:p>
            <a:pPr marL="299161" marR="6108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§"/>
            </a:pPr>
            <a:r>
              <a:rPr lang="el-GR" sz="2400" dirty="0" smtClean="0">
                <a:cs typeface="Calibri"/>
              </a:rPr>
              <a:t>Εγωκεντρικά (προσωπική ευχαρίστηση από τη συμμετοχή</a:t>
            </a:r>
            <a:r>
              <a:rPr lang="el-GR" sz="2400" dirty="0" smtClean="0">
                <a:cs typeface="Calibri"/>
              </a:rPr>
              <a:t>)</a:t>
            </a:r>
          </a:p>
          <a:p>
            <a:pPr marL="299161" marR="6108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§"/>
            </a:pPr>
            <a:endParaRPr lang="el-GR" sz="2400" dirty="0" smtClean="0">
              <a:cs typeface="Calibri"/>
            </a:endParaRPr>
          </a:p>
          <a:p>
            <a:pPr marL="299161" marR="61081" indent="-286461">
              <a:lnSpc>
                <a:spcPts val="3417"/>
              </a:lnSpc>
              <a:spcBef>
                <a:spcPts val="5"/>
              </a:spcBef>
              <a:buNone/>
            </a:pPr>
            <a:endParaRPr lang="el-GR" sz="2400" dirty="0" smtClean="0">
              <a:cs typeface="Calibri"/>
            </a:endParaRPr>
          </a:p>
          <a:p>
            <a:pPr marL="29916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q"/>
            </a:pPr>
            <a:r>
              <a:rPr lang="el-GR" sz="2400" i="1" dirty="0" smtClean="0">
                <a:cs typeface="Calibri"/>
              </a:rPr>
              <a:t>Προώθηση κοινωνικών ιδεών </a:t>
            </a:r>
          </a:p>
          <a:p>
            <a:pPr marL="299161" indent="-286461">
              <a:lnSpc>
                <a:spcPts val="3417"/>
              </a:lnSpc>
              <a:spcBef>
                <a:spcPts val="5"/>
              </a:spcBef>
            </a:pPr>
            <a:endParaRPr lang="el-GR" baseline="3413" dirty="0" smtClean="0">
              <a:cs typeface="Calibri"/>
            </a:endParaRPr>
          </a:p>
          <a:p>
            <a:pPr marL="299161" indent="-286461">
              <a:lnSpc>
                <a:spcPts val="3417"/>
              </a:lnSpc>
              <a:spcBef>
                <a:spcPts val="5"/>
              </a:spcBef>
              <a:buFont typeface="Wingdings" pitchFamily="2" charset="2"/>
              <a:buChar char="§"/>
            </a:pPr>
            <a:r>
              <a:rPr lang="el-GR" sz="2400" dirty="0" smtClean="0">
                <a:cs typeface="Calibri"/>
              </a:rPr>
              <a:t>Υγεία</a:t>
            </a:r>
            <a:r>
              <a:rPr lang="el-GR" sz="2400" dirty="0" smtClean="0">
                <a:cs typeface="Calibri"/>
              </a:rPr>
              <a:t>,</a:t>
            </a:r>
            <a:r>
              <a:rPr lang="el-GR" sz="2400" spc="-79" dirty="0" smtClean="0">
                <a:cs typeface="Calibri"/>
              </a:rPr>
              <a:t> </a:t>
            </a:r>
            <a:r>
              <a:rPr lang="el-GR" sz="2400" dirty="0" smtClean="0">
                <a:cs typeface="Calibri"/>
              </a:rPr>
              <a:t>φυσική</a:t>
            </a:r>
            <a:r>
              <a:rPr lang="el-GR" sz="2400" spc="-83" dirty="0" smtClean="0">
                <a:cs typeface="Calibri"/>
              </a:rPr>
              <a:t> </a:t>
            </a:r>
            <a:r>
              <a:rPr lang="el-GR" sz="2400" spc="-84" dirty="0" smtClean="0">
                <a:cs typeface="Calibri"/>
              </a:rPr>
              <a:t>κ</a:t>
            </a:r>
            <a:r>
              <a:rPr lang="el-GR" sz="2400" dirty="0" smtClean="0">
                <a:cs typeface="Calibri"/>
              </a:rPr>
              <a:t>α</a:t>
            </a:r>
            <a:r>
              <a:rPr lang="el-GR" sz="2400" spc="-14" dirty="0" smtClean="0">
                <a:cs typeface="Calibri"/>
              </a:rPr>
              <a:t>τ</a:t>
            </a:r>
            <a:r>
              <a:rPr lang="el-GR" sz="2400" spc="-25" dirty="0" smtClean="0">
                <a:cs typeface="Calibri"/>
              </a:rPr>
              <a:t>ά</a:t>
            </a:r>
            <a:r>
              <a:rPr lang="el-GR" sz="2400" spc="19" dirty="0" smtClean="0">
                <a:cs typeface="Calibri"/>
              </a:rPr>
              <a:t>σ</a:t>
            </a:r>
            <a:r>
              <a:rPr lang="el-GR" sz="2400" spc="-14" dirty="0" smtClean="0">
                <a:cs typeface="Calibri"/>
              </a:rPr>
              <a:t>τ</a:t>
            </a:r>
            <a:r>
              <a:rPr lang="el-GR" sz="2400" spc="-25" dirty="0" smtClean="0">
                <a:cs typeface="Calibri"/>
              </a:rPr>
              <a:t>α</a:t>
            </a:r>
            <a:r>
              <a:rPr lang="el-GR" sz="2400" dirty="0" smtClean="0">
                <a:cs typeface="Calibri"/>
              </a:rPr>
              <a:t>ση,</a:t>
            </a:r>
            <a:r>
              <a:rPr lang="el-GR" sz="2400" spc="-34" dirty="0" smtClean="0">
                <a:cs typeface="Calibri"/>
              </a:rPr>
              <a:t> </a:t>
            </a:r>
            <a:r>
              <a:rPr lang="el-GR" sz="2400" dirty="0" smtClean="0">
                <a:cs typeface="Calibri"/>
              </a:rPr>
              <a:t>σω</a:t>
            </a:r>
            <a:r>
              <a:rPr lang="el-GR" sz="2400" spc="19" dirty="0" smtClean="0">
                <a:cs typeface="Calibri"/>
              </a:rPr>
              <a:t>σ</a:t>
            </a:r>
            <a:r>
              <a:rPr lang="el-GR" sz="2400" dirty="0" smtClean="0">
                <a:cs typeface="Calibri"/>
              </a:rPr>
              <a:t>τή </a:t>
            </a:r>
            <a:r>
              <a:rPr lang="el-GR" sz="2400" dirty="0" smtClean="0">
                <a:cs typeface="Calibri"/>
              </a:rPr>
              <a:t>διατροφή, ποι</a:t>
            </a:r>
            <a:r>
              <a:rPr lang="el-GR" sz="2400" spc="4" dirty="0" smtClean="0">
                <a:cs typeface="Calibri"/>
              </a:rPr>
              <a:t>ό</a:t>
            </a:r>
            <a:r>
              <a:rPr lang="el-GR" sz="2400" dirty="0" smtClean="0">
                <a:cs typeface="Calibri"/>
              </a:rPr>
              <a:t>τ</a:t>
            </a:r>
            <a:r>
              <a:rPr lang="el-GR" sz="2400" spc="-50" dirty="0" smtClean="0">
                <a:cs typeface="Calibri"/>
              </a:rPr>
              <a:t>η</a:t>
            </a:r>
            <a:r>
              <a:rPr lang="el-GR" sz="2400" spc="-14" dirty="0" smtClean="0">
                <a:cs typeface="Calibri"/>
              </a:rPr>
              <a:t>τ</a:t>
            </a:r>
            <a:r>
              <a:rPr lang="el-GR" sz="2400" dirty="0" smtClean="0">
                <a:cs typeface="Calibri"/>
              </a:rPr>
              <a:t>α</a:t>
            </a:r>
            <a:r>
              <a:rPr lang="el-GR" sz="2400" spc="-80" dirty="0" smtClean="0">
                <a:cs typeface="Calibri"/>
              </a:rPr>
              <a:t> </a:t>
            </a:r>
            <a:r>
              <a:rPr lang="el-GR" sz="2400" spc="-100" dirty="0" smtClean="0">
                <a:cs typeface="Calibri"/>
              </a:rPr>
              <a:t>ζ</a:t>
            </a:r>
            <a:r>
              <a:rPr lang="el-GR" sz="2400" dirty="0" smtClean="0">
                <a:cs typeface="Calibri"/>
              </a:rPr>
              <a:t>ωής</a:t>
            </a: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Font typeface="Wingdings" pitchFamily="2" charset="2"/>
              <a:buChar char="q"/>
            </a:pPr>
            <a:endParaRPr lang="el-GR" baseline="3413" dirty="0" smtClean="0">
              <a:cs typeface="Calibri"/>
            </a:endParaRP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Font typeface="Wingdings" pitchFamily="2" charset="2"/>
              <a:buChar char="q"/>
            </a:pPr>
            <a:endParaRPr lang="el-GR" baseline="3413" dirty="0" smtClean="0">
              <a:cs typeface="Calibri"/>
            </a:endParaRP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None/>
            </a:pPr>
            <a:endParaRPr lang="el-GR" baseline="3413" dirty="0" smtClean="0"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ΑΘΛΗΤΙΚΟΙ ΚΑΤΑΝΑΛΩΤΕΣ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2148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dirty="0" smtClean="0"/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Αθλούμενοι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Θεατές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Εταιρείες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l-GR" dirty="0" smtClean="0"/>
              <a:t>Προσωπικό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ΠΑΡΑΓΩΓΗ ΑΘΛΗΤΙΚΟΥ ΠΡΟΪΟΝΤΟΣ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072098"/>
          </a:xfrm>
        </p:spPr>
        <p:txBody>
          <a:bodyPr>
            <a:normAutofit/>
          </a:bodyPr>
          <a:lstStyle/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Ε</a:t>
            </a:r>
            <a:r>
              <a:rPr lang="el-GR" spc="-34" baseline="3413" dirty="0" smtClean="0">
                <a:cs typeface="Calibri"/>
              </a:rPr>
              <a:t>π</a:t>
            </a:r>
            <a:r>
              <a:rPr lang="el-GR" spc="-14" baseline="3413" dirty="0" smtClean="0">
                <a:cs typeface="Calibri"/>
              </a:rPr>
              <a:t>α</a:t>
            </a:r>
            <a:r>
              <a:rPr lang="el-GR" baseline="3413" dirty="0" smtClean="0">
                <a:cs typeface="Calibri"/>
              </a:rPr>
              <a:t>γ</a:t>
            </a:r>
            <a:r>
              <a:rPr lang="el-GR" spc="-14" baseline="3413" dirty="0" smtClean="0">
                <a:cs typeface="Calibri"/>
              </a:rPr>
              <a:t>γ</a:t>
            </a:r>
            <a:r>
              <a:rPr lang="el-GR" baseline="3413" dirty="0" smtClean="0">
                <a:cs typeface="Calibri"/>
              </a:rPr>
              <a:t>ελμα</a:t>
            </a:r>
            <a:r>
              <a:rPr lang="el-GR" spc="-14" baseline="3413" dirty="0" smtClean="0">
                <a:cs typeface="Calibri"/>
              </a:rPr>
              <a:t>τ</a:t>
            </a:r>
            <a:r>
              <a:rPr lang="el-GR" baseline="3413" dirty="0" smtClean="0">
                <a:cs typeface="Calibri"/>
              </a:rPr>
              <a:t>ι</a:t>
            </a:r>
            <a:r>
              <a:rPr lang="el-GR" spc="-114" baseline="3413" dirty="0" smtClean="0">
                <a:cs typeface="Calibri"/>
              </a:rPr>
              <a:t>κ</a:t>
            </a:r>
            <a:r>
              <a:rPr lang="el-GR" baseline="3413" dirty="0" smtClean="0">
                <a:cs typeface="Calibri"/>
              </a:rPr>
              <a:t>ά σω</a:t>
            </a:r>
            <a:r>
              <a:rPr lang="el-GR" spc="-14" baseline="3413" dirty="0" smtClean="0">
                <a:cs typeface="Calibri"/>
              </a:rPr>
              <a:t>μ</a:t>
            </a:r>
            <a:r>
              <a:rPr lang="el-GR" baseline="3413" dirty="0" smtClean="0">
                <a:cs typeface="Calibri"/>
              </a:rPr>
              <a:t>ατεία</a:t>
            </a:r>
            <a:endParaRPr lang="el-GR" dirty="0" smtClean="0">
              <a:cs typeface="Calibri"/>
            </a:endParaRP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Ερασιτεχνικά αθλητικά σωματεία 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Πανεπιστημιακός αθλητισμός 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Σχολικός αθλητισμός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Δημοτικά αθλητικά προγράμματα και γυμναστήρια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Ιδιωτικά γυμναστήρια, κέντρα άσκησης </a:t>
            </a:r>
            <a:r>
              <a:rPr lang="el-GR" baseline="3413" dirty="0" smtClean="0">
                <a:cs typeface="Calibri"/>
              </a:rPr>
              <a:t>και υγείας</a:t>
            </a:r>
            <a:endParaRPr lang="el-GR" baseline="3413" dirty="0" smtClean="0">
              <a:cs typeface="Calibri"/>
            </a:endParaRP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Εταιρείες αθλητικής αναψυχής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Επαγγελματίες αθλητές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baseline="3413" dirty="0" smtClean="0">
                <a:cs typeface="Calibri"/>
              </a:rPr>
              <a:t>Μηχανοκίνητος αθλητισμός</a:t>
            </a:r>
          </a:p>
          <a:p>
            <a:pPr marL="12700" marR="61714">
              <a:lnSpc>
                <a:spcPts val="3360"/>
              </a:lnSpc>
              <a:spcBef>
                <a:spcPts val="168"/>
              </a:spcBef>
            </a:pPr>
            <a:endParaRPr lang="el-GR" baseline="3413" dirty="0" smtClean="0">
              <a:cs typeface="Calibri"/>
            </a:endParaRPr>
          </a:p>
          <a:p>
            <a:pPr marL="12700" marR="61714">
              <a:lnSpc>
                <a:spcPts val="3360"/>
              </a:lnSpc>
              <a:spcBef>
                <a:spcPts val="168"/>
              </a:spcBef>
            </a:pPr>
            <a:endParaRPr lang="el-GR" baseline="3413" dirty="0" smtClean="0">
              <a:cs typeface="Calibri"/>
            </a:endParaRPr>
          </a:p>
          <a:p>
            <a:pPr marL="12700">
              <a:lnSpc>
                <a:spcPct val="130208"/>
              </a:lnSpc>
              <a:spcBef>
                <a:spcPts val="782"/>
              </a:spcBef>
            </a:pPr>
            <a:endParaRPr lang="el-GR" sz="1800" dirty="0" smtClean="0">
              <a:cs typeface="Calibri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ΥΠΟΣΤΗΡΙΞΗ ΤΟΥ ΑΘΛΗΤΙΚΟΥ ΠΡΟΪΟΝΤΟΣ</a:t>
            </a:r>
            <a:endParaRPr lang="el-G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Διοικητικοί αθλητικοί οργανισμοί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Οι αθλητικές ομοσπονδίες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Τοπικές αθλητικές ενώσεις σωματείων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Εταιρείες Αθλητικών Προϊόντων και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Εξοπλισμού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Αθλητικές εγκαταστάσεις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Αθλητικά Μ.Μ.Ε.</a:t>
            </a:r>
          </a:p>
          <a:p>
            <a:pPr marL="12700" marR="61714">
              <a:lnSpc>
                <a:spcPct val="150000"/>
              </a:lnSpc>
              <a:spcBef>
                <a:spcPts val="168"/>
              </a:spcBef>
              <a:buClr>
                <a:srgbClr val="00B050"/>
              </a:buClr>
              <a:buSzPct val="93000"/>
              <a:buFont typeface="Wingdings" pitchFamily="2" charset="2"/>
              <a:buChar char="Ø"/>
            </a:pPr>
            <a:r>
              <a:rPr lang="el-GR" sz="3600" baseline="3413" dirty="0" smtClean="0">
                <a:cs typeface="Calibri"/>
              </a:rPr>
              <a:t>Εταιρείες αθλητικών συμβούλων</a:t>
            </a:r>
            <a:endParaRPr lang="el-GR" baseline="3413" dirty="0" smtClean="0">
              <a:cs typeface="Calibri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401080" cy="5072097"/>
          </a:xfrm>
        </p:spPr>
        <p:txBody>
          <a:bodyPr>
            <a:normAutofit fontScale="25000" lnSpcReduction="20000"/>
          </a:bodyPr>
          <a:lstStyle/>
          <a:p>
            <a:pPr marL="12700" marR="759789">
              <a:lnSpc>
                <a:spcPts val="2685"/>
              </a:lnSpc>
              <a:spcBef>
                <a:spcPts val="100"/>
              </a:spcBef>
            </a:pPr>
            <a:r>
              <a:rPr lang="el-GR" sz="8000" dirty="0" smtClean="0">
                <a:latin typeface="Calibri"/>
                <a:cs typeface="Calibri"/>
              </a:rPr>
              <a:t>Αλε</a:t>
            </a:r>
            <a:r>
              <a:rPr lang="el-GR" sz="8000" spc="-25" dirty="0" smtClean="0">
                <a:latin typeface="Calibri"/>
                <a:cs typeface="Calibri"/>
              </a:rPr>
              <a:t>ξ</a:t>
            </a:r>
            <a:r>
              <a:rPr lang="el-GR" sz="8000" dirty="0" smtClean="0">
                <a:latin typeface="Calibri"/>
                <a:cs typeface="Calibri"/>
              </a:rPr>
              <a:t>ανδρής,</a:t>
            </a:r>
            <a:r>
              <a:rPr lang="el-GR" sz="8000" spc="-5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Κ.</a:t>
            </a:r>
            <a:r>
              <a:rPr lang="el-GR" sz="8000" spc="-21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(2011).</a:t>
            </a:r>
            <a:r>
              <a:rPr lang="el-GR" sz="8000" spc="-6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9" dirty="0" smtClean="0">
                <a:latin typeface="Calibri"/>
                <a:cs typeface="Calibri"/>
              </a:rPr>
              <a:t>ρ</a:t>
            </a:r>
            <a:r>
              <a:rPr lang="el-GR" sz="8000" spc="-25" dirty="0" smtClean="0">
                <a:latin typeface="Calibri"/>
                <a:cs typeface="Calibri"/>
              </a:rPr>
              <a:t>χ</a:t>
            </a:r>
            <a:r>
              <a:rPr lang="el-GR" sz="8000" dirty="0" smtClean="0">
                <a:latin typeface="Calibri"/>
                <a:cs typeface="Calibri"/>
              </a:rPr>
              <a:t>ές</a:t>
            </a:r>
            <a:r>
              <a:rPr lang="el-GR" sz="8000" spc="1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Μάνατζ</a:t>
            </a:r>
            <a:r>
              <a:rPr lang="el-GR" sz="8000" spc="4" dirty="0" smtClean="0">
                <a:latin typeface="Calibri"/>
                <a:cs typeface="Calibri"/>
              </a:rPr>
              <a:t>μ</a:t>
            </a:r>
            <a:r>
              <a:rPr lang="el-GR" sz="8000" dirty="0" smtClean="0">
                <a:latin typeface="Calibri"/>
                <a:cs typeface="Calibri"/>
              </a:rPr>
              <a:t>εντ</a:t>
            </a:r>
            <a:r>
              <a:rPr lang="el-GR" sz="8000" spc="-100" dirty="0" smtClean="0">
                <a:latin typeface="Calibri"/>
                <a:cs typeface="Calibri"/>
              </a:rPr>
              <a:t> 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αι</a:t>
            </a:r>
            <a:r>
              <a:rPr lang="el-GR" sz="8000" spc="-1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Μάρ</a:t>
            </a:r>
            <a:r>
              <a:rPr lang="el-GR" sz="8000" spc="-4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ετ</a:t>
            </a:r>
            <a:r>
              <a:rPr lang="el-GR" sz="8000" spc="-39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νγκ</a:t>
            </a:r>
            <a:r>
              <a:rPr lang="el-GR" sz="8000" spc="-6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: Ο</a:t>
            </a:r>
            <a:r>
              <a:rPr lang="el-GR" sz="8000" spc="-14" dirty="0" smtClean="0">
                <a:latin typeface="Calibri"/>
                <a:cs typeface="Calibri"/>
              </a:rPr>
              <a:t>ρ</a:t>
            </a:r>
            <a:r>
              <a:rPr lang="el-GR" sz="8000" dirty="0" smtClean="0">
                <a:latin typeface="Calibri"/>
                <a:cs typeface="Calibri"/>
              </a:rPr>
              <a:t>γ</a:t>
            </a:r>
            <a:r>
              <a:rPr lang="el-GR" sz="8000" spc="4" dirty="0" smtClean="0">
                <a:latin typeface="Calibri"/>
                <a:cs typeface="Calibri"/>
              </a:rPr>
              <a:t>α</a:t>
            </a:r>
            <a:r>
              <a:rPr lang="el-GR" sz="8000" dirty="0" smtClean="0">
                <a:latin typeface="Calibri"/>
                <a:cs typeface="Calibri"/>
              </a:rPr>
              <a:t>νι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μ</a:t>
            </a:r>
            <a:r>
              <a:rPr lang="el-GR" sz="8000" spc="-14" dirty="0" smtClean="0">
                <a:latin typeface="Calibri"/>
                <a:cs typeface="Calibri"/>
              </a:rPr>
              <a:t>ώ</a:t>
            </a:r>
            <a:r>
              <a:rPr lang="el-GR" sz="8000" dirty="0" smtClean="0">
                <a:latin typeface="Calibri"/>
                <a:cs typeface="Calibri"/>
              </a:rPr>
              <a:t>ν</a:t>
            </a:r>
            <a:r>
              <a:rPr lang="el-GR" sz="8000" spc="-37" dirty="0" smtClean="0">
                <a:latin typeface="Calibri"/>
                <a:cs typeface="Calibri"/>
              </a:rPr>
              <a:t> 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αι</a:t>
            </a:r>
            <a:r>
              <a:rPr lang="el-GR" sz="8000" spc="-1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Επ</a:t>
            </a:r>
            <a:r>
              <a:rPr lang="el-GR" sz="8000" spc="-29" dirty="0" smtClean="0">
                <a:latin typeface="Calibri"/>
                <a:cs typeface="Calibri"/>
              </a:rPr>
              <a:t>ι</a:t>
            </a:r>
            <a:r>
              <a:rPr lang="el-GR" sz="8000" spc="-25" dirty="0" smtClean="0">
                <a:latin typeface="Calibri"/>
                <a:cs typeface="Calibri"/>
              </a:rPr>
              <a:t>χ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4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ρή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spc="4" dirty="0" smtClean="0">
                <a:latin typeface="Calibri"/>
                <a:cs typeface="Calibri"/>
              </a:rPr>
              <a:t>ε</a:t>
            </a:r>
            <a:r>
              <a:rPr lang="el-GR" sz="8000" spc="-14" dirty="0" smtClean="0">
                <a:latin typeface="Calibri"/>
                <a:cs typeface="Calibri"/>
              </a:rPr>
              <a:t>ω</a:t>
            </a:r>
            <a:r>
              <a:rPr lang="el-GR" sz="8000" dirty="0" smtClean="0">
                <a:latin typeface="Calibri"/>
                <a:cs typeface="Calibri"/>
              </a:rPr>
              <a:t>ν</a:t>
            </a:r>
            <a:r>
              <a:rPr lang="el-GR" sz="8000" spc="-39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4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τισ</a:t>
            </a:r>
            <a:r>
              <a:rPr lang="el-GR" sz="8000" spc="-9" dirty="0" smtClean="0">
                <a:latin typeface="Calibri"/>
                <a:cs typeface="Calibri"/>
              </a:rPr>
              <a:t>μ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ύ</a:t>
            </a:r>
            <a:r>
              <a:rPr lang="el-GR" sz="8000" spc="-71" dirty="0" smtClean="0">
                <a:latin typeface="Calibri"/>
                <a:cs typeface="Calibri"/>
              </a:rPr>
              <a:t> 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αι</a:t>
            </a:r>
            <a:r>
              <a:rPr lang="el-GR" sz="8000" spc="-1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Αναψ</a:t>
            </a:r>
            <a:r>
              <a:rPr lang="el-GR" sz="8000" spc="-4" dirty="0" smtClean="0">
                <a:latin typeface="Calibri"/>
                <a:cs typeface="Calibri"/>
              </a:rPr>
              <a:t>υ</a:t>
            </a:r>
            <a:r>
              <a:rPr lang="el-GR" sz="8000" dirty="0" smtClean="0">
                <a:latin typeface="Calibri"/>
                <a:cs typeface="Calibri"/>
              </a:rPr>
              <a:t>χής,</a:t>
            </a:r>
            <a:r>
              <a:rPr lang="el-GR" sz="8000" spc="-7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β’ </a:t>
            </a:r>
            <a:r>
              <a:rPr lang="el-GR" sz="8000" dirty="0" smtClean="0">
                <a:latin typeface="Calibri"/>
                <a:cs typeface="Calibri"/>
              </a:rPr>
              <a:t>έ</a:t>
            </a:r>
            <a:r>
              <a:rPr lang="el-GR" sz="8000" spc="-69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9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,</a:t>
            </a:r>
            <a:r>
              <a:rPr lang="el-GR" sz="8000" spc="-1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6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9" dirty="0" smtClean="0">
                <a:latin typeface="Calibri"/>
                <a:cs typeface="Calibri"/>
              </a:rPr>
              <a:t>ό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ις</a:t>
            </a:r>
            <a:r>
              <a:rPr lang="el-GR" sz="8000" spc="-48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Χρι</a:t>
            </a:r>
            <a:r>
              <a:rPr lang="el-GR" sz="8000" spc="14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τ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9" dirty="0" smtClean="0">
                <a:latin typeface="Calibri"/>
                <a:cs typeface="Calibri"/>
              </a:rPr>
              <a:t>ο</a:t>
            </a:r>
            <a:r>
              <a:rPr lang="el-GR" sz="8000" spc="-59" dirty="0" smtClean="0">
                <a:latin typeface="Calibri"/>
                <a:cs typeface="Calibri"/>
              </a:rPr>
              <a:t>υ</a:t>
            </a:r>
            <a:r>
              <a:rPr lang="el-GR" sz="8000" spc="-19" dirty="0" smtClean="0">
                <a:latin typeface="Calibri"/>
                <a:cs typeface="Calibri"/>
              </a:rPr>
              <a:t>λ</a:t>
            </a:r>
            <a:r>
              <a:rPr lang="el-GR" sz="8000" spc="-14" dirty="0" smtClean="0">
                <a:latin typeface="Calibri"/>
                <a:cs typeface="Calibri"/>
              </a:rPr>
              <a:t>ί</a:t>
            </a:r>
            <a:r>
              <a:rPr lang="el-GR" sz="8000" dirty="0" smtClean="0">
                <a:latin typeface="Calibri"/>
                <a:cs typeface="Calibri"/>
              </a:rPr>
              <a:t>δη,</a:t>
            </a:r>
            <a:r>
              <a:rPr lang="el-GR" sz="8000" spc="-98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Θ</a:t>
            </a:r>
            <a:r>
              <a:rPr lang="el-GR" sz="8000" spc="-2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9" dirty="0" smtClean="0">
                <a:latin typeface="Calibri"/>
                <a:cs typeface="Calibri"/>
              </a:rPr>
              <a:t>λ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νί</a:t>
            </a:r>
            <a:r>
              <a:rPr lang="el-GR" sz="8000" spc="-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η</a:t>
            </a:r>
          </a:p>
          <a:p>
            <a:pPr marL="12700" marR="496515">
              <a:lnSpc>
                <a:spcPts val="2685"/>
              </a:lnSpc>
              <a:spcBef>
                <a:spcPts val="628"/>
              </a:spcBef>
            </a:pPr>
            <a:r>
              <a:rPr lang="el-GR" sz="8000" dirty="0" err="1" smtClean="0">
                <a:latin typeface="Calibri"/>
                <a:cs typeface="Calibri"/>
              </a:rPr>
              <a:t>Γα</a:t>
            </a:r>
            <a:r>
              <a:rPr lang="el-GR" sz="8000" spc="-14" dirty="0" err="1" smtClean="0">
                <a:latin typeface="Calibri"/>
                <a:cs typeface="Calibri"/>
              </a:rPr>
              <a:t>ρ</a:t>
            </a:r>
            <a:r>
              <a:rPr lang="el-GR" sz="8000" dirty="0" err="1" smtClean="0">
                <a:latin typeface="Calibri"/>
                <a:cs typeface="Calibri"/>
              </a:rPr>
              <a:t>γ</a:t>
            </a:r>
            <a:r>
              <a:rPr lang="el-GR" sz="8000" spc="4" dirty="0" err="1" smtClean="0">
                <a:latin typeface="Calibri"/>
                <a:cs typeface="Calibri"/>
              </a:rPr>
              <a:t>α</a:t>
            </a:r>
            <a:r>
              <a:rPr lang="el-GR" sz="8000" spc="-19" dirty="0" err="1" smtClean="0">
                <a:latin typeface="Calibri"/>
                <a:cs typeface="Calibri"/>
              </a:rPr>
              <a:t>λ</a:t>
            </a:r>
            <a:r>
              <a:rPr lang="el-GR" sz="8000" dirty="0" err="1" smtClean="0">
                <a:latin typeface="Calibri"/>
                <a:cs typeface="Calibri"/>
              </a:rPr>
              <a:t>ιάνος</a:t>
            </a:r>
            <a:r>
              <a:rPr lang="el-GR" sz="8000" dirty="0" smtClean="0">
                <a:latin typeface="Calibri"/>
                <a:cs typeface="Calibri"/>
              </a:rPr>
              <a:t>,</a:t>
            </a:r>
            <a:r>
              <a:rPr lang="el-GR" sz="8000" spc="-84" dirty="0" smtClean="0">
                <a:latin typeface="Calibri"/>
                <a:cs typeface="Calibri"/>
              </a:rPr>
              <a:t> </a:t>
            </a:r>
            <a:r>
              <a:rPr lang="el-GR" sz="8000" spc="14" dirty="0" smtClean="0">
                <a:latin typeface="Calibri"/>
                <a:cs typeface="Calibri"/>
              </a:rPr>
              <a:t>Δ</a:t>
            </a:r>
            <a:r>
              <a:rPr lang="el-GR" sz="8000" dirty="0" smtClean="0">
                <a:latin typeface="Calibri"/>
                <a:cs typeface="Calibri"/>
              </a:rPr>
              <a:t>.,</a:t>
            </a:r>
            <a:r>
              <a:rPr lang="el-GR" sz="8000" spc="-7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&amp;</a:t>
            </a:r>
            <a:r>
              <a:rPr lang="el-GR" sz="8000" spc="-14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Ασ</a:t>
            </a:r>
            <a:r>
              <a:rPr lang="el-GR" sz="8000" spc="-9" dirty="0" smtClean="0">
                <a:latin typeface="Calibri"/>
                <a:cs typeface="Calibri"/>
              </a:rPr>
              <a:t>ημ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69" dirty="0" smtClean="0">
                <a:latin typeface="Calibri"/>
                <a:cs typeface="Calibri"/>
              </a:rPr>
              <a:t>κ</a:t>
            </a:r>
            <a:r>
              <a:rPr lang="el-GR" sz="8000" spc="4" dirty="0" smtClean="0">
                <a:latin typeface="Calibri"/>
                <a:cs typeface="Calibri"/>
              </a:rPr>
              <a:t>ό</a:t>
            </a:r>
            <a:r>
              <a:rPr lang="el-GR" sz="8000" dirty="0" smtClean="0">
                <a:latin typeface="Calibri"/>
                <a:cs typeface="Calibri"/>
              </a:rPr>
              <a:t>πο</a:t>
            </a:r>
            <a:r>
              <a:rPr lang="el-GR" sz="8000" spc="-54" dirty="0" smtClean="0">
                <a:latin typeface="Calibri"/>
                <a:cs typeface="Calibri"/>
              </a:rPr>
              <a:t>υ</a:t>
            </a:r>
            <a:r>
              <a:rPr lang="el-GR" sz="8000" spc="-19" dirty="0" smtClean="0">
                <a:latin typeface="Calibri"/>
                <a:cs typeface="Calibri"/>
              </a:rPr>
              <a:t>λ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ς,</a:t>
            </a:r>
            <a:r>
              <a:rPr lang="el-GR" sz="8000" spc="-99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Μ.</a:t>
            </a:r>
            <a:r>
              <a:rPr lang="el-GR" sz="8000" spc="-24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(2006).</a:t>
            </a:r>
            <a:r>
              <a:rPr lang="el-GR" sz="8000" spc="-8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Δο</a:t>
            </a:r>
            <a:r>
              <a:rPr lang="el-GR" sz="8000" spc="4" dirty="0" smtClean="0">
                <a:latin typeface="Calibri"/>
                <a:cs typeface="Calibri"/>
              </a:rPr>
              <a:t>μ</a:t>
            </a:r>
            <a:r>
              <a:rPr lang="el-GR" sz="8000" dirty="0" smtClean="0">
                <a:latin typeface="Calibri"/>
                <a:cs typeface="Calibri"/>
              </a:rPr>
              <a:t>ή</a:t>
            </a:r>
            <a:r>
              <a:rPr lang="el-GR" sz="8000" spc="-37" dirty="0" smtClean="0">
                <a:latin typeface="Calibri"/>
                <a:cs typeface="Calibri"/>
              </a:rPr>
              <a:t> 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αι </a:t>
            </a:r>
            <a:r>
              <a:rPr lang="el-GR" sz="8000" dirty="0" smtClean="0">
                <a:latin typeface="Calibri"/>
                <a:cs typeface="Calibri"/>
              </a:rPr>
              <a:t>Ο</a:t>
            </a:r>
            <a:r>
              <a:rPr lang="el-GR" sz="8000" spc="-14" dirty="0" smtClean="0">
                <a:latin typeface="Calibri"/>
                <a:cs typeface="Calibri"/>
              </a:rPr>
              <a:t>ρ</a:t>
            </a:r>
            <a:r>
              <a:rPr lang="el-GR" sz="8000" dirty="0" smtClean="0">
                <a:latin typeface="Calibri"/>
                <a:cs typeface="Calibri"/>
              </a:rPr>
              <a:t>γ</a:t>
            </a:r>
            <a:r>
              <a:rPr lang="el-GR" sz="8000" spc="4" dirty="0" smtClean="0">
                <a:latin typeface="Calibri"/>
                <a:cs typeface="Calibri"/>
              </a:rPr>
              <a:t>ά</a:t>
            </a:r>
            <a:r>
              <a:rPr lang="el-GR" sz="8000" spc="-14" dirty="0" smtClean="0">
                <a:latin typeface="Calibri"/>
                <a:cs typeface="Calibri"/>
              </a:rPr>
              <a:t>ν</a:t>
            </a:r>
            <a:r>
              <a:rPr lang="el-GR" sz="8000" dirty="0" smtClean="0">
                <a:latin typeface="Calibri"/>
                <a:cs typeface="Calibri"/>
              </a:rPr>
              <a:t>ωση</a:t>
            </a:r>
            <a:r>
              <a:rPr lang="el-GR" sz="8000" spc="-36" dirty="0" smtClean="0">
                <a:latin typeface="Calibri"/>
                <a:cs typeface="Calibri"/>
              </a:rPr>
              <a:t> </a:t>
            </a:r>
            <a:r>
              <a:rPr lang="el-GR" sz="8000" spc="-9" dirty="0" smtClean="0">
                <a:latin typeface="Calibri"/>
                <a:cs typeface="Calibri"/>
              </a:rPr>
              <a:t>τ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υ</a:t>
            </a:r>
            <a:r>
              <a:rPr lang="el-GR" sz="8000" spc="-20" dirty="0" smtClean="0">
                <a:latin typeface="Calibri"/>
                <a:cs typeface="Calibri"/>
              </a:rPr>
              <a:t> </a:t>
            </a:r>
            <a:r>
              <a:rPr lang="el-GR" sz="8000" spc="-9" dirty="0" smtClean="0">
                <a:latin typeface="Calibri"/>
                <a:cs typeface="Calibri"/>
              </a:rPr>
              <a:t>Ε</a:t>
            </a:r>
            <a:r>
              <a:rPr lang="el-GR" sz="8000" spc="14" dirty="0" smtClean="0">
                <a:latin typeface="Calibri"/>
                <a:cs typeface="Calibri"/>
              </a:rPr>
              <a:t>λ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50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νι</a:t>
            </a:r>
            <a:r>
              <a:rPr lang="el-GR" sz="8000" spc="-79" dirty="0" smtClean="0">
                <a:latin typeface="Calibri"/>
                <a:cs typeface="Calibri"/>
              </a:rPr>
              <a:t>κ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ύ</a:t>
            </a:r>
            <a:r>
              <a:rPr lang="el-GR" sz="8000" spc="-55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4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τισ</a:t>
            </a:r>
            <a:r>
              <a:rPr lang="el-GR" sz="8000" spc="-9" dirty="0" smtClean="0">
                <a:latin typeface="Calibri"/>
                <a:cs typeface="Calibri"/>
              </a:rPr>
              <a:t>μ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ύ,</a:t>
            </a:r>
            <a:r>
              <a:rPr lang="el-GR" sz="8000" spc="-81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6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9" dirty="0" smtClean="0">
                <a:latin typeface="Calibri"/>
                <a:cs typeface="Calibri"/>
              </a:rPr>
              <a:t>ό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ις</a:t>
            </a:r>
            <a:r>
              <a:rPr lang="el-GR" sz="8000" spc="-3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Κλε</a:t>
            </a:r>
            <a:r>
              <a:rPr lang="el-GR" sz="8000" spc="-19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δάρ</a:t>
            </a:r>
            <a:r>
              <a:rPr lang="el-GR" sz="8000" spc="-9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θ</a:t>
            </a:r>
            <a:r>
              <a:rPr lang="el-GR" sz="8000" spc="-9" dirty="0" smtClean="0">
                <a:latin typeface="Calibri"/>
                <a:cs typeface="Calibri"/>
              </a:rPr>
              <a:t>μ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ς, </a:t>
            </a:r>
            <a:r>
              <a:rPr lang="el-GR" sz="8000" dirty="0" smtClean="0">
                <a:latin typeface="Calibri"/>
                <a:cs typeface="Calibri"/>
              </a:rPr>
              <a:t> Αθ</a:t>
            </a:r>
            <a:r>
              <a:rPr lang="el-GR" sz="8000" spc="-54" dirty="0" smtClean="0">
                <a:latin typeface="Calibri"/>
                <a:cs typeface="Calibri"/>
              </a:rPr>
              <a:t>ή</a:t>
            </a:r>
            <a:r>
              <a:rPr lang="el-GR" sz="8000" dirty="0" smtClean="0">
                <a:latin typeface="Calibri"/>
                <a:cs typeface="Calibri"/>
              </a:rPr>
              <a:t>να</a:t>
            </a:r>
            <a:endParaRPr lang="el-GR" sz="8000" dirty="0" smtClean="0">
              <a:latin typeface="Calibri"/>
              <a:cs typeface="Calibri"/>
            </a:endParaRPr>
          </a:p>
          <a:p>
            <a:pPr marL="12700" marR="598984" algn="just">
              <a:lnSpc>
                <a:spcPts val="2685"/>
              </a:lnSpc>
              <a:spcBef>
                <a:spcPts val="624"/>
              </a:spcBef>
            </a:pPr>
            <a:r>
              <a:rPr lang="el-GR" sz="8000" dirty="0" err="1" smtClean="0">
                <a:latin typeface="Calibri"/>
                <a:cs typeface="Calibri"/>
              </a:rPr>
              <a:t>Γα</a:t>
            </a:r>
            <a:r>
              <a:rPr lang="el-GR" sz="8000" spc="-14" dirty="0" err="1" smtClean="0">
                <a:latin typeface="Calibri"/>
                <a:cs typeface="Calibri"/>
              </a:rPr>
              <a:t>ρ</a:t>
            </a:r>
            <a:r>
              <a:rPr lang="el-GR" sz="8000" dirty="0" err="1" smtClean="0">
                <a:latin typeface="Calibri"/>
                <a:cs typeface="Calibri"/>
              </a:rPr>
              <a:t>γ</a:t>
            </a:r>
            <a:r>
              <a:rPr lang="el-GR" sz="8000" spc="4" dirty="0" err="1" smtClean="0">
                <a:latin typeface="Calibri"/>
                <a:cs typeface="Calibri"/>
              </a:rPr>
              <a:t>α</a:t>
            </a:r>
            <a:r>
              <a:rPr lang="el-GR" sz="8000" spc="-19" dirty="0" err="1" smtClean="0">
                <a:latin typeface="Calibri"/>
                <a:cs typeface="Calibri"/>
              </a:rPr>
              <a:t>λ</a:t>
            </a:r>
            <a:r>
              <a:rPr lang="el-GR" sz="8000" dirty="0" err="1" smtClean="0">
                <a:latin typeface="Calibri"/>
                <a:cs typeface="Calibri"/>
              </a:rPr>
              <a:t>ιάνος</a:t>
            </a:r>
            <a:r>
              <a:rPr lang="el-GR" sz="8000" dirty="0" smtClean="0">
                <a:latin typeface="Calibri"/>
                <a:cs typeface="Calibri"/>
              </a:rPr>
              <a:t>,</a:t>
            </a:r>
            <a:r>
              <a:rPr lang="el-GR" sz="8000" spc="417" dirty="0" smtClean="0">
                <a:latin typeface="Calibri"/>
                <a:cs typeface="Calibri"/>
              </a:rPr>
              <a:t> </a:t>
            </a:r>
            <a:r>
              <a:rPr lang="el-GR" sz="8000" spc="14" dirty="0" smtClean="0">
                <a:latin typeface="Calibri"/>
                <a:cs typeface="Calibri"/>
              </a:rPr>
              <a:t>Δ</a:t>
            </a:r>
            <a:r>
              <a:rPr lang="el-GR" sz="8000" dirty="0" smtClean="0">
                <a:latin typeface="Calibri"/>
                <a:cs typeface="Calibri"/>
              </a:rPr>
              <a:t>.,</a:t>
            </a:r>
            <a:r>
              <a:rPr lang="el-GR" sz="8000" spc="-17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&amp;</a:t>
            </a:r>
            <a:r>
              <a:rPr lang="el-GR" sz="8000" spc="-9" dirty="0" smtClean="0">
                <a:latin typeface="Calibri"/>
                <a:cs typeface="Calibri"/>
              </a:rPr>
              <a:t> </a:t>
            </a:r>
            <a:r>
              <a:rPr lang="el-GR" sz="8000" dirty="0" err="1" smtClean="0">
                <a:latin typeface="Calibri"/>
                <a:cs typeface="Calibri"/>
              </a:rPr>
              <a:t>Αυθ</a:t>
            </a:r>
            <a:r>
              <a:rPr lang="el-GR" sz="8000" spc="-44" dirty="0" err="1" smtClean="0">
                <a:latin typeface="Calibri"/>
                <a:cs typeface="Calibri"/>
              </a:rPr>
              <a:t>ί</a:t>
            </a:r>
            <a:r>
              <a:rPr lang="el-GR" sz="8000" dirty="0" err="1" smtClean="0">
                <a:latin typeface="Calibri"/>
                <a:cs typeface="Calibri"/>
              </a:rPr>
              <a:t>νος</a:t>
            </a:r>
            <a:r>
              <a:rPr lang="el-GR" sz="8000" dirty="0" smtClean="0">
                <a:latin typeface="Calibri"/>
                <a:cs typeface="Calibri"/>
              </a:rPr>
              <a:t>,</a:t>
            </a:r>
            <a:r>
              <a:rPr lang="el-GR" sz="8000" spc="-22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Ι. (20</a:t>
            </a:r>
            <a:r>
              <a:rPr lang="el-GR" sz="8000" spc="4" dirty="0" smtClean="0">
                <a:latin typeface="Calibri"/>
                <a:cs typeface="Calibri"/>
              </a:rPr>
              <a:t>0</a:t>
            </a:r>
            <a:r>
              <a:rPr lang="el-GR" sz="8000" dirty="0" smtClean="0">
                <a:latin typeface="Calibri"/>
                <a:cs typeface="Calibri"/>
              </a:rPr>
              <a:t>1).</a:t>
            </a:r>
            <a:r>
              <a:rPr lang="el-GR" sz="8000" spc="-8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4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τι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ό</a:t>
            </a:r>
            <a:r>
              <a:rPr lang="el-GR" sz="8000" spc="-52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Μάνατζ</a:t>
            </a:r>
            <a:r>
              <a:rPr lang="el-GR" sz="8000" spc="4" dirty="0" smtClean="0">
                <a:latin typeface="Calibri"/>
                <a:cs typeface="Calibri"/>
              </a:rPr>
              <a:t>μ</a:t>
            </a:r>
            <a:r>
              <a:rPr lang="el-GR" sz="8000" dirty="0" smtClean="0">
                <a:latin typeface="Calibri"/>
                <a:cs typeface="Calibri"/>
              </a:rPr>
              <a:t>εντ</a:t>
            </a:r>
            <a:r>
              <a:rPr lang="el-GR" sz="8000" spc="-8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– </a:t>
            </a:r>
            <a:r>
              <a:rPr lang="el-GR" sz="8000" dirty="0" smtClean="0">
                <a:latin typeface="Calibri"/>
                <a:cs typeface="Calibri"/>
              </a:rPr>
              <a:t>Δι</a:t>
            </a:r>
            <a:r>
              <a:rPr lang="el-GR" sz="8000" spc="-14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πι</a:t>
            </a:r>
            <a:r>
              <a:rPr lang="el-GR" sz="8000" spc="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τη</a:t>
            </a:r>
            <a:r>
              <a:rPr lang="el-GR" sz="8000" spc="-14" dirty="0" smtClean="0">
                <a:latin typeface="Calibri"/>
                <a:cs typeface="Calibri"/>
              </a:rPr>
              <a:t>μ</a:t>
            </a:r>
            <a:r>
              <a:rPr lang="el-GR" sz="8000" dirty="0" smtClean="0">
                <a:latin typeface="Calibri"/>
                <a:cs typeface="Calibri"/>
              </a:rPr>
              <a:t>ονική</a:t>
            </a:r>
            <a:r>
              <a:rPr lang="el-GR" sz="8000" spc="2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Προσ</a:t>
            </a:r>
            <a:r>
              <a:rPr lang="el-GR" sz="8000" spc="-9" dirty="0" smtClean="0">
                <a:latin typeface="Calibri"/>
                <a:cs typeface="Calibri"/>
              </a:rPr>
              <a:t>έ</a:t>
            </a:r>
            <a:r>
              <a:rPr lang="el-GR" sz="8000" dirty="0" smtClean="0">
                <a:latin typeface="Calibri"/>
                <a:cs typeface="Calibri"/>
              </a:rPr>
              <a:t>γ</a:t>
            </a:r>
            <a:r>
              <a:rPr lang="el-GR" sz="8000" spc="4" dirty="0" smtClean="0">
                <a:latin typeface="Calibri"/>
                <a:cs typeface="Calibri"/>
              </a:rPr>
              <a:t>γ</a:t>
            </a:r>
            <a:r>
              <a:rPr lang="el-GR" sz="8000" dirty="0" smtClean="0">
                <a:latin typeface="Calibri"/>
                <a:cs typeface="Calibri"/>
              </a:rPr>
              <a:t>ι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η,</a:t>
            </a:r>
            <a:r>
              <a:rPr lang="el-GR" sz="8000" spc="3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69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4" dirty="0" smtClean="0">
                <a:latin typeface="Calibri"/>
                <a:cs typeface="Calibri"/>
              </a:rPr>
              <a:t>ό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ις</a:t>
            </a:r>
            <a:r>
              <a:rPr lang="el-GR" sz="8000" spc="21" dirty="0" smtClean="0">
                <a:latin typeface="Calibri"/>
                <a:cs typeface="Calibri"/>
              </a:rPr>
              <a:t> </a:t>
            </a:r>
            <a:r>
              <a:rPr lang="el-GR" sz="8000" spc="-4" dirty="0" err="1" smtClean="0">
                <a:latin typeface="Calibri"/>
                <a:cs typeface="Calibri"/>
              </a:rPr>
              <a:t>U</a:t>
            </a:r>
            <a:r>
              <a:rPr lang="el-GR" sz="8000" dirty="0" err="1" smtClean="0">
                <a:latin typeface="Calibri"/>
                <a:cs typeface="Calibri"/>
              </a:rPr>
              <a:t>ni</a:t>
            </a:r>
            <a:r>
              <a:rPr lang="el-GR" sz="8000" spc="-25" dirty="0" err="1" smtClean="0">
                <a:latin typeface="Calibri"/>
                <a:cs typeface="Calibri"/>
              </a:rPr>
              <a:t>v</a:t>
            </a:r>
            <a:r>
              <a:rPr lang="el-GR" sz="8000" dirty="0" err="1" smtClean="0">
                <a:latin typeface="Calibri"/>
                <a:cs typeface="Calibri"/>
              </a:rPr>
              <a:t>e</a:t>
            </a:r>
            <a:r>
              <a:rPr lang="el-GR" sz="8000" spc="-34" dirty="0" err="1" smtClean="0">
                <a:latin typeface="Calibri"/>
                <a:cs typeface="Calibri"/>
              </a:rPr>
              <a:t>r</a:t>
            </a:r>
            <a:r>
              <a:rPr lang="el-GR" sz="8000" dirty="0" err="1" smtClean="0">
                <a:latin typeface="Calibri"/>
                <a:cs typeface="Calibri"/>
              </a:rPr>
              <a:t>sity</a:t>
            </a:r>
            <a:r>
              <a:rPr lang="el-GR" sz="8000" dirty="0" smtClean="0">
                <a:latin typeface="Calibri"/>
                <a:cs typeface="Calibri"/>
              </a:rPr>
              <a:t> </a:t>
            </a:r>
            <a:r>
              <a:rPr lang="el-GR" sz="8000" dirty="0" err="1" smtClean="0">
                <a:latin typeface="Calibri"/>
                <a:cs typeface="Calibri"/>
              </a:rPr>
              <a:t>Studio</a:t>
            </a:r>
            <a:r>
              <a:rPr lang="el-GR" sz="8000" dirty="0" smtClean="0">
                <a:latin typeface="Calibri"/>
                <a:cs typeface="Calibri"/>
              </a:rPr>
              <a:t> </a:t>
            </a:r>
            <a:r>
              <a:rPr lang="el-GR" sz="8000" dirty="0" err="1" smtClean="0">
                <a:latin typeface="Calibri"/>
                <a:cs typeface="Calibri"/>
              </a:rPr>
              <a:t>P</a:t>
            </a:r>
            <a:r>
              <a:rPr lang="el-GR" sz="8000" spc="-19" dirty="0" err="1" smtClean="0">
                <a:latin typeface="Calibri"/>
                <a:cs typeface="Calibri"/>
              </a:rPr>
              <a:t>r</a:t>
            </a:r>
            <a:r>
              <a:rPr lang="el-GR" sz="8000" dirty="0" err="1" smtClean="0">
                <a:latin typeface="Calibri"/>
                <a:cs typeface="Calibri"/>
              </a:rPr>
              <a:t>ess</a:t>
            </a:r>
            <a:r>
              <a:rPr lang="el-GR" sz="8000" dirty="0" smtClean="0">
                <a:latin typeface="Calibri"/>
                <a:cs typeface="Calibri"/>
              </a:rPr>
              <a:t>, </a:t>
            </a:r>
            <a:r>
              <a:rPr lang="el-GR" sz="8000" dirty="0" smtClean="0">
                <a:latin typeface="Calibri"/>
                <a:cs typeface="Calibri"/>
              </a:rPr>
              <a:t>Θ</a:t>
            </a:r>
            <a:r>
              <a:rPr lang="el-GR" sz="8000" spc="-2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9" dirty="0" smtClean="0">
                <a:latin typeface="Calibri"/>
                <a:cs typeface="Calibri"/>
              </a:rPr>
              <a:t>λ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νί</a:t>
            </a:r>
            <a:r>
              <a:rPr lang="el-GR" sz="8000" spc="-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η</a:t>
            </a:r>
            <a:endParaRPr lang="el-GR" sz="8000" dirty="0" smtClean="0">
              <a:latin typeface="Calibri"/>
              <a:cs typeface="Calibri"/>
            </a:endParaRPr>
          </a:p>
          <a:p>
            <a:pPr marL="12700">
              <a:lnSpc>
                <a:spcPts val="2685"/>
              </a:lnSpc>
              <a:spcBef>
                <a:spcPts val="628"/>
              </a:spcBef>
            </a:pPr>
            <a:r>
              <a:rPr lang="el-GR" sz="8000" spc="-75" dirty="0" err="1" smtClean="0">
                <a:latin typeface="Calibri"/>
                <a:cs typeface="Calibri"/>
              </a:rPr>
              <a:t>Κ</a:t>
            </a:r>
            <a:r>
              <a:rPr lang="el-GR" sz="8000" dirty="0" err="1" smtClean="0">
                <a:latin typeface="Calibri"/>
                <a:cs typeface="Calibri"/>
              </a:rPr>
              <a:t>ο</a:t>
            </a:r>
            <a:r>
              <a:rPr lang="el-GR" sz="8000" spc="-25" dirty="0" err="1" smtClean="0">
                <a:latin typeface="Calibri"/>
                <a:cs typeface="Calibri"/>
              </a:rPr>
              <a:t>λ</a:t>
            </a:r>
            <a:r>
              <a:rPr lang="el-GR" sz="8000" dirty="0" err="1" smtClean="0">
                <a:latin typeface="Calibri"/>
                <a:cs typeface="Calibri"/>
              </a:rPr>
              <a:t>ύμ</a:t>
            </a:r>
            <a:r>
              <a:rPr lang="el-GR" sz="8000" spc="-25" dirty="0" err="1" smtClean="0">
                <a:latin typeface="Calibri"/>
                <a:cs typeface="Calibri"/>
              </a:rPr>
              <a:t>π</a:t>
            </a:r>
            <a:r>
              <a:rPr lang="el-GR" sz="8000" dirty="0" err="1" smtClean="0">
                <a:latin typeface="Calibri"/>
                <a:cs typeface="Calibri"/>
              </a:rPr>
              <a:t>αλης</a:t>
            </a:r>
            <a:r>
              <a:rPr lang="el-GR" sz="8000" dirty="0" smtClean="0">
                <a:latin typeface="Calibri"/>
                <a:cs typeface="Calibri"/>
              </a:rPr>
              <a:t>,</a:t>
            </a:r>
            <a:r>
              <a:rPr lang="el-GR" sz="8000" spc="-7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Χ.,</a:t>
            </a:r>
            <a:r>
              <a:rPr lang="el-GR" sz="8000" spc="-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&amp;</a:t>
            </a:r>
            <a:r>
              <a:rPr lang="el-GR" sz="8000" spc="-14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Πα</a:t>
            </a:r>
            <a:r>
              <a:rPr lang="el-GR" sz="8000" spc="-19" dirty="0" smtClean="0">
                <a:latin typeface="Calibri"/>
                <a:cs typeface="Calibri"/>
              </a:rPr>
              <a:t>λά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79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ας,</a:t>
            </a:r>
            <a:r>
              <a:rPr lang="el-GR" sz="8000" spc="-45" dirty="0" smtClean="0">
                <a:latin typeface="Calibri"/>
                <a:cs typeface="Calibri"/>
              </a:rPr>
              <a:t> </a:t>
            </a:r>
            <a:r>
              <a:rPr lang="el-GR" sz="8000" spc="-34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.</a:t>
            </a:r>
            <a:r>
              <a:rPr lang="el-GR" sz="8000" spc="-2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(20</a:t>
            </a:r>
            <a:r>
              <a:rPr lang="el-GR" sz="8000" spc="4" dirty="0" smtClean="0">
                <a:latin typeface="Calibri"/>
                <a:cs typeface="Calibri"/>
              </a:rPr>
              <a:t>0</a:t>
            </a:r>
            <a:r>
              <a:rPr lang="el-GR" sz="8000" dirty="0" smtClean="0">
                <a:latin typeface="Calibri"/>
                <a:cs typeface="Calibri"/>
              </a:rPr>
              <a:t>3).</a:t>
            </a:r>
            <a:r>
              <a:rPr lang="el-GR" sz="8000" spc="-7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Οι</a:t>
            </a:r>
            <a:r>
              <a:rPr lang="el-GR" sz="8000" spc="-2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Οι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νο</a:t>
            </a:r>
            <a:r>
              <a:rPr lang="el-GR" sz="8000" spc="4" dirty="0" smtClean="0">
                <a:latin typeface="Calibri"/>
                <a:cs typeface="Calibri"/>
              </a:rPr>
              <a:t>μ</a:t>
            </a:r>
            <a:r>
              <a:rPr lang="el-GR" sz="8000" dirty="0" smtClean="0">
                <a:latin typeface="Calibri"/>
                <a:cs typeface="Calibri"/>
              </a:rPr>
              <a:t>ι</a:t>
            </a:r>
            <a:r>
              <a:rPr lang="el-GR" sz="8000" spc="-39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ές</a:t>
            </a:r>
            <a:r>
              <a:rPr lang="el-GR" sz="8000" spc="-61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Επ</a:t>
            </a:r>
            <a:r>
              <a:rPr lang="el-GR" sz="8000" spc="-9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π</a:t>
            </a:r>
            <a:r>
              <a:rPr lang="el-GR" sz="8000" spc="-14" dirty="0" smtClean="0">
                <a:latin typeface="Calibri"/>
                <a:cs typeface="Calibri"/>
              </a:rPr>
              <a:t>τ</a:t>
            </a:r>
            <a:r>
              <a:rPr lang="el-GR" sz="8000" dirty="0" smtClean="0">
                <a:latin typeface="Calibri"/>
                <a:cs typeface="Calibri"/>
              </a:rPr>
              <a:t>ώ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4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ς </a:t>
            </a:r>
            <a:r>
              <a:rPr lang="el-GR" sz="8000" spc="-9" dirty="0" smtClean="0">
                <a:latin typeface="Calibri"/>
                <a:cs typeface="Calibri"/>
              </a:rPr>
              <a:t>τ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υ</a:t>
            </a:r>
            <a:r>
              <a:rPr lang="el-GR" sz="8000" spc="-2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9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τισ</a:t>
            </a:r>
            <a:r>
              <a:rPr lang="el-GR" sz="8000" spc="-9" dirty="0" smtClean="0">
                <a:latin typeface="Calibri"/>
                <a:cs typeface="Calibri"/>
              </a:rPr>
              <a:t>μ</a:t>
            </a:r>
            <a:r>
              <a:rPr lang="el-GR" sz="8000" spc="4" dirty="0" smtClean="0">
                <a:latin typeface="Calibri"/>
                <a:cs typeface="Calibri"/>
              </a:rPr>
              <a:t>ο</a:t>
            </a:r>
            <a:r>
              <a:rPr lang="el-GR" sz="8000" dirty="0" smtClean="0">
                <a:latin typeface="Calibri"/>
                <a:cs typeface="Calibri"/>
              </a:rPr>
              <a:t>ύ</a:t>
            </a:r>
            <a:r>
              <a:rPr lang="el-GR" sz="8000" spc="-81" dirty="0" smtClean="0">
                <a:latin typeface="Calibri"/>
                <a:cs typeface="Calibri"/>
              </a:rPr>
              <a:t> </a:t>
            </a:r>
            <a:r>
              <a:rPr lang="el-GR" sz="8000" spc="1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τ</a:t>
            </a:r>
            <a:r>
              <a:rPr lang="el-GR" sz="8000" spc="-50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ν</a:t>
            </a:r>
            <a:r>
              <a:rPr lang="el-GR" sz="8000" spc="9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9" dirty="0" smtClean="0">
                <a:latin typeface="Calibri"/>
                <a:cs typeface="Calibri"/>
              </a:rPr>
              <a:t>λ</a:t>
            </a:r>
            <a:r>
              <a:rPr lang="el-GR" sz="8000" spc="-19" dirty="0" smtClean="0">
                <a:latin typeface="Calibri"/>
                <a:cs typeface="Calibri"/>
              </a:rPr>
              <a:t>λά</a:t>
            </a:r>
            <a:r>
              <a:rPr lang="el-GR" sz="8000" dirty="0" smtClean="0">
                <a:latin typeface="Calibri"/>
                <a:cs typeface="Calibri"/>
              </a:rPr>
              <a:t>δα,</a:t>
            </a:r>
            <a:r>
              <a:rPr lang="el-GR" sz="8000" spc="-72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Ε</a:t>
            </a:r>
            <a:r>
              <a:rPr lang="el-GR" sz="8000" spc="-64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δ</a:t>
            </a:r>
            <a:r>
              <a:rPr lang="el-GR" sz="8000" spc="9" dirty="0" smtClean="0">
                <a:latin typeface="Calibri"/>
                <a:cs typeface="Calibri"/>
              </a:rPr>
              <a:t>ό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9" dirty="0" smtClean="0">
                <a:latin typeface="Calibri"/>
                <a:cs typeface="Calibri"/>
              </a:rPr>
              <a:t>ε</a:t>
            </a:r>
            <a:r>
              <a:rPr lang="el-GR" sz="8000" dirty="0" smtClean="0">
                <a:latin typeface="Calibri"/>
                <a:cs typeface="Calibri"/>
              </a:rPr>
              <a:t>ις</a:t>
            </a:r>
            <a:r>
              <a:rPr lang="el-GR" sz="8000" spc="-3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Σ</a:t>
            </a:r>
            <a:r>
              <a:rPr lang="el-GR" sz="8000" spc="-14" dirty="0" smtClean="0">
                <a:latin typeface="Calibri"/>
                <a:cs typeface="Calibri"/>
              </a:rPr>
              <a:t>ι</a:t>
            </a:r>
            <a:r>
              <a:rPr lang="el-GR" sz="8000" dirty="0" smtClean="0">
                <a:latin typeface="Calibri"/>
                <a:cs typeface="Calibri"/>
              </a:rPr>
              <a:t>δέρ</a:t>
            </a:r>
            <a:r>
              <a:rPr lang="el-GR" sz="8000" spc="-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ς,</a:t>
            </a:r>
            <a:r>
              <a:rPr lang="el-GR" sz="8000" spc="-30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Αθ</a:t>
            </a:r>
            <a:r>
              <a:rPr lang="el-GR" sz="8000" spc="-54" dirty="0" smtClean="0">
                <a:latin typeface="Calibri"/>
                <a:cs typeface="Calibri"/>
              </a:rPr>
              <a:t>ή</a:t>
            </a:r>
            <a:r>
              <a:rPr lang="el-GR" sz="8000" dirty="0" smtClean="0">
                <a:latin typeface="Calibri"/>
                <a:cs typeface="Calibri"/>
              </a:rPr>
              <a:t>να</a:t>
            </a:r>
          </a:p>
          <a:p>
            <a:pPr marL="12700" marR="38459">
              <a:lnSpc>
                <a:spcPts val="2625"/>
              </a:lnSpc>
              <a:spcBef>
                <a:spcPts val="309"/>
              </a:spcBef>
            </a:pPr>
            <a:r>
              <a:rPr lang="el-GR" sz="8000" dirty="0" smtClean="0">
                <a:latin typeface="Calibri"/>
                <a:cs typeface="Calibri"/>
              </a:rPr>
              <a:t>Πα</a:t>
            </a:r>
            <a:r>
              <a:rPr lang="el-GR" sz="8000" spc="-25" dirty="0" smtClean="0">
                <a:latin typeface="Calibri"/>
                <a:cs typeface="Calibri"/>
              </a:rPr>
              <a:t>π</a:t>
            </a:r>
            <a:r>
              <a:rPr lang="el-GR" sz="8000" spc="-19" dirty="0" smtClean="0">
                <a:latin typeface="Calibri"/>
                <a:cs typeface="Calibri"/>
              </a:rPr>
              <a:t>α</a:t>
            </a:r>
            <a:r>
              <a:rPr lang="el-GR" sz="8000" dirty="0" smtClean="0">
                <a:latin typeface="Calibri"/>
                <a:cs typeface="Calibri"/>
              </a:rPr>
              <a:t>δημ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spc="-9" dirty="0" smtClean="0">
                <a:latin typeface="Calibri"/>
                <a:cs typeface="Calibri"/>
              </a:rPr>
              <a:t>τ</a:t>
            </a:r>
            <a:r>
              <a:rPr lang="el-GR" sz="8000" dirty="0" smtClean="0">
                <a:latin typeface="Calibri"/>
                <a:cs typeface="Calibri"/>
              </a:rPr>
              <a:t>ρίου,</a:t>
            </a:r>
            <a:r>
              <a:rPr lang="el-GR" sz="8000" spc="-107" dirty="0" smtClean="0">
                <a:latin typeface="Calibri"/>
                <a:cs typeface="Calibri"/>
              </a:rPr>
              <a:t> </a:t>
            </a:r>
            <a:r>
              <a:rPr lang="el-GR" sz="8000" spc="4" dirty="0" smtClean="0">
                <a:latin typeface="Calibri"/>
                <a:cs typeface="Calibri"/>
              </a:rPr>
              <a:t>Δ</a:t>
            </a:r>
            <a:r>
              <a:rPr lang="el-GR" sz="8000" dirty="0" smtClean="0">
                <a:latin typeface="Calibri"/>
                <a:cs typeface="Calibri"/>
              </a:rPr>
              <a:t>.</a:t>
            </a:r>
            <a:r>
              <a:rPr lang="el-GR" sz="8000" spc="-17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(20</a:t>
            </a:r>
            <a:r>
              <a:rPr lang="el-GR" sz="8000" spc="4" dirty="0" smtClean="0">
                <a:latin typeface="Calibri"/>
                <a:cs typeface="Calibri"/>
              </a:rPr>
              <a:t>0</a:t>
            </a:r>
            <a:r>
              <a:rPr lang="el-GR" sz="8000" dirty="0" smtClean="0">
                <a:latin typeface="Calibri"/>
                <a:cs typeface="Calibri"/>
              </a:rPr>
              <a:t>5).</a:t>
            </a:r>
            <a:r>
              <a:rPr lang="el-GR" sz="8000" spc="-83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Διοίκη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η</a:t>
            </a:r>
            <a:r>
              <a:rPr lang="el-GR" sz="8000" spc="-4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Α</a:t>
            </a:r>
            <a:r>
              <a:rPr lang="el-GR" sz="8000" spc="-14" dirty="0" smtClean="0">
                <a:latin typeface="Calibri"/>
                <a:cs typeface="Calibri"/>
              </a:rPr>
              <a:t>θ</a:t>
            </a:r>
            <a:r>
              <a:rPr lang="el-GR" sz="8000" dirty="0" smtClean="0">
                <a:latin typeface="Calibri"/>
                <a:cs typeface="Calibri"/>
              </a:rPr>
              <a:t>λ</a:t>
            </a:r>
            <a:r>
              <a:rPr lang="el-GR" sz="8000" spc="-34" dirty="0" smtClean="0">
                <a:latin typeface="Calibri"/>
                <a:cs typeface="Calibri"/>
              </a:rPr>
              <a:t>η</a:t>
            </a:r>
            <a:r>
              <a:rPr lang="el-GR" sz="8000" dirty="0" smtClean="0">
                <a:latin typeface="Calibri"/>
                <a:cs typeface="Calibri"/>
              </a:rPr>
              <a:t>τι</a:t>
            </a:r>
            <a:r>
              <a:rPr lang="el-GR" sz="8000" spc="-50" dirty="0" smtClean="0">
                <a:latin typeface="Calibri"/>
                <a:cs typeface="Calibri"/>
              </a:rPr>
              <a:t>κ</a:t>
            </a:r>
            <a:r>
              <a:rPr lang="el-GR" sz="8000" spc="-14" dirty="0" smtClean="0">
                <a:latin typeface="Calibri"/>
                <a:cs typeface="Calibri"/>
              </a:rPr>
              <a:t>ώ</a:t>
            </a:r>
            <a:r>
              <a:rPr lang="el-GR" sz="8000" dirty="0" smtClean="0">
                <a:latin typeface="Calibri"/>
                <a:cs typeface="Calibri"/>
              </a:rPr>
              <a:t>ν</a:t>
            </a:r>
            <a:r>
              <a:rPr lang="el-GR" sz="8000" spc="-46" dirty="0" smtClean="0">
                <a:latin typeface="Calibri"/>
                <a:cs typeface="Calibri"/>
              </a:rPr>
              <a:t> </a:t>
            </a:r>
            <a:r>
              <a:rPr lang="el-GR" sz="8000" dirty="0" smtClean="0">
                <a:latin typeface="Calibri"/>
                <a:cs typeface="Calibri"/>
              </a:rPr>
              <a:t>Ο</a:t>
            </a:r>
            <a:r>
              <a:rPr lang="el-GR" sz="8000" spc="-14" dirty="0" smtClean="0">
                <a:latin typeface="Calibri"/>
                <a:cs typeface="Calibri"/>
              </a:rPr>
              <a:t>ρ</a:t>
            </a:r>
            <a:r>
              <a:rPr lang="el-GR" sz="8000" dirty="0" smtClean="0">
                <a:latin typeface="Calibri"/>
                <a:cs typeface="Calibri"/>
              </a:rPr>
              <a:t>γ</a:t>
            </a:r>
            <a:r>
              <a:rPr lang="el-GR" sz="8000" spc="4" dirty="0" smtClean="0">
                <a:latin typeface="Calibri"/>
                <a:cs typeface="Calibri"/>
              </a:rPr>
              <a:t>α</a:t>
            </a:r>
            <a:r>
              <a:rPr lang="el-GR" sz="8000" dirty="0" smtClean="0">
                <a:latin typeface="Calibri"/>
                <a:cs typeface="Calibri"/>
              </a:rPr>
              <a:t>νι</a:t>
            </a:r>
            <a:r>
              <a:rPr lang="el-GR" sz="8000" spc="-9" dirty="0" smtClean="0">
                <a:latin typeface="Calibri"/>
                <a:cs typeface="Calibri"/>
              </a:rPr>
              <a:t>σ</a:t>
            </a:r>
            <a:r>
              <a:rPr lang="el-GR" sz="8000" dirty="0" smtClean="0">
                <a:latin typeface="Calibri"/>
                <a:cs typeface="Calibri"/>
              </a:rPr>
              <a:t>μ</a:t>
            </a:r>
            <a:r>
              <a:rPr lang="el-GR" sz="8000" spc="-14" dirty="0" smtClean="0">
                <a:latin typeface="Calibri"/>
                <a:cs typeface="Calibri"/>
              </a:rPr>
              <a:t>ώ</a:t>
            </a:r>
            <a:r>
              <a:rPr lang="el-GR" sz="8000" dirty="0" smtClean="0">
                <a:latin typeface="Calibri"/>
                <a:cs typeface="Calibri"/>
              </a:rPr>
              <a:t>ν</a:t>
            </a:r>
            <a:r>
              <a:rPr lang="el-GR" sz="8000" spc="-37" dirty="0" smtClean="0">
                <a:latin typeface="Calibri"/>
                <a:cs typeface="Calibri"/>
              </a:rPr>
              <a:t> </a:t>
            </a:r>
            <a:r>
              <a:rPr lang="el-GR" sz="8000" spc="-75" dirty="0" smtClean="0">
                <a:latin typeface="Calibri"/>
                <a:cs typeface="Calibri"/>
              </a:rPr>
              <a:t>κ</a:t>
            </a:r>
            <a:r>
              <a:rPr lang="el-GR" sz="8000" dirty="0" smtClean="0">
                <a:latin typeface="Calibri"/>
                <a:cs typeface="Calibri"/>
              </a:rPr>
              <a:t>αι</a:t>
            </a:r>
          </a:p>
          <a:p>
            <a:pPr marL="12700" marR="38459">
              <a:lnSpc>
                <a:spcPts val="2175"/>
              </a:lnSpc>
              <a:buNone/>
            </a:pPr>
            <a:r>
              <a:rPr lang="el-GR" sz="8000" dirty="0" smtClean="0">
                <a:latin typeface="Calibri"/>
                <a:cs typeface="Calibri"/>
              </a:rPr>
              <a:t>Επιχειρήσεων, Εκδόσεις Κλειδάριθμος, Αθήνα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ΟΡΙΣΜΟΙ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400" b="1" i="1" dirty="0" smtClean="0"/>
              <a:t>Η ΕΝΝΟΙΑ ΤΟΥ ΑΘΛΗΤΙΣΜΟΥ</a:t>
            </a:r>
            <a:endParaRPr lang="el-GR" sz="1200" b="1" i="1" dirty="0" smtClean="0"/>
          </a:p>
          <a:p>
            <a:pPr marL="0" indent="0">
              <a:buNone/>
            </a:pPr>
            <a:endParaRPr lang="el-GR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200" dirty="0"/>
              <a:t>Μία παιγνιώδης, συνεργατική και </a:t>
            </a:r>
            <a:r>
              <a:rPr lang="el-GR" sz="2200" dirty="0" smtClean="0"/>
              <a:t>συναγωνιστική δραστηριότητα </a:t>
            </a:r>
            <a:r>
              <a:rPr lang="el-GR" sz="2200" dirty="0"/>
              <a:t>με τη μορφή αγώνα</a:t>
            </a:r>
            <a:r>
              <a:rPr lang="el-GR" sz="2200" dirty="0" smtClean="0"/>
              <a:t>.</a:t>
            </a:r>
          </a:p>
          <a:p>
            <a:pPr marL="0" indent="0">
              <a:lnSpc>
                <a:spcPts val="2950"/>
              </a:lnSpc>
              <a:spcBef>
                <a:spcPts val="147"/>
              </a:spcBef>
              <a:buNone/>
            </a:pPr>
            <a:endParaRPr lang="el-GR" sz="2200" dirty="0" smtClean="0"/>
          </a:p>
          <a:p>
            <a:pPr>
              <a:lnSpc>
                <a:spcPts val="2950"/>
              </a:lnSpc>
              <a:spcBef>
                <a:spcPts val="147"/>
              </a:spcBef>
              <a:buFont typeface="Wingdings" panose="05000000000000000000" pitchFamily="2" charset="2"/>
              <a:buChar char="v"/>
            </a:pPr>
            <a:r>
              <a:rPr lang="el-GR" sz="2200" dirty="0" smtClean="0"/>
              <a:t>Κάθε </a:t>
            </a:r>
            <a:r>
              <a:rPr lang="el-GR" sz="2200" dirty="0"/>
              <a:t>δραστηριότητα, εμπειρία ή επιχειρηματική προσπάθεια που σχετίζεται με την </a:t>
            </a:r>
            <a:r>
              <a:rPr lang="el-GR" sz="2200" dirty="0" smtClean="0"/>
              <a:t>άσκηση, αναψυχή </a:t>
            </a:r>
            <a:r>
              <a:rPr lang="el-GR" sz="2200" dirty="0"/>
              <a:t>ή τις αθλητικές επιδόσεις</a:t>
            </a:r>
            <a:r>
              <a:rPr lang="el-GR" sz="1800" baseline="1950" dirty="0">
                <a:cs typeface="Calibri"/>
              </a:rPr>
              <a:t>.</a:t>
            </a:r>
            <a:endParaRPr lang="el-GR" sz="1100" dirty="0">
              <a:cs typeface="Calibri"/>
            </a:endParaRPr>
          </a:p>
          <a:p>
            <a:pPr marL="0" indent="0">
              <a:buNone/>
            </a:pPr>
            <a:endParaRPr lang="el-GR" sz="1800" dirty="0">
              <a:cs typeface="Calibri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5089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6324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ΜΟΡΦΕΣ ΑΘΛΗΤΙΣΜΟΥ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571612"/>
            <a:ext cx="8964488" cy="5286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b="1" i="1" dirty="0" smtClean="0"/>
              <a:t>ΠΑΙΓΝΙΩΔΗΣ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Ευχάριστες </a:t>
            </a:r>
            <a:r>
              <a:rPr lang="el-GR" sz="2400" dirty="0"/>
              <a:t>στιγμές και συναισθήματα που προκύπτουν </a:t>
            </a:r>
          </a:p>
          <a:p>
            <a:pPr marL="0" indent="0">
              <a:buNone/>
            </a:pPr>
            <a:r>
              <a:rPr lang="el-GR" sz="2400" dirty="0"/>
              <a:t>από τη </a:t>
            </a:r>
            <a:r>
              <a:rPr lang="el-GR" sz="2400" dirty="0" smtClean="0"/>
              <a:t>συμμετοχή</a:t>
            </a:r>
          </a:p>
          <a:p>
            <a:pPr marL="0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b="1" i="1" dirty="0" smtClean="0"/>
              <a:t>ΣΥΝΕΡΓΑΤΙΚΗ ΚΑΙ ΣΥΝΑΓΩΝΙΣΤΙΚΗ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 smtClean="0"/>
              <a:t>Ο </a:t>
            </a:r>
            <a:r>
              <a:rPr lang="el-GR" sz="2400" dirty="0"/>
              <a:t>συνδυασμός συνεργασίας, συντονισμού, </a:t>
            </a:r>
            <a:r>
              <a:rPr lang="el-GR" sz="2400" dirty="0" smtClean="0"/>
              <a:t>αγωνιστικότητας</a:t>
            </a:r>
            <a:r>
              <a:rPr lang="el-GR" sz="2400" dirty="0"/>
              <a:t>, σύγκρουσης προσελκύει άτομα με </a:t>
            </a:r>
            <a:r>
              <a:rPr lang="el-GR" sz="2400" dirty="0" smtClean="0"/>
              <a:t>διαφορετικές ανάγκες,   δεξιότητες</a:t>
            </a:r>
            <a:r>
              <a:rPr lang="el-GR" sz="2400" dirty="0"/>
              <a:t>, ενδιαφέροντα και </a:t>
            </a:r>
            <a:r>
              <a:rPr lang="el-GR" sz="2400" dirty="0" smtClean="0"/>
              <a:t>συμβάλλει </a:t>
            </a:r>
            <a:r>
              <a:rPr lang="el-GR" sz="2400" dirty="0"/>
              <a:t>στην ένταση που χαρακτηρίζει το </a:t>
            </a:r>
            <a:r>
              <a:rPr lang="el-GR" sz="2400" dirty="0" smtClean="0"/>
              <a:t>αθλητισμό</a:t>
            </a:r>
            <a:r>
              <a:rPr lang="el-GR" sz="2400" dirty="0" smtClean="0"/>
              <a:t>.</a:t>
            </a:r>
          </a:p>
          <a:p>
            <a:pPr algn="just">
              <a:buNone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b="1" i="1" dirty="0" smtClean="0"/>
              <a:t>ΑΓΩΝΑΣ</a:t>
            </a:r>
            <a:r>
              <a:rPr lang="el-GR" sz="2400" dirty="0" smtClean="0"/>
              <a:t> </a:t>
            </a:r>
            <a:endParaRPr lang="el-GR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/>
              <a:t>Αγωνιστική μορφή στο σχεδιασμό και στη δομή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/>
              <a:t>Στοιχείο διαφοροποίησης από άλλες δραστηριότητες (π.χ. </a:t>
            </a:r>
          </a:p>
          <a:p>
            <a:pPr marL="0" indent="0" algn="just">
              <a:buNone/>
            </a:pPr>
            <a:r>
              <a:rPr lang="el-GR" sz="2400" dirty="0"/>
              <a:t>μουσική, θέατρο</a:t>
            </a:r>
            <a:r>
              <a:rPr lang="el-GR" sz="2400" dirty="0" smtClean="0"/>
              <a:t>).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44952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ΧΑΡΑΚΤΗΡΙΣΤΙΚΑ ΤΟΥ ΑΘΛΗΤΙΣΜΟΥ</a:t>
            </a: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8341" y="1428825"/>
            <a:ext cx="8229600" cy="54406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Έχει συγκεκριμένους κανόνες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Είναι οργανωμένος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Είναι παιγνιώδης και εξαρτάται από τις φυσικές ικανότητες του ατόμου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Εξαρτάται άμεσα από εγκαταστάσεις και εξοπλισμό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Το αποτέλεσμα είναι αβέβαιο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600" dirty="0" smtClean="0"/>
              <a:t>Έχει στοιχεία συναγωνισμού, συνεργασίας της σύγκρουσης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3090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0723" y="260648"/>
            <a:ext cx="8856984" cy="850106"/>
          </a:xfrm>
        </p:spPr>
        <p:txBody>
          <a:bodyPr>
            <a:no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ΣΥΓΧΡΟΝΗ </a:t>
            </a: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ΑΝΤΙΛΗΨΗ ΓΙΑ 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ΤΟΝ ΑΘΛΗΤΙΣΜΟ</a:t>
            </a: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  <a:noFill/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l-GR" sz="2400" dirty="0" smtClean="0"/>
          </a:p>
          <a:p>
            <a:pPr algn="just">
              <a:buSzPct val="99000"/>
              <a:buFont typeface="Wingdings" panose="05000000000000000000" pitchFamily="2" charset="2"/>
              <a:buChar char="v"/>
            </a:pPr>
            <a:r>
              <a:rPr lang="el-GR" sz="2400" dirty="0" smtClean="0"/>
              <a:t>Στα πλαίσια </a:t>
            </a:r>
            <a:r>
              <a:rPr lang="el-GR" sz="2400" dirty="0"/>
              <a:t>του μαθήματος, ο «</a:t>
            </a:r>
            <a:r>
              <a:rPr lang="el-GR" sz="2400" dirty="0" smtClean="0"/>
              <a:t>αθλητισμός» προσεγγίζεται </a:t>
            </a:r>
            <a:r>
              <a:rPr lang="el-GR" sz="2400" dirty="0"/>
              <a:t>ως ευρύτερη έννοια </a:t>
            </a:r>
            <a:r>
              <a:rPr lang="el-GR" sz="2400" dirty="0" smtClean="0"/>
              <a:t>που </a:t>
            </a:r>
            <a:r>
              <a:rPr lang="el-GR" sz="2400" b="1" i="1" dirty="0" smtClean="0"/>
              <a:t>περιλαμβάνει </a:t>
            </a:r>
            <a:r>
              <a:rPr lang="el-GR" sz="2400" b="1" i="1" dirty="0"/>
              <a:t>πολλαπλές κινητικές </a:t>
            </a:r>
            <a:r>
              <a:rPr lang="el-GR" sz="2400" b="1" i="1" dirty="0" smtClean="0"/>
              <a:t>δραστηριότητες και </a:t>
            </a:r>
            <a:r>
              <a:rPr lang="el-GR" sz="2400" b="1" i="1" dirty="0"/>
              <a:t>συγγενείς </a:t>
            </a:r>
            <a:r>
              <a:rPr lang="el-GR" sz="2400" b="1" i="1" dirty="0" smtClean="0"/>
              <a:t>επιχειρηματικές πρωτοβουλίες.</a:t>
            </a:r>
          </a:p>
          <a:p>
            <a:pPr marL="0" indent="0" algn="just">
              <a:buNone/>
            </a:pPr>
            <a:endParaRPr lang="el-GR" sz="2400" b="1" i="1" dirty="0"/>
          </a:p>
          <a:p>
            <a:pPr marL="0" indent="0" algn="just">
              <a:buNone/>
            </a:pPr>
            <a:r>
              <a:rPr lang="el-GR" sz="2400" b="1" i="1" dirty="0" smtClean="0"/>
              <a:t>Οι οποίες συνδέονται είτε:</a:t>
            </a:r>
          </a:p>
          <a:p>
            <a:pPr marL="0" indent="0" algn="just">
              <a:buNone/>
            </a:pPr>
            <a:endParaRPr lang="el-GR" sz="2400" b="1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i="1" dirty="0" smtClean="0"/>
              <a:t>Με τον αγωνιστικό αθλητισμό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i="1" dirty="0" smtClean="0"/>
              <a:t>Με τον αθλητισμό ως άσκηση, αναψυχή και τουρισμό</a:t>
            </a:r>
          </a:p>
          <a:p>
            <a:pPr marL="0" indent="0" algn="just">
              <a:buNone/>
            </a:pPr>
            <a:endParaRPr lang="el-GR" sz="2400" b="1" i="1" dirty="0" smtClean="0"/>
          </a:p>
          <a:p>
            <a:pPr marL="0" indent="0" algn="just">
              <a:buNone/>
            </a:pPr>
            <a:endParaRPr lang="el-GR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3445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ΟΡΙΣΜΟΙ ΔΙΟΙΚΗΣΗΣ ΑΘΛΗΤΙΣΜΟΥ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643026"/>
            <a:ext cx="8643998" cy="49292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l-GR" sz="2400" dirty="0" smtClean="0">
                <a:latin typeface="Arial" charset="0"/>
              </a:rPr>
              <a:t>Είναι η συνολική διαδικασία, με τη βοήθεια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latin typeface="Arial" charset="0"/>
              </a:rPr>
              <a:t>της οποίας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solidFill>
                  <a:srgbClr val="99FF66"/>
                </a:solidFill>
                <a:latin typeface="Arial" charset="0"/>
              </a:rPr>
              <a:t>συγκεκριμένες δραστηριότητες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latin typeface="Arial" charset="0"/>
              </a:rPr>
              <a:t>εκτελούνται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solidFill>
                  <a:srgbClr val="FF0066"/>
                </a:solidFill>
                <a:latin typeface="Arial" charset="0"/>
              </a:rPr>
              <a:t>αποτελεσματικά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latin typeface="Arial" charset="0"/>
              </a:rPr>
              <a:t>δια μέσου άλλων ανθρώπων  </a:t>
            </a:r>
          </a:p>
          <a:p>
            <a:pPr algn="just">
              <a:buFont typeface="Wingdings" pitchFamily="2" charset="2"/>
              <a:buChar char="v"/>
            </a:pPr>
            <a:endParaRPr lang="el-GR" sz="2400" dirty="0" smtClean="0">
              <a:latin typeface="Arial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l-GR" sz="2400" dirty="0" smtClean="0">
                <a:latin typeface="Arial" charset="0"/>
              </a:rPr>
              <a:t>Είναι η τέχνη αλλά και η επιστήμη να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solidFill>
                  <a:srgbClr val="99FF66"/>
                </a:solidFill>
                <a:latin typeface="Arial" charset="0"/>
              </a:rPr>
              <a:t>συνεργάζεται </a:t>
            </a:r>
            <a:r>
              <a:rPr lang="el-GR" sz="2400" dirty="0" smtClean="0">
                <a:latin typeface="Arial" charset="0"/>
              </a:rPr>
              <a:t>κάποιος με άλλους ανθρώπους με στόχο την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solidFill>
                  <a:srgbClr val="FF0066"/>
                </a:solidFill>
                <a:latin typeface="Arial" charset="0"/>
              </a:rPr>
              <a:t>επίτευξη των σκοπών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latin typeface="Arial" charset="0"/>
              </a:rPr>
              <a:t>ενός οργανισμού-μιας αθλητικής ομάδας</a:t>
            </a:r>
          </a:p>
          <a:p>
            <a:pPr algn="just">
              <a:buFont typeface="Wingdings" pitchFamily="2" charset="2"/>
              <a:buChar char="v"/>
            </a:pPr>
            <a:endParaRPr lang="el-GR" sz="2400" dirty="0" smtClean="0">
              <a:latin typeface="Arial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l-GR" sz="2400" dirty="0" smtClean="0">
                <a:latin typeface="Arial" charset="0"/>
              </a:rPr>
              <a:t>Είναι η διαδικασία σχεδιασμού, οργάνωσης, διεύθυνσης και ελέγχου των χρηματικών, φυσικών, ανθρώπινων και πληροφοριακών πόρων ενός οργανισμού-μιας αθλητικής ομάδας, για την</a:t>
            </a:r>
            <a:r>
              <a:rPr lang="el-GR" sz="2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l-GR" sz="2400" dirty="0" smtClean="0">
                <a:solidFill>
                  <a:srgbClr val="99FF66"/>
                </a:solidFill>
                <a:latin typeface="Arial" charset="0"/>
              </a:rPr>
              <a:t>επίτευξη των προκαθορισμένων στόχων.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ΟΡΙΣΜΟΙ ΔΙΟΙΚΗΣΗΣ ΑΘΛΗΤΙΣΜΟΥ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10770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endParaRPr lang="el-GR" sz="2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600" dirty="0" smtClean="0"/>
              <a:t>Ο </a:t>
            </a:r>
            <a:r>
              <a:rPr lang="el-GR" sz="2600" dirty="0"/>
              <a:t>συντονισμός ανθρώπινων και </a:t>
            </a:r>
            <a:r>
              <a:rPr lang="el-GR" sz="2600" dirty="0" smtClean="0"/>
              <a:t>υλικών πόρων</a:t>
            </a:r>
            <a:r>
              <a:rPr lang="el-GR" sz="2600" dirty="0"/>
              <a:t>, τεχνολογιών και διαδικασιών, </a:t>
            </a:r>
            <a:r>
              <a:rPr lang="el-GR" sz="2600" dirty="0" smtClean="0"/>
              <a:t>για την αποδοτική παραγωγή και ανταλλαγή των αθλητικών υπηρεσιών.</a:t>
            </a:r>
          </a:p>
          <a:p>
            <a:pPr marL="0" indent="0" algn="just">
              <a:buNone/>
            </a:pPr>
            <a:endParaRPr lang="el-GR" sz="2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600" dirty="0"/>
              <a:t>Ο συνδυασμός ικανοτήτων / δεξιοτήτων </a:t>
            </a:r>
            <a:r>
              <a:rPr lang="el-GR" sz="2600" dirty="0" smtClean="0"/>
              <a:t>που αφορούν </a:t>
            </a:r>
            <a:r>
              <a:rPr lang="el-GR" sz="2600" dirty="0"/>
              <a:t>στο σχεδιασμό, στην οργάνωση, στη διεύθυνση, ηγεσία στον έλεγχο και αξιολόγηση ενός οργανισμού ή τμήματος </a:t>
            </a:r>
            <a:r>
              <a:rPr lang="el-GR" sz="2600" dirty="0" smtClean="0"/>
              <a:t>του οποίου </a:t>
            </a:r>
            <a:r>
              <a:rPr lang="el-GR" sz="2600" dirty="0"/>
              <a:t>τα προϊόντα ή υπηρεσίες που παράγει είναι σχετικές με τον αθλητισμό και την άσκηση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4228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ΟΡΙΣΜΟΙ ΔΙΟΙΚΗΣΗΣ ΑΘΛΗΤΙΣΜΟΥ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l-GR" sz="28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800" dirty="0" smtClean="0"/>
              <a:t>Η </a:t>
            </a:r>
            <a:r>
              <a:rPr lang="el-GR" sz="2800" dirty="0"/>
              <a:t>μελέτη και η πρακτική που αναφέρεται </a:t>
            </a:r>
            <a:r>
              <a:rPr lang="el-GR" sz="2800" dirty="0" smtClean="0"/>
              <a:t>σε ανθρώπους</a:t>
            </a:r>
            <a:r>
              <a:rPr lang="el-GR" sz="2800" dirty="0"/>
              <a:t>, δραστηριότητες, </a:t>
            </a:r>
            <a:r>
              <a:rPr lang="el-GR" sz="2800" dirty="0" smtClean="0"/>
              <a:t>οργανισμούς και </a:t>
            </a:r>
            <a:r>
              <a:rPr lang="el-GR" sz="2800" dirty="0"/>
              <a:t>επιχειρήσεις, που </a:t>
            </a:r>
            <a:r>
              <a:rPr lang="el-GR" sz="2800" dirty="0" smtClean="0"/>
              <a:t>παράγουν, διευκολύνουν</a:t>
            </a:r>
            <a:r>
              <a:rPr lang="el-GR" sz="2800" dirty="0"/>
              <a:t>, προωθούν, </a:t>
            </a:r>
            <a:r>
              <a:rPr lang="el-GR" sz="2800" dirty="0" smtClean="0"/>
              <a:t>οργανώνουν οποιοδήποτε </a:t>
            </a:r>
            <a:r>
              <a:rPr lang="el-GR" sz="2800" dirty="0"/>
              <a:t>προϊόν που σχετίζεται με </a:t>
            </a:r>
            <a:r>
              <a:rPr lang="el-GR" sz="2800" dirty="0" smtClean="0"/>
              <a:t>τον αθλητισμό</a:t>
            </a:r>
            <a:r>
              <a:rPr lang="el-GR" sz="2800" dirty="0"/>
              <a:t>, την άσκηση, την αναψυχή </a:t>
            </a:r>
            <a:r>
              <a:rPr lang="el-GR" sz="2800" dirty="0" smtClean="0"/>
              <a:t>και μπορεί </a:t>
            </a:r>
            <a:r>
              <a:rPr lang="el-GR" sz="2800" dirty="0"/>
              <a:t>να είναι αγαθά, υπηρεσίες, </a:t>
            </a:r>
            <a:r>
              <a:rPr lang="el-GR" sz="2800" dirty="0" smtClean="0"/>
              <a:t>άνθρωποι, εγκαταστάσεις </a:t>
            </a:r>
            <a:r>
              <a:rPr lang="el-GR" sz="2800" dirty="0"/>
              <a:t>ή ιδέες.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6068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ΣΥΜΠΕΡΑΣΜΑΤΙΚΑ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072098"/>
          </a:xfrm>
        </p:spPr>
        <p:txBody>
          <a:bodyPr/>
          <a:lstStyle/>
          <a:p>
            <a:pPr marL="0" indent="0">
              <a:buNone/>
            </a:pPr>
            <a:endParaRPr lang="el-GR" baseline="2925" dirty="0" smtClean="0">
              <a:cs typeface="Calibri"/>
            </a:endParaRPr>
          </a:p>
          <a:p>
            <a:pPr marL="0" indent="0">
              <a:buNone/>
            </a:pP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Η</a:t>
            </a:r>
            <a:r>
              <a:rPr lang="el-GR" sz="3600" i="1" spc="-7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Δ</a:t>
            </a:r>
            <a:r>
              <a:rPr lang="el-GR" sz="3600" i="1" spc="4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Ι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ΟΙΚΗΣΗ</a:t>
            </a:r>
            <a:r>
              <a:rPr lang="el-GR" sz="3600" i="1" spc="-103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Α</a:t>
            </a:r>
            <a:r>
              <a:rPr lang="el-GR" sz="3600" i="1" spc="-29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Θ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Λ</a:t>
            </a:r>
            <a:r>
              <a:rPr lang="el-GR" sz="3600" i="1" spc="-50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Η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ΤΙΣ</a:t>
            </a:r>
            <a:r>
              <a:rPr lang="el-GR" sz="3600" i="1" spc="-25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Μ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ΟΥ</a:t>
            </a:r>
            <a:r>
              <a:rPr lang="el-GR" sz="3600" i="1" spc="-8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Ε</a:t>
            </a:r>
            <a:r>
              <a:rPr lang="el-GR" sz="3600" i="1" spc="-29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Χ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ΕΙ</a:t>
            </a:r>
            <a:r>
              <a:rPr lang="el-GR" sz="3600" i="1" spc="-45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ΝΑ</a:t>
            </a:r>
            <a:r>
              <a:rPr lang="el-GR" sz="3600" i="1" spc="-23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spc="-84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Κ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ΑΝΕΙ</a:t>
            </a:r>
            <a:r>
              <a:rPr lang="el-GR" sz="3600" i="1" spc="-48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l-GR" sz="3600" i="1" baseline="29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ΜΕ:</a:t>
            </a:r>
          </a:p>
          <a:p>
            <a:pPr marL="0" indent="0">
              <a:buNone/>
            </a:pPr>
            <a:endParaRPr lang="el-GR" sz="1800" baseline="2925" dirty="0" smtClean="0">
              <a:cs typeface="Calibri"/>
            </a:endParaRP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r>
              <a:rPr lang="el-GR" sz="2400" spc="-4" dirty="0" smtClean="0">
                <a:cs typeface="Calibri"/>
              </a:rPr>
              <a:t>Το συντονισμό ανθρώπινων και υλικών πόρων</a:t>
            </a: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endParaRPr lang="el-GR" sz="2400" spc="-4" dirty="0" smtClean="0">
              <a:cs typeface="Calibri"/>
            </a:endParaRP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r>
              <a:rPr lang="el-GR" sz="2400" dirty="0" smtClean="0">
                <a:cs typeface="Calibri"/>
              </a:rPr>
              <a:t>Τ</a:t>
            </a:r>
            <a:r>
              <a:rPr lang="el-GR" sz="2400" spc="-4" dirty="0" smtClean="0">
                <a:cs typeface="Calibri"/>
              </a:rPr>
              <a:t>ε</a:t>
            </a:r>
            <a:r>
              <a:rPr lang="el-GR" sz="2400" dirty="0" smtClean="0">
                <a:cs typeface="Calibri"/>
              </a:rPr>
              <a:t>χν</a:t>
            </a:r>
            <a:r>
              <a:rPr lang="el-GR" sz="2400" spc="-29" dirty="0" smtClean="0">
                <a:cs typeface="Calibri"/>
              </a:rPr>
              <a:t>ο</a:t>
            </a:r>
            <a:r>
              <a:rPr lang="el-GR" sz="2400" spc="-19" dirty="0" smtClean="0">
                <a:cs typeface="Calibri"/>
              </a:rPr>
              <a:t>λ</a:t>
            </a:r>
            <a:r>
              <a:rPr lang="el-GR" sz="2400" dirty="0" smtClean="0">
                <a:cs typeface="Calibri"/>
              </a:rPr>
              <a:t>ο</a:t>
            </a:r>
            <a:r>
              <a:rPr lang="el-GR" sz="2400" spc="-4" dirty="0" smtClean="0">
                <a:cs typeface="Calibri"/>
              </a:rPr>
              <a:t>γία</a:t>
            </a:r>
            <a:r>
              <a:rPr lang="el-GR" sz="2400" spc="19" dirty="0" smtClean="0">
                <a:cs typeface="Calibri"/>
              </a:rPr>
              <a:t> </a:t>
            </a:r>
            <a:r>
              <a:rPr lang="el-GR" sz="2400" dirty="0" smtClean="0">
                <a:cs typeface="Calibri"/>
              </a:rPr>
              <a:t>(εγ</a:t>
            </a:r>
            <a:r>
              <a:rPr lang="el-GR" sz="2400" spc="-69" dirty="0" smtClean="0">
                <a:cs typeface="Calibri"/>
              </a:rPr>
              <a:t>κ</a:t>
            </a:r>
            <a:r>
              <a:rPr lang="el-GR" sz="2400" dirty="0" smtClean="0">
                <a:cs typeface="Calibri"/>
              </a:rPr>
              <a:t>α</a:t>
            </a:r>
            <a:r>
              <a:rPr lang="el-GR" sz="2400" spc="-19" dirty="0" smtClean="0">
                <a:cs typeface="Calibri"/>
              </a:rPr>
              <a:t>τ</a:t>
            </a:r>
            <a:r>
              <a:rPr lang="el-GR" sz="2400" spc="-29" dirty="0" smtClean="0">
                <a:cs typeface="Calibri"/>
              </a:rPr>
              <a:t>α</a:t>
            </a:r>
            <a:r>
              <a:rPr lang="el-GR" sz="2400" spc="14" dirty="0" smtClean="0">
                <a:cs typeface="Calibri"/>
              </a:rPr>
              <a:t>σ</a:t>
            </a:r>
            <a:r>
              <a:rPr lang="el-GR" sz="2400" spc="-14" dirty="0" smtClean="0">
                <a:cs typeface="Calibri"/>
              </a:rPr>
              <a:t>τ</a:t>
            </a:r>
            <a:r>
              <a:rPr lang="el-GR" sz="2400" spc="-29" dirty="0" smtClean="0">
                <a:cs typeface="Calibri"/>
              </a:rPr>
              <a:t>ά</a:t>
            </a:r>
            <a:r>
              <a:rPr lang="el-GR" sz="2400" dirty="0" smtClean="0">
                <a:cs typeface="Calibri"/>
              </a:rPr>
              <a:t>σ</a:t>
            </a:r>
            <a:r>
              <a:rPr lang="el-GR" sz="2400" spc="-4" dirty="0" smtClean="0">
                <a:cs typeface="Calibri"/>
              </a:rPr>
              <a:t>ε</a:t>
            </a:r>
            <a:r>
              <a:rPr lang="el-GR" sz="2400" dirty="0" smtClean="0">
                <a:cs typeface="Calibri"/>
              </a:rPr>
              <a:t>ις,</a:t>
            </a:r>
            <a:r>
              <a:rPr lang="el-GR" sz="2400" spc="4" dirty="0" smtClean="0">
                <a:cs typeface="Calibri"/>
              </a:rPr>
              <a:t> </a:t>
            </a:r>
            <a:r>
              <a:rPr lang="el-GR" sz="2400" dirty="0" smtClean="0">
                <a:cs typeface="Calibri"/>
              </a:rPr>
              <a:t>ε</a:t>
            </a:r>
            <a:r>
              <a:rPr lang="el-GR" sz="2400" spc="-29" dirty="0" smtClean="0">
                <a:cs typeface="Calibri"/>
              </a:rPr>
              <a:t>ξ</a:t>
            </a:r>
            <a:r>
              <a:rPr lang="el-GR" sz="2400" dirty="0" smtClean="0">
                <a:cs typeface="Calibri"/>
              </a:rPr>
              <a:t>οπ</a:t>
            </a:r>
            <a:r>
              <a:rPr lang="el-GR" sz="2400" spc="-19" dirty="0" smtClean="0">
                <a:cs typeface="Calibri"/>
              </a:rPr>
              <a:t>λ</a:t>
            </a:r>
            <a:r>
              <a:rPr lang="el-GR" sz="2400" dirty="0" smtClean="0">
                <a:cs typeface="Calibri"/>
              </a:rPr>
              <a:t>ισ</a:t>
            </a:r>
            <a:r>
              <a:rPr lang="el-GR" sz="2400" spc="-14" dirty="0" smtClean="0">
                <a:cs typeface="Calibri"/>
              </a:rPr>
              <a:t>μ</a:t>
            </a:r>
            <a:r>
              <a:rPr lang="el-GR" sz="2400" dirty="0" smtClean="0">
                <a:cs typeface="Calibri"/>
              </a:rPr>
              <a:t>ός,</a:t>
            </a:r>
            <a:r>
              <a:rPr lang="el-GR" sz="2400" spc="-9" dirty="0" smtClean="0">
                <a:cs typeface="Calibri"/>
              </a:rPr>
              <a:t> </a:t>
            </a:r>
            <a:r>
              <a:rPr lang="el-GR" sz="2400" dirty="0" smtClean="0">
                <a:cs typeface="Calibri"/>
              </a:rPr>
              <a:t>δ</a:t>
            </a:r>
            <a:r>
              <a:rPr lang="el-GR" sz="2400" spc="4" dirty="0" smtClean="0">
                <a:cs typeface="Calibri"/>
              </a:rPr>
              <a:t>ι</a:t>
            </a:r>
            <a:r>
              <a:rPr lang="el-GR" sz="2400" spc="-39" dirty="0" smtClean="0">
                <a:cs typeface="Calibri"/>
              </a:rPr>
              <a:t>α</a:t>
            </a:r>
            <a:r>
              <a:rPr lang="el-GR" sz="2400" dirty="0" smtClean="0">
                <a:cs typeface="Calibri"/>
              </a:rPr>
              <a:t>δ</a:t>
            </a:r>
            <a:r>
              <a:rPr lang="el-GR" sz="2400" spc="4" dirty="0" smtClean="0">
                <a:cs typeface="Calibri"/>
              </a:rPr>
              <a:t>ι</a:t>
            </a:r>
            <a:r>
              <a:rPr lang="el-GR" sz="2400" spc="-69" dirty="0" smtClean="0">
                <a:cs typeface="Calibri"/>
              </a:rPr>
              <a:t>κ</a:t>
            </a:r>
            <a:r>
              <a:rPr lang="el-GR" sz="2400" spc="-29" dirty="0" smtClean="0">
                <a:cs typeface="Calibri"/>
              </a:rPr>
              <a:t>α</a:t>
            </a:r>
            <a:r>
              <a:rPr lang="el-GR" sz="2400" dirty="0" smtClean="0">
                <a:cs typeface="Calibri"/>
              </a:rPr>
              <a:t>σίες </a:t>
            </a:r>
            <a:r>
              <a:rPr lang="el-GR" sz="2400" spc="4" dirty="0" smtClean="0">
                <a:cs typeface="Calibri"/>
              </a:rPr>
              <a:t>γ</a:t>
            </a:r>
            <a:r>
              <a:rPr lang="el-GR" sz="2400" spc="-9" dirty="0" smtClean="0">
                <a:cs typeface="Calibri"/>
              </a:rPr>
              <a:t>ν</a:t>
            </a:r>
            <a:r>
              <a:rPr lang="el-GR" sz="2400" dirty="0" smtClean="0">
                <a:cs typeface="Calibri"/>
              </a:rPr>
              <a:t>ω</a:t>
            </a:r>
            <a:r>
              <a:rPr lang="el-GR" sz="2400" spc="14" dirty="0" smtClean="0">
                <a:cs typeface="Calibri"/>
              </a:rPr>
              <a:t>σ</a:t>
            </a:r>
            <a:r>
              <a:rPr lang="el-GR" sz="2400" dirty="0" smtClean="0">
                <a:cs typeface="Calibri"/>
              </a:rPr>
              <a:t>τι</a:t>
            </a:r>
            <a:r>
              <a:rPr lang="el-GR" sz="2400" spc="-75" dirty="0" smtClean="0">
                <a:cs typeface="Calibri"/>
              </a:rPr>
              <a:t>κ</a:t>
            </a:r>
            <a:r>
              <a:rPr lang="el-GR" sz="2400" dirty="0" smtClean="0">
                <a:cs typeface="Calibri"/>
              </a:rPr>
              <a:t>ά α</a:t>
            </a:r>
            <a:r>
              <a:rPr lang="el-GR" sz="2400" spc="9" dirty="0" smtClean="0">
                <a:cs typeface="Calibri"/>
              </a:rPr>
              <a:t>ν</a:t>
            </a:r>
            <a:r>
              <a:rPr lang="el-GR" sz="2400" dirty="0" smtClean="0">
                <a:cs typeface="Calibri"/>
              </a:rPr>
              <a:t>τι</a:t>
            </a:r>
            <a:r>
              <a:rPr lang="el-GR" sz="2400" spc="-39" dirty="0" smtClean="0">
                <a:cs typeface="Calibri"/>
              </a:rPr>
              <a:t>κ</a:t>
            </a:r>
            <a:r>
              <a:rPr lang="el-GR" sz="2400" dirty="0" smtClean="0">
                <a:cs typeface="Calibri"/>
              </a:rPr>
              <a:t>είμενα)</a:t>
            </a: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endParaRPr lang="el-GR" sz="2400" dirty="0" smtClean="0">
              <a:cs typeface="Calibri"/>
            </a:endParaRP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r>
              <a:rPr lang="el-GR" sz="2400" spc="-4" dirty="0" smtClean="0">
                <a:cs typeface="Calibri"/>
              </a:rPr>
              <a:t>Υποστηρικτικών τομέων (που αφορούν αθλητικά γεγονότα, νομικά και οικονομικά θέματα)</a:t>
            </a: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endParaRPr lang="el-GR" sz="2400" spc="-4" dirty="0" smtClean="0">
              <a:cs typeface="Calibri"/>
            </a:endParaRPr>
          </a:p>
          <a:p>
            <a:pPr marL="81280" marR="43110" algn="just">
              <a:lnSpc>
                <a:spcPts val="2545"/>
              </a:lnSpc>
              <a:spcBef>
                <a:spcPts val="127"/>
              </a:spcBef>
              <a:buSzPct val="120000"/>
              <a:buFont typeface="Wingdings" pitchFamily="2" charset="2"/>
              <a:buChar char="Ø"/>
            </a:pPr>
            <a:r>
              <a:rPr lang="el-GR" sz="2400" spc="-4" dirty="0" err="1" smtClean="0">
                <a:cs typeface="Calibri"/>
              </a:rPr>
              <a:t>Contextual</a:t>
            </a:r>
            <a:r>
              <a:rPr lang="el-GR" sz="2400" spc="-4" dirty="0" smtClean="0">
                <a:cs typeface="Calibri"/>
              </a:rPr>
              <a:t> παράγοντες (μέγεθος του οργανισμού, κυβερνητικές αποφάσεις και νομοθεσία, προσδοκίες της κοινωνίας)</a:t>
            </a:r>
          </a:p>
          <a:p>
            <a:pPr marL="12700" marR="43110">
              <a:lnSpc>
                <a:spcPct val="101725"/>
              </a:lnSpc>
              <a:spcBef>
                <a:spcPts val="1074"/>
              </a:spcBef>
            </a:pPr>
            <a:endParaRPr lang="el-GR" sz="1200" dirty="0" smtClean="0">
              <a:cs typeface="Calibri"/>
            </a:endParaRPr>
          </a:p>
          <a:p>
            <a:pPr marL="0" indent="0">
              <a:buNone/>
            </a:pPr>
            <a:endParaRPr lang="el-GR" sz="1800" dirty="0" smtClean="0">
              <a:cs typeface="Calibri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40135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365</TotalTime>
  <Words>925</Words>
  <Application>Microsoft Office PowerPoint</Application>
  <PresentationFormat>Προβολή στην οθόνη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Λειτουργική μονάδα</vt:lpstr>
      <vt:lpstr>ΙΕΚ ΣΙΝΔΟΥ ΕΚΠΑΙΔΕΥΤΗΣ ΓΥΜΝΑΣΤΙΚΗΣ ΜΕ ΒΑΡΗ   ΟΡΓΑΝΩΝΣΗ ΚΑΙ ΔΙΟΙΚΗΣΗ ΤΟΥ ΑΘΛΗΤΙΣΜΟΥ </vt:lpstr>
      <vt:lpstr>ΟΡΙΣΜΟΙ</vt:lpstr>
      <vt:lpstr>ΜΟΡΦΕΣ ΑΘΛΗΤΙΣΜΟΥ</vt:lpstr>
      <vt:lpstr> ΧΑΡΑΚΤΗΡΙΣΤΙΚΑ ΤΟΥ ΑΘΛΗΤΙΣΜΟΥ </vt:lpstr>
      <vt:lpstr>  ΣΥΓΧΡΟΝΗ ΑΝΤΙΛΗΨΗ ΓΙΑ ΤΟΝ ΑΘΛΗΤΙΣΜΟ </vt:lpstr>
      <vt:lpstr>ΟΡΙΣΜΟΙ ΔΙΟΙΚΗΣΗΣ ΑΘΛΗΤΙΣΜΟΥ</vt:lpstr>
      <vt:lpstr>ΟΡΙΣΜΟΙ ΔΙΟΙΚΗΣΗΣ ΑΘΛΗΤΙΣΜΟΥ</vt:lpstr>
      <vt:lpstr>ΟΡΙΣΜΟΙ ΔΙΟΙΚΗΣΗΣ ΑΘΛΗΤΙΣΜΟΥ</vt:lpstr>
      <vt:lpstr>ΣΥΜΠΕΡΑΣΜΑΤΙΚΑ</vt:lpstr>
      <vt:lpstr> ΟΡΙΣΜΟΣ  ΤΟΥ CHELLADURAI  </vt:lpstr>
      <vt:lpstr> ΟΡΙΟΘΕΤΗΣΗ ΤΟΥ ΧΩΡΟΥ ΤΗΣ ΔΙΟΙΚΗΣΗΣ ΑΘΛΗΤΙΣΜΟΥ </vt:lpstr>
      <vt:lpstr>Διαφάνεια 12</vt:lpstr>
      <vt:lpstr>Διαφάνεια 13</vt:lpstr>
      <vt:lpstr>Διαφάνεια 14</vt:lpstr>
      <vt:lpstr> ΨΥΧΟΛΟΓΙΚΑ ΚΑΙ ΚΟΙΝΩΝΙΚΑ ΟΦΕΛΗ </vt:lpstr>
      <vt:lpstr>ΑΘΛΗΤΙΚΟΙ ΚΑΤΑΝΑΛΩΤΕΣ</vt:lpstr>
      <vt:lpstr>ΠΑΡΑΓΩΓΗ ΑΘΛΗΤΙΚΟΥ ΠΡΟΪΟΝΤΟΣ</vt:lpstr>
      <vt:lpstr>ΥΠΟΣΤΗΡΙΞΗ ΤΟΥ ΑΘΛΗΤΙΚΟΥ ΠΡΟΪΟΝΤΟΣ</vt:lpstr>
      <vt:lpstr>ΒΙΒΛΙΟΓΡΑΦΙΑ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ÏñãÜíùóç êáé Äéïßêçóç ôïõ Áèëçôéóìïý</dc:title>
  <dc:creator>MATINA</dc:creator>
  <cp:lastModifiedBy>MATINA</cp:lastModifiedBy>
  <cp:revision>47</cp:revision>
  <dcterms:created xsi:type="dcterms:W3CDTF">2024-03-09T18:31:27Z</dcterms:created>
  <dcterms:modified xsi:type="dcterms:W3CDTF">2024-03-12T13:19:58Z</dcterms:modified>
</cp:coreProperties>
</file>