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1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75" r:id="rId17"/>
    <p:sldId id="264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7009F9-154D-4EB4-B9BC-96A92B827F7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5893ACED-707A-43DF-86AF-73B519E6B5CA}">
      <dgm:prSet phldrT="[Κείμενο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sz="2000" b="1" dirty="0" smtClean="0">
              <a:latin typeface="Arial" pitchFamily="34" charset="0"/>
              <a:cs typeface="Arial" pitchFamily="34" charset="0"/>
            </a:rPr>
            <a:t>ΣΥΝΘΗΚΕΣ ΤΗΣ ΕΠΟΧΗΣ</a:t>
          </a:r>
        </a:p>
        <a:p>
          <a:r>
            <a:rPr lang="el-GR" sz="2000" b="1" dirty="0" smtClean="0">
              <a:latin typeface="Arial" pitchFamily="34" charset="0"/>
              <a:cs typeface="Arial" pitchFamily="34" charset="0"/>
            </a:rPr>
            <a:t>ΟΙΚΟΝΟΜΙΚΕΣ-ΠΟΛΙΤΙΚΕΣ-ΠΟΛΙΤΙΣΜΙΚΕΣ-ΑΝΑΠΤΥΞΙΑΚΕΣ</a:t>
          </a:r>
        </a:p>
        <a:p>
          <a:endParaRPr lang="el-GR" sz="2000" dirty="0" smtClean="0">
            <a:latin typeface="Arial" pitchFamily="34" charset="0"/>
            <a:cs typeface="Arial" pitchFamily="34" charset="0"/>
          </a:endParaRPr>
        </a:p>
        <a:p>
          <a:r>
            <a:rPr lang="el-GR" sz="2400" b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rPr>
            <a:t>ΖΗΤΗΣΗ</a:t>
          </a:r>
          <a:endParaRPr lang="el-GR" sz="2400" b="1" dirty="0">
            <a:solidFill>
              <a:srgbClr val="FF0000"/>
            </a:solidFill>
            <a:latin typeface="Arial Black" pitchFamily="34" charset="0"/>
            <a:cs typeface="Arial" pitchFamily="34" charset="0"/>
          </a:endParaRPr>
        </a:p>
      </dgm:t>
    </dgm:pt>
    <dgm:pt modelId="{73A3FEC3-5FA0-467C-AE07-F482D0291307}" type="parTrans" cxnId="{D60E41C4-F3DB-4A8A-9109-0C15A9512D8D}">
      <dgm:prSet/>
      <dgm:spPr/>
      <dgm:t>
        <a:bodyPr/>
        <a:lstStyle/>
        <a:p>
          <a:endParaRPr lang="el-GR"/>
        </a:p>
      </dgm:t>
    </dgm:pt>
    <dgm:pt modelId="{DD6CEFE1-72E2-4A07-99E7-E8FA305FBECA}" type="sibTrans" cxnId="{D60E41C4-F3DB-4A8A-9109-0C15A9512D8D}">
      <dgm:prSet/>
      <dgm:spPr>
        <a:solidFill>
          <a:srgbClr val="FF0000"/>
        </a:solidFill>
      </dgm:spPr>
      <dgm:t>
        <a:bodyPr/>
        <a:lstStyle/>
        <a:p>
          <a:endParaRPr lang="el-GR"/>
        </a:p>
      </dgm:t>
    </dgm:pt>
    <dgm:pt modelId="{D2792E03-707A-451B-8EAA-497B54D70F4F}">
      <dgm:prSet phldrT="[Κείμενο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b="1" dirty="0" smtClean="0">
              <a:latin typeface="Arial" pitchFamily="34" charset="0"/>
              <a:cs typeface="Arial" pitchFamily="34" charset="0"/>
            </a:rPr>
            <a:t>ΣΥΜΜΕΤΟΧΗ ΣΕ ΑΘΛΗΜΑΤΑ</a:t>
          </a:r>
          <a:endParaRPr lang="el-GR" b="1" dirty="0">
            <a:latin typeface="Arial" pitchFamily="34" charset="0"/>
            <a:cs typeface="Arial" pitchFamily="34" charset="0"/>
          </a:endParaRPr>
        </a:p>
      </dgm:t>
    </dgm:pt>
    <dgm:pt modelId="{405C3FA1-85DD-441D-A119-693690791C6F}" type="parTrans" cxnId="{CEF693D4-6CE5-4D33-A345-647DE22407E8}">
      <dgm:prSet/>
      <dgm:spPr/>
      <dgm:t>
        <a:bodyPr/>
        <a:lstStyle/>
        <a:p>
          <a:endParaRPr lang="el-GR"/>
        </a:p>
      </dgm:t>
    </dgm:pt>
    <dgm:pt modelId="{8DAD82B1-BEF1-48B3-B70A-49D63C6E3B1A}" type="sibTrans" cxnId="{CEF693D4-6CE5-4D33-A345-647DE22407E8}">
      <dgm:prSet/>
      <dgm:spPr>
        <a:solidFill>
          <a:srgbClr val="FF0000"/>
        </a:solidFill>
      </dgm:spPr>
      <dgm:t>
        <a:bodyPr/>
        <a:lstStyle/>
        <a:p>
          <a:endParaRPr lang="el-GR"/>
        </a:p>
      </dgm:t>
    </dgm:pt>
    <dgm:pt modelId="{C93A7D32-7849-43F2-AC1B-FA65BDB100FE}">
      <dgm:prSet phldrT="[Κείμενο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b="1" dirty="0" smtClean="0">
              <a:latin typeface="Arial" pitchFamily="34" charset="0"/>
              <a:cs typeface="Arial" pitchFamily="34" charset="0"/>
            </a:rPr>
            <a:t>ΚΑΤΑΛΛΗΛΑ ΔΙΑΜΟΡΦΟΜΕΝΟΙ ΑΘΛΗΤΙΚΟΙ ΧΩΡΟΙ</a:t>
          </a:r>
          <a:endParaRPr lang="el-GR" b="1" dirty="0">
            <a:latin typeface="Arial" pitchFamily="34" charset="0"/>
            <a:cs typeface="Arial" pitchFamily="34" charset="0"/>
          </a:endParaRPr>
        </a:p>
      </dgm:t>
    </dgm:pt>
    <dgm:pt modelId="{AB0A920E-AF2E-471D-B8D4-FA09A464BCD5}" type="parTrans" cxnId="{5D30B2F3-9740-4AA1-B6D1-914C30AFE852}">
      <dgm:prSet/>
      <dgm:spPr/>
      <dgm:t>
        <a:bodyPr/>
        <a:lstStyle/>
        <a:p>
          <a:endParaRPr lang="el-GR"/>
        </a:p>
      </dgm:t>
    </dgm:pt>
    <dgm:pt modelId="{77036605-AD87-4760-95EE-D18817C34E45}" type="sibTrans" cxnId="{5D30B2F3-9740-4AA1-B6D1-914C30AFE852}">
      <dgm:prSet/>
      <dgm:spPr/>
      <dgm:t>
        <a:bodyPr/>
        <a:lstStyle/>
        <a:p>
          <a:endParaRPr lang="el-GR"/>
        </a:p>
      </dgm:t>
    </dgm:pt>
    <dgm:pt modelId="{99AB2A58-C7B1-4C46-A6FB-1FDBC9F3CD01}" type="pres">
      <dgm:prSet presAssocID="{DB7009F9-154D-4EB4-B9BC-96A92B827F74}" presName="linearFlow" presStyleCnt="0">
        <dgm:presLayoutVars>
          <dgm:resizeHandles val="exact"/>
        </dgm:presLayoutVars>
      </dgm:prSet>
      <dgm:spPr/>
    </dgm:pt>
    <dgm:pt modelId="{D4363F50-DB0B-467D-BEB6-353C18C0084F}" type="pres">
      <dgm:prSet presAssocID="{5893ACED-707A-43DF-86AF-73B519E6B5CA}" presName="node" presStyleLbl="node1" presStyleIdx="0" presStyleCnt="3" custScaleX="2914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F524841-0C19-4551-82C5-EA2C08EEDFC2}" type="pres">
      <dgm:prSet presAssocID="{DD6CEFE1-72E2-4A07-99E7-E8FA305FBECA}" presName="sibTrans" presStyleLbl="sibTrans2D1" presStyleIdx="0" presStyleCnt="2"/>
      <dgm:spPr/>
      <dgm:t>
        <a:bodyPr/>
        <a:lstStyle/>
        <a:p>
          <a:endParaRPr lang="el-GR"/>
        </a:p>
      </dgm:t>
    </dgm:pt>
    <dgm:pt modelId="{E1F169E9-E347-42F6-9961-517B74ADF608}" type="pres">
      <dgm:prSet presAssocID="{DD6CEFE1-72E2-4A07-99E7-E8FA305FBECA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F296CEA7-D690-4C1A-99DA-194FC90E8463}" type="pres">
      <dgm:prSet presAssocID="{D2792E03-707A-451B-8EAA-497B54D70F4F}" presName="node" presStyleLbl="node1" presStyleIdx="1" presStyleCnt="3" custScaleX="286254" custScaleY="3958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D7555A5-6D34-49E8-A74F-15A6B003A5BB}" type="pres">
      <dgm:prSet presAssocID="{8DAD82B1-BEF1-48B3-B70A-49D63C6E3B1A}" presName="sibTrans" presStyleLbl="sibTrans2D1" presStyleIdx="1" presStyleCnt="2"/>
      <dgm:spPr/>
      <dgm:t>
        <a:bodyPr/>
        <a:lstStyle/>
        <a:p>
          <a:endParaRPr lang="el-GR"/>
        </a:p>
      </dgm:t>
    </dgm:pt>
    <dgm:pt modelId="{54FD0634-E7C2-4D55-807D-22CAC0EA5A2F}" type="pres">
      <dgm:prSet presAssocID="{8DAD82B1-BEF1-48B3-B70A-49D63C6E3B1A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E81ACCDF-B2D7-489E-9394-547D7BB8D9D6}" type="pres">
      <dgm:prSet presAssocID="{C93A7D32-7849-43F2-AC1B-FA65BDB100FE}" presName="node" presStyleLbl="node1" presStyleIdx="2" presStyleCnt="3" custScaleX="275939" custScaleY="3637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7932E0F-8B8D-46C5-8CBA-006C1754D5CE}" type="presOf" srcId="{8DAD82B1-BEF1-48B3-B70A-49D63C6E3B1A}" destId="{1D7555A5-6D34-49E8-A74F-15A6B003A5BB}" srcOrd="0" destOrd="0" presId="urn:microsoft.com/office/officeart/2005/8/layout/process2"/>
    <dgm:cxn modelId="{404B121B-ACE2-4157-ACE8-BC53FDAD9E07}" type="presOf" srcId="{DB7009F9-154D-4EB4-B9BC-96A92B827F74}" destId="{99AB2A58-C7B1-4C46-A6FB-1FDBC9F3CD01}" srcOrd="0" destOrd="0" presId="urn:microsoft.com/office/officeart/2005/8/layout/process2"/>
    <dgm:cxn modelId="{5404738A-EE64-40F1-91E4-74AFC23E8020}" type="presOf" srcId="{8DAD82B1-BEF1-48B3-B70A-49D63C6E3B1A}" destId="{54FD0634-E7C2-4D55-807D-22CAC0EA5A2F}" srcOrd="1" destOrd="0" presId="urn:microsoft.com/office/officeart/2005/8/layout/process2"/>
    <dgm:cxn modelId="{8AE8B1D7-B2DC-49E1-9075-745E734BAD73}" type="presOf" srcId="{C93A7D32-7849-43F2-AC1B-FA65BDB100FE}" destId="{E81ACCDF-B2D7-489E-9394-547D7BB8D9D6}" srcOrd="0" destOrd="0" presId="urn:microsoft.com/office/officeart/2005/8/layout/process2"/>
    <dgm:cxn modelId="{0CFB48AE-434D-4A04-B7A4-74F80C91D2CA}" type="presOf" srcId="{DD6CEFE1-72E2-4A07-99E7-E8FA305FBECA}" destId="{E1F169E9-E347-42F6-9961-517B74ADF608}" srcOrd="1" destOrd="0" presId="urn:microsoft.com/office/officeart/2005/8/layout/process2"/>
    <dgm:cxn modelId="{CEF693D4-6CE5-4D33-A345-647DE22407E8}" srcId="{DB7009F9-154D-4EB4-B9BC-96A92B827F74}" destId="{D2792E03-707A-451B-8EAA-497B54D70F4F}" srcOrd="1" destOrd="0" parTransId="{405C3FA1-85DD-441D-A119-693690791C6F}" sibTransId="{8DAD82B1-BEF1-48B3-B70A-49D63C6E3B1A}"/>
    <dgm:cxn modelId="{D60E41C4-F3DB-4A8A-9109-0C15A9512D8D}" srcId="{DB7009F9-154D-4EB4-B9BC-96A92B827F74}" destId="{5893ACED-707A-43DF-86AF-73B519E6B5CA}" srcOrd="0" destOrd="0" parTransId="{73A3FEC3-5FA0-467C-AE07-F482D0291307}" sibTransId="{DD6CEFE1-72E2-4A07-99E7-E8FA305FBECA}"/>
    <dgm:cxn modelId="{5D30B2F3-9740-4AA1-B6D1-914C30AFE852}" srcId="{DB7009F9-154D-4EB4-B9BC-96A92B827F74}" destId="{C93A7D32-7849-43F2-AC1B-FA65BDB100FE}" srcOrd="2" destOrd="0" parTransId="{AB0A920E-AF2E-471D-B8D4-FA09A464BCD5}" sibTransId="{77036605-AD87-4760-95EE-D18817C34E45}"/>
    <dgm:cxn modelId="{08683106-1C15-43D9-BB38-D1CAFBA0E552}" type="presOf" srcId="{DD6CEFE1-72E2-4A07-99E7-E8FA305FBECA}" destId="{9F524841-0C19-4551-82C5-EA2C08EEDFC2}" srcOrd="0" destOrd="0" presId="urn:microsoft.com/office/officeart/2005/8/layout/process2"/>
    <dgm:cxn modelId="{53B4B382-7316-4669-B432-E3C6C8208D96}" type="presOf" srcId="{5893ACED-707A-43DF-86AF-73B519E6B5CA}" destId="{D4363F50-DB0B-467D-BEB6-353C18C0084F}" srcOrd="0" destOrd="0" presId="urn:microsoft.com/office/officeart/2005/8/layout/process2"/>
    <dgm:cxn modelId="{8092BF25-6C21-478E-9B91-E18CE9805754}" type="presOf" srcId="{D2792E03-707A-451B-8EAA-497B54D70F4F}" destId="{F296CEA7-D690-4C1A-99DA-194FC90E8463}" srcOrd="0" destOrd="0" presId="urn:microsoft.com/office/officeart/2005/8/layout/process2"/>
    <dgm:cxn modelId="{FA6E53FE-05BC-4BA2-B321-07B1A8F74B0E}" type="presParOf" srcId="{99AB2A58-C7B1-4C46-A6FB-1FDBC9F3CD01}" destId="{D4363F50-DB0B-467D-BEB6-353C18C0084F}" srcOrd="0" destOrd="0" presId="urn:microsoft.com/office/officeart/2005/8/layout/process2"/>
    <dgm:cxn modelId="{42B2BC18-2E72-4072-A24B-DFDE69D4321C}" type="presParOf" srcId="{99AB2A58-C7B1-4C46-A6FB-1FDBC9F3CD01}" destId="{9F524841-0C19-4551-82C5-EA2C08EEDFC2}" srcOrd="1" destOrd="0" presId="urn:microsoft.com/office/officeart/2005/8/layout/process2"/>
    <dgm:cxn modelId="{C67CEDA6-B293-4C96-8916-19D3DBDB0046}" type="presParOf" srcId="{9F524841-0C19-4551-82C5-EA2C08EEDFC2}" destId="{E1F169E9-E347-42F6-9961-517B74ADF608}" srcOrd="0" destOrd="0" presId="urn:microsoft.com/office/officeart/2005/8/layout/process2"/>
    <dgm:cxn modelId="{AA94ABC3-1C95-45D2-95FA-4E30386E04A6}" type="presParOf" srcId="{99AB2A58-C7B1-4C46-A6FB-1FDBC9F3CD01}" destId="{F296CEA7-D690-4C1A-99DA-194FC90E8463}" srcOrd="2" destOrd="0" presId="urn:microsoft.com/office/officeart/2005/8/layout/process2"/>
    <dgm:cxn modelId="{9A58830B-3ACB-46FE-ADFE-015E58BAE2F9}" type="presParOf" srcId="{99AB2A58-C7B1-4C46-A6FB-1FDBC9F3CD01}" destId="{1D7555A5-6D34-49E8-A74F-15A6B003A5BB}" srcOrd="3" destOrd="0" presId="urn:microsoft.com/office/officeart/2005/8/layout/process2"/>
    <dgm:cxn modelId="{5039BC05-E33D-4A4A-9E5C-8BEB06143FE5}" type="presParOf" srcId="{1D7555A5-6D34-49E8-A74F-15A6B003A5BB}" destId="{54FD0634-E7C2-4D55-807D-22CAC0EA5A2F}" srcOrd="0" destOrd="0" presId="urn:microsoft.com/office/officeart/2005/8/layout/process2"/>
    <dgm:cxn modelId="{43A7551B-28B9-427F-ADCE-6AA4740C1196}" type="presParOf" srcId="{99AB2A58-C7B1-4C46-A6FB-1FDBC9F3CD01}" destId="{E81ACCDF-B2D7-489E-9394-547D7BB8D9D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63F50-DB0B-467D-BEB6-353C18C0084F}">
      <dsp:nvSpPr>
        <dsp:cNvPr id="0" name=""/>
        <dsp:cNvSpPr/>
      </dsp:nvSpPr>
      <dsp:spPr>
        <a:xfrm>
          <a:off x="0" y="410"/>
          <a:ext cx="8072494" cy="18750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lumMod val="110000"/>
                <a:satMod val="105000"/>
                <a:tint val="67000"/>
              </a:schemeClr>
            </a:gs>
            <a:gs pos="50000">
              <a:schemeClr val="dk1">
                <a:lumMod val="105000"/>
                <a:satMod val="103000"/>
                <a:tint val="73000"/>
              </a:schemeClr>
            </a:gs>
            <a:gs pos="100000">
              <a:schemeClr val="dk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latin typeface="Arial" pitchFamily="34" charset="0"/>
              <a:cs typeface="Arial" pitchFamily="34" charset="0"/>
            </a:rPr>
            <a:t>ΣΥΝΘΗΚΕΣ ΤΗΣ ΕΠΟΧΗΣ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latin typeface="Arial" pitchFamily="34" charset="0"/>
              <a:cs typeface="Arial" pitchFamily="34" charset="0"/>
            </a:rPr>
            <a:t>ΟΙΚΟΝΟΜΙΚΕΣ-ΠΟΛΙΤΙΚΕΣ-ΠΟΛΙΤΙΣΜΙΚΕΣ-ΑΝΑΠΤΥΞΙΑΚΕΣ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 dirty="0" smtClean="0">
            <a:latin typeface="Arial" pitchFamily="34" charset="0"/>
            <a:cs typeface="Arial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rPr>
            <a:t>ΖΗΤΗΣΗ</a:t>
          </a:r>
          <a:endParaRPr lang="el-GR" sz="2400" b="1" kern="1200" dirty="0">
            <a:solidFill>
              <a:srgbClr val="FF0000"/>
            </a:solidFill>
            <a:latin typeface="Arial Black" pitchFamily="34" charset="0"/>
            <a:cs typeface="Arial" pitchFamily="34" charset="0"/>
          </a:endParaRPr>
        </a:p>
      </dsp:txBody>
      <dsp:txXfrm>
        <a:off x="54918" y="55328"/>
        <a:ext cx="7962658" cy="1765189"/>
      </dsp:txXfrm>
    </dsp:sp>
    <dsp:sp modelId="{9F524841-0C19-4551-82C5-EA2C08EEDFC2}">
      <dsp:nvSpPr>
        <dsp:cNvPr id="0" name=""/>
        <dsp:cNvSpPr/>
      </dsp:nvSpPr>
      <dsp:spPr>
        <a:xfrm rot="5400000">
          <a:off x="3684679" y="1922311"/>
          <a:ext cx="703134" cy="843761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/>
        </a:p>
      </dsp:txBody>
      <dsp:txXfrm rot="-5400000">
        <a:off x="3783118" y="1992624"/>
        <a:ext cx="506257" cy="492194"/>
      </dsp:txXfrm>
    </dsp:sp>
    <dsp:sp modelId="{F296CEA7-D690-4C1A-99DA-194FC90E8463}">
      <dsp:nvSpPr>
        <dsp:cNvPr id="0" name=""/>
        <dsp:cNvSpPr/>
      </dsp:nvSpPr>
      <dsp:spPr>
        <a:xfrm>
          <a:off x="71441" y="2812948"/>
          <a:ext cx="7929610" cy="74228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lumMod val="110000"/>
                <a:satMod val="105000"/>
                <a:tint val="67000"/>
              </a:schemeClr>
            </a:gs>
            <a:gs pos="50000">
              <a:schemeClr val="dk1">
                <a:lumMod val="105000"/>
                <a:satMod val="103000"/>
                <a:tint val="73000"/>
              </a:schemeClr>
            </a:gs>
            <a:gs pos="100000">
              <a:schemeClr val="dk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b="1" kern="1200" dirty="0" smtClean="0">
              <a:latin typeface="Arial" pitchFamily="34" charset="0"/>
              <a:cs typeface="Arial" pitchFamily="34" charset="0"/>
            </a:rPr>
            <a:t>ΣΥΜΜΕΤΟΧΗ ΣΕ ΑΘΛΗΜΑΤΑ</a:t>
          </a:r>
          <a:endParaRPr lang="el-GR" sz="2200" b="1" kern="1200" dirty="0">
            <a:latin typeface="Arial" pitchFamily="34" charset="0"/>
            <a:cs typeface="Arial" pitchFamily="34" charset="0"/>
          </a:endParaRPr>
        </a:p>
      </dsp:txBody>
      <dsp:txXfrm>
        <a:off x="93182" y="2834689"/>
        <a:ext cx="7886128" cy="698803"/>
      </dsp:txXfrm>
    </dsp:sp>
    <dsp:sp modelId="{1D7555A5-6D34-49E8-A74F-15A6B003A5BB}">
      <dsp:nvSpPr>
        <dsp:cNvPr id="0" name=""/>
        <dsp:cNvSpPr/>
      </dsp:nvSpPr>
      <dsp:spPr>
        <a:xfrm rot="5400000">
          <a:off x="3684679" y="3602109"/>
          <a:ext cx="703134" cy="843761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/>
        </a:p>
      </dsp:txBody>
      <dsp:txXfrm rot="-5400000">
        <a:off x="3783118" y="3672422"/>
        <a:ext cx="506257" cy="492194"/>
      </dsp:txXfrm>
    </dsp:sp>
    <dsp:sp modelId="{E81ACCDF-B2D7-489E-9394-547D7BB8D9D6}">
      <dsp:nvSpPr>
        <dsp:cNvPr id="0" name=""/>
        <dsp:cNvSpPr/>
      </dsp:nvSpPr>
      <dsp:spPr>
        <a:xfrm>
          <a:off x="214311" y="4492746"/>
          <a:ext cx="7643871" cy="6821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lumMod val="110000"/>
                <a:satMod val="105000"/>
                <a:tint val="67000"/>
              </a:schemeClr>
            </a:gs>
            <a:gs pos="50000">
              <a:schemeClr val="dk1">
                <a:lumMod val="105000"/>
                <a:satMod val="103000"/>
                <a:tint val="73000"/>
              </a:schemeClr>
            </a:gs>
            <a:gs pos="100000">
              <a:schemeClr val="dk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b="1" kern="1200" dirty="0" smtClean="0">
              <a:latin typeface="Arial" pitchFamily="34" charset="0"/>
              <a:cs typeface="Arial" pitchFamily="34" charset="0"/>
            </a:rPr>
            <a:t>ΚΑΤΑΛΛΗΛΑ ΔΙΑΜΟΡΦΟΜΕΝΟΙ ΑΘΛΗΤΙΚΟΙ ΧΩΡΟΙ</a:t>
          </a:r>
          <a:endParaRPr lang="el-GR" sz="2200" b="1" kern="1200" dirty="0">
            <a:latin typeface="Arial" pitchFamily="34" charset="0"/>
            <a:cs typeface="Arial" pitchFamily="34" charset="0"/>
          </a:endParaRPr>
        </a:p>
      </dsp:txBody>
      <dsp:txXfrm>
        <a:off x="234289" y="4512724"/>
        <a:ext cx="7603915" cy="642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27230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5452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955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6751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8153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689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3159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9318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37047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47374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6795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7555F-CB49-44EC-9DD2-5AC995251835}" type="datetimeFigureOut">
              <a:rPr lang="el-GR" smtClean="0"/>
              <a:pPr/>
              <a:t>17/4/2024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554C1-7F72-4E1D-8078-5FFA017E30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6860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3286124"/>
            <a:ext cx="8243918" cy="1857388"/>
          </a:xfrm>
        </p:spPr>
        <p:txBody>
          <a:bodyPr>
            <a:normAutofit/>
          </a:bodyPr>
          <a:lstStyle/>
          <a:p>
            <a:pPr algn="r"/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ΔΙΟΙΚΗΣΗ ΚΑΙ ΟΡΓΑΝΩΣΗ ΤΟΥ ΑΘΛΗΤΙΣΜΟΥ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ΔΙΟΙΚΗΣΗ ΑΘΛΗΤΙΚΩΝ ΕΓΚΑΤΑΣΤΑΣΕΩΝ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728" y="5429264"/>
            <a:ext cx="6400800" cy="895344"/>
          </a:xfrm>
        </p:spPr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357158" y="571481"/>
            <a:ext cx="564360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ΣΑΕΚ ΣΙΝΔΟΥ</a:t>
            </a:r>
            <a:r>
              <a:rPr lang="el-GR" sz="2800" dirty="0" smtClean="0">
                <a:solidFill>
                  <a:prstClr val="black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2800" dirty="0" smtClean="0">
                <a:solidFill>
                  <a:prstClr val="black">
                    <a:tint val="7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ΕΚΠΑΙΔΕΥΤΗΣ ΓΥΜΝΑΣΤΙΚΗΣ ΜΕ ΒΑΡΗ Β</a:t>
            </a:r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001156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31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ΔΙΟΙΚΗΣΗ ΑΘΛΗΤΙΚΩΝ ΕΓΚΑΤΑΣΤΑΣΕΩΝ</a:t>
            </a:r>
            <a:r>
              <a:rPr lang="el-G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428736"/>
            <a:ext cx="9001156" cy="5429264"/>
          </a:xfrm>
        </p:spPr>
        <p:txBody>
          <a:bodyPr>
            <a:normAutofit/>
          </a:bodyPr>
          <a:lstStyle/>
          <a:p>
            <a:pPr marL="12700">
              <a:lnSpc>
                <a:spcPts val="3662"/>
              </a:lnSpc>
              <a:spcBef>
                <a:spcPts val="100"/>
              </a:spcBef>
              <a:buClr>
                <a:srgbClr val="FF0000"/>
              </a:buClr>
              <a:buSzPct val="120000"/>
              <a:buFont typeface="Wingdings" pitchFamily="2" charset="2"/>
              <a:buChar char="q"/>
            </a:pPr>
            <a:r>
              <a:rPr lang="el-GR" sz="2200" dirty="0">
                <a:latin typeface="Arial" pitchFamily="34" charset="0"/>
                <a:cs typeface="Arial" pitchFamily="34" charset="0"/>
              </a:rPr>
              <a:t>Η έ</a:t>
            </a:r>
            <a:r>
              <a:rPr lang="el-GR" sz="2200" spc="9" dirty="0">
                <a:latin typeface="Arial" pitchFamily="34" charset="0"/>
                <a:cs typeface="Arial" pitchFamily="34" charset="0"/>
              </a:rPr>
              <a:t>λ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λειψη ε</a:t>
            </a:r>
            <a:r>
              <a:rPr lang="el-GR" sz="2200" spc="-25" dirty="0">
                <a:latin typeface="Arial" pitchFamily="34" charset="0"/>
                <a:cs typeface="Arial" pitchFamily="34" charset="0"/>
              </a:rPr>
              <a:t>ξ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ειδι</a:t>
            </a:r>
            <a:r>
              <a:rPr lang="el-GR" sz="2200" spc="-39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ευ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μ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έ</a:t>
            </a:r>
            <a:r>
              <a:rPr lang="el-GR" sz="2200" spc="-14" dirty="0">
                <a:latin typeface="Arial" pitchFamily="34" charset="0"/>
                <a:cs typeface="Arial" pitchFamily="34" charset="0"/>
              </a:rPr>
              <a:t>ν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ω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ν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spc="14" dirty="0">
                <a:latin typeface="Arial" pitchFamily="34" charset="0"/>
                <a:cs typeface="Arial" pitchFamily="34" charset="0"/>
              </a:rPr>
              <a:t>γ</a:t>
            </a:r>
            <a:r>
              <a:rPr lang="el-GR" sz="2200" spc="-14" dirty="0">
                <a:latin typeface="Arial" pitchFamily="34" charset="0"/>
                <a:cs typeface="Arial" pitchFamily="34" charset="0"/>
              </a:rPr>
              <a:t>ν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ώσε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ω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ν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οδ</a:t>
            </a:r>
            <a:r>
              <a:rPr lang="el-GR" sz="2200" spc="-44" dirty="0">
                <a:latin typeface="Arial" pitchFamily="34" charset="0"/>
                <a:cs typeface="Arial" pitchFamily="34" charset="0"/>
              </a:rPr>
              <a:t>η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γεί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200" spc="-25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200" spc="9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λές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φορές σε </a:t>
            </a:r>
            <a:r>
              <a:rPr lang="el-GR" sz="2200" spc="-39" dirty="0">
                <a:latin typeface="Arial" pitchFamily="34" charset="0"/>
                <a:cs typeface="Arial" pitchFamily="34" charset="0"/>
              </a:rPr>
              <a:t>λ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αθεμένες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επ</a:t>
            </a:r>
            <a:r>
              <a:rPr lang="el-GR" sz="2200" spc="25" dirty="0">
                <a:latin typeface="Arial" pitchFamily="34" charset="0"/>
                <a:cs typeface="Arial" pitchFamily="34" charset="0"/>
              </a:rPr>
              <a:t>ι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λ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ογές</a:t>
            </a:r>
            <a:r>
              <a:rPr lang="el-GR" sz="2200" spc="-2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spc="19" dirty="0">
                <a:latin typeface="Arial" pitchFamily="34" charset="0"/>
                <a:cs typeface="Arial" pitchFamily="34" charset="0"/>
              </a:rPr>
              <a:t>(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π.χ.</a:t>
            </a:r>
            <a:r>
              <a:rPr lang="el-GR" sz="2200" spc="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ό</a:t>
            </a:r>
            <a:r>
              <a:rPr lang="el-GR" sz="2200" spc="4" dirty="0">
                <a:latin typeface="Arial" pitchFamily="34" charset="0"/>
                <a:cs typeface="Arial" pitchFamily="34" charset="0"/>
              </a:rPr>
              <a:t>χ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ι </a:t>
            </a:r>
            <a:r>
              <a:rPr lang="el-GR" sz="2200" spc="-94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200" spc="9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λή</a:t>
            </a:r>
            <a:r>
              <a:rPr lang="el-GR" sz="2200" spc="-1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spc="34" dirty="0">
                <a:latin typeface="Arial" pitchFamily="34" charset="0"/>
                <a:cs typeface="Arial" pitchFamily="34" charset="0"/>
              </a:rPr>
              <a:t>σ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τελέ</a:t>
            </a:r>
            <a:r>
              <a:rPr lang="el-GR" sz="2200" spc="-29" dirty="0">
                <a:latin typeface="Arial" pitchFamily="34" charset="0"/>
                <a:cs typeface="Arial" pitchFamily="34" charset="0"/>
              </a:rPr>
              <a:t>χ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ωση,</a:t>
            </a:r>
            <a:r>
              <a:rPr lang="el-GR" sz="2200" spc="-2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spc="-34" dirty="0">
                <a:latin typeface="Arial" pitchFamily="34" charset="0"/>
                <a:cs typeface="Arial" pitchFamily="34" charset="0"/>
              </a:rPr>
              <a:t>α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δυ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ν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αμία ανάπτυξης νέ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ω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ν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200" spc="-54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2200" spc="-19" dirty="0" smtClean="0">
                <a:latin typeface="Arial" pitchFamily="34" charset="0"/>
                <a:cs typeface="Arial" pitchFamily="34" charset="0"/>
              </a:rPr>
              <a:t>ώ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ν </a:t>
            </a:r>
            <a:r>
              <a:rPr lang="el-GR" sz="2200" spc="-34" dirty="0">
                <a:latin typeface="Arial" pitchFamily="34" charset="0"/>
                <a:cs typeface="Arial" pitchFamily="34" charset="0"/>
              </a:rPr>
              <a:t>ε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σόδων κ.ά.)</a:t>
            </a:r>
            <a:r>
              <a:rPr lang="el-GR" sz="2200" spc="14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με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σοβ</a:t>
            </a:r>
            <a:r>
              <a:rPr lang="el-GR" sz="2200" spc="4" dirty="0">
                <a:latin typeface="Arial" pitchFamily="34" charset="0"/>
                <a:cs typeface="Arial" pitchFamily="34" charset="0"/>
              </a:rPr>
              <a:t>α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ρές ε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π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ιπτώσεις </a:t>
            </a:r>
            <a:r>
              <a:rPr lang="el-GR" sz="2200" spc="29" dirty="0">
                <a:latin typeface="Arial" pitchFamily="34" charset="0"/>
                <a:cs typeface="Arial" pitchFamily="34" charset="0"/>
              </a:rPr>
              <a:t>σ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τη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λε</a:t>
            </a:r>
            <a:r>
              <a:rPr lang="el-GR" sz="2200" spc="-39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2200" spc="-19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ου</a:t>
            </a:r>
            <a:r>
              <a:rPr lang="el-GR" sz="2200" spc="-19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2200" spc="9" dirty="0" smtClean="0">
                <a:latin typeface="Arial" pitchFamily="34" charset="0"/>
                <a:cs typeface="Arial" pitchFamily="34" charset="0"/>
              </a:rPr>
              <a:t>ί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200" spc="-1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ους </a:t>
            </a:r>
            <a:r>
              <a:rPr lang="el-GR" sz="2200" spc="14" dirty="0">
                <a:latin typeface="Arial" pitchFamily="34" charset="0"/>
                <a:cs typeface="Arial" pitchFamily="34" charset="0"/>
              </a:rPr>
              <a:t>(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π.χ.</a:t>
            </a:r>
            <a:r>
              <a:rPr lang="el-GR" sz="2200" spc="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π</a:t>
            </a:r>
            <a:r>
              <a:rPr lang="el-GR" sz="2200" spc="-25" dirty="0">
                <a:latin typeface="Arial" pitchFamily="34" charset="0"/>
                <a:cs typeface="Arial" pitchFamily="34" charset="0"/>
              </a:rPr>
              <a:t>ο</a:t>
            </a:r>
            <a:r>
              <a:rPr lang="el-GR" sz="2200" spc="-34" dirty="0">
                <a:latin typeface="Arial" pitchFamily="34" charset="0"/>
                <a:cs typeface="Arial" pitchFamily="34" charset="0"/>
              </a:rPr>
              <a:t>λ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ύ υψη</a:t>
            </a:r>
            <a:r>
              <a:rPr lang="el-GR" sz="2200" spc="-29" dirty="0">
                <a:latin typeface="Arial" pitchFamily="34" charset="0"/>
                <a:cs typeface="Arial" pitchFamily="34" charset="0"/>
              </a:rPr>
              <a:t>λ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ό </a:t>
            </a:r>
            <a:r>
              <a:rPr lang="el-GR" sz="2200" spc="-84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ό</a:t>
            </a:r>
            <a:r>
              <a:rPr lang="el-GR" sz="2200" spc="34" dirty="0">
                <a:latin typeface="Arial" pitchFamily="34" charset="0"/>
                <a:cs typeface="Arial" pitchFamily="34" charset="0"/>
              </a:rPr>
              <a:t>σ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ος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λε</a:t>
            </a:r>
            <a:r>
              <a:rPr lang="el-GR" sz="2200" spc="-39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2200" spc="-19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ου</a:t>
            </a:r>
            <a:r>
              <a:rPr lang="el-GR" sz="2200" spc="-19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2200" spc="9" dirty="0" smtClean="0">
                <a:latin typeface="Arial" pitchFamily="34" charset="0"/>
                <a:cs typeface="Arial" pitchFamily="34" charset="0"/>
              </a:rPr>
              <a:t>ί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ας</a:t>
            </a:r>
            <a:r>
              <a:rPr lang="el-GR" sz="2200" spc="-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spc="-94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αι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συντήρησης,</a:t>
            </a:r>
            <a:r>
              <a:rPr lang="el-GR" sz="2200" spc="2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έ</a:t>
            </a:r>
            <a:r>
              <a:rPr lang="el-GR" sz="2200" spc="9" dirty="0">
                <a:latin typeface="Arial" pitchFamily="34" charset="0"/>
                <a:cs typeface="Arial" pitchFamily="34" charset="0"/>
              </a:rPr>
              <a:t>λ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λειψη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αποτελ</a:t>
            </a:r>
            <a:r>
              <a:rPr lang="el-GR" sz="2200" spc="-34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200" spc="-19" dirty="0" smtClean="0">
                <a:latin typeface="Arial" pitchFamily="34" charset="0"/>
                <a:cs typeface="Arial" pitchFamily="34" charset="0"/>
              </a:rPr>
              <a:t>μ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ατ</a:t>
            </a:r>
            <a:r>
              <a:rPr lang="el-GR" sz="2200" spc="4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2200" spc="-54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200" spc="-14" dirty="0" smtClean="0">
                <a:latin typeface="Arial" pitchFamily="34" charset="0"/>
                <a:cs typeface="Arial" pitchFamily="34" charset="0"/>
              </a:rPr>
              <a:t>ώ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z="2200" spc="-2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μέ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ρ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ω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ν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πρ</a:t>
            </a:r>
            <a:r>
              <a:rPr lang="el-GR" sz="2200" spc="-29" dirty="0" smtClean="0">
                <a:latin typeface="Arial" pitchFamily="34" charset="0"/>
                <a:cs typeface="Arial" pitchFamily="34" charset="0"/>
              </a:rPr>
              <a:t>ό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ληψης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ατυχη</a:t>
            </a:r>
            <a:r>
              <a:rPr lang="el-GR" sz="2200" spc="-14" dirty="0">
                <a:latin typeface="Arial" pitchFamily="34" charset="0"/>
                <a:cs typeface="Arial" pitchFamily="34" charset="0"/>
              </a:rPr>
              <a:t>μ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άτ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ω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ν κ.ά.</a:t>
            </a:r>
            <a:r>
              <a:rPr lang="el-GR" sz="2200" spc="4" dirty="0">
                <a:latin typeface="Arial" pitchFamily="34" charset="0"/>
                <a:cs typeface="Arial" pitchFamily="34" charset="0"/>
              </a:rPr>
              <a:t>)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12700">
              <a:lnSpc>
                <a:spcPts val="3662"/>
              </a:lnSpc>
              <a:spcBef>
                <a:spcPts val="100"/>
              </a:spcBef>
              <a:buClr>
                <a:srgbClr val="FF0000"/>
              </a:buClr>
              <a:buSzPct val="120000"/>
              <a:buFont typeface="Wingdings" pitchFamily="2" charset="2"/>
              <a:buChar char="q"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12700" marR="537789">
              <a:lnSpc>
                <a:spcPts val="3662"/>
              </a:lnSpc>
              <a:spcBef>
                <a:spcPts val="417"/>
              </a:spcBef>
              <a:buClr>
                <a:srgbClr val="FF0000"/>
              </a:buClr>
              <a:buSzPct val="120000"/>
              <a:buFont typeface="Wingdings" pitchFamily="2" charset="2"/>
              <a:buChar char="q"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Κρ</a:t>
            </a:r>
            <a:r>
              <a:rPr lang="el-GR" sz="2200" spc="-44" dirty="0">
                <a:latin typeface="Arial" pitchFamily="34" charset="0"/>
                <a:cs typeface="Arial" pitchFamily="34" charset="0"/>
              </a:rPr>
              <a:t>ί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νε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αι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σ</a:t>
            </a:r>
            <a:r>
              <a:rPr lang="el-GR" sz="2200" spc="-94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όπιμη</a:t>
            </a:r>
            <a:r>
              <a:rPr lang="el-GR" sz="2200" spc="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η ύ</a:t>
            </a:r>
            <a:r>
              <a:rPr lang="el-GR" sz="2200" spc="-29" dirty="0">
                <a:latin typeface="Arial" pitchFamily="34" charset="0"/>
                <a:cs typeface="Arial" pitchFamily="34" charset="0"/>
              </a:rPr>
              <a:t>π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αρξη ε</a:t>
            </a:r>
            <a:r>
              <a:rPr lang="el-GR" sz="2200" spc="-34" dirty="0">
                <a:latin typeface="Arial" pitchFamily="34" charset="0"/>
                <a:cs typeface="Arial" pitchFamily="34" charset="0"/>
              </a:rPr>
              <a:t>ξ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ειδι</a:t>
            </a:r>
            <a:r>
              <a:rPr lang="el-GR" sz="2200" spc="-39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ευ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μ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έ</a:t>
            </a:r>
            <a:r>
              <a:rPr lang="el-GR" sz="2200" spc="-14" dirty="0">
                <a:latin typeface="Arial" pitchFamily="34" charset="0"/>
                <a:cs typeface="Arial" pitchFamily="34" charset="0"/>
              </a:rPr>
              <a:t>ν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ω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ν </a:t>
            </a:r>
            <a:r>
              <a:rPr lang="el-GR" sz="2200" spc="34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τελε</a:t>
            </a:r>
            <a:r>
              <a:rPr lang="el-GR" sz="2200" spc="-29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el-GR" sz="2200" spc="-14" dirty="0" smtClean="0">
                <a:latin typeface="Arial" pitchFamily="34" charset="0"/>
                <a:cs typeface="Arial" pitchFamily="34" charset="0"/>
              </a:rPr>
              <a:t>ώ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z="2200" spc="-3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α</a:t>
            </a:r>
            <a:r>
              <a:rPr lang="el-GR" sz="2200" spc="-25" dirty="0">
                <a:latin typeface="Arial" pitchFamily="34" charset="0"/>
                <a:cs typeface="Arial" pitchFamily="34" charset="0"/>
              </a:rPr>
              <a:t>θ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λ</a:t>
            </a:r>
            <a:r>
              <a:rPr lang="el-GR" sz="2200" spc="-50" dirty="0">
                <a:latin typeface="Arial" pitchFamily="34" charset="0"/>
                <a:cs typeface="Arial" pitchFamily="34" charset="0"/>
              </a:rPr>
              <a:t>η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τι</a:t>
            </a:r>
            <a:r>
              <a:rPr lang="el-GR" sz="2200" spc="4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ής</a:t>
            </a:r>
            <a:r>
              <a:rPr lang="el-GR" sz="2200" spc="1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διο</a:t>
            </a:r>
            <a:r>
              <a:rPr lang="el-GR" sz="2200" spc="9" dirty="0">
                <a:latin typeface="Arial" pitchFamily="34" charset="0"/>
                <a:cs typeface="Arial" pitchFamily="34" charset="0"/>
              </a:rPr>
              <a:t>ί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κησης,</a:t>
            </a:r>
            <a:r>
              <a:rPr lang="el-GR" sz="2200" spc="-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έ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σι ώ</a:t>
            </a:r>
            <a:r>
              <a:rPr lang="el-GR" sz="2200" spc="25" dirty="0">
                <a:latin typeface="Arial" pitchFamily="34" charset="0"/>
                <a:cs typeface="Arial" pitchFamily="34" charset="0"/>
              </a:rPr>
              <a:t>σ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τε να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200" spc="-34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sz="2200" spc="-9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2200" spc="-19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ει</a:t>
            </a:r>
            <a:r>
              <a:rPr lang="el-GR" sz="2200" spc="-2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αποτε</a:t>
            </a:r>
            <a:r>
              <a:rPr lang="el-GR" sz="2200" spc="4" dirty="0">
                <a:latin typeface="Arial" pitchFamily="34" charset="0"/>
                <a:cs typeface="Arial" pitchFamily="34" charset="0"/>
              </a:rPr>
              <a:t>λ</a:t>
            </a:r>
            <a:r>
              <a:rPr lang="el-GR" sz="2200" spc="-34" dirty="0">
                <a:latin typeface="Arial" pitchFamily="34" charset="0"/>
                <a:cs typeface="Arial" pitchFamily="34" charset="0"/>
              </a:rPr>
              <a:t>ε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σ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μ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ατ</a:t>
            </a:r>
            <a:r>
              <a:rPr lang="el-GR" sz="2200" spc="9" dirty="0">
                <a:latin typeface="Arial" pitchFamily="34" charset="0"/>
                <a:cs typeface="Arial" pitchFamily="34" charset="0"/>
              </a:rPr>
              <a:t>ι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κή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δι</a:t>
            </a:r>
            <a:r>
              <a:rPr lang="el-GR" sz="2200" spc="9" dirty="0">
                <a:latin typeface="Arial" pitchFamily="34" charset="0"/>
                <a:cs typeface="Arial" pitchFamily="34" charset="0"/>
              </a:rPr>
              <a:t>α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χ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είρ</a:t>
            </a:r>
            <a:r>
              <a:rPr lang="el-GR" sz="2200" spc="4" dirty="0">
                <a:latin typeface="Arial" pitchFamily="34" charset="0"/>
                <a:cs typeface="Arial" pitchFamily="34" charset="0"/>
              </a:rPr>
              <a:t>ι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ση</a:t>
            </a:r>
            <a:r>
              <a:rPr lang="el-GR" sz="2200" spc="-19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της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εγ</a:t>
            </a:r>
            <a:r>
              <a:rPr lang="el-GR" sz="2200" spc="-84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ατ</a:t>
            </a:r>
            <a:r>
              <a:rPr lang="el-GR" sz="2200" spc="-25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sz="2200" spc="34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200" spc="-39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σης</a:t>
            </a:r>
            <a:r>
              <a:rPr lang="el-GR" sz="2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12700">
              <a:lnSpc>
                <a:spcPts val="3662"/>
              </a:lnSpc>
              <a:spcBef>
                <a:spcPts val="100"/>
              </a:spcBef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44" y="285728"/>
            <a:ext cx="9001156" cy="785818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ΔΙΟΙΚΗΣΗ ΑΘΛΗΤΙΚΩΝ ΕΓΚΑΤΑΣΤΑΣΕΩΝ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SzPct val="120000"/>
              <a:buFont typeface="Wingdings" pitchFamily="2" charset="2"/>
              <a:buChar char="q"/>
            </a:pPr>
            <a:r>
              <a:rPr lang="el-GR" sz="2400" b="1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η   διοίκηση   σε   ένα   αθλητικό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κέντρο μπορεί να την ασκήσει:</a:t>
            </a:r>
          </a:p>
          <a:p>
            <a:pPr>
              <a:buNone/>
            </a:pPr>
            <a:r>
              <a:rPr lang="el-GR" sz="3800" dirty="0">
                <a:latin typeface="Arial" pitchFamily="34" charset="0"/>
                <a:cs typeface="Arial" pitchFamily="34" charset="0"/>
              </a:rPr>
              <a:t> </a:t>
            </a:r>
            <a:endParaRPr lang="el-GR" sz="4000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Ο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Ιδιοκτήτης</a:t>
            </a:r>
          </a:p>
          <a:p>
            <a:pPr>
              <a:buClr>
                <a:srgbClr val="FF0000"/>
              </a:buClr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Ο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Ενοικιαστής</a:t>
            </a:r>
          </a:p>
          <a:p>
            <a:pPr>
              <a:buClr>
                <a:srgbClr val="FF0000"/>
              </a:buClr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Ένας Μη Κερδοσκοπικός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Οργανισµός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Μια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Ιδιωτική Εταιρία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l-GR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l-GR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ΙΔΙΟΚΤΗΤΗΣ</a:t>
            </a:r>
            <a:r>
              <a:rPr lang="el-GR" sz="3100" dirty="0">
                <a:latin typeface="Arial" pitchFamily="34" charset="0"/>
                <a:cs typeface="Arial" pitchFamily="34" charset="0"/>
              </a:rPr>
              <a:t/>
            </a:r>
            <a:br>
              <a:rPr lang="el-GR" sz="3100" dirty="0">
                <a:latin typeface="Arial" pitchFamily="34" charset="0"/>
                <a:cs typeface="Arial" pitchFamily="34" charset="0"/>
              </a:rPr>
            </a:br>
            <a:endParaRPr lang="el-GR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el-G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Clr>
                <a:srgbClr val="FF0000"/>
              </a:buClr>
              <a:buSzPct val="120000"/>
              <a:buFont typeface="Wingdings" pitchFamily="2" charset="2"/>
              <a:buChar char="q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Το 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κύριο 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πρόβληµα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 που  υπάρχει είναι το µ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εγάλο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κόστος λειτουργίας και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το 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προσωπικό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του αθλητικού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κέντρου.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q"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SzPct val="120000"/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Clr>
                <a:srgbClr val="FF0000"/>
              </a:buClr>
              <a:buSzPct val="120000"/>
              <a:buFont typeface="Wingdings" pitchFamily="2" charset="2"/>
              <a:buChar char="q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Για  την 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αντιµετώπιση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 αυτών  των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προβληµάτων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πολλοί τέτοιοι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οργανισµοί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επέλεξαν να δώσουν τη διοίκηση σε µη-κερδοσκοπικούς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οργανισµούς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ή σε ιδιωτικές εταιρίες.</a:t>
            </a:r>
          </a:p>
          <a:p>
            <a:pPr>
              <a:buNone/>
            </a:pP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l-GR" sz="4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l-GR" sz="31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ΜΗ-ΚΕΡΔΟΣΚΟΠΙΚΟΣ ΟΡΓΑΝΙΣΜΟΣ</a:t>
            </a:r>
            <a:br>
              <a:rPr lang="el-GR" sz="31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sz="31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143536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Οι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οργανισµοί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αυτοί  κυρίως  έχουν   µια επιτροπή ή ένα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συµβούλιο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διευθυντών το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οποίο ορίζεται από την 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κυβέρνηση  και λειτουργεί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ως  εκπρόσωπος 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της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τοπικής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αυτοδιοίκησης.</a:t>
            </a:r>
          </a:p>
          <a:p>
            <a:pPr algn="just">
              <a:buClr>
                <a:srgbClr val="FF0000"/>
              </a:buClr>
              <a:buSzPct val="120000"/>
              <a:buFont typeface="Wingdings" pitchFamily="2" charset="2"/>
              <a:buChar char="v"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συµβούλιο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αυτό απαλλάσσεται από πολλές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γραφειοκρατικές διαδικασίες για να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είναι πιο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αποτελεσµατική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η διοίκηση του.</a:t>
            </a:r>
          </a:p>
          <a:p>
            <a:pPr marL="0" indent="0" algn="just">
              <a:buClr>
                <a:srgbClr val="FF0000"/>
              </a:buClr>
              <a:buSzPct val="120000"/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  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χρόνο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όµως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η ποιότητα διοίκησης του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συµβουλίου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αυτού µ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πορεί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να µ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ειωθεί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l-G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31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ΙΔΙΩΤΙΚΟ ΜΑΝΑΤΖΜΕΝΤ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 algn="just">
              <a:lnSpc>
                <a:spcPct val="11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l-GR" sz="2400" dirty="0" smtClean="0"/>
              <a:t>Οι </a:t>
            </a:r>
            <a:r>
              <a:rPr lang="el-GR" sz="2400" dirty="0"/>
              <a:t>αθλητικές εγκαταστάσεις παραδοσιακά ανήκαν και διοικούνταν από το “κράτος”.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endParaRPr lang="el-GR" sz="2400" dirty="0"/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endParaRPr lang="el-GR" sz="2400" dirty="0"/>
          </a:p>
          <a:p>
            <a:pPr algn="just">
              <a:lnSpc>
                <a:spcPct val="11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l-GR" sz="2400" dirty="0" smtClean="0"/>
              <a:t>  </a:t>
            </a:r>
            <a:r>
              <a:rPr lang="el-GR" sz="2400" dirty="0"/>
              <a:t>Πολλές φορές </a:t>
            </a:r>
            <a:r>
              <a:rPr lang="el-GR" sz="2400" dirty="0" err="1"/>
              <a:t>όµως</a:t>
            </a:r>
            <a:r>
              <a:rPr lang="el-GR" sz="2400" dirty="0"/>
              <a:t> κατέληξαν να έχουν δυσβάσταχτο </a:t>
            </a:r>
            <a:r>
              <a:rPr lang="el-GR" sz="2400" dirty="0" err="1"/>
              <a:t>οικονοµικό</a:t>
            </a:r>
            <a:r>
              <a:rPr lang="el-GR" sz="2400" dirty="0"/>
              <a:t> βάρος για τους κατοίκους της κοινωνίας.</a:t>
            </a:r>
          </a:p>
          <a:p>
            <a:pPr algn="just">
              <a:lnSpc>
                <a:spcPct val="110000"/>
              </a:lnSpc>
              <a:buClr>
                <a:srgbClr val="FF0000"/>
              </a:buClr>
              <a:buFont typeface="Wingdings" pitchFamily="2" charset="2"/>
              <a:buChar char="v"/>
            </a:pPr>
            <a:endParaRPr lang="el-GR" sz="2400" dirty="0"/>
          </a:p>
          <a:p>
            <a:pPr algn="just">
              <a:lnSpc>
                <a:spcPct val="110000"/>
              </a:lnSpc>
              <a:buClr>
                <a:srgbClr val="FF0000"/>
              </a:buClr>
              <a:buNone/>
            </a:pPr>
            <a:r>
              <a:rPr lang="el-GR" sz="2400" dirty="0"/>
              <a:t> 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v"/>
            </a:pPr>
            <a:r>
              <a:rPr lang="el-GR" sz="2400" dirty="0" smtClean="0"/>
              <a:t> Αυτό </a:t>
            </a:r>
            <a:r>
              <a:rPr lang="el-GR" sz="2400" dirty="0"/>
              <a:t>είχε ως </a:t>
            </a:r>
            <a:r>
              <a:rPr lang="el-GR" sz="2400" dirty="0" err="1"/>
              <a:t>αποτέλεσµα</a:t>
            </a:r>
            <a:r>
              <a:rPr lang="el-GR" sz="2400" dirty="0"/>
              <a:t> να αναζητηθούν άλλοι τρόποι διοίκησης.</a:t>
            </a:r>
          </a:p>
          <a:p>
            <a:pPr>
              <a:buNone/>
            </a:pP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ΙΔΙΩΤΙΚΟ ΜΑΝΑΤΖΜΕΝΤ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214422"/>
            <a:ext cx="8786874" cy="542928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 Εξαφανίζει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ή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µ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ειώνει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το λειτουργικό 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έλειµµα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endParaRPr lang="el-GR" sz="2600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 Προσφέρει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καλύτερες υπηρεσίες στο κοινό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endParaRPr lang="el-GR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 Αυξάνει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τον </a:t>
            </a:r>
            <a:r>
              <a:rPr lang="el-GR" sz="2600" dirty="0" err="1">
                <a:latin typeface="Arial" pitchFamily="34" charset="0"/>
                <a:cs typeface="Arial" pitchFamily="34" charset="0"/>
              </a:rPr>
              <a:t>αριθµό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 και την ποιότητα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των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εκδηλώσεων στο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αθλητικό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κέντρο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FF0000"/>
              </a:buCl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 Μπορεί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να γίνει µ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έρος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ενός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µ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εγαλύτερου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δικτύου αθλητικών κέντρων,  έχοντας έτσι µ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εγαλύτερες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ευκαιρίες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endParaRPr lang="el-G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 Εξασφαλίζει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µ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εγαλύτερη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λειτουργική ευελιξία σε ότι αφορά την 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δοµή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και την λειτουργία του αθλητικού κέντρου</a:t>
            </a:r>
          </a:p>
          <a:p>
            <a:endParaRPr lang="el-GR" sz="2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/>
              <a:t> 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3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ΣΤΕΛΕΧΩΣΗ</a:t>
            </a:r>
            <a:br>
              <a:rPr lang="el-GR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sz="31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429288"/>
          </a:xfrm>
        </p:spPr>
        <p:txBody>
          <a:bodyPr>
            <a:noAutofit/>
          </a:bodyPr>
          <a:lstStyle/>
          <a:p>
            <a:pPr marR="55206" algn="just">
              <a:lnSpc>
                <a:spcPts val="3295"/>
              </a:lnSpc>
              <a:spcBef>
                <a:spcPts val="100"/>
              </a:spcBef>
              <a:buClr>
                <a:srgbClr val="FF0000"/>
              </a:buClr>
              <a:buSzPct val="120000"/>
              <a:buFont typeface="Wingdings" panose="05000000000000000000" pitchFamily="2" charset="2"/>
              <a:buChar char="Ø"/>
            </a:pPr>
            <a:r>
              <a:rPr lang="el-GR" sz="2200" dirty="0" smtClean="0"/>
              <a:t>Ουσιαστική παράμετρος της λειτουργίας των αθλητικών εγκαταστάσεων είναι η σωστή στελέχωση. </a:t>
            </a:r>
          </a:p>
          <a:p>
            <a:pPr marL="0" marR="55206" indent="0" algn="just">
              <a:lnSpc>
                <a:spcPts val="3295"/>
              </a:lnSpc>
              <a:spcBef>
                <a:spcPts val="100"/>
              </a:spcBef>
              <a:buClr>
                <a:srgbClr val="FF0000"/>
              </a:buClr>
              <a:buSzPct val="120000"/>
              <a:buNone/>
            </a:pPr>
            <a:endParaRPr lang="el-GR" sz="2200" dirty="0" smtClean="0"/>
          </a:p>
          <a:p>
            <a:pPr marL="184150" marR="55206" indent="-342900" algn="just">
              <a:lnSpc>
                <a:spcPts val="3295"/>
              </a:lnSpc>
              <a:buClr>
                <a:srgbClr val="FF0000"/>
              </a:buClr>
              <a:buSzPct val="120000"/>
              <a:buFont typeface="Wingdings" panose="05000000000000000000" pitchFamily="2" charset="2"/>
              <a:buChar char="Ø"/>
            </a:pPr>
            <a:r>
              <a:rPr lang="el-GR" sz="2200" dirty="0" smtClean="0"/>
              <a:t>Ανάλογα με τις ανάγκες και το μέγεθος της εγκατάστασης πρέπει να προσλαμβάνεται και το </a:t>
            </a:r>
            <a:r>
              <a:rPr lang="el-GR" sz="2200" b="1" dirty="0" smtClean="0"/>
              <a:t>κατάλληλο προσωπικό</a:t>
            </a:r>
            <a:r>
              <a:rPr lang="el-GR" sz="2200" dirty="0" smtClean="0"/>
              <a:t>. Πρέπει να επιλέγονται άτομα, </a:t>
            </a:r>
            <a:r>
              <a:rPr lang="el-GR" sz="2200" b="1" i="1" dirty="0" smtClean="0"/>
              <a:t>τα οποία με την επαγγελματική κατάρτισή τους και την εμπειρία τους θα βοηθήσουν, έτσι ώστε να επιτευχθούν οι στόχοι που έχουν </a:t>
            </a:r>
            <a:r>
              <a:rPr lang="el-GR" sz="2200" b="1" i="1" dirty="0" smtClean="0"/>
              <a:t> τεθεί</a:t>
            </a:r>
            <a:r>
              <a:rPr lang="el-GR" sz="2200" b="1" i="1" dirty="0" smtClean="0"/>
              <a:t>.</a:t>
            </a:r>
          </a:p>
          <a:p>
            <a:pPr marL="184150" marR="129266" indent="-342900" algn="just">
              <a:lnSpc>
                <a:spcPts val="3295"/>
              </a:lnSpc>
              <a:spcBef>
                <a:spcPts val="496"/>
              </a:spcBef>
              <a:buClr>
                <a:srgbClr val="FF0000"/>
              </a:buClr>
              <a:buSzPct val="120000"/>
              <a:buFont typeface="Wingdings" panose="05000000000000000000" pitchFamily="2" charset="2"/>
              <a:buChar char="Ø"/>
            </a:pPr>
            <a:endParaRPr lang="el-GR" sz="2200" dirty="0" smtClean="0"/>
          </a:p>
          <a:p>
            <a:pPr algn="just">
              <a:lnSpc>
                <a:spcPts val="3295"/>
              </a:lnSpc>
              <a:spcBef>
                <a:spcPts val="496"/>
              </a:spcBef>
              <a:buClr>
                <a:srgbClr val="FF0000"/>
              </a:buClr>
              <a:buSzPct val="120000"/>
              <a:buFont typeface="Wingdings" panose="05000000000000000000" pitchFamily="2" charset="2"/>
              <a:buChar char="Ø"/>
            </a:pPr>
            <a:r>
              <a:rPr lang="el-GR" sz="2200" dirty="0" smtClean="0"/>
              <a:t>Οι πιο σημαντικές ικανότητες που θα πρέπει να έχουν τα στελέχη </a:t>
            </a:r>
            <a:r>
              <a:rPr lang="el-GR" sz="2200" b="1" i="1" dirty="0" smtClean="0">
                <a:solidFill>
                  <a:srgbClr val="0070C0"/>
                </a:solidFill>
              </a:rPr>
              <a:t>είναι το μάρκετινγκ, η επικοινωνία, η διοίκηση ανθρώπινου δυναμικού και η οικονομική διαχείριση και διοίκηση.</a:t>
            </a:r>
            <a:endParaRPr lang="el-GR" sz="22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ΔΙΟΙΚΗΣΗ ΑΘΛΗΤΙΚΩΝ ΕΓΚΑΤΑΣΤΑΣΕΩΝ</a:t>
            </a:r>
            <a:endParaRPr lang="el-GR" sz="30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αποτελεσματικός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sport manager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θα πρέπει να κατέχει συγκεκριμένες επιδεξιότητες, οι οποίες διακρίνονται σε:</a:t>
            </a: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Τεχνικές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Επικοινωνιακές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Αντιληπτικές</a:t>
            </a:r>
            <a:endParaRPr lang="el-GR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ΔΙΟΙΚΗΣΗ ΑΘΛΗΤΙΚΩΝ ΕΓΚΑΤΑΣΤΑΣΕΩΝ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ΤΕΧΝΙΚΕΣ ΕΠΙΔΕΞΙΟΤΗΤΕΣ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Είναι οι </a:t>
            </a:r>
            <a:r>
              <a:rPr lang="el-GR" sz="2400" b="1" i="1" dirty="0" smtClean="0">
                <a:latin typeface="Arial" pitchFamily="34" charset="0"/>
                <a:cs typeface="Arial" pitchFamily="34" charset="0"/>
              </a:rPr>
              <a:t>ειδικές γνώσεις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για μια συγκεκριμένη λειτουργία. Για παράδειγμα ένα διοικητικό στέλεχος του αθλητισμού γνωρίζει συγκεκριμένες τεχνικές για την αύξηση της προσέλευσης φιλάθλων, για τη πώληση εισιτηρίων κ.α.</a:t>
            </a:r>
          </a:p>
          <a:p>
            <a:pPr algn="just">
              <a:buClr>
                <a:srgbClr val="FF0000"/>
              </a:buCl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0000"/>
              </a:buClr>
              <a:buNone/>
            </a:pPr>
            <a:r>
              <a:rPr lang="el-GR" sz="24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ΑΝΤΙΛΗΠΤΙΚΕΣ ΕΠΙΔΕΞΙΟΤΗΤΕΣ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Είναι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οι ικανότητες που </a:t>
            </a:r>
            <a:r>
              <a:rPr lang="el-GR" sz="2400" b="1" i="1" dirty="0" smtClean="0">
                <a:latin typeface="Arial" pitchFamily="34" charset="0"/>
                <a:cs typeface="Arial" pitchFamily="34" charset="0"/>
              </a:rPr>
              <a:t>επιτρέπουν την κατανόηση της συνολικής λειτουργίας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και πορείας της αθλητικής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εγκατάστασης.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ΔΙΟΙΚΗΣΗ ΑΘΛΗΤΙΚΩΝ ΕΓΚΑΤΑΣΤΑΣΕΩΝ</a:t>
            </a:r>
            <a:endParaRPr lang="el-GR" sz="3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sz="24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ΕΠΙΚΟΙΝΩΝΙΑΚΕΣ ΕΠΙΔΕΞΙΟΤΗΤΕΣ</a:t>
            </a:r>
            <a:endParaRPr lang="el-GR" sz="2400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Είναι οι ικανότητες που εξασφαλίζουν </a:t>
            </a:r>
            <a:r>
              <a:rPr lang="el-GR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τις καλές διαπροσωπικές σχέσεις και τη δημιουργία καναλιών επικοινωνίας με όλους τους συμμετέχοντες στη λειτουργία μιας αθλητικής εγκατάστασης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(συνεργάτες, πελάτες φίλαθλοι, αθλητές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κ.λ.π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.). Το διοικητικό στέλεχος του αθλητισμού γνωρίζει πώς να βρίσκεται γρήγορα κοντά στα προβλήματα που παρουσιάζονται και πώς να τα αντιμετωπίζει αποτελεσματικά.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ΕΙΣΑΓΩΓΗ ΣΤΙΣ ΑΘΛΗΤΙΚΕΣ ΕΓΚΑΤΑΣΤΑΣΕΙΣ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14311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Διοργάνωση αθλητικών γεγονότων.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Διεξαγωγή διαφόρων αθλημάτων.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Την προπόνηση αθλητών και αθλούμενων.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Αλλά και γενικότερα την ενασχόληση των ανθρώπων με τα σπορ και τον αθλητισμό.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ΕΣΩΤΕΡΙΚΟΣ ΚΑΝΟΝΙΣΜΟΣ ΛΕΙΤΟΥΡΓΙΑΣ</a:t>
            </a:r>
            <a:br>
              <a:rPr lang="el-GR" sz="3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sz="30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214422"/>
            <a:ext cx="9001156" cy="5429288"/>
          </a:xfrm>
        </p:spPr>
        <p:txBody>
          <a:bodyPr>
            <a:normAutofit fontScale="92500" lnSpcReduction="20000"/>
          </a:bodyPr>
          <a:lstStyle/>
          <a:p>
            <a:pPr marL="12700" marR="252382" algn="just">
              <a:lnSpc>
                <a:spcPts val="3051"/>
              </a:lnSpc>
              <a:spcBef>
                <a:spcPts val="100"/>
              </a:spcBef>
              <a:buClr>
                <a:srgbClr val="FF0000"/>
              </a:buClr>
              <a:buSzPct val="120000"/>
              <a:buFont typeface="Wingdings" pitchFamily="2" charset="2"/>
              <a:buChar char="q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i="1" dirty="0" smtClean="0">
                <a:latin typeface="Arial" pitchFamily="34" charset="0"/>
                <a:cs typeface="Arial" pitchFamily="34" charset="0"/>
              </a:rPr>
              <a:t>Για </a:t>
            </a:r>
            <a:r>
              <a:rPr lang="el-GR" sz="2400" b="1" i="1" dirty="0" smtClean="0">
                <a:latin typeface="Arial" pitchFamily="34" charset="0"/>
                <a:cs typeface="Arial" pitchFamily="34" charset="0"/>
              </a:rPr>
              <a:t>κάθε αθλητική εγκατάσταση πρέπει να υπάρχει ο εσωτερικός κανονισμός λειτουργίας ο οποίος:</a:t>
            </a:r>
          </a:p>
          <a:p>
            <a:pPr marL="12700" marR="252382">
              <a:lnSpc>
                <a:spcPts val="3051"/>
              </a:lnSpc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marL="413054" marR="58135" indent="-514350">
              <a:lnSpc>
                <a:spcPct val="150000"/>
              </a:lnSpc>
              <a:spcBef>
                <a:spcPts val="40"/>
              </a:spcBef>
              <a:buClr>
                <a:srgbClr val="FF0000"/>
              </a:buClr>
              <a:buFont typeface="+mj-lt"/>
              <a:buAutoNum type="romanLcPeriod"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Υπαγορεύει τον σκοπό λειτουργίας της,</a:t>
            </a:r>
          </a:p>
          <a:p>
            <a:pPr marL="413054" marR="58135" indent="-514350">
              <a:lnSpc>
                <a:spcPct val="150000"/>
              </a:lnSpc>
              <a:spcBef>
                <a:spcPts val="548"/>
              </a:spcBef>
              <a:buClr>
                <a:srgbClr val="FF0000"/>
              </a:buClr>
              <a:buFont typeface="+mj-lt"/>
              <a:buAutoNum type="romanLcPeriod"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Περιγράφει τις ημέρες και ώρες λειτουργίας της,</a:t>
            </a:r>
          </a:p>
          <a:p>
            <a:pPr marL="413054" indent="-514350">
              <a:lnSpc>
                <a:spcPct val="150000"/>
              </a:lnSpc>
              <a:spcBef>
                <a:spcPts val="697"/>
              </a:spcBef>
              <a:buClr>
                <a:srgbClr val="FF0000"/>
              </a:buClr>
              <a:buFont typeface="+mj-lt"/>
              <a:buAutoNum type="romanLcPeriod"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Τη διαδικασία παραχώρησης των εγκαταστάσεων και εξοπλισμού σε 	σωματεία/ φορείς, </a:t>
            </a:r>
          </a:p>
          <a:p>
            <a:pPr marL="413054" marR="58135" indent="-514350">
              <a:lnSpc>
                <a:spcPct val="150000"/>
              </a:lnSpc>
              <a:spcBef>
                <a:spcPts val="100"/>
              </a:spcBef>
              <a:buClr>
                <a:srgbClr val="FF0000"/>
              </a:buClr>
              <a:buFont typeface="+mj-lt"/>
              <a:buAutoNum type="romanLcPeriod"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 Τις υποχρεώσεις που απορρέουν για τα σωματεία από την παραχώρηση 	αυτή,</a:t>
            </a:r>
          </a:p>
          <a:p>
            <a:pPr marL="413054" marR="58135" indent="-514350">
              <a:lnSpc>
                <a:spcPct val="150000"/>
              </a:lnSpc>
              <a:spcBef>
                <a:spcPts val="187"/>
              </a:spcBef>
              <a:buClr>
                <a:srgbClr val="FF0000"/>
              </a:buClr>
              <a:buFont typeface="+mj-lt"/>
              <a:buAutoNum type="romanLcPeriod"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Τη διαδικασία διεξαγωγής των αγώνων και των εκδηλώσεων,</a:t>
            </a:r>
          </a:p>
          <a:p>
            <a:pPr marL="413054" marR="58135" indent="-514350">
              <a:lnSpc>
                <a:spcPct val="150000"/>
              </a:lnSpc>
              <a:spcBef>
                <a:spcPts val="936"/>
              </a:spcBef>
              <a:buClr>
                <a:srgbClr val="FF0000"/>
              </a:buClr>
              <a:buFont typeface="+mj-lt"/>
              <a:buAutoNum type="romanLcPeriod"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Τα καθήκοντα και τις υποχρεώσεις της διοίκησης και του </a:t>
            </a:r>
          </a:p>
          <a:p>
            <a:pPr marL="413054" marR="58135" indent="-514350">
              <a:lnSpc>
                <a:spcPct val="150000"/>
              </a:lnSpc>
              <a:buNone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		προσωπικού.</a:t>
            </a:r>
          </a:p>
          <a:p>
            <a:pPr marL="241604" marR="58135">
              <a:lnSpc>
                <a:spcPts val="2475"/>
              </a:lnSpc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796908"/>
          </a:xfrm>
        </p:spPr>
        <p:txBody>
          <a:bodyPr>
            <a:noAutofit/>
          </a:bodyPr>
          <a:lstStyle/>
          <a:p>
            <a:pPr algn="ctr"/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ΟΡΓΑΝΟΓΡΑΜΜΑ / ΠΕΡΙΓΡΑΦΗ ΕΓΚΑΤΑΣΤΑΣΗΣ</a:t>
            </a:r>
            <a:r>
              <a:rPr lang="el-GR" sz="3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3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sz="30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214422"/>
            <a:ext cx="8822214" cy="5357850"/>
          </a:xfrm>
        </p:spPr>
        <p:txBody>
          <a:bodyPr>
            <a:noAutofit/>
          </a:bodyPr>
          <a:lstStyle/>
          <a:p>
            <a:pPr marL="184150" marR="57058" indent="-342900" algn="just">
              <a:lnSpc>
                <a:spcPts val="3051"/>
              </a:lnSpc>
              <a:spcBef>
                <a:spcPts val="95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Όλοι όσοι εργάζονται στην εγκατάσταση εντάσσονται σε μια </a:t>
            </a:r>
            <a:r>
              <a:rPr lang="el-GR" sz="2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διοικητική πυραμίδα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η οποία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αποτυπώνεται στο οργανόγραμμα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84150" marR="57058" indent="-342900">
              <a:lnSpc>
                <a:spcPts val="3051"/>
              </a:lnSpc>
              <a:spcBef>
                <a:spcPts val="95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 marL="184150" marR="167054" indent="-342900" algn="just">
              <a:lnSpc>
                <a:spcPts val="3051"/>
              </a:lnSpc>
              <a:spcBef>
                <a:spcPts val="55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Στο οργανόγραμμα προσδιορίζονται </a:t>
            </a:r>
            <a:r>
              <a:rPr lang="el-GR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οι θέσεις εργασίας τους, καθώς και τα κανάλια επικοινωνίας για τη μεταξύ τους συνεννόηση</a:t>
            </a:r>
            <a:r>
              <a:rPr lang="el-GR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84150" marR="167054" indent="-342900" algn="just">
              <a:lnSpc>
                <a:spcPts val="3051"/>
              </a:lnSpc>
              <a:spcBef>
                <a:spcPts val="55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l-GR" sz="20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84150" indent="-342900" algn="just">
              <a:lnSpc>
                <a:spcPts val="3051"/>
              </a:lnSpc>
              <a:spcBef>
                <a:spcPts val="548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20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μέγεθος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της εγκατάστασης καθορίζει και το </a:t>
            </a:r>
            <a:r>
              <a:rPr lang="el-GR" sz="20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εύρος του οργανογράμματος,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το οποίο μπορεί να συνοδεύεται από μια λεπτομερή περιγραφή της εγκατάστασης που θα περιλαμβάνει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το ιστορικό της δημιουργίας του φορέα διαχείρισης, στοιχεία σχετικά με τη χρήση του, τους </a:t>
            </a:r>
          </a:p>
          <a:p>
            <a:pPr marL="0" indent="0" algn="just">
              <a:lnSpc>
                <a:spcPts val="3051"/>
              </a:lnSpc>
              <a:buClr>
                <a:srgbClr val="FF0000"/>
              </a:buClr>
              <a:buNone/>
            </a:pP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λειτουργικούς χώρους, τις δραστηριότητες που μπορούν να αναπτυχθούν, τις σημαντικότερες διοργανώσεις που έχουν γίνει κ.ά.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857224" y="352425"/>
            <a:ext cx="73581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585"/>
              </a:lnSpc>
              <a:spcBef>
                <a:spcPts val="229"/>
              </a:spcBef>
            </a:pPr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ΕΞΟΠΛΙΣΜΟΣ</a:t>
            </a:r>
            <a:endParaRPr lang="el-GR" sz="2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282" y="1214422"/>
            <a:ext cx="8572560" cy="50390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62"/>
              </a:lnSpc>
              <a:spcBef>
                <a:spcPts val="100"/>
              </a:spcBef>
            </a:pPr>
            <a:endParaRPr lang="el-GR" sz="2000" spc="0" dirty="0" smtClean="0">
              <a:latin typeface="Calibri"/>
              <a:cs typeface="Calibri"/>
            </a:endParaRPr>
          </a:p>
          <a:p>
            <a:pPr marL="12700" algn="just">
              <a:lnSpc>
                <a:spcPts val="3662"/>
              </a:lnSpc>
              <a:spcBef>
                <a:spcPts val="100"/>
              </a:spcBef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sz="2200" dirty="0" smtClean="0">
                <a:latin typeface="Calibri"/>
                <a:cs typeface="Calibri"/>
              </a:rPr>
              <a:t>Ο εξοπλισμός των εγκαταστάσεων και η προμήθεια των διαφόρων ειδών είναι μια διαδικασία που ανάλογα με το χειρισμό της μπορεί να είναι οικονομική ή όχι. </a:t>
            </a:r>
            <a:r>
              <a:rPr sz="2200" b="1" dirty="0" smtClean="0">
                <a:solidFill>
                  <a:srgbClr val="7030A0"/>
                </a:solidFill>
                <a:latin typeface="Calibri"/>
                <a:cs typeface="Calibri"/>
              </a:rPr>
              <a:t>Οι </a:t>
            </a:r>
            <a:r>
              <a:rPr sz="2200" b="1" dirty="0" err="1" smtClean="0">
                <a:solidFill>
                  <a:srgbClr val="7030A0"/>
                </a:solidFill>
                <a:latin typeface="Calibri"/>
                <a:cs typeface="Calibri"/>
              </a:rPr>
              <a:t>δι</a:t>
            </a:r>
            <a:r>
              <a:rPr sz="2200" b="1" dirty="0" smtClean="0">
                <a:solidFill>
                  <a:srgbClr val="7030A0"/>
                </a:solidFill>
                <a:latin typeface="Calibri"/>
                <a:cs typeface="Calibri"/>
              </a:rPr>
              <a:t>αδικασίες </a:t>
            </a:r>
            <a:r>
              <a:rPr sz="2200" dirty="0" smtClean="0">
                <a:latin typeface="Calibri"/>
                <a:cs typeface="Calibri"/>
              </a:rPr>
              <a:t>και ο τρόπος προμήθειας των υλικών και του εξοπλισμού των εγκαταστάσεων που ανήκουν σε ΝΠΔΔ ή στους δήμους, </a:t>
            </a:r>
            <a:r>
              <a:rPr sz="2200" b="1" dirty="0" smtClean="0">
                <a:solidFill>
                  <a:srgbClr val="7030A0"/>
                </a:solidFill>
                <a:latin typeface="Calibri"/>
                <a:cs typeface="Calibri"/>
              </a:rPr>
              <a:t>καθορίζεται από συγκεκριμένο νομικό πλαίσιο.</a:t>
            </a:r>
            <a:endParaRPr lang="el-GR" sz="2200" b="1" dirty="0" smtClean="0">
              <a:solidFill>
                <a:srgbClr val="7030A0"/>
              </a:solidFill>
              <a:latin typeface="Calibri"/>
              <a:cs typeface="Calibri"/>
            </a:endParaRPr>
          </a:p>
          <a:p>
            <a:pPr marL="12700" algn="just">
              <a:lnSpc>
                <a:spcPts val="3662"/>
              </a:lnSpc>
              <a:spcBef>
                <a:spcPts val="100"/>
              </a:spcBef>
              <a:buClr>
                <a:srgbClr val="FF0000"/>
              </a:buClr>
              <a:buSzPct val="120000"/>
            </a:pPr>
            <a:endParaRPr sz="2200" dirty="0">
              <a:solidFill>
                <a:srgbClr val="7030A0"/>
              </a:solidFill>
              <a:latin typeface="Calibri"/>
              <a:cs typeface="Calibri"/>
            </a:endParaRPr>
          </a:p>
          <a:p>
            <a:pPr marL="12700" marR="8000" algn="just">
              <a:lnSpc>
                <a:spcPts val="3662"/>
              </a:lnSpc>
              <a:spcBef>
                <a:spcPts val="417"/>
              </a:spcBef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sz="2200" b="1" i="1" dirty="0" smtClean="0">
                <a:latin typeface="Calibri"/>
                <a:cs typeface="Calibri"/>
              </a:rPr>
              <a:t>Ευθύνη των διοικήσεων και των στελεχών τους, </a:t>
            </a:r>
            <a:r>
              <a:rPr sz="2200" b="1" i="1" dirty="0" err="1" smtClean="0">
                <a:latin typeface="Calibri"/>
                <a:cs typeface="Calibri"/>
              </a:rPr>
              <a:t>είν</a:t>
            </a:r>
            <a:r>
              <a:rPr sz="2200" b="1" i="1" dirty="0" smtClean="0">
                <a:latin typeface="Calibri"/>
                <a:cs typeface="Calibri"/>
              </a:rPr>
              <a:t>αι η σωστή καταγραφή των αναγκών, η θέσπιση προδιαγραφών και δικλίδων ασφαλείας για να διαφυλαχθούν τα συμφέροντά τους.</a:t>
            </a:r>
            <a:endParaRPr sz="2200" b="1" i="1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571472" y="352425"/>
            <a:ext cx="814393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585"/>
              </a:lnSpc>
              <a:spcBef>
                <a:spcPts val="229"/>
              </a:spcBef>
            </a:pPr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ΕΞΟΠΛΙΣΜΟΣ</a:t>
            </a:r>
            <a:endParaRPr lang="el-GR" sz="2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1464055"/>
            <a:ext cx="7979440" cy="2476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51"/>
              </a:lnSpc>
              <a:spcBef>
                <a:spcPts val="100"/>
              </a:spcBef>
            </a:pP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Παρ</a:t>
            </a:r>
            <a:r>
              <a:rPr sz="2500" b="1" i="1" spc="4" dirty="0" smtClean="0">
                <a:solidFill>
                  <a:srgbClr val="0070C0"/>
                </a:solidFill>
                <a:latin typeface="Calibri"/>
                <a:cs typeface="Calibri"/>
              </a:rPr>
              <a:t>ά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με</a:t>
            </a:r>
            <a:r>
              <a:rPr sz="2500" b="1" i="1" spc="-9" dirty="0" smtClean="0">
                <a:solidFill>
                  <a:srgbClr val="0070C0"/>
                </a:solidFill>
                <a:latin typeface="Calibri"/>
                <a:cs typeface="Calibri"/>
              </a:rPr>
              <a:t>τ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ροι</a:t>
            </a:r>
            <a:r>
              <a:rPr sz="2500" b="1" i="1" spc="-124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που</a:t>
            </a:r>
            <a:r>
              <a:rPr sz="2500" b="1" i="1" spc="-40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πρέπει</a:t>
            </a:r>
            <a:r>
              <a:rPr sz="2500" b="1" i="1" spc="14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να</a:t>
            </a:r>
            <a:r>
              <a:rPr sz="2500" b="1" i="1" spc="-25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500" b="1" i="1" spc="-39" dirty="0" smtClean="0">
                <a:solidFill>
                  <a:srgbClr val="0070C0"/>
                </a:solidFill>
                <a:latin typeface="Calibri"/>
                <a:cs typeface="Calibri"/>
              </a:rPr>
              <a:t>λ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αμβάνο</a:t>
            </a:r>
            <a:r>
              <a:rPr sz="2500" b="1" i="1" spc="4" dirty="0" smtClean="0">
                <a:solidFill>
                  <a:srgbClr val="0070C0"/>
                </a:solidFill>
                <a:latin typeface="Calibri"/>
                <a:cs typeface="Calibri"/>
              </a:rPr>
              <a:t>ν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ται</a:t>
            </a:r>
            <a:r>
              <a:rPr lang="el-GR"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 υπόψη στην 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endParaRPr sz="2500" b="1" i="1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12700">
              <a:lnSpc>
                <a:spcPts val="3051"/>
              </a:lnSpc>
            </a:pPr>
            <a:r>
              <a:rPr sz="2500" b="1" i="1" spc="-9" dirty="0" smtClean="0">
                <a:solidFill>
                  <a:srgbClr val="0070C0"/>
                </a:solidFill>
                <a:latin typeface="Calibri"/>
                <a:cs typeface="Calibri"/>
              </a:rPr>
              <a:t>α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γο</a:t>
            </a:r>
            <a:r>
              <a:rPr sz="2500" b="1" i="1" spc="4" dirty="0" smtClean="0">
                <a:solidFill>
                  <a:srgbClr val="0070C0"/>
                </a:solidFill>
                <a:latin typeface="Calibri"/>
                <a:cs typeface="Calibri"/>
              </a:rPr>
              <a:t>ρ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ά</a:t>
            </a:r>
            <a:r>
              <a:rPr sz="2500" b="1" i="1" spc="-80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500" b="1" i="1" spc="-14" dirty="0" smtClean="0">
                <a:solidFill>
                  <a:srgbClr val="0070C0"/>
                </a:solidFill>
                <a:latin typeface="Calibri"/>
                <a:cs typeface="Calibri"/>
              </a:rPr>
              <a:t>τ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ου</a:t>
            </a:r>
            <a:r>
              <a:rPr sz="2500" b="1" i="1" spc="-56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500" b="1" i="1" spc="-69" dirty="0" smtClean="0">
                <a:solidFill>
                  <a:srgbClr val="0070C0"/>
                </a:solidFill>
                <a:latin typeface="Calibri"/>
                <a:cs typeface="Calibri"/>
              </a:rPr>
              <a:t>υ</a:t>
            </a:r>
            <a:r>
              <a:rPr sz="2500" b="1" i="1" spc="-25" dirty="0" smtClean="0">
                <a:solidFill>
                  <a:srgbClr val="0070C0"/>
                </a:solidFill>
                <a:latin typeface="Calibri"/>
                <a:cs typeface="Calibri"/>
              </a:rPr>
              <a:t>λ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ι</a:t>
            </a:r>
            <a:r>
              <a:rPr sz="2500" b="1" i="1" spc="-79" dirty="0" smtClean="0">
                <a:solidFill>
                  <a:srgbClr val="0070C0"/>
                </a:solidFill>
                <a:latin typeface="Calibri"/>
                <a:cs typeface="Calibri"/>
              </a:rPr>
              <a:t>κ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ο</a:t>
            </a:r>
            <a:r>
              <a:rPr sz="2500" b="1" i="1" spc="4" dirty="0" smtClean="0">
                <a:solidFill>
                  <a:srgbClr val="0070C0"/>
                </a:solidFill>
                <a:latin typeface="Calibri"/>
                <a:cs typeface="Calibri"/>
              </a:rPr>
              <a:t>ύ</a:t>
            </a:r>
            <a:r>
              <a:rPr sz="25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:</a:t>
            </a:r>
            <a:endParaRPr sz="2500" b="1" i="1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241604" marR="45435">
              <a:lnSpc>
                <a:spcPct val="101725"/>
              </a:lnSpc>
              <a:spcBef>
                <a:spcPts val="40"/>
              </a:spcBef>
            </a:pPr>
            <a:r>
              <a:rPr sz="2500" spc="0" dirty="0" smtClean="0">
                <a:latin typeface="Calibri"/>
                <a:cs typeface="Calibri"/>
              </a:rPr>
              <a:t>Ο</a:t>
            </a:r>
            <a:r>
              <a:rPr sz="2500" spc="-26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σ</a:t>
            </a:r>
            <a:r>
              <a:rPr sz="2500" spc="-75" dirty="0" smtClean="0">
                <a:latin typeface="Calibri"/>
                <a:cs typeface="Calibri"/>
              </a:rPr>
              <a:t>κ</a:t>
            </a:r>
            <a:r>
              <a:rPr sz="2500" spc="0" dirty="0" smtClean="0">
                <a:latin typeface="Calibri"/>
                <a:cs typeface="Calibri"/>
              </a:rPr>
              <a:t>οπός που</a:t>
            </a:r>
            <a:r>
              <a:rPr sz="2500" spc="-14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θα</a:t>
            </a:r>
            <a:r>
              <a:rPr sz="2500" spc="-9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ε</a:t>
            </a:r>
            <a:r>
              <a:rPr sz="2500" spc="-25" dirty="0" smtClean="0">
                <a:latin typeface="Calibri"/>
                <a:cs typeface="Calibri"/>
              </a:rPr>
              <a:t>ξ</a:t>
            </a:r>
            <a:r>
              <a:rPr sz="2500" spc="0" dirty="0" smtClean="0">
                <a:latin typeface="Calibri"/>
                <a:cs typeface="Calibri"/>
              </a:rPr>
              <a:t>υπηρε</a:t>
            </a:r>
            <a:r>
              <a:rPr sz="2500" spc="4" dirty="0" smtClean="0">
                <a:latin typeface="Calibri"/>
                <a:cs typeface="Calibri"/>
              </a:rPr>
              <a:t>τ</a:t>
            </a:r>
            <a:r>
              <a:rPr sz="2500" spc="0" dirty="0" smtClean="0">
                <a:latin typeface="Calibri"/>
                <a:cs typeface="Calibri"/>
              </a:rPr>
              <a:t>ήσει</a:t>
            </a:r>
            <a:endParaRPr sz="2500" dirty="0">
              <a:latin typeface="Calibri"/>
              <a:cs typeface="Calibri"/>
            </a:endParaRPr>
          </a:p>
          <a:p>
            <a:pPr marL="241604" marR="45435">
              <a:lnSpc>
                <a:spcPct val="101725"/>
              </a:lnSpc>
              <a:spcBef>
                <a:spcPts val="548"/>
              </a:spcBef>
            </a:pPr>
            <a:r>
              <a:rPr sz="2500" spc="0" dirty="0" smtClean="0">
                <a:latin typeface="Calibri"/>
                <a:cs typeface="Calibri"/>
              </a:rPr>
              <a:t>Η</a:t>
            </a:r>
            <a:r>
              <a:rPr sz="2500" spc="-15" dirty="0" smtClean="0">
                <a:latin typeface="Calibri"/>
                <a:cs typeface="Calibri"/>
              </a:rPr>
              <a:t> </a:t>
            </a:r>
            <a:r>
              <a:rPr sz="2500" spc="-14" dirty="0" smtClean="0">
                <a:latin typeface="Calibri"/>
                <a:cs typeface="Calibri"/>
              </a:rPr>
              <a:t>α</a:t>
            </a:r>
            <a:r>
              <a:rPr sz="2500" spc="0" dirty="0" smtClean="0">
                <a:latin typeface="Calibri"/>
                <a:cs typeface="Calibri"/>
              </a:rPr>
              <a:t>σφάλεια</a:t>
            </a:r>
            <a:r>
              <a:rPr sz="2500" spc="-96" dirty="0" smtClean="0">
                <a:latin typeface="Calibri"/>
                <a:cs typeface="Calibri"/>
              </a:rPr>
              <a:t> </a:t>
            </a:r>
            <a:r>
              <a:rPr sz="2500" spc="-79" dirty="0" smtClean="0">
                <a:latin typeface="Calibri"/>
                <a:cs typeface="Calibri"/>
              </a:rPr>
              <a:t>κ</a:t>
            </a:r>
            <a:r>
              <a:rPr sz="2500" spc="0" dirty="0" smtClean="0">
                <a:latin typeface="Calibri"/>
                <a:cs typeface="Calibri"/>
              </a:rPr>
              <a:t>αι</a:t>
            </a:r>
            <a:r>
              <a:rPr sz="2500" spc="-20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η</a:t>
            </a:r>
            <a:r>
              <a:rPr sz="2500" spc="-23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λε</a:t>
            </a:r>
            <a:r>
              <a:rPr sz="2500" spc="-34" dirty="0" smtClean="0">
                <a:latin typeface="Calibri"/>
                <a:cs typeface="Calibri"/>
              </a:rPr>
              <a:t>ι</a:t>
            </a:r>
            <a:r>
              <a:rPr sz="2500" spc="-14" dirty="0" smtClean="0">
                <a:latin typeface="Calibri"/>
                <a:cs typeface="Calibri"/>
              </a:rPr>
              <a:t>τ</a:t>
            </a:r>
            <a:r>
              <a:rPr sz="2500" spc="0" dirty="0" smtClean="0">
                <a:latin typeface="Calibri"/>
                <a:cs typeface="Calibri"/>
              </a:rPr>
              <a:t>ο</a:t>
            </a:r>
            <a:r>
              <a:rPr sz="2500" spc="4" dirty="0" smtClean="0">
                <a:latin typeface="Calibri"/>
                <a:cs typeface="Calibri"/>
              </a:rPr>
              <a:t>υ</a:t>
            </a:r>
            <a:r>
              <a:rPr sz="2500" spc="-9" dirty="0" smtClean="0">
                <a:latin typeface="Calibri"/>
                <a:cs typeface="Calibri"/>
              </a:rPr>
              <a:t>ρ</a:t>
            </a:r>
            <a:r>
              <a:rPr sz="2500" spc="0" dirty="0" smtClean="0">
                <a:latin typeface="Calibri"/>
                <a:cs typeface="Calibri"/>
              </a:rPr>
              <a:t>γία</a:t>
            </a:r>
            <a:r>
              <a:rPr sz="2500" spc="-68" dirty="0" smtClean="0">
                <a:latin typeface="Calibri"/>
                <a:cs typeface="Calibri"/>
              </a:rPr>
              <a:t> </a:t>
            </a:r>
            <a:r>
              <a:rPr sz="2500" spc="-14" dirty="0" smtClean="0">
                <a:latin typeface="Calibri"/>
                <a:cs typeface="Calibri"/>
              </a:rPr>
              <a:t>τ</a:t>
            </a:r>
            <a:r>
              <a:rPr sz="2500" spc="0" dirty="0" smtClean="0">
                <a:latin typeface="Calibri"/>
                <a:cs typeface="Calibri"/>
              </a:rPr>
              <a:t>ου</a:t>
            </a:r>
            <a:endParaRPr sz="2500" dirty="0">
              <a:latin typeface="Calibri"/>
              <a:cs typeface="Calibri"/>
            </a:endParaRPr>
          </a:p>
          <a:p>
            <a:pPr marL="241604" marR="45435">
              <a:lnSpc>
                <a:spcPct val="101725"/>
              </a:lnSpc>
              <a:spcBef>
                <a:spcPts val="548"/>
              </a:spcBef>
            </a:pPr>
            <a:r>
              <a:rPr sz="2500" spc="-219" dirty="0" smtClean="0">
                <a:latin typeface="Calibri"/>
                <a:cs typeface="Calibri"/>
              </a:rPr>
              <a:t>Τ</a:t>
            </a:r>
            <a:r>
              <a:rPr sz="2500" spc="0" dirty="0" smtClean="0">
                <a:latin typeface="Calibri"/>
                <a:cs typeface="Calibri"/>
              </a:rPr>
              <a:t>ο</a:t>
            </a:r>
            <a:r>
              <a:rPr sz="2500" spc="-35" dirty="0" smtClean="0">
                <a:latin typeface="Calibri"/>
                <a:cs typeface="Calibri"/>
              </a:rPr>
              <a:t> </a:t>
            </a:r>
            <a:r>
              <a:rPr sz="2500" spc="-79" dirty="0" smtClean="0">
                <a:latin typeface="Calibri"/>
                <a:cs typeface="Calibri"/>
              </a:rPr>
              <a:t>κ</a:t>
            </a:r>
            <a:r>
              <a:rPr sz="2500" spc="0" dirty="0" smtClean="0">
                <a:latin typeface="Calibri"/>
                <a:cs typeface="Calibri"/>
              </a:rPr>
              <a:t>ό</a:t>
            </a:r>
            <a:r>
              <a:rPr sz="2500" spc="29" dirty="0" smtClean="0">
                <a:latin typeface="Calibri"/>
                <a:cs typeface="Calibri"/>
              </a:rPr>
              <a:t>σ</a:t>
            </a:r>
            <a:r>
              <a:rPr sz="2500" spc="-14" dirty="0" smtClean="0">
                <a:latin typeface="Calibri"/>
                <a:cs typeface="Calibri"/>
              </a:rPr>
              <a:t>τ</a:t>
            </a:r>
            <a:r>
              <a:rPr sz="2500" spc="0" dirty="0" smtClean="0">
                <a:latin typeface="Calibri"/>
                <a:cs typeface="Calibri"/>
              </a:rPr>
              <a:t>ος</a:t>
            </a:r>
            <a:r>
              <a:rPr sz="2500" spc="-84" dirty="0" smtClean="0">
                <a:latin typeface="Calibri"/>
                <a:cs typeface="Calibri"/>
              </a:rPr>
              <a:t> </a:t>
            </a:r>
            <a:r>
              <a:rPr sz="2500" spc="-14" dirty="0" smtClean="0">
                <a:latin typeface="Calibri"/>
                <a:cs typeface="Calibri"/>
              </a:rPr>
              <a:t>τ</a:t>
            </a:r>
            <a:r>
              <a:rPr sz="2500" spc="0" dirty="0" smtClean="0">
                <a:latin typeface="Calibri"/>
                <a:cs typeface="Calibri"/>
              </a:rPr>
              <a:t>ου</a:t>
            </a:r>
            <a:endParaRPr sz="2500" dirty="0">
              <a:latin typeface="Calibri"/>
              <a:cs typeface="Calibri"/>
            </a:endParaRPr>
          </a:p>
          <a:p>
            <a:pPr marL="241604" marR="45435">
              <a:lnSpc>
                <a:spcPct val="101725"/>
              </a:lnSpc>
              <a:spcBef>
                <a:spcPts val="551"/>
              </a:spcBef>
            </a:pPr>
            <a:r>
              <a:rPr sz="2500" spc="0" dirty="0" smtClean="0">
                <a:latin typeface="Calibri"/>
                <a:cs typeface="Calibri"/>
              </a:rPr>
              <a:t>Ο</a:t>
            </a:r>
            <a:r>
              <a:rPr sz="2500" spc="-26" dirty="0" smtClean="0">
                <a:latin typeface="Calibri"/>
                <a:cs typeface="Calibri"/>
              </a:rPr>
              <a:t> </a:t>
            </a:r>
            <a:r>
              <a:rPr sz="2500" spc="-29" dirty="0" smtClean="0">
                <a:latin typeface="Calibri"/>
                <a:cs typeface="Calibri"/>
              </a:rPr>
              <a:t>χ</a:t>
            </a:r>
            <a:r>
              <a:rPr sz="2500" spc="0" dirty="0" smtClean="0">
                <a:latin typeface="Calibri"/>
                <a:cs typeface="Calibri"/>
              </a:rPr>
              <a:t>ώρος</a:t>
            </a:r>
            <a:r>
              <a:rPr sz="2500" spc="-10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που</a:t>
            </a:r>
            <a:r>
              <a:rPr sz="2500" spc="-9" dirty="0" smtClean="0">
                <a:latin typeface="Calibri"/>
                <a:cs typeface="Calibri"/>
              </a:rPr>
              <a:t> </a:t>
            </a:r>
            <a:r>
              <a:rPr sz="2500" spc="-79" dirty="0" smtClean="0">
                <a:latin typeface="Calibri"/>
                <a:cs typeface="Calibri"/>
              </a:rPr>
              <a:t>κ</a:t>
            </a:r>
            <a:r>
              <a:rPr sz="2500" spc="0" dirty="0" smtClean="0">
                <a:latin typeface="Calibri"/>
                <a:cs typeface="Calibri"/>
              </a:rPr>
              <a:t>ατ</a:t>
            </a:r>
            <a:r>
              <a:rPr sz="2500" spc="-4" dirty="0" smtClean="0">
                <a:latin typeface="Calibri"/>
                <a:cs typeface="Calibri"/>
              </a:rPr>
              <a:t>α</a:t>
            </a:r>
            <a:r>
              <a:rPr sz="2500" spc="-39" dirty="0" smtClean="0">
                <a:latin typeface="Calibri"/>
                <a:cs typeface="Calibri"/>
              </a:rPr>
              <a:t>λ</a:t>
            </a:r>
            <a:r>
              <a:rPr sz="2500" spc="0" dirty="0" smtClean="0">
                <a:latin typeface="Calibri"/>
                <a:cs typeface="Calibri"/>
              </a:rPr>
              <a:t>αμβά</a:t>
            </a:r>
            <a:r>
              <a:rPr sz="2500" spc="-4" dirty="0" smtClean="0">
                <a:latin typeface="Calibri"/>
                <a:cs typeface="Calibri"/>
              </a:rPr>
              <a:t>ν</a:t>
            </a:r>
            <a:r>
              <a:rPr sz="2500" spc="0" dirty="0" smtClean="0">
                <a:latin typeface="Calibri"/>
                <a:cs typeface="Calibri"/>
              </a:rPr>
              <a:t>ει</a:t>
            </a:r>
            <a:endParaRPr sz="25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2226081"/>
            <a:ext cx="370074" cy="26290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6516" algn="just">
              <a:lnSpc>
                <a:spcPts val="2645"/>
              </a:lnSpc>
              <a:spcBef>
                <a:spcPts val="132"/>
              </a:spcBef>
            </a:pPr>
            <a:r>
              <a:rPr sz="3750" spc="0" baseline="3276" dirty="0" smtClean="0">
                <a:latin typeface="Calibri"/>
                <a:cs typeface="Calibri"/>
              </a:rPr>
              <a:t>i.</a:t>
            </a:r>
            <a:endParaRPr sz="2500">
              <a:latin typeface="Calibri"/>
              <a:cs typeface="Calibri"/>
            </a:endParaRPr>
          </a:p>
          <a:p>
            <a:pPr marL="12700" algn="just">
              <a:lnSpc>
                <a:spcPts val="3051"/>
              </a:lnSpc>
              <a:spcBef>
                <a:spcPts val="415"/>
              </a:spcBef>
            </a:pPr>
            <a:r>
              <a:rPr sz="2500" spc="0" dirty="0" smtClean="0">
                <a:latin typeface="Calibri"/>
                <a:cs typeface="Calibri"/>
              </a:rPr>
              <a:t>ii. </a:t>
            </a:r>
            <a:endParaRPr sz="2500">
              <a:latin typeface="Calibri"/>
              <a:cs typeface="Calibri"/>
            </a:endParaRPr>
          </a:p>
          <a:p>
            <a:pPr marL="12700" algn="just">
              <a:lnSpc>
                <a:spcPts val="3051"/>
              </a:lnSpc>
              <a:spcBef>
                <a:spcPts val="549"/>
              </a:spcBef>
            </a:pPr>
            <a:r>
              <a:rPr sz="2500" spc="0" dirty="0" smtClean="0">
                <a:latin typeface="Calibri"/>
                <a:cs typeface="Calibri"/>
              </a:rPr>
              <a:t>iii. </a:t>
            </a:r>
            <a:endParaRPr sz="2500">
              <a:latin typeface="Calibri"/>
              <a:cs typeface="Calibri"/>
            </a:endParaRPr>
          </a:p>
          <a:p>
            <a:pPr marL="12700" algn="just">
              <a:lnSpc>
                <a:spcPts val="3051"/>
              </a:lnSpc>
              <a:spcBef>
                <a:spcPts val="549"/>
              </a:spcBef>
            </a:pPr>
            <a:r>
              <a:rPr sz="2500" spc="0" dirty="0" smtClean="0">
                <a:latin typeface="Calibri"/>
                <a:cs typeface="Calibri"/>
              </a:rPr>
              <a:t>iv. </a:t>
            </a:r>
            <a:endParaRPr sz="2500">
              <a:latin typeface="Calibri"/>
              <a:cs typeface="Calibri"/>
            </a:endParaRPr>
          </a:p>
          <a:p>
            <a:pPr marL="12700" algn="just">
              <a:lnSpc>
                <a:spcPts val="3051"/>
              </a:lnSpc>
              <a:spcBef>
                <a:spcPts val="549"/>
              </a:spcBef>
            </a:pPr>
            <a:r>
              <a:rPr sz="2500" spc="0" dirty="0" smtClean="0">
                <a:latin typeface="Calibri"/>
                <a:cs typeface="Calibri"/>
              </a:rPr>
              <a:t>v.</a:t>
            </a:r>
            <a:endParaRPr sz="2500">
              <a:latin typeface="Calibri"/>
              <a:cs typeface="Calibri"/>
            </a:endParaRPr>
          </a:p>
          <a:p>
            <a:pPr marL="12700" marR="13884" algn="just">
              <a:lnSpc>
                <a:spcPts val="3050"/>
              </a:lnSpc>
              <a:spcBef>
                <a:spcPts val="701"/>
              </a:spcBef>
            </a:pPr>
            <a:r>
              <a:rPr sz="3750" spc="0" baseline="1092" dirty="0" smtClean="0">
                <a:latin typeface="Calibri"/>
                <a:cs typeface="Calibri"/>
              </a:rPr>
              <a:t>vi.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07744" y="4055491"/>
            <a:ext cx="270434" cy="7995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spc="0" baseline="3276" dirty="0" smtClean="0">
                <a:latin typeface="Calibri"/>
                <a:cs typeface="Calibri"/>
              </a:rPr>
              <a:t>Η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5"/>
              </a:spcBef>
            </a:pPr>
            <a:r>
              <a:rPr sz="2500" spc="0" dirty="0" smtClean="0">
                <a:latin typeface="Calibri"/>
                <a:cs typeface="Calibri"/>
              </a:rPr>
              <a:t>Η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7442" y="4055491"/>
            <a:ext cx="4937070" cy="7995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548">
              <a:lnSpc>
                <a:spcPts val="2645"/>
              </a:lnSpc>
              <a:spcBef>
                <a:spcPts val="132"/>
              </a:spcBef>
            </a:pPr>
            <a:r>
              <a:rPr sz="3750" spc="0" baseline="3276" dirty="0" smtClean="0">
                <a:latin typeface="Calibri"/>
                <a:cs typeface="Calibri"/>
              </a:rPr>
              <a:t>ανθεκ</a:t>
            </a:r>
            <a:r>
              <a:rPr sz="3750" spc="9" baseline="3276" dirty="0" smtClean="0">
                <a:latin typeface="Calibri"/>
                <a:cs typeface="Calibri"/>
              </a:rPr>
              <a:t>τ</a:t>
            </a:r>
            <a:r>
              <a:rPr sz="3750" spc="0" baseline="3276" dirty="0" smtClean="0">
                <a:latin typeface="Calibri"/>
                <a:cs typeface="Calibri"/>
              </a:rPr>
              <a:t>ι</a:t>
            </a:r>
            <a:r>
              <a:rPr sz="3750" spc="-79" baseline="3276" dirty="0" smtClean="0">
                <a:latin typeface="Calibri"/>
                <a:cs typeface="Calibri"/>
              </a:rPr>
              <a:t>κ</a:t>
            </a:r>
            <a:r>
              <a:rPr sz="3750" spc="0" baseline="3276" dirty="0" smtClean="0">
                <a:latin typeface="Calibri"/>
                <a:cs typeface="Calibri"/>
              </a:rPr>
              <a:t>ό</a:t>
            </a:r>
            <a:r>
              <a:rPr sz="3750" spc="4" baseline="3276" dirty="0" smtClean="0">
                <a:latin typeface="Calibri"/>
                <a:cs typeface="Calibri"/>
              </a:rPr>
              <a:t>τ</a:t>
            </a:r>
            <a:r>
              <a:rPr sz="3750" spc="-29" baseline="3276" dirty="0" smtClean="0">
                <a:latin typeface="Calibri"/>
                <a:cs typeface="Calibri"/>
              </a:rPr>
              <a:t>η</a:t>
            </a:r>
            <a:r>
              <a:rPr sz="3750" spc="-14" baseline="3276" dirty="0" smtClean="0">
                <a:latin typeface="Calibri"/>
                <a:cs typeface="Calibri"/>
              </a:rPr>
              <a:t>τ</a:t>
            </a:r>
            <a:r>
              <a:rPr sz="3750" spc="0" baseline="3276" dirty="0" smtClean="0">
                <a:latin typeface="Calibri"/>
                <a:cs typeface="Calibri"/>
              </a:rPr>
              <a:t>ά</a:t>
            </a:r>
            <a:r>
              <a:rPr sz="3750" spc="-184" baseline="3276" dirty="0" smtClean="0">
                <a:latin typeface="Calibri"/>
                <a:cs typeface="Calibri"/>
              </a:rPr>
              <a:t> </a:t>
            </a:r>
            <a:r>
              <a:rPr sz="3750" spc="-14" baseline="3276" dirty="0" smtClean="0">
                <a:latin typeface="Calibri"/>
                <a:cs typeface="Calibri"/>
              </a:rPr>
              <a:t>τ</a:t>
            </a:r>
            <a:r>
              <a:rPr sz="3750" spc="0" baseline="3276" dirty="0" smtClean="0">
                <a:latin typeface="Calibri"/>
                <a:cs typeface="Calibri"/>
              </a:rPr>
              <a:t>ου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5"/>
              </a:spcBef>
            </a:pPr>
            <a:r>
              <a:rPr sz="2500" spc="0" dirty="0" smtClean="0">
                <a:latin typeface="Calibri"/>
                <a:cs typeface="Calibri"/>
              </a:rPr>
              <a:t>προ</a:t>
            </a:r>
            <a:r>
              <a:rPr sz="2500" spc="4" dirty="0" smtClean="0">
                <a:latin typeface="Calibri"/>
                <a:cs typeface="Calibri"/>
              </a:rPr>
              <a:t>σ</a:t>
            </a:r>
            <a:r>
              <a:rPr sz="2500" spc="0" dirty="0" smtClean="0">
                <a:latin typeface="Calibri"/>
                <a:cs typeface="Calibri"/>
              </a:rPr>
              <a:t>αρ</a:t>
            </a:r>
            <a:r>
              <a:rPr sz="2500" spc="-24" dirty="0" smtClean="0">
                <a:latin typeface="Calibri"/>
                <a:cs typeface="Calibri"/>
              </a:rPr>
              <a:t>μ</a:t>
            </a:r>
            <a:r>
              <a:rPr sz="2500" spc="0" dirty="0" smtClean="0">
                <a:latin typeface="Calibri"/>
                <a:cs typeface="Calibri"/>
              </a:rPr>
              <a:t>ο</a:t>
            </a:r>
            <a:r>
              <a:rPr sz="2500" spc="29" dirty="0" smtClean="0">
                <a:latin typeface="Calibri"/>
                <a:cs typeface="Calibri"/>
              </a:rPr>
              <a:t>σ</a:t>
            </a:r>
            <a:r>
              <a:rPr sz="2500" spc="0" dirty="0" smtClean="0">
                <a:latin typeface="Calibri"/>
                <a:cs typeface="Calibri"/>
              </a:rPr>
              <a:t>τι</a:t>
            </a:r>
            <a:r>
              <a:rPr sz="2500" spc="-69" dirty="0" smtClean="0">
                <a:latin typeface="Calibri"/>
                <a:cs typeface="Calibri"/>
              </a:rPr>
              <a:t>κ</a:t>
            </a:r>
            <a:r>
              <a:rPr sz="2500" spc="0" dirty="0" smtClean="0">
                <a:latin typeface="Calibri"/>
                <a:cs typeface="Calibri"/>
              </a:rPr>
              <a:t>ό</a:t>
            </a:r>
            <a:r>
              <a:rPr sz="2500" spc="4" dirty="0" smtClean="0">
                <a:latin typeface="Calibri"/>
                <a:cs typeface="Calibri"/>
              </a:rPr>
              <a:t>τ</a:t>
            </a:r>
            <a:r>
              <a:rPr sz="2500" spc="-29" dirty="0" smtClean="0">
                <a:latin typeface="Calibri"/>
                <a:cs typeface="Calibri"/>
              </a:rPr>
              <a:t>η</a:t>
            </a:r>
            <a:r>
              <a:rPr sz="2500" spc="-14" dirty="0" smtClean="0">
                <a:latin typeface="Calibri"/>
                <a:cs typeface="Calibri"/>
              </a:rPr>
              <a:t>τ</a:t>
            </a:r>
            <a:r>
              <a:rPr sz="2500" spc="0" dirty="0" smtClean="0">
                <a:latin typeface="Calibri"/>
                <a:cs typeface="Calibri"/>
              </a:rPr>
              <a:t>ά</a:t>
            </a:r>
            <a:r>
              <a:rPr sz="2500" spc="-20" dirty="0" smtClean="0">
                <a:latin typeface="Calibri"/>
                <a:cs typeface="Calibri"/>
              </a:rPr>
              <a:t> </a:t>
            </a:r>
            <a:r>
              <a:rPr sz="2500" spc="-14" dirty="0" smtClean="0">
                <a:latin typeface="Calibri"/>
                <a:cs typeface="Calibri"/>
              </a:rPr>
              <a:t>τ</a:t>
            </a:r>
            <a:r>
              <a:rPr sz="2500" spc="0" dirty="0" smtClean="0">
                <a:latin typeface="Calibri"/>
                <a:cs typeface="Calibri"/>
              </a:rPr>
              <a:t>ου</a:t>
            </a:r>
            <a:r>
              <a:rPr sz="2500" spc="-56" dirty="0" smtClean="0">
                <a:latin typeface="Calibri"/>
                <a:cs typeface="Calibri"/>
              </a:rPr>
              <a:t> </a:t>
            </a:r>
            <a:r>
              <a:rPr sz="2500" spc="25" dirty="0" smtClean="0">
                <a:latin typeface="Calibri"/>
                <a:cs typeface="Calibri"/>
              </a:rPr>
              <a:t>σ</a:t>
            </a:r>
            <a:r>
              <a:rPr sz="2500" spc="0" dirty="0" smtClean="0">
                <a:latin typeface="Calibri"/>
                <a:cs typeface="Calibri"/>
              </a:rPr>
              <a:t>τις</a:t>
            </a:r>
            <a:r>
              <a:rPr sz="2500" spc="-16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αν</a:t>
            </a:r>
            <a:r>
              <a:rPr sz="2500" spc="-14" dirty="0" smtClean="0">
                <a:latin typeface="Calibri"/>
                <a:cs typeface="Calibri"/>
              </a:rPr>
              <a:t>ά</a:t>
            </a:r>
            <a:r>
              <a:rPr sz="2500" spc="0" dirty="0" smtClean="0">
                <a:latin typeface="Calibri"/>
                <a:cs typeface="Calibri"/>
              </a:rPr>
              <a:t>γ</a:t>
            </a:r>
            <a:r>
              <a:rPr sz="2500" spc="-29" dirty="0" smtClean="0">
                <a:latin typeface="Calibri"/>
                <a:cs typeface="Calibri"/>
              </a:rPr>
              <a:t>κ</a:t>
            </a:r>
            <a:r>
              <a:rPr sz="2500" spc="0" dirty="0" smtClean="0">
                <a:latin typeface="Calibri"/>
                <a:cs typeface="Calibri"/>
              </a:rPr>
              <a:t>ες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969891"/>
            <a:ext cx="441637" cy="342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spc="0" baseline="3276" dirty="0" smtClean="0">
                <a:latin typeface="Calibri"/>
                <a:cs typeface="Calibri"/>
              </a:rPr>
              <a:t>vii.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7744" y="4969891"/>
            <a:ext cx="270434" cy="342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spc="0" baseline="3276" dirty="0" smtClean="0">
                <a:latin typeface="Calibri"/>
                <a:cs typeface="Calibri"/>
              </a:rPr>
              <a:t>Η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76871" y="4969891"/>
            <a:ext cx="5319483" cy="342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spc="4" baseline="3276" dirty="0" smtClean="0">
                <a:latin typeface="Calibri"/>
                <a:cs typeface="Calibri"/>
              </a:rPr>
              <a:t>ο</a:t>
            </a:r>
            <a:r>
              <a:rPr sz="3750" spc="0" baseline="3276" dirty="0" smtClean="0">
                <a:latin typeface="Calibri"/>
                <a:cs typeface="Calibri"/>
              </a:rPr>
              <a:t>ι</a:t>
            </a:r>
            <a:r>
              <a:rPr sz="3750" spc="-79" baseline="3276" dirty="0" smtClean="0">
                <a:latin typeface="Calibri"/>
                <a:cs typeface="Calibri"/>
              </a:rPr>
              <a:t>κ</a:t>
            </a:r>
            <a:r>
              <a:rPr sz="3750" spc="0" baseline="3276" dirty="0" smtClean="0">
                <a:latin typeface="Calibri"/>
                <a:cs typeface="Calibri"/>
              </a:rPr>
              <a:t>ονομία</a:t>
            </a:r>
            <a:r>
              <a:rPr sz="3750" spc="-103" baseline="3276" dirty="0" smtClean="0">
                <a:latin typeface="Calibri"/>
                <a:cs typeface="Calibri"/>
              </a:rPr>
              <a:t> </a:t>
            </a:r>
            <a:r>
              <a:rPr sz="3750" spc="-79" baseline="3276" dirty="0" smtClean="0">
                <a:latin typeface="Calibri"/>
                <a:cs typeface="Calibri"/>
              </a:rPr>
              <a:t>κ</a:t>
            </a:r>
            <a:r>
              <a:rPr sz="3750" spc="0" baseline="3276" dirty="0" smtClean="0">
                <a:latin typeface="Calibri"/>
                <a:cs typeface="Calibri"/>
              </a:rPr>
              <a:t>αι</a:t>
            </a:r>
            <a:r>
              <a:rPr sz="3750" spc="-20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η</a:t>
            </a:r>
            <a:r>
              <a:rPr sz="3750" spc="-23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ευ</a:t>
            </a:r>
            <a:r>
              <a:rPr sz="3750" spc="-75" baseline="3276" dirty="0" smtClean="0">
                <a:latin typeface="Calibri"/>
                <a:cs typeface="Calibri"/>
              </a:rPr>
              <a:t>κ</a:t>
            </a:r>
            <a:r>
              <a:rPr sz="3750" spc="-19" baseline="3276" dirty="0" smtClean="0">
                <a:latin typeface="Calibri"/>
                <a:cs typeface="Calibri"/>
              </a:rPr>
              <a:t>ο</a:t>
            </a:r>
            <a:r>
              <a:rPr sz="3750" spc="-25" baseline="3276" dirty="0" smtClean="0">
                <a:latin typeface="Calibri"/>
                <a:cs typeface="Calibri"/>
              </a:rPr>
              <a:t>λ</a:t>
            </a:r>
            <a:r>
              <a:rPr sz="3750" spc="0" baseline="3276" dirty="0" smtClean="0">
                <a:latin typeface="Calibri"/>
                <a:cs typeface="Calibri"/>
              </a:rPr>
              <a:t>ία</a:t>
            </a:r>
            <a:r>
              <a:rPr sz="3750" spc="-34" baseline="3276" dirty="0" smtClean="0">
                <a:latin typeface="Calibri"/>
                <a:cs typeface="Calibri"/>
              </a:rPr>
              <a:t> </a:t>
            </a:r>
            <a:r>
              <a:rPr sz="3750" spc="25" baseline="3276" dirty="0" smtClean="0">
                <a:latin typeface="Calibri"/>
                <a:cs typeface="Calibri"/>
              </a:rPr>
              <a:t>σ</a:t>
            </a:r>
            <a:r>
              <a:rPr sz="3750" spc="0" baseline="3276" dirty="0" smtClean="0">
                <a:latin typeface="Calibri"/>
                <a:cs typeface="Calibri"/>
              </a:rPr>
              <a:t>τη</a:t>
            </a:r>
            <a:r>
              <a:rPr sz="3750" spc="-42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λε</a:t>
            </a:r>
            <a:r>
              <a:rPr sz="3750" spc="-34" baseline="3276" dirty="0" smtClean="0">
                <a:latin typeface="Calibri"/>
                <a:cs typeface="Calibri"/>
              </a:rPr>
              <a:t>ι</a:t>
            </a:r>
            <a:r>
              <a:rPr sz="3750" spc="-14" baseline="3276" dirty="0" smtClean="0">
                <a:latin typeface="Calibri"/>
                <a:cs typeface="Calibri"/>
              </a:rPr>
              <a:t>τ</a:t>
            </a:r>
            <a:r>
              <a:rPr sz="3750" spc="0" baseline="3276" dirty="0" smtClean="0">
                <a:latin typeface="Calibri"/>
                <a:cs typeface="Calibri"/>
              </a:rPr>
              <a:t>ο</a:t>
            </a:r>
            <a:r>
              <a:rPr sz="3750" spc="4" baseline="3276" dirty="0" smtClean="0">
                <a:latin typeface="Calibri"/>
                <a:cs typeface="Calibri"/>
              </a:rPr>
              <a:t>υ</a:t>
            </a:r>
            <a:r>
              <a:rPr sz="3750" spc="-9" baseline="3276" dirty="0" smtClean="0">
                <a:latin typeface="Calibri"/>
                <a:cs typeface="Calibri"/>
              </a:rPr>
              <a:t>ρ</a:t>
            </a:r>
            <a:r>
              <a:rPr sz="3750" spc="0" baseline="3276" dirty="0" smtClean="0">
                <a:latin typeface="Calibri"/>
                <a:cs typeface="Calibri"/>
              </a:rPr>
              <a:t>γία/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97218" y="4969891"/>
            <a:ext cx="1522553" cy="342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spc="0" baseline="3276" dirty="0" smtClean="0">
                <a:latin typeface="Calibri"/>
                <a:cs typeface="Calibri"/>
              </a:rPr>
              <a:t>συ</a:t>
            </a:r>
            <a:r>
              <a:rPr sz="3750" spc="9" baseline="3276" dirty="0" smtClean="0">
                <a:latin typeface="Calibri"/>
                <a:cs typeface="Calibri"/>
              </a:rPr>
              <a:t>ν</a:t>
            </a:r>
            <a:r>
              <a:rPr sz="3750" spc="0" baseline="3276" dirty="0" smtClean="0">
                <a:latin typeface="Calibri"/>
                <a:cs typeface="Calibri"/>
              </a:rPr>
              <a:t>τ</a:t>
            </a:r>
            <a:r>
              <a:rPr sz="3750" spc="4" baseline="3276" dirty="0" smtClean="0">
                <a:latin typeface="Calibri"/>
                <a:cs typeface="Calibri"/>
              </a:rPr>
              <a:t>ή</a:t>
            </a:r>
            <a:r>
              <a:rPr sz="3750" spc="0" baseline="3276" dirty="0" smtClean="0">
                <a:latin typeface="Calibri"/>
                <a:cs typeface="Calibri"/>
              </a:rPr>
              <a:t>ρη</a:t>
            </a:r>
            <a:r>
              <a:rPr sz="3750" spc="4" baseline="3276" dirty="0" smtClean="0">
                <a:latin typeface="Calibri"/>
                <a:cs typeface="Calibri"/>
              </a:rPr>
              <a:t>σ</a:t>
            </a:r>
            <a:r>
              <a:rPr sz="3750" spc="0" baseline="3276" dirty="0" smtClean="0">
                <a:latin typeface="Calibri"/>
                <a:cs typeface="Calibri"/>
              </a:rPr>
              <a:t>ή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7744" y="5274945"/>
            <a:ext cx="532270" cy="342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spc="-14" baseline="3276" dirty="0" smtClean="0">
                <a:latin typeface="Calibri"/>
                <a:cs typeface="Calibri"/>
              </a:rPr>
              <a:t>τ</a:t>
            </a:r>
            <a:r>
              <a:rPr sz="3750" spc="0" baseline="3276" dirty="0" smtClean="0">
                <a:latin typeface="Calibri"/>
                <a:cs typeface="Calibri"/>
              </a:rPr>
              <a:t>ου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732170"/>
            <a:ext cx="514384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spc="0" baseline="3276" dirty="0" smtClean="0">
                <a:latin typeface="Calibri"/>
                <a:cs typeface="Calibri"/>
              </a:rPr>
              <a:t>viii.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7744" y="5732170"/>
            <a:ext cx="280211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spc="0" baseline="3276" dirty="0" smtClean="0">
                <a:latin typeface="Calibri"/>
                <a:cs typeface="Calibri"/>
              </a:rPr>
              <a:t>Η</a:t>
            </a:r>
            <a:r>
              <a:rPr sz="3750" spc="-15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ελ</a:t>
            </a:r>
            <a:r>
              <a:rPr sz="3750" spc="-39" baseline="3276" dirty="0" smtClean="0">
                <a:latin typeface="Calibri"/>
                <a:cs typeface="Calibri"/>
              </a:rPr>
              <a:t>κ</a:t>
            </a:r>
            <a:r>
              <a:rPr sz="3750" spc="0" baseline="3276" dirty="0" smtClean="0">
                <a:latin typeface="Calibri"/>
                <a:cs typeface="Calibri"/>
              </a:rPr>
              <a:t>υ</a:t>
            </a:r>
            <a:r>
              <a:rPr sz="3750" spc="29" baseline="3276" dirty="0" smtClean="0">
                <a:latin typeface="Calibri"/>
                <a:cs typeface="Calibri"/>
              </a:rPr>
              <a:t>σ</a:t>
            </a:r>
            <a:r>
              <a:rPr sz="3750" spc="0" baseline="3276" dirty="0" smtClean="0">
                <a:latin typeface="Calibri"/>
                <a:cs typeface="Calibri"/>
              </a:rPr>
              <a:t>τι</a:t>
            </a:r>
            <a:r>
              <a:rPr sz="3750" spc="4" baseline="3276" dirty="0" smtClean="0">
                <a:latin typeface="Calibri"/>
                <a:cs typeface="Calibri"/>
              </a:rPr>
              <a:t>κ</a:t>
            </a:r>
            <a:r>
              <a:rPr sz="3750" spc="0" baseline="3276" dirty="0" smtClean="0">
                <a:latin typeface="Calibri"/>
                <a:cs typeface="Calibri"/>
              </a:rPr>
              <a:t>ή</a:t>
            </a:r>
            <a:r>
              <a:rPr sz="3750" spc="-61" baseline="3276" dirty="0" smtClean="0">
                <a:latin typeface="Calibri"/>
                <a:cs typeface="Calibri"/>
              </a:rPr>
              <a:t> </a:t>
            </a:r>
            <a:r>
              <a:rPr sz="3750" spc="-14" baseline="3276" dirty="0" smtClean="0">
                <a:latin typeface="Calibri"/>
                <a:cs typeface="Calibri"/>
              </a:rPr>
              <a:t>τ</a:t>
            </a:r>
            <a:r>
              <a:rPr sz="3750" spc="0" baseline="3276" dirty="0" smtClean="0">
                <a:latin typeface="Calibri"/>
                <a:cs typeface="Calibri"/>
              </a:rPr>
              <a:t>ου</a:t>
            </a:r>
            <a:r>
              <a:rPr sz="3750" spc="-46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όψη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142844" y="285728"/>
            <a:ext cx="9001156" cy="716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585"/>
              </a:lnSpc>
              <a:spcBef>
                <a:spcPts val="229"/>
              </a:spcBef>
            </a:pPr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ΣΥΝΤΗΡΗΣΗ ΕΓΚΑΤΑΣΤΑΣΕΩΝ ΚΑΙ  ΕΞΟΠΛΙΣΜΟΥ</a:t>
            </a:r>
            <a:endParaRPr lang="el-GR" sz="2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1521086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1544065"/>
            <a:ext cx="6769480" cy="19306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Η σ</a:t>
            </a:r>
            <a:r>
              <a:rPr sz="4500" spc="-9" baseline="2730" dirty="0" smtClean="0">
                <a:latin typeface="Calibri"/>
                <a:cs typeface="Calibri"/>
              </a:rPr>
              <a:t>υ</a:t>
            </a:r>
            <a:r>
              <a:rPr sz="4500" spc="4" baseline="2730" dirty="0" smtClean="0">
                <a:latin typeface="Calibri"/>
                <a:cs typeface="Calibri"/>
              </a:rPr>
              <a:t>ν</a:t>
            </a:r>
            <a:r>
              <a:rPr sz="4500" spc="0" baseline="2730" dirty="0" smtClean="0">
                <a:latin typeface="Calibri"/>
                <a:cs typeface="Calibri"/>
              </a:rPr>
              <a:t>τήρηση</a:t>
            </a:r>
            <a:r>
              <a:rPr sz="4500" spc="29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ε</a:t>
            </a:r>
            <a:r>
              <a:rPr sz="4500" spc="-39" baseline="2730" dirty="0" smtClean="0">
                <a:latin typeface="Calibri"/>
                <a:cs typeface="Calibri"/>
              </a:rPr>
              <a:t>ί</a:t>
            </a:r>
            <a:r>
              <a:rPr sz="4500" spc="0" baseline="2730" dirty="0" smtClean="0">
                <a:latin typeface="Calibri"/>
                <a:cs typeface="Calibri"/>
              </a:rPr>
              <a:t>ναι π</a:t>
            </a:r>
            <a:r>
              <a:rPr sz="4500" spc="-25" baseline="2730" dirty="0" smtClean="0">
                <a:latin typeface="Calibri"/>
                <a:cs typeface="Calibri"/>
              </a:rPr>
              <a:t>ο</a:t>
            </a:r>
            <a:r>
              <a:rPr sz="4500" spc="-34" baseline="2730" dirty="0" smtClean="0">
                <a:latin typeface="Calibri"/>
                <a:cs typeface="Calibri"/>
              </a:rPr>
              <a:t>λ</a:t>
            </a:r>
            <a:r>
              <a:rPr sz="4500" spc="0" baseline="2730" dirty="0" smtClean="0">
                <a:latin typeface="Calibri"/>
                <a:cs typeface="Calibri"/>
              </a:rPr>
              <a:t>ύ ση</a:t>
            </a:r>
            <a:r>
              <a:rPr sz="4500" spc="-19" baseline="2730" dirty="0" smtClean="0">
                <a:latin typeface="Calibri"/>
                <a:cs typeface="Calibri"/>
              </a:rPr>
              <a:t>μ</a:t>
            </a:r>
            <a:r>
              <a:rPr sz="4500" spc="0" baseline="2730" dirty="0" smtClean="0">
                <a:latin typeface="Calibri"/>
                <a:cs typeface="Calibri"/>
              </a:rPr>
              <a:t>α</a:t>
            </a:r>
            <a:r>
              <a:rPr sz="4500" spc="9" baseline="2730" dirty="0" smtClean="0">
                <a:latin typeface="Calibri"/>
                <a:cs typeface="Calibri"/>
              </a:rPr>
              <a:t>ν</a:t>
            </a:r>
            <a:r>
              <a:rPr sz="4500" spc="0" baseline="2730" dirty="0" smtClean="0">
                <a:latin typeface="Calibri"/>
                <a:cs typeface="Calibri"/>
              </a:rPr>
              <a:t>τι</a:t>
            </a:r>
            <a:r>
              <a:rPr sz="4500" spc="9" baseline="2730" dirty="0" smtClean="0">
                <a:latin typeface="Calibri"/>
                <a:cs typeface="Calibri"/>
              </a:rPr>
              <a:t>κ</a:t>
            </a:r>
            <a:r>
              <a:rPr sz="4500" spc="0" baseline="2730" dirty="0" smtClean="0">
                <a:latin typeface="Calibri"/>
                <a:cs typeface="Calibri"/>
              </a:rPr>
              <a:t>ή </a:t>
            </a:r>
            <a:r>
              <a:rPr sz="4500" spc="4" baseline="2730" dirty="0" smtClean="0">
                <a:latin typeface="Calibri"/>
                <a:cs typeface="Calibri"/>
              </a:rPr>
              <a:t>γ</a:t>
            </a:r>
            <a:r>
              <a:rPr sz="4500" spc="0" baseline="2730" dirty="0" smtClean="0">
                <a:latin typeface="Calibri"/>
                <a:cs typeface="Calibri"/>
              </a:rPr>
              <a:t>ια τ</a:t>
            </a:r>
            <a:r>
              <a:rPr sz="4500" spc="-64" baseline="2730" dirty="0" smtClean="0">
                <a:latin typeface="Calibri"/>
                <a:cs typeface="Calibri"/>
              </a:rPr>
              <a:t>η</a:t>
            </a:r>
            <a:r>
              <a:rPr sz="4500" spc="0" baseline="2730" dirty="0" smtClean="0">
                <a:latin typeface="Calibri"/>
                <a:cs typeface="Calibri"/>
              </a:rPr>
              <a:t>ν</a:t>
            </a:r>
            <a:endParaRPr sz="3000" dirty="0">
              <a:latin typeface="Calibri"/>
              <a:cs typeface="Calibri"/>
            </a:endParaRPr>
          </a:p>
          <a:p>
            <a:pPr marL="12700" marR="57150" algn="just">
              <a:lnSpc>
                <a:spcPts val="3600"/>
              </a:lnSpc>
              <a:spcBef>
                <a:spcPts val="22"/>
              </a:spcBef>
            </a:pPr>
            <a:r>
              <a:rPr sz="4500" b="1" i="1" spc="0" baseline="1820" dirty="0" smtClean="0">
                <a:solidFill>
                  <a:srgbClr val="0070C0"/>
                </a:solidFill>
                <a:latin typeface="Calibri"/>
                <a:cs typeface="Calibri"/>
              </a:rPr>
              <a:t>εύ</a:t>
            </a:r>
            <a:r>
              <a:rPr sz="4500" b="1" i="1" spc="-9" baseline="1820" dirty="0" smtClean="0">
                <a:solidFill>
                  <a:srgbClr val="0070C0"/>
                </a:solidFill>
                <a:latin typeface="Calibri"/>
                <a:cs typeface="Calibri"/>
              </a:rPr>
              <a:t>ρ</a:t>
            </a:r>
            <a:r>
              <a:rPr sz="4500" b="1" i="1" spc="0" baseline="1820" dirty="0" smtClean="0">
                <a:solidFill>
                  <a:srgbClr val="0070C0"/>
                </a:solidFill>
                <a:latin typeface="Calibri"/>
                <a:cs typeface="Calibri"/>
              </a:rPr>
              <a:t>υθ</a:t>
            </a:r>
            <a:r>
              <a:rPr sz="4500" b="1" i="1" spc="-14" baseline="1820" dirty="0" smtClean="0">
                <a:solidFill>
                  <a:srgbClr val="0070C0"/>
                </a:solidFill>
                <a:latin typeface="Calibri"/>
                <a:cs typeface="Calibri"/>
              </a:rPr>
              <a:t>μ</a:t>
            </a:r>
            <a:r>
              <a:rPr sz="4500" b="1" i="1" spc="0" baseline="1820" dirty="0" smtClean="0">
                <a:solidFill>
                  <a:srgbClr val="0070C0"/>
                </a:solidFill>
                <a:latin typeface="Calibri"/>
                <a:cs typeface="Calibri"/>
              </a:rPr>
              <a:t>η</a:t>
            </a:r>
            <a:r>
              <a:rPr sz="4500" b="1" i="1" spc="9" baseline="1820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4500" b="1" i="1" spc="-94" baseline="1820" dirty="0" smtClean="0">
                <a:solidFill>
                  <a:srgbClr val="0070C0"/>
                </a:solidFill>
                <a:latin typeface="Calibri"/>
                <a:cs typeface="Calibri"/>
              </a:rPr>
              <a:t>κ</a:t>
            </a:r>
            <a:r>
              <a:rPr sz="4500" b="1" i="1" spc="0" baseline="1820" dirty="0" smtClean="0">
                <a:solidFill>
                  <a:srgbClr val="0070C0"/>
                </a:solidFill>
                <a:latin typeface="Calibri"/>
                <a:cs typeface="Calibri"/>
              </a:rPr>
              <a:t>αι</a:t>
            </a:r>
            <a:r>
              <a:rPr sz="4500" b="1" i="1" spc="-9" baseline="1820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4500" b="1" i="1" spc="0" baseline="1820" dirty="0" smtClean="0">
                <a:solidFill>
                  <a:srgbClr val="0070C0"/>
                </a:solidFill>
                <a:latin typeface="Calibri"/>
                <a:cs typeface="Calibri"/>
              </a:rPr>
              <a:t>οι</a:t>
            </a:r>
            <a:r>
              <a:rPr sz="4500" b="1" i="1" spc="-84" baseline="1820" dirty="0" smtClean="0">
                <a:solidFill>
                  <a:srgbClr val="0070C0"/>
                </a:solidFill>
                <a:latin typeface="Calibri"/>
                <a:cs typeface="Calibri"/>
              </a:rPr>
              <a:t>κ</a:t>
            </a:r>
            <a:r>
              <a:rPr sz="4500" b="1" i="1" spc="0" baseline="1820" dirty="0" smtClean="0">
                <a:solidFill>
                  <a:srgbClr val="0070C0"/>
                </a:solidFill>
                <a:latin typeface="Calibri"/>
                <a:cs typeface="Calibri"/>
              </a:rPr>
              <a:t>ονομική λε</a:t>
            </a:r>
            <a:r>
              <a:rPr sz="4500" b="1" i="1" spc="-39" baseline="1820" dirty="0" smtClean="0">
                <a:solidFill>
                  <a:srgbClr val="0070C0"/>
                </a:solidFill>
                <a:latin typeface="Calibri"/>
                <a:cs typeface="Calibri"/>
              </a:rPr>
              <a:t>ι</a:t>
            </a:r>
            <a:r>
              <a:rPr sz="4500" b="1" i="1" spc="-19" baseline="1820" dirty="0" smtClean="0">
                <a:solidFill>
                  <a:srgbClr val="0070C0"/>
                </a:solidFill>
                <a:latin typeface="Calibri"/>
                <a:cs typeface="Calibri"/>
              </a:rPr>
              <a:t>τ</a:t>
            </a:r>
            <a:r>
              <a:rPr sz="4500" b="1" i="1" spc="0" baseline="1820" dirty="0" smtClean="0">
                <a:solidFill>
                  <a:srgbClr val="0070C0"/>
                </a:solidFill>
                <a:latin typeface="Calibri"/>
                <a:cs typeface="Calibri"/>
              </a:rPr>
              <a:t>ου</a:t>
            </a:r>
            <a:r>
              <a:rPr sz="4500" b="1" i="1" spc="-19" baseline="1820" dirty="0" smtClean="0">
                <a:solidFill>
                  <a:srgbClr val="0070C0"/>
                </a:solidFill>
                <a:latin typeface="Calibri"/>
                <a:cs typeface="Calibri"/>
              </a:rPr>
              <a:t>ρ</a:t>
            </a:r>
            <a:r>
              <a:rPr sz="4500" b="1" i="1" spc="0" baseline="1820" dirty="0" smtClean="0">
                <a:solidFill>
                  <a:srgbClr val="0070C0"/>
                </a:solidFill>
                <a:latin typeface="Calibri"/>
                <a:cs typeface="Calibri"/>
              </a:rPr>
              <a:t>γ</a:t>
            </a:r>
            <a:r>
              <a:rPr sz="4500" b="1" i="1" spc="4" baseline="1820" dirty="0" smtClean="0">
                <a:solidFill>
                  <a:srgbClr val="0070C0"/>
                </a:solidFill>
                <a:latin typeface="Calibri"/>
                <a:cs typeface="Calibri"/>
              </a:rPr>
              <a:t>ί</a:t>
            </a:r>
            <a:r>
              <a:rPr sz="4500" b="1" i="1" spc="0" baseline="1820" dirty="0" smtClean="0">
                <a:solidFill>
                  <a:srgbClr val="0070C0"/>
                </a:solidFill>
                <a:latin typeface="Calibri"/>
                <a:cs typeface="Calibri"/>
              </a:rPr>
              <a:t>α</a:t>
            </a:r>
            <a:r>
              <a:rPr sz="4500" b="1" i="1" spc="-14" baseline="1820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4500" spc="-9" baseline="1820" dirty="0" smtClean="0">
                <a:latin typeface="Calibri"/>
                <a:cs typeface="Calibri"/>
              </a:rPr>
              <a:t>τ</a:t>
            </a:r>
            <a:r>
              <a:rPr sz="4500" spc="-14" baseline="1820" dirty="0" smtClean="0">
                <a:latin typeface="Calibri"/>
                <a:cs typeface="Calibri"/>
              </a:rPr>
              <a:t>ω</a:t>
            </a:r>
            <a:r>
              <a:rPr sz="4500" spc="0" baseline="1820" dirty="0" smtClean="0">
                <a:latin typeface="Calibri"/>
                <a:cs typeface="Calibri"/>
              </a:rPr>
              <a:t>ν</a:t>
            </a:r>
            <a:endParaRPr sz="3000" dirty="0">
              <a:latin typeface="Calibri"/>
              <a:cs typeface="Calibri"/>
            </a:endParaRPr>
          </a:p>
          <a:p>
            <a:pPr marL="12700" marR="57150" algn="just">
              <a:lnSpc>
                <a:spcPts val="3600"/>
              </a:lnSpc>
            </a:pPr>
            <a:r>
              <a:rPr sz="4500" spc="0" baseline="1820" dirty="0" smtClean="0">
                <a:latin typeface="Calibri"/>
                <a:cs typeface="Calibri"/>
              </a:rPr>
              <a:t>εγ</a:t>
            </a:r>
            <a:r>
              <a:rPr sz="4500" spc="-84" baseline="1820" dirty="0" smtClean="0">
                <a:latin typeface="Calibri"/>
                <a:cs typeface="Calibri"/>
              </a:rPr>
              <a:t>κ</a:t>
            </a:r>
            <a:r>
              <a:rPr sz="4500" spc="0" baseline="1820" dirty="0" smtClean="0">
                <a:latin typeface="Calibri"/>
                <a:cs typeface="Calibri"/>
              </a:rPr>
              <a:t>ατ</a:t>
            </a:r>
            <a:r>
              <a:rPr sz="4500" spc="-25" baseline="1820" dirty="0" smtClean="0">
                <a:latin typeface="Calibri"/>
                <a:cs typeface="Calibri"/>
              </a:rPr>
              <a:t>α</a:t>
            </a:r>
            <a:r>
              <a:rPr sz="4500" spc="34" baseline="1820" dirty="0" smtClean="0">
                <a:latin typeface="Calibri"/>
                <a:cs typeface="Calibri"/>
              </a:rPr>
              <a:t>σ</a:t>
            </a:r>
            <a:r>
              <a:rPr sz="4500" spc="0" baseline="1820" dirty="0" smtClean="0">
                <a:latin typeface="Calibri"/>
                <a:cs typeface="Calibri"/>
              </a:rPr>
              <a:t>τ</a:t>
            </a:r>
            <a:r>
              <a:rPr sz="4500" spc="-39" baseline="1820" dirty="0" smtClean="0">
                <a:latin typeface="Calibri"/>
                <a:cs typeface="Calibri"/>
              </a:rPr>
              <a:t>ά</a:t>
            </a:r>
            <a:r>
              <a:rPr sz="4500" spc="0" baseline="1820" dirty="0" smtClean="0">
                <a:latin typeface="Calibri"/>
                <a:cs typeface="Calibri"/>
              </a:rPr>
              <a:t>σε</a:t>
            </a:r>
            <a:r>
              <a:rPr sz="4500" spc="-9" baseline="1820" dirty="0" smtClean="0">
                <a:latin typeface="Calibri"/>
                <a:cs typeface="Calibri"/>
              </a:rPr>
              <a:t>ω</a:t>
            </a:r>
            <a:r>
              <a:rPr sz="4500" spc="0" baseline="1820" dirty="0" smtClean="0">
                <a:latin typeface="Calibri"/>
                <a:cs typeface="Calibri"/>
              </a:rPr>
              <a:t>ν</a:t>
            </a:r>
            <a:r>
              <a:rPr sz="4500" spc="-34" baseline="1820" dirty="0" smtClean="0">
                <a:latin typeface="Calibri"/>
                <a:cs typeface="Calibri"/>
              </a:rPr>
              <a:t> </a:t>
            </a:r>
            <a:r>
              <a:rPr sz="4500" spc="-94" baseline="1820" dirty="0" smtClean="0">
                <a:latin typeface="Calibri"/>
                <a:cs typeface="Calibri"/>
              </a:rPr>
              <a:t>κ</a:t>
            </a:r>
            <a:r>
              <a:rPr sz="4500" spc="0" baseline="1820" dirty="0" smtClean="0">
                <a:latin typeface="Calibri"/>
                <a:cs typeface="Calibri"/>
              </a:rPr>
              <a:t>αι</a:t>
            </a:r>
            <a:r>
              <a:rPr sz="4500" spc="-9" baseline="1820" dirty="0" smtClean="0">
                <a:latin typeface="Calibri"/>
                <a:cs typeface="Calibri"/>
              </a:rPr>
              <a:t> </a:t>
            </a:r>
            <a:r>
              <a:rPr sz="4500" spc="-19" baseline="1820" dirty="0" smtClean="0">
                <a:latin typeface="Calibri"/>
                <a:cs typeface="Calibri"/>
              </a:rPr>
              <a:t>τ</a:t>
            </a:r>
            <a:r>
              <a:rPr sz="4500" spc="0" baseline="1820" dirty="0" smtClean="0">
                <a:latin typeface="Calibri"/>
                <a:cs typeface="Calibri"/>
              </a:rPr>
              <a:t>ου ε</a:t>
            </a:r>
            <a:r>
              <a:rPr sz="4500" spc="-19" baseline="1820" dirty="0" smtClean="0">
                <a:latin typeface="Calibri"/>
                <a:cs typeface="Calibri"/>
              </a:rPr>
              <a:t>ξ</a:t>
            </a:r>
            <a:r>
              <a:rPr sz="4500" spc="0" baseline="1820" dirty="0" smtClean="0">
                <a:latin typeface="Calibri"/>
                <a:cs typeface="Calibri"/>
              </a:rPr>
              <a:t>οπ</a:t>
            </a:r>
            <a:r>
              <a:rPr sz="4500" spc="-19" baseline="1820" dirty="0" smtClean="0">
                <a:latin typeface="Calibri"/>
                <a:cs typeface="Calibri"/>
              </a:rPr>
              <a:t>λ</a:t>
            </a:r>
            <a:r>
              <a:rPr sz="4500" spc="0" baseline="1820" dirty="0" smtClean="0">
                <a:latin typeface="Calibri"/>
                <a:cs typeface="Calibri"/>
              </a:rPr>
              <a:t>ισ</a:t>
            </a:r>
            <a:r>
              <a:rPr sz="4500" spc="-25" baseline="1820" dirty="0" smtClean="0">
                <a:latin typeface="Calibri"/>
                <a:cs typeface="Calibri"/>
              </a:rPr>
              <a:t>μ</a:t>
            </a:r>
            <a:r>
              <a:rPr sz="4500" spc="0" baseline="1820" dirty="0" smtClean="0">
                <a:latin typeface="Calibri"/>
                <a:cs typeface="Calibri"/>
              </a:rPr>
              <a:t>ού.</a:t>
            </a:r>
            <a:endParaRPr sz="3000" dirty="0">
              <a:latin typeface="Calibri"/>
              <a:cs typeface="Calibri"/>
            </a:endParaRPr>
          </a:p>
          <a:p>
            <a:pPr marL="12700" marR="57150">
              <a:lnSpc>
                <a:spcPct val="101725"/>
              </a:lnSpc>
              <a:spcBef>
                <a:spcPts val="957"/>
              </a:spcBef>
            </a:pPr>
            <a:r>
              <a:rPr sz="3000" spc="0" dirty="0" smtClean="0">
                <a:latin typeface="Calibri"/>
                <a:cs typeface="Calibri"/>
              </a:rPr>
              <a:t>Καθορ</a:t>
            </a:r>
            <a:r>
              <a:rPr sz="3000" spc="4" dirty="0" smtClean="0">
                <a:latin typeface="Calibri"/>
                <a:cs typeface="Calibri"/>
              </a:rPr>
              <a:t>ι</a:t>
            </a:r>
            <a:r>
              <a:rPr sz="3000" spc="34" dirty="0" smtClean="0">
                <a:latin typeface="Calibri"/>
                <a:cs typeface="Calibri"/>
              </a:rPr>
              <a:t>σ</a:t>
            </a:r>
            <a:r>
              <a:rPr sz="3000" spc="0" dirty="0" smtClean="0">
                <a:latin typeface="Calibri"/>
                <a:cs typeface="Calibri"/>
              </a:rPr>
              <a:t>τι</a:t>
            </a:r>
            <a:r>
              <a:rPr sz="3000" spc="-84" dirty="0" smtClean="0">
                <a:latin typeface="Calibri"/>
                <a:cs typeface="Calibri"/>
              </a:rPr>
              <a:t>κ</a:t>
            </a:r>
            <a:r>
              <a:rPr sz="3000" spc="0" dirty="0" smtClean="0">
                <a:latin typeface="Calibri"/>
                <a:cs typeface="Calibri"/>
              </a:rPr>
              <a:t>ό </a:t>
            </a:r>
            <a:r>
              <a:rPr sz="3000" spc="29" dirty="0" smtClean="0">
                <a:latin typeface="Calibri"/>
                <a:cs typeface="Calibri"/>
              </a:rPr>
              <a:t>σ</a:t>
            </a:r>
            <a:r>
              <a:rPr sz="3000" spc="-19" dirty="0" smtClean="0">
                <a:latin typeface="Calibri"/>
                <a:cs typeface="Calibri"/>
              </a:rPr>
              <a:t>τ</a:t>
            </a:r>
            <a:r>
              <a:rPr sz="3000" spc="0" dirty="0" smtClean="0">
                <a:latin typeface="Calibri"/>
                <a:cs typeface="Calibri"/>
              </a:rPr>
              <a:t>ο</a:t>
            </a:r>
            <a:r>
              <a:rPr sz="3000" spc="-14" dirty="0" smtClean="0">
                <a:latin typeface="Calibri"/>
                <a:cs typeface="Calibri"/>
              </a:rPr>
              <a:t>ι</a:t>
            </a:r>
            <a:r>
              <a:rPr sz="3000" spc="-19" dirty="0" smtClean="0">
                <a:latin typeface="Calibri"/>
                <a:cs typeface="Calibri"/>
              </a:rPr>
              <a:t>χ</a:t>
            </a:r>
            <a:r>
              <a:rPr sz="3000" spc="0" dirty="0" smtClean="0">
                <a:latin typeface="Calibri"/>
                <a:cs typeface="Calibri"/>
              </a:rPr>
              <a:t>είο</a:t>
            </a:r>
            <a:r>
              <a:rPr sz="3000" spc="-25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γ</a:t>
            </a:r>
            <a:r>
              <a:rPr sz="3000" spc="9" dirty="0" smtClean="0">
                <a:latin typeface="Calibri"/>
                <a:cs typeface="Calibri"/>
              </a:rPr>
              <a:t>ι</a:t>
            </a:r>
            <a:r>
              <a:rPr sz="3000" spc="0" dirty="0" smtClean="0">
                <a:latin typeface="Calibri"/>
                <a:cs typeface="Calibri"/>
              </a:rPr>
              <a:t>α τ</a:t>
            </a:r>
            <a:r>
              <a:rPr sz="3000" spc="-64" dirty="0" smtClean="0">
                <a:latin typeface="Calibri"/>
                <a:cs typeface="Calibri"/>
              </a:rPr>
              <a:t>η</a:t>
            </a:r>
            <a:r>
              <a:rPr sz="3000" spc="0" dirty="0" smtClean="0">
                <a:latin typeface="Calibri"/>
                <a:cs typeface="Calibri"/>
              </a:rPr>
              <a:t>ν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άμ</a:t>
            </a:r>
            <a:r>
              <a:rPr sz="3000" b="1" i="1" spc="-39" dirty="0" smtClean="0">
                <a:solidFill>
                  <a:srgbClr val="0070C0"/>
                </a:solidFill>
                <a:latin typeface="Calibri"/>
                <a:cs typeface="Calibri"/>
              </a:rPr>
              <a:t>ε</a:t>
            </a:r>
            <a:r>
              <a:rPr sz="3000" b="1" i="1" spc="0" dirty="0" smtClean="0">
                <a:solidFill>
                  <a:srgbClr val="0070C0"/>
                </a:solidFill>
                <a:latin typeface="Calibri"/>
                <a:cs typeface="Calibri"/>
              </a:rPr>
              <a:t>ση</a:t>
            </a:r>
            <a:endParaRPr sz="3000" b="1" i="1" dirty="0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045340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3525672"/>
            <a:ext cx="6678024" cy="1321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i="1" spc="0" baseline="2730" dirty="0" smtClean="0">
                <a:solidFill>
                  <a:srgbClr val="0070C0"/>
                </a:solidFill>
                <a:latin typeface="Calibri"/>
                <a:cs typeface="Calibri"/>
              </a:rPr>
              <a:t>α</a:t>
            </a:r>
            <a:r>
              <a:rPr sz="4500" i="1" spc="4" baseline="2730" dirty="0" smtClean="0">
                <a:solidFill>
                  <a:srgbClr val="0070C0"/>
                </a:solidFill>
                <a:latin typeface="Calibri"/>
                <a:cs typeface="Calibri"/>
              </a:rPr>
              <a:t>ν</a:t>
            </a:r>
            <a:r>
              <a:rPr sz="4500" i="1" spc="0" baseline="2730" dirty="0" smtClean="0">
                <a:solidFill>
                  <a:srgbClr val="0070C0"/>
                </a:solidFill>
                <a:latin typeface="Calibri"/>
                <a:cs typeface="Calibri"/>
              </a:rPr>
              <a:t>τιμε</a:t>
            </a:r>
            <a:r>
              <a:rPr sz="4500" i="1" spc="-9" baseline="2730" dirty="0" smtClean="0">
                <a:solidFill>
                  <a:srgbClr val="0070C0"/>
                </a:solidFill>
                <a:latin typeface="Calibri"/>
                <a:cs typeface="Calibri"/>
              </a:rPr>
              <a:t>τ</a:t>
            </a:r>
            <a:r>
              <a:rPr sz="4500" i="1" spc="0" baseline="2730" dirty="0" smtClean="0">
                <a:solidFill>
                  <a:srgbClr val="0070C0"/>
                </a:solidFill>
                <a:latin typeface="Calibri"/>
                <a:cs typeface="Calibri"/>
              </a:rPr>
              <a:t>ώπιση </a:t>
            </a:r>
            <a:r>
              <a:rPr sz="4500" i="1" spc="-9" baseline="2730" dirty="0" smtClean="0">
                <a:solidFill>
                  <a:srgbClr val="0070C0"/>
                </a:solidFill>
                <a:latin typeface="Calibri"/>
                <a:cs typeface="Calibri"/>
              </a:rPr>
              <a:t>τ</a:t>
            </a:r>
            <a:r>
              <a:rPr sz="4500" i="1" spc="-14" baseline="2730" dirty="0" smtClean="0">
                <a:solidFill>
                  <a:srgbClr val="0070C0"/>
                </a:solidFill>
                <a:latin typeface="Calibri"/>
                <a:cs typeface="Calibri"/>
              </a:rPr>
              <a:t>ω</a:t>
            </a:r>
            <a:r>
              <a:rPr sz="4500" i="1" spc="0" baseline="2730" dirty="0" smtClean="0">
                <a:solidFill>
                  <a:srgbClr val="0070C0"/>
                </a:solidFill>
                <a:latin typeface="Calibri"/>
                <a:cs typeface="Calibri"/>
              </a:rPr>
              <a:t>ν προ</a:t>
            </a:r>
            <a:r>
              <a:rPr sz="4500" i="1" spc="-14" baseline="2730" dirty="0" smtClean="0">
                <a:solidFill>
                  <a:srgbClr val="0070C0"/>
                </a:solidFill>
                <a:latin typeface="Calibri"/>
                <a:cs typeface="Calibri"/>
              </a:rPr>
              <a:t>β</a:t>
            </a:r>
            <a:r>
              <a:rPr sz="4500" i="1" spc="0" baseline="2730" dirty="0" smtClean="0">
                <a:solidFill>
                  <a:srgbClr val="0070C0"/>
                </a:solidFill>
                <a:latin typeface="Calibri"/>
                <a:cs typeface="Calibri"/>
              </a:rPr>
              <a:t>λη</a:t>
            </a:r>
            <a:r>
              <a:rPr sz="4500" i="1" spc="-19" baseline="2730" dirty="0" smtClean="0">
                <a:solidFill>
                  <a:srgbClr val="0070C0"/>
                </a:solidFill>
                <a:latin typeface="Calibri"/>
                <a:cs typeface="Calibri"/>
              </a:rPr>
              <a:t>μ</a:t>
            </a:r>
            <a:r>
              <a:rPr sz="4500" i="1" spc="0" baseline="2730" dirty="0" smtClean="0">
                <a:solidFill>
                  <a:srgbClr val="0070C0"/>
                </a:solidFill>
                <a:latin typeface="Calibri"/>
                <a:cs typeface="Calibri"/>
              </a:rPr>
              <a:t>άτ</a:t>
            </a:r>
            <a:r>
              <a:rPr sz="4500" i="1" spc="-19" baseline="2730" dirty="0" smtClean="0">
                <a:solidFill>
                  <a:srgbClr val="0070C0"/>
                </a:solidFill>
                <a:latin typeface="Calibri"/>
                <a:cs typeface="Calibri"/>
              </a:rPr>
              <a:t>ω</a:t>
            </a:r>
            <a:r>
              <a:rPr sz="4500" i="1" spc="0" baseline="2730" dirty="0" smtClean="0">
                <a:solidFill>
                  <a:srgbClr val="0070C0"/>
                </a:solidFill>
                <a:latin typeface="Calibri"/>
                <a:cs typeface="Calibri"/>
              </a:rPr>
              <a:t>ν</a:t>
            </a:r>
            <a:r>
              <a:rPr sz="4500" i="1" spc="9" baseline="2730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αποτελεί</a:t>
            </a:r>
            <a:endParaRPr sz="3000">
              <a:latin typeface="Calibri"/>
              <a:cs typeface="Calibri"/>
            </a:endParaRPr>
          </a:p>
          <a:p>
            <a:pPr marL="12700" marR="57195">
              <a:lnSpc>
                <a:spcPts val="3600"/>
              </a:lnSpc>
              <a:spcBef>
                <a:spcPts val="22"/>
              </a:spcBef>
            </a:pPr>
            <a:r>
              <a:rPr sz="4500" i="1" spc="0" baseline="1820" dirty="0" smtClean="0">
                <a:solidFill>
                  <a:srgbClr val="FF0000"/>
                </a:solidFill>
                <a:latin typeface="Calibri"/>
                <a:cs typeface="Calibri"/>
              </a:rPr>
              <a:t>έγ</a:t>
            </a:r>
            <a:r>
              <a:rPr sz="4500" i="1" spc="-84" baseline="1820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500" i="1" spc="0" baseline="1820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4500" i="1" spc="4" baseline="1820" dirty="0" smtClean="0">
                <a:solidFill>
                  <a:srgbClr val="FF0000"/>
                </a:solidFill>
                <a:latin typeface="Calibri"/>
                <a:cs typeface="Calibri"/>
              </a:rPr>
              <a:t>ι</a:t>
            </a:r>
            <a:r>
              <a:rPr sz="4500" i="1" spc="0" baseline="1820" dirty="0" smtClean="0">
                <a:solidFill>
                  <a:srgbClr val="FF0000"/>
                </a:solidFill>
                <a:latin typeface="Calibri"/>
                <a:cs typeface="Calibri"/>
              </a:rPr>
              <a:t>ρος</a:t>
            </a:r>
            <a:r>
              <a:rPr sz="4500" i="1" spc="-14" baseline="182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500" i="1" spc="0" baseline="1820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4500" i="1" spc="4" baseline="1820" dirty="0" smtClean="0">
                <a:solidFill>
                  <a:srgbClr val="FF0000"/>
                </a:solidFill>
                <a:latin typeface="Calibri"/>
                <a:cs typeface="Calibri"/>
              </a:rPr>
              <a:t>ν</a:t>
            </a:r>
            <a:r>
              <a:rPr sz="4500" i="1" spc="-19" baseline="1820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500" i="1" spc="0" baseline="1820" dirty="0" smtClean="0">
                <a:solidFill>
                  <a:srgbClr val="FF0000"/>
                </a:solidFill>
                <a:latin typeface="Calibri"/>
                <a:cs typeface="Calibri"/>
              </a:rPr>
              <a:t>οπισ</a:t>
            </a:r>
            <a:r>
              <a:rPr sz="4500" i="1" spc="-25" baseline="1820" dirty="0" smtClean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r>
              <a:rPr sz="4500" i="1" spc="0" baseline="1820" dirty="0" smtClean="0">
                <a:solidFill>
                  <a:srgbClr val="FF0000"/>
                </a:solidFill>
                <a:latin typeface="Calibri"/>
                <a:cs typeface="Calibri"/>
              </a:rPr>
              <a:t>ός</a:t>
            </a:r>
            <a:r>
              <a:rPr sz="4500" i="1" spc="19" baseline="1820" dirty="0" smtClean="0">
                <a:latin typeface="Calibri"/>
                <a:cs typeface="Calibri"/>
              </a:rPr>
              <a:t> </a:t>
            </a:r>
            <a:r>
              <a:rPr sz="4500" spc="0" baseline="1820" dirty="0" smtClean="0">
                <a:latin typeface="Calibri"/>
                <a:cs typeface="Calibri"/>
              </a:rPr>
              <a:t>τ</a:t>
            </a:r>
            <a:r>
              <a:rPr sz="4500" spc="-19" baseline="1820" dirty="0" smtClean="0">
                <a:latin typeface="Calibri"/>
                <a:cs typeface="Calibri"/>
              </a:rPr>
              <a:t>ω</a:t>
            </a:r>
            <a:r>
              <a:rPr sz="4500" spc="0" baseline="1820" dirty="0" smtClean="0">
                <a:latin typeface="Calibri"/>
                <a:cs typeface="Calibri"/>
              </a:rPr>
              <a:t>ν φθ</a:t>
            </a:r>
            <a:r>
              <a:rPr sz="4500" spc="4" baseline="1820" dirty="0" smtClean="0">
                <a:latin typeface="Calibri"/>
                <a:cs typeface="Calibri"/>
              </a:rPr>
              <a:t>ο</a:t>
            </a:r>
            <a:r>
              <a:rPr sz="4500" spc="0" baseline="1820" dirty="0" smtClean="0">
                <a:latin typeface="Calibri"/>
                <a:cs typeface="Calibri"/>
              </a:rPr>
              <a:t>ρ</a:t>
            </a:r>
            <a:r>
              <a:rPr sz="4500" spc="-14" baseline="1820" dirty="0" smtClean="0">
                <a:latin typeface="Calibri"/>
                <a:cs typeface="Calibri"/>
              </a:rPr>
              <a:t>ώ</a:t>
            </a:r>
            <a:r>
              <a:rPr sz="4500" spc="0" baseline="1820" dirty="0" smtClean="0">
                <a:latin typeface="Calibri"/>
                <a:cs typeface="Calibri"/>
              </a:rPr>
              <a:t>ν </a:t>
            </a:r>
            <a:r>
              <a:rPr sz="4500" spc="-89" baseline="1820" dirty="0" smtClean="0">
                <a:latin typeface="Calibri"/>
                <a:cs typeface="Calibri"/>
              </a:rPr>
              <a:t>κ</a:t>
            </a:r>
            <a:r>
              <a:rPr sz="4500" spc="0" baseline="1820" dirty="0" smtClean="0">
                <a:latin typeface="Calibri"/>
                <a:cs typeface="Calibri"/>
              </a:rPr>
              <a:t>αι</a:t>
            </a:r>
            <a:r>
              <a:rPr sz="4500" spc="-9" baseline="1820" dirty="0" smtClean="0">
                <a:latin typeface="Calibri"/>
                <a:cs typeface="Calibri"/>
              </a:rPr>
              <a:t> </a:t>
            </a:r>
            <a:r>
              <a:rPr sz="4500" spc="0" baseline="1820" dirty="0" smtClean="0">
                <a:latin typeface="Calibri"/>
                <a:cs typeface="Calibri"/>
              </a:rPr>
              <a:t>η</a:t>
            </a:r>
            <a:endParaRPr sz="3000">
              <a:latin typeface="Calibri"/>
              <a:cs typeface="Calibri"/>
            </a:endParaRPr>
          </a:p>
          <a:p>
            <a:pPr marL="12700" marR="57195">
              <a:lnSpc>
                <a:spcPts val="3600"/>
              </a:lnSpc>
            </a:pPr>
            <a:r>
              <a:rPr sz="4500" spc="0" baseline="1820" dirty="0" smtClean="0">
                <a:latin typeface="Calibri"/>
                <a:cs typeface="Calibri"/>
              </a:rPr>
              <a:t>ενη</a:t>
            </a:r>
            <a:r>
              <a:rPr sz="4500" spc="-9" baseline="1820" dirty="0" smtClean="0">
                <a:latin typeface="Calibri"/>
                <a:cs typeface="Calibri"/>
              </a:rPr>
              <a:t>μ</a:t>
            </a:r>
            <a:r>
              <a:rPr sz="4500" spc="0" baseline="1820" dirty="0" smtClean="0">
                <a:latin typeface="Calibri"/>
                <a:cs typeface="Calibri"/>
              </a:rPr>
              <a:t>έρωση </a:t>
            </a:r>
            <a:r>
              <a:rPr sz="4500" spc="-19" baseline="1820" dirty="0" smtClean="0">
                <a:latin typeface="Calibri"/>
                <a:cs typeface="Calibri"/>
              </a:rPr>
              <a:t>τ</a:t>
            </a:r>
            <a:r>
              <a:rPr sz="4500" spc="0" baseline="1820" dirty="0" smtClean="0">
                <a:latin typeface="Calibri"/>
                <a:cs typeface="Calibri"/>
              </a:rPr>
              <a:t>ου α</a:t>
            </a:r>
            <a:r>
              <a:rPr sz="4500" spc="9" baseline="1820" dirty="0" smtClean="0">
                <a:latin typeface="Calibri"/>
                <a:cs typeface="Calibri"/>
              </a:rPr>
              <a:t>ν</a:t>
            </a:r>
            <a:r>
              <a:rPr sz="4500" spc="0" baseline="1820" dirty="0" smtClean="0">
                <a:latin typeface="Calibri"/>
                <a:cs typeface="Calibri"/>
              </a:rPr>
              <a:t>τί</a:t>
            </a:r>
            <a:r>
              <a:rPr sz="4500" spc="39" baseline="1820" dirty="0" smtClean="0">
                <a:latin typeface="Calibri"/>
                <a:cs typeface="Calibri"/>
              </a:rPr>
              <a:t>σ</a:t>
            </a:r>
            <a:r>
              <a:rPr sz="4500" spc="-19" baseline="1820" dirty="0" smtClean="0">
                <a:latin typeface="Calibri"/>
                <a:cs typeface="Calibri"/>
              </a:rPr>
              <a:t>τ</a:t>
            </a:r>
            <a:r>
              <a:rPr sz="4500" spc="0" baseline="1820" dirty="0" smtClean="0">
                <a:latin typeface="Calibri"/>
                <a:cs typeface="Calibri"/>
              </a:rPr>
              <a:t>ο</a:t>
            </a:r>
            <a:r>
              <a:rPr sz="4500" spc="-14" baseline="1820" dirty="0" smtClean="0">
                <a:latin typeface="Calibri"/>
                <a:cs typeface="Calibri"/>
              </a:rPr>
              <a:t>ι</a:t>
            </a:r>
            <a:r>
              <a:rPr sz="4500" spc="-29" baseline="1820" dirty="0" smtClean="0">
                <a:latin typeface="Calibri"/>
                <a:cs typeface="Calibri"/>
              </a:rPr>
              <a:t>χ</a:t>
            </a:r>
            <a:r>
              <a:rPr sz="4500" spc="0" baseline="1820" dirty="0" smtClean="0">
                <a:latin typeface="Calibri"/>
                <a:cs typeface="Calibri"/>
              </a:rPr>
              <a:t>ου υπε</a:t>
            </a:r>
            <a:r>
              <a:rPr sz="4500" spc="-9" baseline="1820" dirty="0" smtClean="0">
                <a:latin typeface="Calibri"/>
                <a:cs typeface="Calibri"/>
              </a:rPr>
              <a:t>υ</a:t>
            </a:r>
            <a:r>
              <a:rPr sz="4500" spc="0" baseline="1820" dirty="0" smtClean="0">
                <a:latin typeface="Calibri"/>
                <a:cs typeface="Calibri"/>
              </a:rPr>
              <a:t>θύ</a:t>
            </a:r>
            <a:r>
              <a:rPr sz="4500" spc="-9" baseline="1820" dirty="0" smtClean="0">
                <a:latin typeface="Calibri"/>
                <a:cs typeface="Calibri"/>
              </a:rPr>
              <a:t>ν</a:t>
            </a:r>
            <a:r>
              <a:rPr sz="4500" spc="0" baseline="1820" dirty="0" smtClean="0">
                <a:latin typeface="Calibri"/>
                <a:cs typeface="Calibri"/>
              </a:rPr>
              <a:t>ου.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58918" y="3525672"/>
            <a:ext cx="283543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ο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027175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5050155"/>
            <a:ext cx="7318502" cy="863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150" algn="just">
              <a:lnSpc>
                <a:spcPts val="3155"/>
              </a:lnSpc>
              <a:spcBef>
                <a:spcPts val="157"/>
              </a:spcBef>
            </a:pPr>
            <a:r>
              <a:rPr sz="4500" i="1" spc="0" baseline="2730" dirty="0" smtClean="0">
                <a:solidFill>
                  <a:srgbClr val="002060"/>
                </a:solidFill>
                <a:latin typeface="Calibri"/>
                <a:cs typeface="Calibri"/>
              </a:rPr>
              <a:t>Δη</a:t>
            </a:r>
            <a:r>
              <a:rPr sz="4500" i="1" spc="-9" baseline="2730" dirty="0" smtClean="0">
                <a:solidFill>
                  <a:srgbClr val="002060"/>
                </a:solidFill>
                <a:latin typeface="Calibri"/>
                <a:cs typeface="Calibri"/>
              </a:rPr>
              <a:t>μ</a:t>
            </a:r>
            <a:r>
              <a:rPr sz="4500" i="1" spc="0" baseline="2730" dirty="0" smtClean="0">
                <a:solidFill>
                  <a:srgbClr val="002060"/>
                </a:solidFill>
                <a:latin typeface="Calibri"/>
                <a:cs typeface="Calibri"/>
              </a:rPr>
              <a:t>ι</a:t>
            </a:r>
            <a:r>
              <a:rPr sz="4500" i="1" spc="4" baseline="2730" dirty="0" smtClean="0">
                <a:solidFill>
                  <a:srgbClr val="002060"/>
                </a:solidFill>
                <a:latin typeface="Calibri"/>
                <a:cs typeface="Calibri"/>
              </a:rPr>
              <a:t>ο</a:t>
            </a:r>
            <a:r>
              <a:rPr sz="4500" i="1" spc="0" baseline="2730" dirty="0" smtClean="0">
                <a:solidFill>
                  <a:srgbClr val="002060"/>
                </a:solidFill>
                <a:latin typeface="Calibri"/>
                <a:cs typeface="Calibri"/>
              </a:rPr>
              <a:t>υ</a:t>
            </a:r>
            <a:r>
              <a:rPr sz="4500" i="1" spc="-19" baseline="2730" dirty="0" smtClean="0">
                <a:solidFill>
                  <a:srgbClr val="002060"/>
                </a:solidFill>
                <a:latin typeface="Calibri"/>
                <a:cs typeface="Calibri"/>
              </a:rPr>
              <a:t>ρ</a:t>
            </a:r>
            <a:r>
              <a:rPr sz="4500" i="1" spc="0" baseline="2730" dirty="0" smtClean="0">
                <a:solidFill>
                  <a:srgbClr val="002060"/>
                </a:solidFill>
                <a:latin typeface="Calibri"/>
                <a:cs typeface="Calibri"/>
              </a:rPr>
              <a:t>γ</a:t>
            </a:r>
            <a:r>
              <a:rPr sz="4500" i="1" spc="9" baseline="2730" dirty="0" smtClean="0">
                <a:solidFill>
                  <a:srgbClr val="002060"/>
                </a:solidFill>
                <a:latin typeface="Calibri"/>
                <a:cs typeface="Calibri"/>
              </a:rPr>
              <a:t>ί</a:t>
            </a:r>
            <a:r>
              <a:rPr sz="4500" i="1" spc="0" baseline="2730" dirty="0" smtClean="0">
                <a:solidFill>
                  <a:srgbClr val="002060"/>
                </a:solidFill>
                <a:latin typeface="Calibri"/>
                <a:cs typeface="Calibri"/>
              </a:rPr>
              <a:t>α ο</a:t>
            </a:r>
            <a:r>
              <a:rPr sz="4500" i="1" spc="-19" baseline="2730" dirty="0" smtClean="0">
                <a:solidFill>
                  <a:srgbClr val="002060"/>
                </a:solidFill>
                <a:latin typeface="Calibri"/>
                <a:cs typeface="Calibri"/>
              </a:rPr>
              <a:t>μ</a:t>
            </a:r>
            <a:r>
              <a:rPr sz="4500" i="1" spc="-34" baseline="2730" dirty="0" smtClean="0">
                <a:solidFill>
                  <a:srgbClr val="002060"/>
                </a:solidFill>
                <a:latin typeface="Calibri"/>
                <a:cs typeface="Calibri"/>
              </a:rPr>
              <a:t>ά</a:t>
            </a:r>
            <a:r>
              <a:rPr sz="4500" i="1" spc="0" baseline="2730" dirty="0" smtClean="0">
                <a:solidFill>
                  <a:srgbClr val="002060"/>
                </a:solidFill>
                <a:latin typeface="Calibri"/>
                <a:cs typeface="Calibri"/>
              </a:rPr>
              <a:t>δας άμ</a:t>
            </a:r>
            <a:r>
              <a:rPr sz="4500" i="1" spc="-44" baseline="2730" dirty="0" smtClean="0">
                <a:solidFill>
                  <a:srgbClr val="002060"/>
                </a:solidFill>
                <a:latin typeface="Calibri"/>
                <a:cs typeface="Calibri"/>
              </a:rPr>
              <a:t>ε</a:t>
            </a:r>
            <a:r>
              <a:rPr sz="4500" i="1" spc="0" baseline="2730" dirty="0" smtClean="0">
                <a:solidFill>
                  <a:srgbClr val="002060"/>
                </a:solidFill>
                <a:latin typeface="Calibri"/>
                <a:cs typeface="Calibri"/>
              </a:rPr>
              <a:t>σης επέμβ</a:t>
            </a:r>
            <a:r>
              <a:rPr sz="4500" i="1" spc="-19" baseline="2730" dirty="0" smtClean="0">
                <a:solidFill>
                  <a:srgbClr val="002060"/>
                </a:solidFill>
                <a:latin typeface="Calibri"/>
                <a:cs typeface="Calibri"/>
              </a:rPr>
              <a:t>α</a:t>
            </a:r>
            <a:r>
              <a:rPr sz="4500" i="1" spc="0" baseline="2730" dirty="0" smtClean="0">
                <a:solidFill>
                  <a:srgbClr val="002060"/>
                </a:solidFill>
                <a:latin typeface="Calibri"/>
                <a:cs typeface="Calibri"/>
              </a:rPr>
              <a:t>σης </a:t>
            </a:r>
            <a:r>
              <a:rPr sz="4500" i="1" spc="9" baseline="2730" dirty="0" smtClean="0">
                <a:solidFill>
                  <a:srgbClr val="002060"/>
                </a:solidFill>
                <a:latin typeface="Calibri"/>
                <a:cs typeface="Calibri"/>
              </a:rPr>
              <a:t>γ</a:t>
            </a:r>
            <a:r>
              <a:rPr sz="4500" i="1" spc="0" baseline="2730" dirty="0" smtClean="0">
                <a:solidFill>
                  <a:srgbClr val="002060"/>
                </a:solidFill>
                <a:latin typeface="Calibri"/>
                <a:cs typeface="Calibri"/>
              </a:rPr>
              <a:t>ια</a:t>
            </a:r>
            <a:endParaRPr sz="3000" i="1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12700" algn="just">
              <a:lnSpc>
                <a:spcPts val="3600"/>
              </a:lnSpc>
              <a:spcBef>
                <a:spcPts val="22"/>
              </a:spcBef>
            </a:pPr>
            <a:r>
              <a:rPr sz="4500" i="1" spc="0" baseline="1820" dirty="0" smtClean="0">
                <a:solidFill>
                  <a:srgbClr val="002060"/>
                </a:solidFill>
                <a:latin typeface="Calibri"/>
                <a:cs typeface="Calibri"/>
              </a:rPr>
              <a:t>οπο</a:t>
            </a:r>
            <a:r>
              <a:rPr sz="4500" i="1" spc="4" baseline="1820" dirty="0" smtClean="0">
                <a:solidFill>
                  <a:srgbClr val="002060"/>
                </a:solidFill>
                <a:latin typeface="Calibri"/>
                <a:cs typeface="Calibri"/>
              </a:rPr>
              <a:t>ι</a:t>
            </a:r>
            <a:r>
              <a:rPr sz="4500" i="1" spc="-34" baseline="1820" dirty="0" smtClean="0">
                <a:solidFill>
                  <a:srgbClr val="002060"/>
                </a:solidFill>
                <a:latin typeface="Calibri"/>
                <a:cs typeface="Calibri"/>
              </a:rPr>
              <a:t>α</a:t>
            </a:r>
            <a:r>
              <a:rPr sz="4500" i="1" spc="0" baseline="1820" dirty="0" smtClean="0">
                <a:solidFill>
                  <a:srgbClr val="002060"/>
                </a:solidFill>
                <a:latin typeface="Calibri"/>
                <a:cs typeface="Calibri"/>
              </a:rPr>
              <a:t>δήποτε</a:t>
            </a:r>
            <a:r>
              <a:rPr sz="4500" i="1" spc="19" baseline="1820" dirty="0" smtClean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sz="4500" i="1" spc="0" baseline="1820" dirty="0" smtClean="0">
                <a:solidFill>
                  <a:srgbClr val="002060"/>
                </a:solidFill>
                <a:latin typeface="Calibri"/>
                <a:cs typeface="Calibri"/>
              </a:rPr>
              <a:t>επισ</a:t>
            </a:r>
            <a:r>
              <a:rPr sz="4500" i="1" spc="-39" baseline="1820" dirty="0" smtClean="0">
                <a:solidFill>
                  <a:srgbClr val="002060"/>
                </a:solidFill>
                <a:latin typeface="Calibri"/>
                <a:cs typeface="Calibri"/>
              </a:rPr>
              <a:t>κ</a:t>
            </a:r>
            <a:r>
              <a:rPr sz="4500" i="1" spc="0" baseline="1820" dirty="0" smtClean="0">
                <a:solidFill>
                  <a:srgbClr val="002060"/>
                </a:solidFill>
                <a:latin typeface="Calibri"/>
                <a:cs typeface="Calibri"/>
              </a:rPr>
              <a:t>ευ</a:t>
            </a:r>
            <a:r>
              <a:rPr sz="4500" i="1" spc="-9" baseline="1820" dirty="0" smtClean="0">
                <a:solidFill>
                  <a:srgbClr val="002060"/>
                </a:solidFill>
                <a:latin typeface="Calibri"/>
                <a:cs typeface="Calibri"/>
              </a:rPr>
              <a:t>ή</a:t>
            </a:r>
            <a:r>
              <a:rPr sz="4500" i="1" spc="0" baseline="1820" dirty="0" smtClean="0">
                <a:solidFill>
                  <a:srgbClr val="002060"/>
                </a:solidFill>
                <a:latin typeface="Calibri"/>
                <a:cs typeface="Calibri"/>
              </a:rPr>
              <a:t>/ συντήρηση</a:t>
            </a:r>
            <a:r>
              <a:rPr sz="4500" i="1" spc="34" baseline="1820" dirty="0" smtClean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sz="4500" i="1" spc="0" baseline="1820" dirty="0" smtClean="0">
                <a:solidFill>
                  <a:srgbClr val="002060"/>
                </a:solidFill>
                <a:latin typeface="Calibri"/>
                <a:cs typeface="Calibri"/>
              </a:rPr>
              <a:t>χρε</a:t>
            </a:r>
            <a:r>
              <a:rPr sz="4500" i="1" spc="4" baseline="1820" dirty="0" smtClean="0">
                <a:solidFill>
                  <a:srgbClr val="002060"/>
                </a:solidFill>
                <a:latin typeface="Calibri"/>
                <a:cs typeface="Calibri"/>
              </a:rPr>
              <a:t>ι</a:t>
            </a:r>
            <a:r>
              <a:rPr sz="4500" i="1" spc="-19" baseline="1820" dirty="0" smtClean="0">
                <a:solidFill>
                  <a:srgbClr val="002060"/>
                </a:solidFill>
                <a:latin typeface="Calibri"/>
                <a:cs typeface="Calibri"/>
              </a:rPr>
              <a:t>α</a:t>
            </a:r>
            <a:r>
              <a:rPr sz="4500" i="1" spc="34" baseline="1820" dirty="0" smtClean="0">
                <a:solidFill>
                  <a:srgbClr val="002060"/>
                </a:solidFill>
                <a:latin typeface="Calibri"/>
                <a:cs typeface="Calibri"/>
              </a:rPr>
              <a:t>σ</a:t>
            </a:r>
            <a:r>
              <a:rPr sz="4500" i="1" spc="0" baseline="1820" dirty="0" smtClean="0">
                <a:solidFill>
                  <a:srgbClr val="002060"/>
                </a:solidFill>
                <a:latin typeface="Calibri"/>
                <a:cs typeface="Calibri"/>
              </a:rPr>
              <a:t>τεί.</a:t>
            </a:r>
            <a:endParaRPr sz="3000" i="1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245138" y="260648"/>
            <a:ext cx="8929718" cy="1142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spcBef>
                <a:spcPts val="229"/>
              </a:spcBef>
            </a:pPr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ΥΠΗΡΕΣΙΕΣ ΠΟΥ ΠΑΡΕΧΟΝΤΑΙ ΑΠΟ</a:t>
            </a:r>
          </a:p>
          <a:p>
            <a:pPr marL="12700" marR="744935" algn="ctr">
              <a:spcBef>
                <a:spcPts val="229"/>
              </a:spcBef>
            </a:pPr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ΕΞΕΙΔΙΚΕΥΜΕΝΕΣ ΕΤΑΙΡΕΙΕΣ</a:t>
            </a:r>
            <a:endParaRPr lang="el-GR" sz="2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5138" y="1493264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9552" y="1496440"/>
            <a:ext cx="8496944" cy="51472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900" algn="just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Οι ε</a:t>
            </a:r>
            <a:r>
              <a:rPr sz="4050" spc="-9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α</a:t>
            </a:r>
            <a:r>
              <a:rPr sz="4050" spc="4" baseline="3034" dirty="0" smtClean="0">
                <a:latin typeface="Calibri"/>
                <a:cs typeface="Calibri"/>
              </a:rPr>
              <a:t>ι</a:t>
            </a:r>
            <a:r>
              <a:rPr sz="4050" spc="0" baseline="3034" dirty="0" smtClean="0">
                <a:latin typeface="Calibri"/>
                <a:cs typeface="Calibri"/>
              </a:rPr>
              <a:t>ρείες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που 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π</a:t>
            </a:r>
            <a:r>
              <a:rPr sz="4050" b="1" i="1" spc="-9" baseline="3034" dirty="0" smtClean="0">
                <a:solidFill>
                  <a:srgbClr val="00B0F0"/>
                </a:solidFill>
                <a:latin typeface="Calibri"/>
                <a:cs typeface="Calibri"/>
              </a:rPr>
              <a:t>ρ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ο</a:t>
            </a:r>
            <a:r>
              <a:rPr sz="4050" b="1" i="1" spc="4" baseline="3034" dirty="0" smtClean="0">
                <a:solidFill>
                  <a:srgbClr val="00B0F0"/>
                </a:solidFill>
                <a:latin typeface="Calibri"/>
                <a:cs typeface="Calibri"/>
              </a:rPr>
              <a:t>σ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φ</a:t>
            </a:r>
            <a:r>
              <a:rPr sz="4050" b="1" i="1" spc="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έ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ρουν</a:t>
            </a:r>
            <a:r>
              <a:rPr sz="4050" b="1" i="1" spc="-9" baseline="3034" dirty="0" smtClean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ειδι</a:t>
            </a:r>
            <a:r>
              <a:rPr sz="4050" b="1" i="1" spc="-34" baseline="3034" dirty="0" smtClean="0">
                <a:solidFill>
                  <a:srgbClr val="00B0F0"/>
                </a:solidFill>
                <a:latin typeface="Calibri"/>
                <a:cs typeface="Calibri"/>
              </a:rPr>
              <a:t>κ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ευμέ</a:t>
            </a:r>
            <a:r>
              <a:rPr sz="4050" b="1" i="1" spc="-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ν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ες</a:t>
            </a:r>
            <a:r>
              <a:rPr sz="4050" b="1" i="1" spc="-34" baseline="3034" dirty="0" smtClean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υπη</a:t>
            </a:r>
            <a:r>
              <a:rPr sz="4050" b="1" i="1" spc="-9" baseline="3034" dirty="0" smtClean="0">
                <a:solidFill>
                  <a:srgbClr val="00B0F0"/>
                </a:solidFill>
                <a:latin typeface="Calibri"/>
                <a:cs typeface="Calibri"/>
              </a:rPr>
              <a:t>ρ</a:t>
            </a:r>
            <a:r>
              <a:rPr sz="4050" b="1" i="1" spc="-2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σί</a:t>
            </a:r>
            <a:r>
              <a:rPr sz="4050" b="1" i="1" spc="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ς</a:t>
            </a:r>
            <a:endParaRPr sz="2700" b="1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12700" marR="51434" algn="just">
              <a:lnSpc>
                <a:spcPts val="2915"/>
              </a:lnSpc>
              <a:spcBef>
                <a:spcPts val="3"/>
              </a:spcBef>
            </a:pPr>
            <a:r>
              <a:rPr sz="4050" spc="0" baseline="3034" dirty="0" smtClean="0">
                <a:latin typeface="Calibri"/>
                <a:cs typeface="Calibri"/>
              </a:rPr>
              <a:t>(π.χ. για τη λε</a:t>
            </a:r>
            <a:r>
              <a:rPr sz="4050" spc="-25" baseline="3034" dirty="0" smtClean="0">
                <a:latin typeface="Calibri"/>
                <a:cs typeface="Calibri"/>
              </a:rPr>
              <a:t>ιτ</a:t>
            </a:r>
            <a:r>
              <a:rPr sz="4050" spc="0" baseline="3034" dirty="0" smtClean="0">
                <a:latin typeface="Calibri"/>
                <a:cs typeface="Calibri"/>
              </a:rPr>
              <a:t>ου</a:t>
            </a:r>
            <a:r>
              <a:rPr sz="4050" spc="-14" baseline="3034" dirty="0" smtClean="0">
                <a:latin typeface="Calibri"/>
                <a:cs typeface="Calibri"/>
              </a:rPr>
              <a:t>ρ</a:t>
            </a:r>
            <a:r>
              <a:rPr sz="4050" spc="0" baseline="3034" dirty="0" smtClean="0">
                <a:latin typeface="Calibri"/>
                <a:cs typeface="Calibri"/>
              </a:rPr>
              <a:t>γία </a:t>
            </a:r>
            <a:r>
              <a:rPr sz="4050" spc="-19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ων αναψυκτη</a:t>
            </a:r>
            <a:r>
              <a:rPr sz="4050" spc="-9" baseline="3034" dirty="0" smtClean="0">
                <a:latin typeface="Calibri"/>
                <a:cs typeface="Calibri"/>
              </a:rPr>
              <a:t>ρ</a:t>
            </a:r>
            <a:r>
              <a:rPr sz="4050" spc="0" baseline="3034" dirty="0" smtClean="0">
                <a:latin typeface="Calibri"/>
                <a:cs typeface="Calibri"/>
              </a:rPr>
              <a:t>ίων, για </a:t>
            </a:r>
            <a:r>
              <a:rPr sz="4050" spc="-25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ο</a:t>
            </a:r>
            <a:endParaRPr sz="2700" dirty="0">
              <a:latin typeface="Calibri"/>
              <a:cs typeface="Calibri"/>
            </a:endParaRPr>
          </a:p>
          <a:p>
            <a:pPr marL="12700" marR="51434" algn="just">
              <a:lnSpc>
                <a:spcPts val="2920"/>
              </a:lnSpc>
              <a:spcBef>
                <a:spcPts val="0"/>
              </a:spcBef>
            </a:pPr>
            <a:r>
              <a:rPr sz="4050" spc="-89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αθ</a:t>
            </a:r>
            <a:r>
              <a:rPr sz="4050" spc="9" baseline="3034" dirty="0" smtClean="0">
                <a:latin typeface="Calibri"/>
                <a:cs typeface="Calibri"/>
              </a:rPr>
              <a:t>α</a:t>
            </a:r>
            <a:r>
              <a:rPr sz="4050" spc="0" baseline="3034" dirty="0" smtClean="0">
                <a:latin typeface="Calibri"/>
                <a:cs typeface="Calibri"/>
              </a:rPr>
              <a:t>ρισ</a:t>
            </a:r>
            <a:r>
              <a:rPr sz="4050" spc="-25" baseline="3034" dirty="0" smtClean="0">
                <a:latin typeface="Calibri"/>
                <a:cs typeface="Calibri"/>
              </a:rPr>
              <a:t>μ</a:t>
            </a:r>
            <a:r>
              <a:rPr sz="4050" spc="0" baseline="3034" dirty="0" smtClean="0">
                <a:latin typeface="Calibri"/>
                <a:cs typeface="Calibri"/>
              </a:rPr>
              <a:t>ό </a:t>
            </a:r>
            <a:r>
              <a:rPr sz="4050" spc="-9" baseline="3034" dirty="0" smtClean="0">
                <a:latin typeface="Calibri"/>
                <a:cs typeface="Calibri"/>
              </a:rPr>
              <a:t>τω</a:t>
            </a:r>
            <a:r>
              <a:rPr sz="4050" spc="0" baseline="3034" dirty="0" smtClean="0">
                <a:latin typeface="Calibri"/>
                <a:cs typeface="Calibri"/>
              </a:rPr>
              <a:t>ν εγ</a:t>
            </a:r>
            <a:r>
              <a:rPr sz="4050" spc="-89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α</a:t>
            </a:r>
            <a:r>
              <a:rPr sz="4050" spc="-9" baseline="3034" dirty="0" smtClean="0">
                <a:latin typeface="Calibri"/>
                <a:cs typeface="Calibri"/>
              </a:rPr>
              <a:t>τ</a:t>
            </a:r>
            <a:r>
              <a:rPr sz="4050" spc="-19" baseline="3034" dirty="0" smtClean="0">
                <a:latin typeface="Calibri"/>
                <a:cs typeface="Calibri"/>
              </a:rPr>
              <a:t>α</a:t>
            </a:r>
            <a:r>
              <a:rPr sz="4050" spc="25" baseline="3034" dirty="0" smtClean="0">
                <a:latin typeface="Calibri"/>
                <a:cs typeface="Calibri"/>
              </a:rPr>
              <a:t>σ</a:t>
            </a:r>
            <a:r>
              <a:rPr sz="4050" spc="-14" baseline="3034" dirty="0" smtClean="0">
                <a:latin typeface="Calibri"/>
                <a:cs typeface="Calibri"/>
              </a:rPr>
              <a:t>τ</a:t>
            </a:r>
            <a:r>
              <a:rPr sz="4050" spc="-19" baseline="3034" dirty="0" smtClean="0">
                <a:latin typeface="Calibri"/>
                <a:cs typeface="Calibri"/>
              </a:rPr>
              <a:t>ά</a:t>
            </a:r>
            <a:r>
              <a:rPr sz="4050" spc="0" baseline="3034" dirty="0" smtClean="0">
                <a:latin typeface="Calibri"/>
                <a:cs typeface="Calibri"/>
              </a:rPr>
              <a:t>σεων,</a:t>
            </a:r>
            <a:r>
              <a:rPr sz="4050" spc="-1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τη συ</a:t>
            </a:r>
            <a:r>
              <a:rPr sz="4050" spc="9" baseline="3034" dirty="0" smtClean="0">
                <a:latin typeface="Calibri"/>
                <a:cs typeface="Calibri"/>
              </a:rPr>
              <a:t>ν</a:t>
            </a:r>
            <a:r>
              <a:rPr sz="4050" spc="0" baseline="3034" dirty="0" smtClean="0">
                <a:latin typeface="Calibri"/>
                <a:cs typeface="Calibri"/>
              </a:rPr>
              <a:t>τή</a:t>
            </a:r>
            <a:r>
              <a:rPr sz="4050" spc="-9" baseline="3034" dirty="0" smtClean="0">
                <a:latin typeface="Calibri"/>
                <a:cs typeface="Calibri"/>
              </a:rPr>
              <a:t>ρ</a:t>
            </a:r>
            <a:r>
              <a:rPr sz="4050" spc="0" baseline="3034" dirty="0" smtClean="0">
                <a:latin typeface="Calibri"/>
                <a:cs typeface="Calibri"/>
              </a:rPr>
              <a:t>ηση</a:t>
            </a:r>
            <a:r>
              <a:rPr sz="4050" spc="2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κ.ά.)</a:t>
            </a:r>
            <a:endParaRPr sz="2700" dirty="0">
              <a:latin typeface="Calibri"/>
              <a:cs typeface="Calibri"/>
            </a:endParaRPr>
          </a:p>
          <a:p>
            <a:pPr marL="12700" marR="51434" algn="just">
              <a:lnSpc>
                <a:spcPts val="2915"/>
              </a:lnSpc>
            </a:pPr>
            <a:r>
              <a:rPr sz="4050" spc="0" baseline="3034" dirty="0" smtClean="0">
                <a:latin typeface="Calibri"/>
                <a:cs typeface="Calibri"/>
              </a:rPr>
              <a:t>μπορούν να β</a:t>
            </a:r>
            <a:r>
              <a:rPr sz="4050" spc="9" baseline="3034" dirty="0" smtClean="0">
                <a:latin typeface="Calibri"/>
                <a:cs typeface="Calibri"/>
              </a:rPr>
              <a:t>ο</a:t>
            </a:r>
            <a:r>
              <a:rPr sz="4050" spc="0" baseline="3034" dirty="0" smtClean="0">
                <a:latin typeface="Calibri"/>
                <a:cs typeface="Calibri"/>
              </a:rPr>
              <a:t>ηθή</a:t>
            </a:r>
            <a:r>
              <a:rPr sz="4050" spc="9" baseline="3034" dirty="0" smtClean="0">
                <a:latin typeface="Calibri"/>
                <a:cs typeface="Calibri"/>
              </a:rPr>
              <a:t>σ</a:t>
            </a:r>
            <a:r>
              <a:rPr sz="4050" spc="0" baseline="3034" dirty="0" smtClean="0">
                <a:latin typeface="Calibri"/>
                <a:cs typeface="Calibri"/>
              </a:rPr>
              <a:t>ουν τη δι</a:t>
            </a:r>
            <a:r>
              <a:rPr sz="4050" spc="9" baseline="3034" dirty="0" smtClean="0">
                <a:latin typeface="Calibri"/>
                <a:cs typeface="Calibri"/>
              </a:rPr>
              <a:t>ο</a:t>
            </a:r>
            <a:r>
              <a:rPr sz="4050" spc="0" baseline="3034" dirty="0" smtClean="0">
                <a:latin typeface="Calibri"/>
                <a:cs typeface="Calibri"/>
              </a:rPr>
              <a:t>ίκηση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να </a:t>
            </a:r>
            <a:r>
              <a:rPr sz="4050" b="1" i="1" spc="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α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υξή</a:t>
            </a:r>
            <a:r>
              <a:rPr sz="4050" b="1" i="1" spc="9" baseline="3034" dirty="0" smtClean="0">
                <a:solidFill>
                  <a:srgbClr val="00B0F0"/>
                </a:solidFill>
                <a:latin typeface="Calibri"/>
                <a:cs typeface="Calibri"/>
              </a:rPr>
              <a:t>σ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ει</a:t>
            </a:r>
            <a:r>
              <a:rPr sz="4050" b="1" i="1" spc="-14" baseline="3034" dirty="0" smtClean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τ</a:t>
            </a:r>
            <a:r>
              <a:rPr sz="4050" b="1" i="1" spc="-5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η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ν</a:t>
            </a:r>
            <a:endParaRPr sz="2700" b="1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12700" marR="51434" algn="just">
              <a:lnSpc>
                <a:spcPts val="2915"/>
              </a:lnSpc>
            </a:pP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αποτ</a:t>
            </a:r>
            <a:r>
              <a:rPr sz="4050" b="1" i="1" spc="4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λ</a:t>
            </a:r>
            <a:r>
              <a:rPr sz="4050" b="1" i="1" spc="-2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σματι</a:t>
            </a:r>
            <a:r>
              <a:rPr sz="4050" b="1" i="1" spc="-84" baseline="3034" dirty="0" smtClean="0">
                <a:solidFill>
                  <a:srgbClr val="00B0F0"/>
                </a:solidFill>
                <a:latin typeface="Calibri"/>
                <a:cs typeface="Calibri"/>
              </a:rPr>
              <a:t>κ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ότ</a:t>
            </a:r>
            <a:r>
              <a:rPr sz="4050" b="1" i="1" spc="-2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η</a:t>
            </a:r>
            <a:r>
              <a:rPr sz="4050" b="1" i="1" spc="-14" baseline="3034" dirty="0" smtClean="0">
                <a:solidFill>
                  <a:srgbClr val="00B0F0"/>
                </a:solidFill>
                <a:latin typeface="Calibri"/>
                <a:cs typeface="Calibri"/>
              </a:rPr>
              <a:t>τ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ά</a:t>
            </a:r>
            <a:r>
              <a:rPr sz="4050" b="1" i="1" spc="-9" baseline="3034" dirty="0" smtClean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4050" b="1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της.</a:t>
            </a:r>
            <a:endParaRPr sz="2700" b="1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12700" marR="348705" algn="just">
              <a:lnSpc>
                <a:spcPts val="3295"/>
              </a:lnSpc>
              <a:spcBef>
                <a:spcPts val="969"/>
              </a:spcBef>
            </a:pPr>
            <a:r>
              <a:rPr sz="2700" spc="0" dirty="0" smtClean="0">
                <a:latin typeface="Calibri"/>
                <a:cs typeface="Calibri"/>
              </a:rPr>
              <a:t>Ε</a:t>
            </a:r>
            <a:r>
              <a:rPr sz="2700" spc="-29" dirty="0" smtClean="0">
                <a:latin typeface="Calibri"/>
                <a:cs typeface="Calibri"/>
              </a:rPr>
              <a:t>ί</a:t>
            </a:r>
            <a:r>
              <a:rPr sz="2700" spc="0" dirty="0" smtClean="0">
                <a:latin typeface="Calibri"/>
                <a:cs typeface="Calibri"/>
              </a:rPr>
              <a:t>ναι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α</a:t>
            </a:r>
            <a:r>
              <a:rPr sz="2700" spc="-25" dirty="0" smtClean="0">
                <a:latin typeface="Calibri"/>
                <a:cs typeface="Calibri"/>
              </a:rPr>
              <a:t>π</a:t>
            </a:r>
            <a:r>
              <a:rPr sz="2700" spc="0" dirty="0" smtClean="0">
                <a:latin typeface="Calibri"/>
                <a:cs typeface="Calibri"/>
              </a:rPr>
              <a:t>αρα</a:t>
            </a:r>
            <a:r>
              <a:rPr sz="2700" spc="-25" dirty="0" smtClean="0">
                <a:latin typeface="Calibri"/>
                <a:cs typeface="Calibri"/>
              </a:rPr>
              <a:t>ί</a:t>
            </a:r>
            <a:r>
              <a:rPr sz="2700" spc="0" dirty="0" smtClean="0">
                <a:latin typeface="Calibri"/>
                <a:cs typeface="Calibri"/>
              </a:rPr>
              <a:t>τ</a:t>
            </a:r>
            <a:r>
              <a:rPr sz="2700" spc="-34" dirty="0" smtClean="0">
                <a:latin typeface="Calibri"/>
                <a:cs typeface="Calibri"/>
              </a:rPr>
              <a:t>η</a:t>
            </a:r>
            <a:r>
              <a:rPr sz="2700" spc="0" dirty="0" smtClean="0">
                <a:latin typeface="Calibri"/>
                <a:cs typeface="Calibri"/>
              </a:rPr>
              <a:t>τες,</a:t>
            </a:r>
            <a:r>
              <a:rPr sz="2700" spc="9" dirty="0" smtClean="0">
                <a:latin typeface="Calibri"/>
                <a:cs typeface="Calibri"/>
              </a:rPr>
              <a:t> </a:t>
            </a:r>
            <a:r>
              <a:rPr sz="2700" spc="-89" dirty="0" smtClean="0">
                <a:latin typeface="Calibri"/>
                <a:cs typeface="Calibri"/>
              </a:rPr>
              <a:t>κ</a:t>
            </a:r>
            <a:r>
              <a:rPr sz="2700" spc="0" dirty="0" smtClean="0">
                <a:latin typeface="Calibri"/>
                <a:cs typeface="Calibri"/>
              </a:rPr>
              <a:t>α</a:t>
            </a:r>
            <a:r>
              <a:rPr sz="2700" spc="4" dirty="0" smtClean="0">
                <a:latin typeface="Calibri"/>
                <a:cs typeface="Calibri"/>
              </a:rPr>
              <a:t>θ</a:t>
            </a:r>
            <a:r>
              <a:rPr sz="2700" spc="0" dirty="0" smtClean="0">
                <a:latin typeface="Calibri"/>
                <a:cs typeface="Calibri"/>
              </a:rPr>
              <a:t>ώς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οι ανάγ</a:t>
            </a:r>
            <a:r>
              <a:rPr sz="2700" spc="-44" dirty="0" smtClean="0">
                <a:latin typeface="Calibri"/>
                <a:cs typeface="Calibri"/>
              </a:rPr>
              <a:t>κ</a:t>
            </a:r>
            <a:r>
              <a:rPr sz="2700" spc="0" dirty="0" smtClean="0">
                <a:latin typeface="Calibri"/>
                <a:cs typeface="Calibri"/>
              </a:rPr>
              <a:t>ες που 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ε</a:t>
            </a:r>
            <a:r>
              <a:rPr sz="2700" b="1" i="1" spc="-25" dirty="0" smtClean="0">
                <a:solidFill>
                  <a:srgbClr val="7030A0"/>
                </a:solidFill>
                <a:latin typeface="Calibri"/>
                <a:cs typeface="Calibri"/>
              </a:rPr>
              <a:t>ξ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υπη</a:t>
            </a:r>
            <a:r>
              <a:rPr sz="2700" b="1" i="1" spc="-9" dirty="0" smtClean="0">
                <a:solidFill>
                  <a:srgbClr val="7030A0"/>
                </a:solidFill>
                <a:latin typeface="Calibri"/>
                <a:cs typeface="Calibri"/>
              </a:rPr>
              <a:t>ρ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ε</a:t>
            </a:r>
            <a:r>
              <a:rPr sz="2700" b="1" i="1" spc="-19" dirty="0" smtClean="0">
                <a:solidFill>
                  <a:srgbClr val="7030A0"/>
                </a:solidFill>
                <a:latin typeface="Calibri"/>
                <a:cs typeface="Calibri"/>
              </a:rPr>
              <a:t>τ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ούν</a:t>
            </a:r>
            <a:r>
              <a:rPr sz="2700" b="1" i="1" spc="-14" dirty="0" smtClean="0">
                <a:solidFill>
                  <a:srgbClr val="7030A0"/>
                </a:solidFill>
                <a:latin typeface="Calibri"/>
                <a:cs typeface="Calibri"/>
              </a:rPr>
              <a:t> 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δ</a:t>
            </a:r>
            <a:r>
              <a:rPr sz="2700" b="1" i="1" spc="4" dirty="0" smtClean="0">
                <a:solidFill>
                  <a:srgbClr val="7030A0"/>
                </a:solidFill>
                <a:latin typeface="Calibri"/>
                <a:cs typeface="Calibri"/>
              </a:rPr>
              <a:t>ε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ν</a:t>
            </a:r>
            <a:r>
              <a:rPr sz="2700" b="1" i="1" spc="-9" dirty="0" smtClean="0">
                <a:solidFill>
                  <a:srgbClr val="7030A0"/>
                </a:solidFill>
                <a:latin typeface="Calibri"/>
                <a:cs typeface="Calibri"/>
              </a:rPr>
              <a:t> 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μπορούν να </a:t>
            </a:r>
            <a:r>
              <a:rPr sz="2700" b="1" i="1" spc="-84" dirty="0" smtClean="0">
                <a:solidFill>
                  <a:srgbClr val="7030A0"/>
                </a:solidFill>
                <a:latin typeface="Calibri"/>
                <a:cs typeface="Calibri"/>
              </a:rPr>
              <a:t>κ</a:t>
            </a:r>
            <a:r>
              <a:rPr sz="2700" b="1" i="1" spc="14" dirty="0" smtClean="0">
                <a:solidFill>
                  <a:srgbClr val="7030A0"/>
                </a:solidFill>
                <a:latin typeface="Calibri"/>
                <a:cs typeface="Calibri"/>
              </a:rPr>
              <a:t>α</a:t>
            </a:r>
            <a:r>
              <a:rPr sz="2700" b="1" i="1" spc="-39" dirty="0" smtClean="0">
                <a:solidFill>
                  <a:srgbClr val="7030A0"/>
                </a:solidFill>
                <a:latin typeface="Calibri"/>
                <a:cs typeface="Calibri"/>
              </a:rPr>
              <a:t>λ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υφ</a:t>
            </a:r>
            <a:r>
              <a:rPr sz="2700" b="1" i="1" spc="9" dirty="0" smtClean="0">
                <a:solidFill>
                  <a:srgbClr val="7030A0"/>
                </a:solidFill>
                <a:latin typeface="Calibri"/>
                <a:cs typeface="Calibri"/>
              </a:rPr>
              <a:t>θ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ούν </a:t>
            </a:r>
            <a:r>
              <a:rPr sz="2700" b="1" i="1" spc="9" dirty="0" smtClean="0">
                <a:solidFill>
                  <a:srgbClr val="7030A0"/>
                </a:solidFill>
                <a:latin typeface="Calibri"/>
                <a:cs typeface="Calibri"/>
              </a:rPr>
              <a:t>α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πό</a:t>
            </a:r>
            <a:r>
              <a:rPr sz="2700" b="1" i="1" spc="-9" dirty="0" smtClean="0">
                <a:solidFill>
                  <a:srgbClr val="7030A0"/>
                </a:solidFill>
                <a:latin typeface="Calibri"/>
                <a:cs typeface="Calibri"/>
              </a:rPr>
              <a:t> </a:t>
            </a:r>
            <a:r>
              <a:rPr sz="2700" b="1" i="1" spc="-14" dirty="0" smtClean="0">
                <a:solidFill>
                  <a:srgbClr val="7030A0"/>
                </a:solidFill>
                <a:latin typeface="Calibri"/>
                <a:cs typeface="Calibri"/>
              </a:rPr>
              <a:t>τ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α </a:t>
            </a:r>
            <a:r>
              <a:rPr sz="2700" b="1" i="1" spc="25" dirty="0" smtClean="0">
                <a:solidFill>
                  <a:srgbClr val="7030A0"/>
                </a:solidFill>
                <a:latin typeface="Calibri"/>
                <a:cs typeface="Calibri"/>
              </a:rPr>
              <a:t>σ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τελέ</a:t>
            </a:r>
            <a:r>
              <a:rPr sz="2700" b="1" i="1" spc="4" dirty="0" smtClean="0">
                <a:solidFill>
                  <a:srgbClr val="7030A0"/>
                </a:solidFill>
                <a:latin typeface="Calibri"/>
                <a:cs typeface="Calibri"/>
              </a:rPr>
              <a:t>χ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η</a:t>
            </a:r>
            <a:r>
              <a:rPr sz="2700" b="1" i="1" spc="-9" dirty="0" smtClean="0">
                <a:solidFill>
                  <a:srgbClr val="7030A0"/>
                </a:solidFill>
                <a:latin typeface="Calibri"/>
                <a:cs typeface="Calibri"/>
              </a:rPr>
              <a:t> 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της εγ</a:t>
            </a:r>
            <a:r>
              <a:rPr sz="2700" b="1" i="1" spc="-89" dirty="0" smtClean="0">
                <a:solidFill>
                  <a:srgbClr val="7030A0"/>
                </a:solidFill>
                <a:latin typeface="Calibri"/>
                <a:cs typeface="Calibri"/>
              </a:rPr>
              <a:t>κ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ατ</a:t>
            </a:r>
            <a:r>
              <a:rPr sz="2700" b="1" i="1" spc="-25" dirty="0" smtClean="0">
                <a:solidFill>
                  <a:srgbClr val="7030A0"/>
                </a:solidFill>
                <a:latin typeface="Calibri"/>
                <a:cs typeface="Calibri"/>
              </a:rPr>
              <a:t>ά</a:t>
            </a:r>
            <a:r>
              <a:rPr sz="2700" b="1" i="1" spc="25" dirty="0" smtClean="0">
                <a:solidFill>
                  <a:srgbClr val="7030A0"/>
                </a:solidFill>
                <a:latin typeface="Calibri"/>
                <a:cs typeface="Calibri"/>
              </a:rPr>
              <a:t>σ</a:t>
            </a:r>
            <a:r>
              <a:rPr sz="2700" b="1" i="1" spc="-14" dirty="0" smtClean="0">
                <a:solidFill>
                  <a:srgbClr val="7030A0"/>
                </a:solidFill>
                <a:latin typeface="Calibri"/>
                <a:cs typeface="Calibri"/>
              </a:rPr>
              <a:t>τ</a:t>
            </a:r>
            <a:r>
              <a:rPr sz="2700" b="1" i="1" spc="-19" dirty="0" smtClean="0">
                <a:solidFill>
                  <a:srgbClr val="7030A0"/>
                </a:solidFill>
                <a:latin typeface="Calibri"/>
                <a:cs typeface="Calibri"/>
              </a:rPr>
              <a:t>α</a:t>
            </a:r>
            <a:r>
              <a:rPr sz="2700" b="1" i="1" spc="0" dirty="0" smtClean="0">
                <a:solidFill>
                  <a:srgbClr val="7030A0"/>
                </a:solidFill>
                <a:latin typeface="Calibri"/>
                <a:cs typeface="Calibri"/>
              </a:rPr>
              <a:t>σης</a:t>
            </a:r>
            <a:r>
              <a:rPr sz="2700" spc="0" dirty="0" smtClean="0">
                <a:latin typeface="Calibri"/>
                <a:cs typeface="Calibri"/>
              </a:rPr>
              <a:t>,</a:t>
            </a:r>
            <a:r>
              <a:rPr sz="2700" spc="9" dirty="0" smtClean="0">
                <a:latin typeface="Calibri"/>
                <a:cs typeface="Calibri"/>
              </a:rPr>
              <a:t> </a:t>
            </a:r>
            <a:r>
              <a:rPr sz="2700" b="1" spc="0" dirty="0" smtClean="0">
                <a:solidFill>
                  <a:srgbClr val="FF0000"/>
                </a:solidFill>
                <a:latin typeface="Calibri"/>
                <a:cs typeface="Calibri"/>
              </a:rPr>
              <a:t>με</a:t>
            </a:r>
            <a:r>
              <a:rPr sz="2700" b="1" spc="9" dirty="0" smtClean="0">
                <a:solidFill>
                  <a:srgbClr val="FF0000"/>
                </a:solidFill>
                <a:latin typeface="Calibri"/>
                <a:cs typeface="Calibri"/>
              </a:rPr>
              <a:t>ι</a:t>
            </a:r>
            <a:r>
              <a:rPr sz="2700" b="1" spc="0" dirty="0" smtClean="0">
                <a:solidFill>
                  <a:srgbClr val="FF0000"/>
                </a:solidFill>
                <a:latin typeface="Calibri"/>
                <a:cs typeface="Calibri"/>
              </a:rPr>
              <a:t>ώνουν</a:t>
            </a:r>
            <a:r>
              <a:rPr sz="2700" b="1" spc="-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-25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2700" b="1" spc="0" dirty="0" smtClean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r>
              <a:rPr sz="2700" b="1" spc="1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-89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2700" b="1" spc="0" dirty="0" smtClean="0">
                <a:solidFill>
                  <a:srgbClr val="FF0000"/>
                </a:solidFill>
                <a:latin typeface="Calibri"/>
                <a:cs typeface="Calibri"/>
              </a:rPr>
              <a:t>ό</a:t>
            </a:r>
            <a:r>
              <a:rPr sz="2700" b="1" spc="29" dirty="0" smtClean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2700" b="1" spc="-25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2700" b="1" spc="0" dirty="0" smtClean="0">
                <a:solidFill>
                  <a:srgbClr val="FF0000"/>
                </a:solidFill>
                <a:latin typeface="Calibri"/>
                <a:cs typeface="Calibri"/>
              </a:rPr>
              <a:t>ος</a:t>
            </a:r>
            <a:r>
              <a:rPr sz="2700" spc="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που θα ε</a:t>
            </a:r>
            <a:r>
              <a:rPr sz="2700" spc="-14" dirty="0" smtClean="0">
                <a:latin typeface="Calibri"/>
                <a:cs typeface="Calibri"/>
              </a:rPr>
              <a:t>ί</a:t>
            </a:r>
            <a:r>
              <a:rPr sz="2700" spc="-19" dirty="0" smtClean="0">
                <a:latin typeface="Calibri"/>
                <a:cs typeface="Calibri"/>
              </a:rPr>
              <a:t>χ</a:t>
            </a:r>
            <a:r>
              <a:rPr sz="2700" spc="0" dirty="0" smtClean="0">
                <a:latin typeface="Calibri"/>
                <a:cs typeface="Calibri"/>
              </a:rPr>
              <a:t>ε</a:t>
            </a:r>
            <a:r>
              <a:rPr sz="2700" spc="-2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η δ</a:t>
            </a:r>
            <a:r>
              <a:rPr sz="2700" spc="9" dirty="0" smtClean="0">
                <a:latin typeface="Calibri"/>
                <a:cs typeface="Calibri"/>
              </a:rPr>
              <a:t>ι</a:t>
            </a:r>
            <a:r>
              <a:rPr sz="2700" spc="0" dirty="0" smtClean="0">
                <a:latin typeface="Calibri"/>
                <a:cs typeface="Calibri"/>
              </a:rPr>
              <a:t>ο</a:t>
            </a:r>
            <a:r>
              <a:rPr sz="2700" spc="4" dirty="0" smtClean="0">
                <a:latin typeface="Calibri"/>
                <a:cs typeface="Calibri"/>
              </a:rPr>
              <a:t>ί</a:t>
            </a:r>
            <a:r>
              <a:rPr sz="2700" spc="0" dirty="0" smtClean="0">
                <a:latin typeface="Calibri"/>
                <a:cs typeface="Calibri"/>
              </a:rPr>
              <a:t>κηση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αν</a:t>
            </a:r>
            <a:r>
              <a:rPr sz="2700" spc="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απο</a:t>
            </a:r>
            <a:r>
              <a:rPr sz="2700" spc="9" dirty="0" smtClean="0">
                <a:latin typeface="Calibri"/>
                <a:cs typeface="Calibri"/>
              </a:rPr>
              <a:t>φ</a:t>
            </a:r>
            <a:r>
              <a:rPr sz="2700" spc="-19" dirty="0" smtClean="0">
                <a:latin typeface="Calibri"/>
                <a:cs typeface="Calibri"/>
              </a:rPr>
              <a:t>ά</a:t>
            </a:r>
            <a:r>
              <a:rPr sz="2700" spc="0" dirty="0" smtClean="0">
                <a:latin typeface="Calibri"/>
                <a:cs typeface="Calibri"/>
              </a:rPr>
              <a:t>σι</a:t>
            </a:r>
            <a:r>
              <a:rPr sz="2700" spc="-19" dirty="0" smtClean="0">
                <a:latin typeface="Calibri"/>
                <a:cs typeface="Calibri"/>
              </a:rPr>
              <a:t>ζ</a:t>
            </a:r>
            <a:r>
              <a:rPr sz="2700" spc="0" dirty="0" smtClean="0">
                <a:latin typeface="Calibri"/>
                <a:cs typeface="Calibri"/>
              </a:rPr>
              <a:t>ε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να </a:t>
            </a:r>
            <a:r>
              <a:rPr sz="2700" spc="9" dirty="0" smtClean="0">
                <a:latin typeface="Calibri"/>
                <a:cs typeface="Calibri"/>
              </a:rPr>
              <a:t>αν</a:t>
            </a:r>
            <a:r>
              <a:rPr sz="2700" spc="0" dirty="0" smtClean="0">
                <a:latin typeface="Calibri"/>
                <a:cs typeface="Calibri"/>
              </a:rPr>
              <a:t>τιμ</a:t>
            </a:r>
            <a:r>
              <a:rPr sz="2700" spc="9" dirty="0" smtClean="0">
                <a:latin typeface="Calibri"/>
                <a:cs typeface="Calibri"/>
              </a:rPr>
              <a:t>ε</a:t>
            </a:r>
            <a:r>
              <a:rPr sz="2700" spc="-14" dirty="0" smtClean="0">
                <a:latin typeface="Calibri"/>
                <a:cs typeface="Calibri"/>
              </a:rPr>
              <a:t>τ</a:t>
            </a:r>
            <a:r>
              <a:rPr sz="2700" spc="0" dirty="0" smtClean="0">
                <a:latin typeface="Calibri"/>
                <a:cs typeface="Calibri"/>
              </a:rPr>
              <a:t>ωπίσ</a:t>
            </a:r>
            <a:r>
              <a:rPr sz="2700" spc="9" dirty="0" smtClean="0">
                <a:latin typeface="Calibri"/>
                <a:cs typeface="Calibri"/>
              </a:rPr>
              <a:t>ε</a:t>
            </a:r>
            <a:r>
              <a:rPr sz="2700" spc="0" dirty="0" smtClean="0">
                <a:latin typeface="Calibri"/>
                <a:cs typeface="Calibri"/>
              </a:rPr>
              <a:t>ι </a:t>
            </a:r>
            <a:r>
              <a:rPr sz="2700" spc="-19" dirty="0" smtClean="0">
                <a:latin typeface="Calibri"/>
                <a:cs typeface="Calibri"/>
              </a:rPr>
              <a:t>μ</a:t>
            </a:r>
            <a:r>
              <a:rPr sz="2700" spc="0" dirty="0" smtClean="0">
                <a:latin typeface="Calibri"/>
                <a:cs typeface="Calibri"/>
              </a:rPr>
              <a:t>όνη της</a:t>
            </a:r>
            <a:r>
              <a:rPr sz="2700" spc="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μια ειδική</a:t>
            </a:r>
            <a:r>
              <a:rPr sz="2700" spc="-34" dirty="0" smtClean="0">
                <a:latin typeface="Calibri"/>
                <a:cs typeface="Calibri"/>
              </a:rPr>
              <a:t> </a:t>
            </a:r>
            <a:r>
              <a:rPr sz="2700" spc="-89" dirty="0" smtClean="0">
                <a:latin typeface="Calibri"/>
                <a:cs typeface="Calibri"/>
              </a:rPr>
              <a:t>κ</a:t>
            </a:r>
            <a:r>
              <a:rPr sz="2700" spc="0" dirty="0" smtClean="0">
                <a:latin typeface="Calibri"/>
                <a:cs typeface="Calibri"/>
              </a:rPr>
              <a:t>α</a:t>
            </a:r>
            <a:r>
              <a:rPr sz="2700" spc="-9" dirty="0" smtClean="0">
                <a:latin typeface="Calibri"/>
                <a:cs typeface="Calibri"/>
              </a:rPr>
              <a:t>τ</a:t>
            </a:r>
            <a:r>
              <a:rPr sz="2700" spc="-19" dirty="0" smtClean="0">
                <a:latin typeface="Calibri"/>
                <a:cs typeface="Calibri"/>
              </a:rPr>
              <a:t>ά</a:t>
            </a:r>
            <a:r>
              <a:rPr sz="2700" spc="25" dirty="0" smtClean="0">
                <a:latin typeface="Calibri"/>
                <a:cs typeface="Calibri"/>
              </a:rPr>
              <a:t>σ</a:t>
            </a:r>
            <a:r>
              <a:rPr sz="2700" spc="-14" dirty="0" smtClean="0">
                <a:latin typeface="Calibri"/>
                <a:cs typeface="Calibri"/>
              </a:rPr>
              <a:t>τ</a:t>
            </a:r>
            <a:r>
              <a:rPr sz="2700" spc="-19" dirty="0" smtClean="0">
                <a:latin typeface="Calibri"/>
                <a:cs typeface="Calibri"/>
              </a:rPr>
              <a:t>α</a:t>
            </a:r>
            <a:r>
              <a:rPr sz="2700" spc="0" dirty="0" smtClean="0">
                <a:latin typeface="Calibri"/>
                <a:cs typeface="Calibri"/>
              </a:rPr>
              <a:t>ση</a:t>
            </a:r>
            <a:r>
              <a:rPr sz="2700" spc="14" dirty="0" smtClean="0">
                <a:latin typeface="Calibri"/>
                <a:cs typeface="Calibri"/>
              </a:rPr>
              <a:t> </a:t>
            </a:r>
            <a:r>
              <a:rPr sz="2700" spc="-89" dirty="0" smtClean="0">
                <a:latin typeface="Calibri"/>
                <a:cs typeface="Calibri"/>
              </a:rPr>
              <a:t>κ</a:t>
            </a:r>
            <a:r>
              <a:rPr sz="2700" spc="0" dirty="0" smtClean="0">
                <a:latin typeface="Calibri"/>
                <a:cs typeface="Calibri"/>
              </a:rPr>
              <a:t>αι </a:t>
            </a:r>
            <a:r>
              <a:rPr sz="2700" spc="-9" dirty="0" smtClean="0">
                <a:latin typeface="Calibri"/>
                <a:cs typeface="Calibri"/>
              </a:rPr>
              <a:t>μ</a:t>
            </a:r>
            <a:r>
              <a:rPr sz="2700" spc="0" dirty="0" smtClean="0">
                <a:latin typeface="Calibri"/>
                <a:cs typeface="Calibri"/>
              </a:rPr>
              <a:t>α</a:t>
            </a:r>
            <a:r>
              <a:rPr sz="2700" spc="-59" dirty="0" smtClean="0">
                <a:latin typeface="Calibri"/>
                <a:cs typeface="Calibri"/>
              </a:rPr>
              <a:t>ζ</a:t>
            </a:r>
            <a:r>
              <a:rPr sz="2700" spc="0" dirty="0" smtClean="0">
                <a:latin typeface="Calibri"/>
                <a:cs typeface="Calibri"/>
              </a:rPr>
              <a:t>ί με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-25" dirty="0" smtClean="0">
                <a:latin typeface="Calibri"/>
                <a:cs typeface="Calibri"/>
              </a:rPr>
              <a:t>τ</a:t>
            </a:r>
            <a:r>
              <a:rPr sz="2700" spc="0" dirty="0" smtClean="0">
                <a:latin typeface="Calibri"/>
                <a:cs typeface="Calibri"/>
              </a:rPr>
              <a:t>ο</a:t>
            </a:r>
            <a:r>
              <a:rPr sz="2700" spc="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έ</a:t>
            </a:r>
            <a:r>
              <a:rPr sz="2700" spc="-14" dirty="0" smtClean="0">
                <a:latin typeface="Calibri"/>
                <a:cs typeface="Calibri"/>
              </a:rPr>
              <a:t>ρ</a:t>
            </a:r>
            <a:r>
              <a:rPr sz="2700" spc="0" dirty="0" smtClean="0">
                <a:latin typeface="Calibri"/>
                <a:cs typeface="Calibri"/>
              </a:rPr>
              <a:t>γο</a:t>
            </a:r>
            <a:r>
              <a:rPr lang="el-GR" sz="2700" dirty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αν</a:t>
            </a:r>
            <a:r>
              <a:rPr sz="4050" spc="19" baseline="3034" dirty="0" smtClean="0">
                <a:latin typeface="Calibri"/>
                <a:cs typeface="Calibri"/>
              </a:rPr>
              <a:t>α</a:t>
            </a:r>
            <a:r>
              <a:rPr sz="4050" spc="-39" baseline="3034" dirty="0" smtClean="0">
                <a:latin typeface="Calibri"/>
                <a:cs typeface="Calibri"/>
              </a:rPr>
              <a:t>λ</a:t>
            </a:r>
            <a:r>
              <a:rPr sz="4050" spc="0" baseline="3034" dirty="0" smtClean="0">
                <a:latin typeface="Calibri"/>
                <a:cs typeface="Calibri"/>
              </a:rPr>
              <a:t>α</a:t>
            </a:r>
            <a:r>
              <a:rPr sz="4050" spc="4" baseline="3034" dirty="0" smtClean="0">
                <a:latin typeface="Calibri"/>
                <a:cs typeface="Calibri"/>
              </a:rPr>
              <a:t>μ</a:t>
            </a:r>
            <a:r>
              <a:rPr sz="4050" spc="0" baseline="3034" dirty="0" smtClean="0">
                <a:latin typeface="Calibri"/>
                <a:cs typeface="Calibri"/>
              </a:rPr>
              <a:t>β</a:t>
            </a:r>
            <a:r>
              <a:rPr sz="4050" spc="9" baseline="3034" dirty="0" err="1" smtClean="0">
                <a:latin typeface="Calibri"/>
                <a:cs typeface="Calibri"/>
              </a:rPr>
              <a:t>ά</a:t>
            </a:r>
            <a:r>
              <a:rPr sz="4050" spc="0" baseline="3034" dirty="0" err="1" smtClean="0">
                <a:latin typeface="Calibri"/>
                <a:cs typeface="Calibri"/>
              </a:rPr>
              <a:t>νουν</a:t>
            </a:r>
            <a:r>
              <a:rPr sz="4050" spc="0" baseline="3034" dirty="0" smtClean="0">
                <a:latin typeface="Calibri"/>
                <a:cs typeface="Calibri"/>
              </a:rPr>
              <a:t> </a:t>
            </a:r>
            <a:r>
              <a:rPr sz="4050" spc="-79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αι τ</a:t>
            </a:r>
            <a:r>
              <a:rPr sz="4050" spc="-59" baseline="3034" dirty="0" smtClean="0">
                <a:latin typeface="Calibri"/>
                <a:cs typeface="Calibri"/>
              </a:rPr>
              <a:t>η</a:t>
            </a:r>
            <a:r>
              <a:rPr sz="4050" spc="0" baseline="3034" dirty="0" smtClean="0">
                <a:latin typeface="Calibri"/>
                <a:cs typeface="Calibri"/>
              </a:rPr>
              <a:t>ν</a:t>
            </a:r>
            <a:r>
              <a:rPr sz="4050" spc="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ευ</a:t>
            </a:r>
            <a:r>
              <a:rPr sz="4050" spc="4" baseline="3034" dirty="0" smtClean="0">
                <a:latin typeface="Calibri"/>
                <a:cs typeface="Calibri"/>
              </a:rPr>
              <a:t>θ</a:t>
            </a:r>
            <a:r>
              <a:rPr sz="4050" spc="0" baseline="3034" dirty="0" smtClean="0">
                <a:latin typeface="Calibri"/>
                <a:cs typeface="Calibri"/>
              </a:rPr>
              <a:t>ύνη</a:t>
            </a:r>
            <a:r>
              <a:rPr sz="4050" spc="-1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για τυ</a:t>
            </a:r>
            <a:r>
              <a:rPr sz="4050" spc="-25" baseline="3034" dirty="0" smtClean="0">
                <a:latin typeface="Calibri"/>
                <a:cs typeface="Calibri"/>
              </a:rPr>
              <a:t>χ</a:t>
            </a:r>
            <a:r>
              <a:rPr sz="4050" spc="0" baseline="3034" dirty="0" smtClean="0">
                <a:latin typeface="Calibri"/>
                <a:cs typeface="Calibri"/>
              </a:rPr>
              <a:t>όν προβλή</a:t>
            </a:r>
            <a:r>
              <a:rPr sz="4050" spc="-14" baseline="3034" dirty="0" smtClean="0">
                <a:latin typeface="Calibri"/>
                <a:cs typeface="Calibri"/>
              </a:rPr>
              <a:t>μ</a:t>
            </a:r>
            <a:r>
              <a:rPr sz="4050" spc="0" baseline="3034" dirty="0" smtClean="0">
                <a:latin typeface="Calibri"/>
                <a:cs typeface="Calibri"/>
              </a:rPr>
              <a:t>ατα.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5138" y="3501008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214282" y="285728"/>
            <a:ext cx="8786874" cy="787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585"/>
              </a:lnSpc>
              <a:spcBef>
                <a:spcPts val="229"/>
              </a:spcBef>
            </a:pPr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ΜΕΤΡΑ ΑΣΦΑΛΕΙΑΣ ΚΑΙ ΠΡΟΛΗΠΤΙΚΟΥ ΕΛΕΓΧΟΥ</a:t>
            </a:r>
            <a:endParaRPr lang="el-GR" sz="2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475759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1496440"/>
            <a:ext cx="7462558" cy="11092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1434" algn="just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Μια </a:t>
            </a:r>
            <a:r>
              <a:rPr sz="4050" spc="9" baseline="3034" dirty="0" smtClean="0">
                <a:latin typeface="Calibri"/>
                <a:cs typeface="Calibri"/>
              </a:rPr>
              <a:t>α</a:t>
            </a:r>
            <a:r>
              <a:rPr sz="4050" spc="0" baseline="3034" dirty="0" smtClean="0">
                <a:latin typeface="Calibri"/>
                <a:cs typeface="Calibri"/>
              </a:rPr>
              <a:t>ποτελ</a:t>
            </a:r>
            <a:r>
              <a:rPr sz="4050" spc="-29" baseline="3034" dirty="0" smtClean="0">
                <a:latin typeface="Calibri"/>
                <a:cs typeface="Calibri"/>
              </a:rPr>
              <a:t>ε</a:t>
            </a:r>
            <a:r>
              <a:rPr sz="4050" spc="0" baseline="3034" dirty="0" smtClean="0">
                <a:latin typeface="Calibri"/>
                <a:cs typeface="Calibri"/>
              </a:rPr>
              <a:t>σματική</a:t>
            </a:r>
            <a:r>
              <a:rPr sz="4050" spc="-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μ</a:t>
            </a:r>
            <a:r>
              <a:rPr sz="4050" spc="-25" baseline="3034" dirty="0" smtClean="0">
                <a:latin typeface="Calibri"/>
                <a:cs typeface="Calibri"/>
              </a:rPr>
              <a:t>έ</a:t>
            </a:r>
            <a:r>
              <a:rPr sz="4050" spc="0" baseline="3034" dirty="0" smtClean="0">
                <a:latin typeface="Calibri"/>
                <a:cs typeface="Calibri"/>
              </a:rPr>
              <a:t>θ</a:t>
            </a:r>
            <a:r>
              <a:rPr sz="4050" spc="4" baseline="3034" dirty="0" smtClean="0">
                <a:latin typeface="Calibri"/>
                <a:cs typeface="Calibri"/>
              </a:rPr>
              <a:t>ο</a:t>
            </a:r>
            <a:r>
              <a:rPr sz="4050" spc="0" baseline="3034" dirty="0" smtClean="0">
                <a:latin typeface="Calibri"/>
                <a:cs typeface="Calibri"/>
              </a:rPr>
              <a:t>δ</a:t>
            </a:r>
            <a:r>
              <a:rPr sz="4050" spc="4" baseline="3034" dirty="0" smtClean="0">
                <a:latin typeface="Calibri"/>
                <a:cs typeface="Calibri"/>
              </a:rPr>
              <a:t>ο</a:t>
            </a:r>
            <a:r>
              <a:rPr sz="4050" spc="0" baseline="3034" dirty="0" smtClean="0">
                <a:latin typeface="Calibri"/>
                <a:cs typeface="Calibri"/>
              </a:rPr>
              <a:t>ς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ε</a:t>
            </a:r>
            <a:r>
              <a:rPr sz="4050" spc="-25" baseline="3034" dirty="0" smtClean="0">
                <a:latin typeface="Calibri"/>
                <a:cs typeface="Calibri"/>
              </a:rPr>
              <a:t>ί</a:t>
            </a:r>
            <a:r>
              <a:rPr sz="4050" spc="0" baseline="3034" dirty="0" smtClean="0">
                <a:latin typeface="Calibri"/>
                <a:cs typeface="Calibri"/>
              </a:rPr>
              <a:t>ναι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η 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δ</a:t>
            </a:r>
            <a:r>
              <a:rPr sz="4050" i="1" spc="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η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μι</a:t>
            </a:r>
            <a:r>
              <a:rPr sz="4050" i="1" spc="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ο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υ</a:t>
            </a:r>
            <a:r>
              <a:rPr sz="4050" i="1" spc="-19" baseline="3034" dirty="0" smtClean="0">
                <a:solidFill>
                  <a:srgbClr val="00B0F0"/>
                </a:solidFill>
                <a:latin typeface="Calibri"/>
                <a:cs typeface="Calibri"/>
              </a:rPr>
              <a:t>ρ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γία</a:t>
            </a:r>
            <a:endParaRPr sz="2700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12700" algn="just">
              <a:lnSpc>
                <a:spcPts val="2915"/>
              </a:lnSpc>
              <a:spcBef>
                <a:spcPts val="3"/>
              </a:spcBef>
            </a:pP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υποθ</a:t>
            </a:r>
            <a:r>
              <a:rPr sz="4050" i="1" spc="4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τι</a:t>
            </a:r>
            <a:r>
              <a:rPr sz="4050" i="1" spc="-5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κ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ών</a:t>
            </a:r>
            <a:r>
              <a:rPr sz="4050" i="1" spc="-29" baseline="3034" dirty="0" smtClean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σ</a:t>
            </a:r>
            <a:r>
              <a:rPr sz="4050" i="1" spc="4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ναρίων</a:t>
            </a:r>
            <a:r>
              <a:rPr sz="4050" i="1" spc="-14" baseline="3034" dirty="0" smtClean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4050" i="1" spc="-8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κ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αι η προ</a:t>
            </a:r>
            <a:r>
              <a:rPr sz="4050" i="1" spc="9" baseline="3034" dirty="0" smtClean="0">
                <a:solidFill>
                  <a:srgbClr val="00B0F0"/>
                </a:solidFill>
                <a:latin typeface="Calibri"/>
                <a:cs typeface="Calibri"/>
              </a:rPr>
              <a:t>σ</a:t>
            </a:r>
            <a:r>
              <a:rPr sz="4050" i="1" spc="-29" baseline="3034" dirty="0" smtClean="0">
                <a:solidFill>
                  <a:srgbClr val="00B0F0"/>
                </a:solidFill>
                <a:latin typeface="Calibri"/>
                <a:cs typeface="Calibri"/>
              </a:rPr>
              <a:t>π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ά</a:t>
            </a:r>
            <a:r>
              <a:rPr sz="4050" i="1" spc="4" baseline="3034" dirty="0" smtClean="0">
                <a:solidFill>
                  <a:srgbClr val="00B0F0"/>
                </a:solidFill>
                <a:latin typeface="Calibri"/>
                <a:cs typeface="Calibri"/>
              </a:rPr>
              <a:t>θ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</a:t>
            </a:r>
            <a:r>
              <a:rPr sz="4050" i="1" spc="4" baseline="3034" dirty="0" smtClean="0">
                <a:solidFill>
                  <a:srgbClr val="00B0F0"/>
                </a:solidFill>
                <a:latin typeface="Calibri"/>
                <a:cs typeface="Calibri"/>
              </a:rPr>
              <a:t>ι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α</a:t>
            </a:r>
            <a:r>
              <a:rPr sz="4050" i="1" spc="-14" baseline="3034" dirty="0" smtClean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θ</a:t>
            </a:r>
            <a:r>
              <a:rPr sz="4050" i="1" spc="4" baseline="3034" dirty="0" smtClean="0">
                <a:solidFill>
                  <a:srgbClr val="00B0F0"/>
                </a:solidFill>
                <a:latin typeface="Calibri"/>
                <a:cs typeface="Calibri"/>
              </a:rPr>
              <a:t>ε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ωρ</a:t>
            </a:r>
            <a:r>
              <a:rPr sz="4050" i="1" spc="-34" baseline="3034" dirty="0" smtClean="0">
                <a:solidFill>
                  <a:srgbClr val="00B0F0"/>
                </a:solidFill>
                <a:latin typeface="Calibri"/>
                <a:cs typeface="Calibri"/>
              </a:rPr>
              <a:t>η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τικής</a:t>
            </a:r>
            <a:endParaRPr sz="2700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12700" marR="51434" algn="just">
              <a:lnSpc>
                <a:spcPts val="2920"/>
              </a:lnSpc>
              <a:spcBef>
                <a:spcPts val="0"/>
              </a:spcBef>
            </a:pPr>
            <a:r>
              <a:rPr sz="4050" i="1" spc="-8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κ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αι </a:t>
            </a:r>
            <a:r>
              <a:rPr sz="4050" i="1" spc="-9" baseline="3034" dirty="0" smtClean="0">
                <a:solidFill>
                  <a:srgbClr val="00B0F0"/>
                </a:solidFill>
                <a:latin typeface="Calibri"/>
                <a:cs typeface="Calibri"/>
              </a:rPr>
              <a:t>π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ρα</a:t>
            </a:r>
            <a:r>
              <a:rPr sz="4050" i="1" spc="-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κ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τικής</a:t>
            </a:r>
            <a:r>
              <a:rPr sz="4050" i="1" spc="19" baseline="3034" dirty="0" smtClean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α</a:t>
            </a:r>
            <a:r>
              <a:rPr sz="4050" i="1" spc="9" baseline="3034" dirty="0" smtClean="0">
                <a:solidFill>
                  <a:srgbClr val="00B0F0"/>
                </a:solidFill>
                <a:latin typeface="Calibri"/>
                <a:cs typeface="Calibri"/>
              </a:rPr>
              <a:t>ν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τιμετώ</a:t>
            </a:r>
            <a:r>
              <a:rPr sz="4050" i="1" spc="-9" baseline="3034" dirty="0" smtClean="0">
                <a:solidFill>
                  <a:srgbClr val="00B0F0"/>
                </a:solidFill>
                <a:latin typeface="Calibri"/>
                <a:cs typeface="Calibri"/>
              </a:rPr>
              <a:t>π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ισής </a:t>
            </a:r>
            <a:r>
              <a:rPr sz="4050" i="1" spc="-25" baseline="3034" dirty="0" smtClean="0">
                <a:solidFill>
                  <a:srgbClr val="00B0F0"/>
                </a:solidFill>
                <a:latin typeface="Calibri"/>
                <a:cs typeface="Calibri"/>
              </a:rPr>
              <a:t>τ</a:t>
            </a:r>
            <a:r>
              <a:rPr sz="4050" i="1" spc="0" baseline="3034" dirty="0" smtClean="0">
                <a:solidFill>
                  <a:srgbClr val="00B0F0"/>
                </a:solidFill>
                <a:latin typeface="Calibri"/>
                <a:cs typeface="Calibri"/>
              </a:rPr>
              <a:t>ους.</a:t>
            </a:r>
            <a:r>
              <a:rPr sz="4050" i="1" spc="9" baseline="3034" dirty="0" smtClean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Παρ</a:t>
            </a:r>
            <a:r>
              <a:rPr sz="4050" spc="-39" baseline="3034" dirty="0" smtClean="0">
                <a:latin typeface="Calibri"/>
                <a:cs typeface="Calibri"/>
              </a:rPr>
              <a:t>α</a:t>
            </a:r>
            <a:r>
              <a:rPr sz="4050" spc="0" baseline="3034" dirty="0" smtClean="0">
                <a:latin typeface="Calibri"/>
                <a:cs typeface="Calibri"/>
              </a:rPr>
              <a:t>δε</a:t>
            </a:r>
            <a:r>
              <a:rPr sz="4050" spc="-25" baseline="3034" dirty="0" smtClean="0">
                <a:latin typeface="Calibri"/>
                <a:cs typeface="Calibri"/>
              </a:rPr>
              <a:t>ί</a:t>
            </a:r>
            <a:r>
              <a:rPr sz="4050" spc="0" baseline="3034" dirty="0" smtClean="0">
                <a:latin typeface="Calibri"/>
                <a:cs typeface="Calibri"/>
              </a:rPr>
              <a:t>γ</a:t>
            </a:r>
            <a:r>
              <a:rPr sz="4050" spc="-14" baseline="3034" dirty="0" smtClean="0">
                <a:latin typeface="Calibri"/>
                <a:cs typeface="Calibri"/>
              </a:rPr>
              <a:t>μ</a:t>
            </a:r>
            <a:r>
              <a:rPr sz="4050" spc="0" baseline="3034" dirty="0" smtClean="0">
                <a:latin typeface="Calibri"/>
                <a:cs typeface="Calibri"/>
              </a:rPr>
              <a:t>α</a:t>
            </a:r>
            <a:r>
              <a:rPr sz="4050" spc="-9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α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2607691"/>
            <a:ext cx="7013701" cy="25251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ερωτημά</a:t>
            </a:r>
            <a:r>
              <a:rPr sz="4050" spc="-14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ων</a:t>
            </a:r>
            <a:r>
              <a:rPr sz="4050" spc="-1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που θα</a:t>
            </a:r>
            <a:r>
              <a:rPr sz="4050" spc="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π</a:t>
            </a:r>
            <a:r>
              <a:rPr sz="4050" spc="-9" baseline="3034" dirty="0" smtClean="0">
                <a:latin typeface="Calibri"/>
                <a:cs typeface="Calibri"/>
              </a:rPr>
              <a:t>ρ</a:t>
            </a:r>
            <a:r>
              <a:rPr sz="4050" spc="0" baseline="3034" dirty="0" smtClean="0">
                <a:latin typeface="Calibri"/>
                <a:cs typeface="Calibri"/>
              </a:rPr>
              <a:t>έπει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να </a:t>
            </a:r>
            <a:r>
              <a:rPr sz="4050" spc="9" baseline="3034" dirty="0" smtClean="0">
                <a:latin typeface="Calibri"/>
                <a:cs typeface="Calibri"/>
              </a:rPr>
              <a:t>α</a:t>
            </a:r>
            <a:r>
              <a:rPr sz="4050" spc="-29" baseline="3034" dirty="0" smtClean="0">
                <a:latin typeface="Calibri"/>
                <a:cs typeface="Calibri"/>
              </a:rPr>
              <a:t>π</a:t>
            </a:r>
            <a:r>
              <a:rPr sz="4050" spc="0" baseline="3034" dirty="0" smtClean="0">
                <a:latin typeface="Calibri"/>
                <a:cs typeface="Calibri"/>
              </a:rPr>
              <a:t>α</a:t>
            </a:r>
            <a:r>
              <a:rPr sz="4050" spc="14" baseline="3034" dirty="0" smtClean="0">
                <a:latin typeface="Calibri"/>
                <a:cs typeface="Calibri"/>
              </a:rPr>
              <a:t>ν</a:t>
            </a:r>
            <a:r>
              <a:rPr sz="4050" spc="0" baseline="3034" dirty="0" smtClean="0">
                <a:latin typeface="Calibri"/>
                <a:cs typeface="Calibri"/>
              </a:rPr>
              <a:t>τηθ</a:t>
            </a:r>
            <a:r>
              <a:rPr sz="4050" spc="9" baseline="3034" dirty="0" smtClean="0">
                <a:latin typeface="Calibri"/>
                <a:cs typeface="Calibri"/>
              </a:rPr>
              <a:t>ο</a:t>
            </a:r>
            <a:r>
              <a:rPr sz="4050" spc="0" baseline="3034" dirty="0" smtClean="0">
                <a:latin typeface="Calibri"/>
                <a:cs typeface="Calibri"/>
              </a:rPr>
              <a:t>ύν ε</a:t>
            </a:r>
            <a:r>
              <a:rPr sz="4050" spc="-25" baseline="3034" dirty="0" smtClean="0">
                <a:latin typeface="Calibri"/>
                <a:cs typeface="Calibri"/>
              </a:rPr>
              <a:t>ί</a:t>
            </a:r>
            <a:r>
              <a:rPr sz="4050" spc="0" baseline="3034" dirty="0" smtClean="0">
                <a:latin typeface="Calibri"/>
                <a:cs typeface="Calibri"/>
              </a:rPr>
              <a:t>ναι</a:t>
            </a:r>
            <a:endParaRPr sz="2700" dirty="0">
              <a:latin typeface="Calibri"/>
              <a:cs typeface="Calibri"/>
            </a:endParaRPr>
          </a:p>
          <a:p>
            <a:pPr marL="12700" marR="51434">
              <a:lnSpc>
                <a:spcPts val="2915"/>
              </a:lnSpc>
              <a:spcBef>
                <a:spcPts val="3"/>
              </a:spcBef>
            </a:pPr>
            <a:r>
              <a:rPr sz="4050" spc="-14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α</a:t>
            </a:r>
            <a:r>
              <a:rPr sz="4050" spc="14" baseline="3034" dirty="0" smtClean="0">
                <a:latin typeface="Calibri"/>
                <a:cs typeface="Calibri"/>
              </a:rPr>
              <a:t> </a:t>
            </a:r>
            <a:r>
              <a:rPr sz="4050" spc="-29" baseline="3034" dirty="0" smtClean="0">
                <a:latin typeface="Calibri"/>
                <a:cs typeface="Calibri"/>
              </a:rPr>
              <a:t>π</a:t>
            </a:r>
            <a:r>
              <a:rPr sz="4050" spc="0" baseline="3034" dirty="0" smtClean="0">
                <a:latin typeface="Calibri"/>
                <a:cs typeface="Calibri"/>
              </a:rPr>
              <a:t>αρα</a:t>
            </a:r>
            <a:r>
              <a:rPr sz="4050" spc="-84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άτω:</a:t>
            </a:r>
            <a:endParaRPr sz="2700" dirty="0">
              <a:latin typeface="Calibri"/>
              <a:cs typeface="Calibri"/>
            </a:endParaRPr>
          </a:p>
          <a:p>
            <a:pPr marL="12700" marR="359335">
              <a:lnSpc>
                <a:spcPts val="2920"/>
              </a:lnSpc>
              <a:spcBef>
                <a:spcPts val="1055"/>
              </a:spcBef>
            </a:pP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Έ</a:t>
            </a:r>
            <a:r>
              <a:rPr sz="2700" spc="-29" dirty="0" smtClean="0">
                <a:solidFill>
                  <a:srgbClr val="FF0000"/>
                </a:solidFill>
                <a:latin typeface="Calibri"/>
                <a:cs typeface="Calibri"/>
              </a:rPr>
              <a:t>χ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ουν </a:t>
            </a:r>
            <a:r>
              <a:rPr sz="2700" spc="-9" dirty="0" smtClean="0">
                <a:solidFill>
                  <a:srgbClr val="FF0000"/>
                </a:solidFill>
                <a:latin typeface="Calibri"/>
                <a:cs typeface="Calibri"/>
              </a:rPr>
              <a:t>π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ροβ</a:t>
            </a:r>
            <a:r>
              <a:rPr sz="2700" spc="-9" dirty="0" smtClean="0">
                <a:solidFill>
                  <a:srgbClr val="FF0000"/>
                </a:solidFill>
                <a:latin typeface="Calibri"/>
                <a:cs typeface="Calibri"/>
              </a:rPr>
              <a:t>λ</a:t>
            </a:r>
            <a:r>
              <a:rPr sz="2700" spc="-19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φ</a:t>
            </a:r>
            <a:r>
              <a:rPr sz="2700" spc="9" dirty="0" smtClean="0">
                <a:solidFill>
                  <a:srgbClr val="FF0000"/>
                </a:solidFill>
                <a:latin typeface="Calibri"/>
                <a:cs typeface="Calibri"/>
              </a:rPr>
              <a:t>θ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εί</a:t>
            </a:r>
            <a:r>
              <a:rPr sz="2700" spc="-1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19" dirty="0" smtClean="0">
                <a:solidFill>
                  <a:srgbClr val="FF0000"/>
                </a:solidFill>
                <a:latin typeface="Calibri"/>
                <a:cs typeface="Calibri"/>
              </a:rPr>
              <a:t>ό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λες οι π</a:t>
            </a:r>
            <a:r>
              <a:rPr sz="2700" spc="-25" dirty="0" smtClean="0">
                <a:solidFill>
                  <a:srgbClr val="FF0000"/>
                </a:solidFill>
                <a:latin typeface="Calibri"/>
                <a:cs typeface="Calibri"/>
              </a:rPr>
              <a:t>ι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θ</a:t>
            </a:r>
            <a:r>
              <a:rPr sz="2700" spc="4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νές</a:t>
            </a:r>
            <a:r>
              <a:rPr sz="2700" spc="-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επι</a:t>
            </a:r>
            <a:r>
              <a:rPr sz="2700" spc="-25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2700" spc="-29" dirty="0" smtClean="0">
                <a:solidFill>
                  <a:srgbClr val="FF0000"/>
                </a:solidFill>
                <a:latin typeface="Calibri"/>
                <a:cs typeface="Calibri"/>
              </a:rPr>
              <a:t>ί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νδυνες </a:t>
            </a:r>
            <a:r>
              <a:rPr sz="2700" spc="-89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ατ</a:t>
            </a:r>
            <a:r>
              <a:rPr sz="2700" spc="-25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2700" spc="25" dirty="0" smtClean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2700" spc="-14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2700" spc="-19" dirty="0" smtClean="0">
                <a:solidFill>
                  <a:srgbClr val="FF0000"/>
                </a:solidFill>
                <a:latin typeface="Calibri"/>
                <a:cs typeface="Calibri"/>
              </a:rPr>
              <a:t>ά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2700" spc="4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ις;</a:t>
            </a:r>
            <a:endParaRPr sz="27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769787">
              <a:lnSpc>
                <a:spcPts val="2920"/>
              </a:lnSpc>
              <a:spcBef>
                <a:spcPts val="1195"/>
              </a:spcBef>
            </a:pP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Έ</a:t>
            </a:r>
            <a:r>
              <a:rPr sz="2700" spc="-29" dirty="0" smtClean="0">
                <a:solidFill>
                  <a:srgbClr val="FF0000"/>
                </a:solidFill>
                <a:latin typeface="Calibri"/>
                <a:cs typeface="Calibri"/>
              </a:rPr>
              <a:t>χ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ουν ελε</a:t>
            </a:r>
            <a:r>
              <a:rPr sz="2700" spc="9" dirty="0" smtClean="0">
                <a:solidFill>
                  <a:srgbClr val="FF0000"/>
                </a:solidFill>
                <a:latin typeface="Calibri"/>
                <a:cs typeface="Calibri"/>
              </a:rPr>
              <a:t>γ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χθ</a:t>
            </a:r>
            <a:r>
              <a:rPr sz="2700" spc="9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ί</a:t>
            </a:r>
            <a:r>
              <a:rPr sz="2700" spc="-2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19" dirty="0" smtClean="0">
                <a:solidFill>
                  <a:srgbClr val="FF0000"/>
                </a:solidFill>
                <a:latin typeface="Calibri"/>
                <a:cs typeface="Calibri"/>
              </a:rPr>
              <a:t>ό</a:t>
            </a:r>
            <a:r>
              <a:rPr sz="2700" spc="-39" dirty="0" smtClean="0">
                <a:solidFill>
                  <a:srgbClr val="FF0000"/>
                </a:solidFill>
                <a:latin typeface="Calibri"/>
                <a:cs typeface="Calibri"/>
              </a:rPr>
              <a:t>λ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2700" spc="1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14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α </a:t>
            </a:r>
            <a:r>
              <a:rPr sz="2700" spc="9" dirty="0" smtClean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r>
              <a:rPr sz="2700" spc="-29" dirty="0" smtClean="0">
                <a:solidFill>
                  <a:srgbClr val="FF0000"/>
                </a:solidFill>
                <a:latin typeface="Calibri"/>
                <a:cs typeface="Calibri"/>
              </a:rPr>
              <a:t>έ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σα π</a:t>
            </a:r>
            <a:r>
              <a:rPr sz="2700" spc="-9" dirty="0" smtClean="0">
                <a:solidFill>
                  <a:srgbClr val="FF0000"/>
                </a:solidFill>
                <a:latin typeface="Calibri"/>
                <a:cs typeface="Calibri"/>
              </a:rPr>
              <a:t>ρ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r>
              <a:rPr sz="2700" spc="29" dirty="0" smtClean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2700" spc="-14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2700" spc="-19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σί</a:t>
            </a:r>
            <a:r>
              <a:rPr sz="2700" spc="9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ς </a:t>
            </a:r>
            <a:r>
              <a:rPr sz="2700" spc="-79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αι </a:t>
            </a:r>
            <a:r>
              <a:rPr sz="2700" spc="-19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2700" spc="9" dirty="0" smtClean="0">
                <a:solidFill>
                  <a:srgbClr val="FF0000"/>
                </a:solidFill>
                <a:latin typeface="Calibri"/>
                <a:cs typeface="Calibri"/>
              </a:rPr>
              <a:t>φ</a:t>
            </a:r>
            <a:r>
              <a:rPr sz="2700" spc="14" dirty="0" smtClean="0">
                <a:solidFill>
                  <a:srgbClr val="FF0000"/>
                </a:solidFill>
                <a:latin typeface="Calibri"/>
                <a:cs typeface="Calibri"/>
              </a:rPr>
              <a:t>ά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λει</a:t>
            </a:r>
            <a:r>
              <a:rPr sz="2700" spc="9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2700" spc="0" dirty="0" smtClean="0">
                <a:solidFill>
                  <a:srgbClr val="FF0000"/>
                </a:solidFill>
                <a:latin typeface="Calibri"/>
                <a:cs typeface="Calibri"/>
              </a:rPr>
              <a:t>ς;</a:t>
            </a:r>
            <a:endParaRPr sz="27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91144" y="2607691"/>
            <a:ext cx="509917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-89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αι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3480073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373518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5266589"/>
            <a:ext cx="197002" cy="3686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5287289"/>
            <a:ext cx="6271040" cy="7388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4050" spc="-2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ί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ναι</a:t>
            </a:r>
            <a:r>
              <a:rPr sz="4050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εύ</a:t>
            </a:r>
            <a:r>
              <a:rPr sz="4050" spc="-8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050" spc="-1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r>
              <a:rPr sz="4050" spc="-3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λ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α π</a:t>
            </a:r>
            <a:r>
              <a:rPr sz="4050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ρ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οσ</a:t>
            </a:r>
            <a:r>
              <a:rPr sz="4050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β</a:t>
            </a:r>
            <a:r>
              <a:rPr sz="4050" spc="-1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ά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σι</a:t>
            </a:r>
            <a:r>
              <a:rPr sz="4050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ος ο</a:t>
            </a:r>
            <a:r>
              <a:rPr sz="4050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4050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ξ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οπ</a:t>
            </a:r>
            <a:r>
              <a:rPr sz="4050" spc="-2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λ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ισ</a:t>
            </a:r>
            <a:r>
              <a:rPr sz="4050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ός</a:t>
            </a:r>
            <a:r>
              <a:rPr sz="4050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spc="-8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αι</a:t>
            </a:r>
            <a:endParaRPr sz="27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51480" algn="just">
              <a:lnSpc>
                <a:spcPts val="2915"/>
              </a:lnSpc>
              <a:spcBef>
                <a:spcPts val="3"/>
              </a:spcBef>
            </a:pP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για τ</a:t>
            </a:r>
            <a:r>
              <a:rPr sz="4050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ι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ς </a:t>
            </a:r>
            <a:r>
              <a:rPr sz="4050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π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ρώτες β</a:t>
            </a:r>
            <a:r>
              <a:rPr sz="4050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ήθ</a:t>
            </a:r>
            <a:r>
              <a:rPr sz="4050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ι</a:t>
            </a:r>
            <a:r>
              <a:rPr sz="4050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ς;</a:t>
            </a:r>
            <a:endParaRPr sz="27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50564" y="5287289"/>
            <a:ext cx="402238" cy="3686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endParaRPr sz="270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72396" y="5286388"/>
            <a:ext cx="842913" cy="3686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-75" baseline="3034" dirty="0" smtClean="0">
                <a:solidFill>
                  <a:srgbClr val="FF0000"/>
                </a:solidFill>
                <a:latin typeface="Calibri"/>
                <a:cs typeface="Calibri"/>
              </a:rPr>
              <a:t>υ</a:t>
            </a:r>
            <a:r>
              <a:rPr sz="4050" spc="-25" baseline="3034" dirty="0" smtClean="0">
                <a:solidFill>
                  <a:srgbClr val="FF0000"/>
                </a:solidFill>
                <a:latin typeface="Calibri"/>
                <a:cs typeface="Calibri"/>
              </a:rPr>
              <a:t>λ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ι</a:t>
            </a:r>
            <a:r>
              <a:rPr sz="4050" spc="-8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050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ά</a:t>
            </a:r>
            <a:endParaRPr sz="270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214282" y="214290"/>
            <a:ext cx="8715436" cy="716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585"/>
              </a:lnSpc>
              <a:spcBef>
                <a:spcPts val="229"/>
              </a:spcBef>
            </a:pPr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ΜΕΤΡΑ ΑΣΦΑΛΕΙΑΣ ΚΑΙ ΠΡΟΛΗΠΤΙΚΟΥ ΕΛΕΓΧΟΥ</a:t>
            </a:r>
            <a:endParaRPr lang="el-GR" sz="2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1524476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1549019"/>
            <a:ext cx="732777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Ποιος ε</a:t>
            </a:r>
            <a:r>
              <a:rPr sz="4800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ί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ναι υπεύθυν</a:t>
            </a:r>
            <a:r>
              <a:rPr sz="4800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ς</a:t>
            </a:r>
            <a:r>
              <a:rPr sz="4800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για</a:t>
            </a:r>
            <a:r>
              <a:rPr sz="4800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spc="-1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άθε περίπ</a:t>
            </a:r>
            <a:r>
              <a:rPr sz="4800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ωση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2036724"/>
            <a:ext cx="6419009" cy="22008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401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(π.χ</a:t>
            </a:r>
            <a:r>
              <a:rPr sz="4800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ραυ</a:t>
            </a:r>
            <a:r>
              <a:rPr sz="4800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4800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ισ</a:t>
            </a:r>
            <a:r>
              <a:rPr sz="4800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r>
              <a:rPr sz="4800" spc="-59" baseline="3413" dirty="0" smtClean="0">
                <a:solidFill>
                  <a:srgbClr val="FF0000"/>
                </a:solidFill>
                <a:latin typeface="Calibri"/>
                <a:cs typeface="Calibri"/>
              </a:rPr>
              <a:t>ό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4800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4800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ύχη</a:t>
            </a:r>
            <a:r>
              <a:rPr sz="4800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α, πυρ</a:t>
            </a:r>
            <a:r>
              <a:rPr sz="4800" spc="-1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800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γιά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>
              <a:lnSpc>
                <a:spcPts val="3840"/>
              </a:lnSpc>
              <a:spcBef>
                <a:spcPts val="1132"/>
              </a:spcBef>
            </a:pPr>
            <a:r>
              <a:rPr sz="3200" spc="0" dirty="0" smtClean="0">
                <a:solidFill>
                  <a:srgbClr val="FF0000"/>
                </a:solidFill>
                <a:latin typeface="Calibri"/>
                <a:cs typeface="Calibri"/>
              </a:rPr>
              <a:t>Ποιος πρέπει</a:t>
            </a:r>
            <a:r>
              <a:rPr sz="3200" spc="-1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0" dirty="0" smtClean="0">
                <a:solidFill>
                  <a:srgbClr val="FF0000"/>
                </a:solidFill>
                <a:latin typeface="Calibri"/>
                <a:cs typeface="Calibri"/>
              </a:rPr>
              <a:t>να ενημε</a:t>
            </a:r>
            <a:r>
              <a:rPr sz="3200" spc="4" dirty="0" smtClean="0">
                <a:solidFill>
                  <a:srgbClr val="FF0000"/>
                </a:solidFill>
                <a:latin typeface="Calibri"/>
                <a:cs typeface="Calibri"/>
              </a:rPr>
              <a:t>ρ</a:t>
            </a:r>
            <a:r>
              <a:rPr sz="3200" spc="0" dirty="0" smtClean="0">
                <a:solidFill>
                  <a:srgbClr val="FF0000"/>
                </a:solidFill>
                <a:latin typeface="Calibri"/>
                <a:cs typeface="Calibri"/>
              </a:rPr>
              <a:t>ωθεί</a:t>
            </a:r>
            <a:r>
              <a:rPr sz="3200" spc="-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0" dirty="0" smtClean="0">
                <a:solidFill>
                  <a:srgbClr val="FF0000"/>
                </a:solidFill>
                <a:latin typeface="Calibri"/>
                <a:cs typeface="Calibri"/>
              </a:rPr>
              <a:t>με σειρά προτεραιότ</a:t>
            </a:r>
            <a:r>
              <a:rPr sz="3200" spc="-50" dirty="0" smtClean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3200" spc="-14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3200" spc="0" dirty="0" smtClean="0">
                <a:solidFill>
                  <a:srgbClr val="FF0000"/>
                </a:solidFill>
                <a:latin typeface="Calibri"/>
                <a:cs typeface="Calibri"/>
              </a:rPr>
              <a:t>ας;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61714">
              <a:lnSpc>
                <a:spcPct val="101725"/>
              </a:lnSpc>
              <a:spcBef>
                <a:spcPts val="1036"/>
              </a:spcBef>
            </a:pPr>
            <a:r>
              <a:rPr sz="3200" spc="0" dirty="0" smtClean="0">
                <a:solidFill>
                  <a:srgbClr val="FF0000"/>
                </a:solidFill>
                <a:latin typeface="Calibri"/>
                <a:cs typeface="Calibri"/>
              </a:rPr>
              <a:t>Πώς θα</a:t>
            </a:r>
            <a:r>
              <a:rPr sz="3200" spc="-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0" dirty="0" smtClean="0">
                <a:solidFill>
                  <a:srgbClr val="FF0000"/>
                </a:solidFill>
                <a:latin typeface="Calibri"/>
                <a:cs typeface="Calibri"/>
              </a:rPr>
              <a:t>ενημερωθεί;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80909" y="2036724"/>
            <a:ext cx="937963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800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ά</a:t>
            </a:r>
            <a:r>
              <a:rPr sz="4800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);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2652490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3780384"/>
            <a:ext cx="229006" cy="10726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91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4445254"/>
            <a:ext cx="3867018" cy="9203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Ποια ε</a:t>
            </a:r>
            <a:r>
              <a:rPr sz="4800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ί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ναι η</a:t>
            </a:r>
            <a:r>
              <a:rPr sz="4800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4800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ιρά</a:t>
            </a:r>
            <a:r>
              <a:rPr sz="4800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800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ω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ν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61036">
              <a:lnSpc>
                <a:spcPts val="3840"/>
              </a:lnSpc>
              <a:spcBef>
                <a:spcPts val="23"/>
              </a:spcBef>
            </a:pPr>
            <a:r>
              <a:rPr sz="4800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4800" spc="-119" baseline="1706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800" spc="-19" baseline="1706" dirty="0" smtClean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r>
              <a:rPr sz="4800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λ</a:t>
            </a:r>
            <a:r>
              <a:rPr sz="4800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ουθήσει;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51383" y="4445254"/>
            <a:ext cx="178771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4800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ν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ερ</a:t>
            </a:r>
            <a:r>
              <a:rPr sz="4800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γ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ειών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40151" y="4445254"/>
            <a:ext cx="74644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που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92930" y="4445254"/>
            <a:ext cx="53362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θα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548750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5573293"/>
            <a:ext cx="554814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Πώς θα </a:t>
            </a:r>
            <a:r>
              <a:rPr sz="4800" spc="-1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4800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4800" spc="-39" baseline="3413" dirty="0" smtClean="0">
                <a:solidFill>
                  <a:srgbClr val="FF0000"/>
                </a:solidFill>
                <a:latin typeface="Calibri"/>
                <a:cs typeface="Calibri"/>
              </a:rPr>
              <a:t>χ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ωρηθεί</a:t>
            </a:r>
            <a:r>
              <a:rPr sz="4800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8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ο συμβάν;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214282" y="285728"/>
            <a:ext cx="8786874" cy="716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585"/>
              </a:lnSpc>
              <a:spcBef>
                <a:spcPts val="229"/>
              </a:spcBef>
            </a:pPr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ΜΕΤΡΑ ΑΣΦΑΛΕΙΑΣ ΚΑΙ ΠΡΟΛΗΠΤΙΚΟΥ ΕΛΕΓΧΟΥ</a:t>
            </a:r>
            <a:endParaRPr lang="el-GR" sz="2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1464055"/>
            <a:ext cx="7317907" cy="4751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51"/>
              </a:lnSpc>
              <a:spcBef>
                <a:spcPts val="95"/>
              </a:spcBef>
              <a:buClr>
                <a:srgbClr val="FF0000"/>
              </a:buClr>
              <a:buSzPct val="130000"/>
              <a:buFont typeface="Wingdings" pitchFamily="2" charset="2"/>
              <a:buChar char="q"/>
            </a:pPr>
            <a:r>
              <a:rPr lang="el-GR" sz="2400" spc="0" dirty="0" smtClean="0">
                <a:latin typeface="Calibri"/>
                <a:cs typeface="Calibri"/>
              </a:rPr>
              <a:t> </a:t>
            </a:r>
            <a:r>
              <a:rPr sz="2400" spc="0" dirty="0" err="1" smtClean="0">
                <a:latin typeface="Calibri"/>
                <a:cs typeface="Calibri"/>
              </a:rPr>
              <a:t>Οι</a:t>
            </a:r>
            <a:r>
              <a:rPr sz="2400" spc="-23" dirty="0" smtClean="0">
                <a:latin typeface="Calibri"/>
                <a:cs typeface="Calibri"/>
              </a:rPr>
              <a:t> </a:t>
            </a:r>
            <a:r>
              <a:rPr sz="2400" spc="-39" dirty="0" smtClean="0">
                <a:latin typeface="Calibri"/>
                <a:cs typeface="Calibri"/>
              </a:rPr>
              <a:t>κ</a:t>
            </a:r>
            <a:r>
              <a:rPr sz="2400" spc="0" dirty="0" smtClean="0">
                <a:latin typeface="Calibri"/>
                <a:cs typeface="Calibri"/>
              </a:rPr>
              <a:t>υρι</a:t>
            </a:r>
            <a:r>
              <a:rPr sz="2400" spc="4" dirty="0" smtClean="0">
                <a:latin typeface="Calibri"/>
                <a:cs typeface="Calibri"/>
              </a:rPr>
              <a:t>ό</a:t>
            </a:r>
            <a:r>
              <a:rPr sz="2400" spc="0" dirty="0" smtClean="0">
                <a:latin typeface="Calibri"/>
                <a:cs typeface="Calibri"/>
              </a:rPr>
              <a:t>τ</a:t>
            </a:r>
            <a:r>
              <a:rPr sz="2400" spc="4" dirty="0" smtClean="0">
                <a:latin typeface="Calibri"/>
                <a:cs typeface="Calibri"/>
              </a:rPr>
              <a:t>ε</a:t>
            </a:r>
            <a:r>
              <a:rPr sz="2400" spc="0" dirty="0" smtClean="0">
                <a:latin typeface="Calibri"/>
                <a:cs typeface="Calibri"/>
              </a:rPr>
              <a:t>ρες</a:t>
            </a:r>
            <a:r>
              <a:rPr sz="2400" spc="-9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π</a:t>
            </a:r>
            <a:r>
              <a:rPr sz="2400" spc="-29" dirty="0" smtClean="0">
                <a:latin typeface="Calibri"/>
                <a:cs typeface="Calibri"/>
              </a:rPr>
              <a:t>η</a:t>
            </a:r>
            <a:r>
              <a:rPr sz="2400" spc="-9" dirty="0" smtClean="0">
                <a:latin typeface="Calibri"/>
                <a:cs typeface="Calibri"/>
              </a:rPr>
              <a:t>γ</a:t>
            </a:r>
            <a:r>
              <a:rPr sz="2400" spc="0" dirty="0" smtClean="0">
                <a:latin typeface="Calibri"/>
                <a:cs typeface="Calibri"/>
              </a:rPr>
              <a:t>ές</a:t>
            </a:r>
            <a:r>
              <a:rPr sz="2400" spc="-53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κ</a:t>
            </a:r>
            <a:r>
              <a:rPr sz="2400" spc="-34" dirty="0" smtClean="0">
                <a:latin typeface="Calibri"/>
                <a:cs typeface="Calibri"/>
              </a:rPr>
              <a:t>ι</a:t>
            </a:r>
            <a:r>
              <a:rPr sz="2400" spc="0" dirty="0" smtClean="0">
                <a:latin typeface="Calibri"/>
                <a:cs typeface="Calibri"/>
              </a:rPr>
              <a:t>νδύ</a:t>
            </a:r>
            <a:r>
              <a:rPr sz="2400" spc="-14" dirty="0" smtClean="0">
                <a:latin typeface="Calibri"/>
                <a:cs typeface="Calibri"/>
              </a:rPr>
              <a:t>ν</a:t>
            </a:r>
            <a:r>
              <a:rPr sz="2400" spc="-9" dirty="0" smtClean="0">
                <a:latin typeface="Calibri"/>
                <a:cs typeface="Calibri"/>
              </a:rPr>
              <a:t>ω</a:t>
            </a:r>
            <a:r>
              <a:rPr sz="2400" spc="0" dirty="0" smtClean="0">
                <a:latin typeface="Calibri"/>
                <a:cs typeface="Calibri"/>
              </a:rPr>
              <a:t>ν</a:t>
            </a:r>
            <a:r>
              <a:rPr sz="2400" spc="-58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σε </a:t>
            </a:r>
            <a:r>
              <a:rPr sz="2400" spc="-9" dirty="0" smtClean="0">
                <a:latin typeface="Calibri"/>
                <a:cs typeface="Calibri"/>
              </a:rPr>
              <a:t>μ</a:t>
            </a:r>
            <a:r>
              <a:rPr sz="2400" spc="0" dirty="0" smtClean="0">
                <a:latin typeface="Calibri"/>
                <a:cs typeface="Calibri"/>
              </a:rPr>
              <a:t>ια</a:t>
            </a:r>
            <a:r>
              <a:rPr sz="2400" spc="-11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εγ</a:t>
            </a:r>
            <a:r>
              <a:rPr sz="2400" spc="-75" dirty="0" smtClean="0">
                <a:latin typeface="Calibri"/>
                <a:cs typeface="Calibri"/>
              </a:rPr>
              <a:t>κ</a:t>
            </a:r>
            <a:r>
              <a:rPr sz="2400" spc="0" dirty="0" smtClean="0">
                <a:latin typeface="Calibri"/>
                <a:cs typeface="Calibri"/>
              </a:rPr>
              <a:t>ατ</a:t>
            </a:r>
            <a:r>
              <a:rPr sz="2400" spc="-25" dirty="0" smtClean="0">
                <a:latin typeface="Calibri"/>
                <a:cs typeface="Calibri"/>
              </a:rPr>
              <a:t>ά</a:t>
            </a:r>
            <a:r>
              <a:rPr sz="2400" spc="25" dirty="0" smtClean="0">
                <a:latin typeface="Calibri"/>
                <a:cs typeface="Calibri"/>
              </a:rPr>
              <a:t>σ</a:t>
            </a:r>
            <a:r>
              <a:rPr sz="2400" spc="0" dirty="0" smtClean="0">
                <a:latin typeface="Calibri"/>
                <a:cs typeface="Calibri"/>
              </a:rPr>
              <a:t>τ</a:t>
            </a:r>
            <a:r>
              <a:rPr sz="2400" spc="-29" dirty="0" smtClean="0">
                <a:latin typeface="Calibri"/>
                <a:cs typeface="Calibri"/>
              </a:rPr>
              <a:t>α</a:t>
            </a:r>
            <a:r>
              <a:rPr sz="2400" spc="-4" dirty="0" smtClean="0">
                <a:latin typeface="Calibri"/>
                <a:cs typeface="Calibri"/>
              </a:rPr>
              <a:t>σ</a:t>
            </a:r>
            <a:r>
              <a:rPr sz="2400" spc="0" dirty="0" smtClean="0">
                <a:latin typeface="Calibri"/>
                <a:cs typeface="Calibri"/>
              </a:rPr>
              <a:t>η</a:t>
            </a:r>
            <a:r>
              <a:rPr sz="2400" spc="-144" dirty="0" smtClean="0">
                <a:latin typeface="Calibri"/>
                <a:cs typeface="Calibri"/>
              </a:rPr>
              <a:t> </a:t>
            </a:r>
            <a:r>
              <a:rPr sz="2400" spc="25" dirty="0" smtClean="0">
                <a:latin typeface="Calibri"/>
                <a:cs typeface="Calibri"/>
              </a:rPr>
              <a:t>σ</a:t>
            </a:r>
            <a:r>
              <a:rPr sz="2400" spc="0" dirty="0" smtClean="0">
                <a:latin typeface="Calibri"/>
                <a:cs typeface="Calibri"/>
              </a:rPr>
              <a:t>τ</a:t>
            </a:r>
            <a:r>
              <a:rPr sz="2400" spc="-50" dirty="0" smtClean="0">
                <a:latin typeface="Calibri"/>
                <a:cs typeface="Calibri"/>
              </a:rPr>
              <a:t>η</a:t>
            </a:r>
            <a:r>
              <a:rPr sz="2400" spc="0" dirty="0" smtClean="0">
                <a:latin typeface="Calibri"/>
                <a:cs typeface="Calibri"/>
              </a:rPr>
              <a:t>ν προ</a:t>
            </a:r>
            <a:r>
              <a:rPr sz="2400" spc="4" dirty="0" smtClean="0">
                <a:latin typeface="Calibri"/>
                <a:cs typeface="Calibri"/>
              </a:rPr>
              <a:t>ε</a:t>
            </a:r>
            <a:r>
              <a:rPr sz="2400" spc="-14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οι</a:t>
            </a:r>
            <a:r>
              <a:rPr sz="2400" spc="-9" dirty="0" smtClean="0">
                <a:latin typeface="Calibri"/>
                <a:cs typeface="Calibri"/>
              </a:rPr>
              <a:t>μ</a:t>
            </a:r>
            <a:r>
              <a:rPr sz="2400" spc="-19" dirty="0" smtClean="0">
                <a:latin typeface="Calibri"/>
                <a:cs typeface="Calibri"/>
              </a:rPr>
              <a:t>α</a:t>
            </a:r>
            <a:r>
              <a:rPr sz="2400" spc="0" dirty="0" smtClean="0">
                <a:latin typeface="Calibri"/>
                <a:cs typeface="Calibri"/>
              </a:rPr>
              <a:t>σία</a:t>
            </a:r>
            <a:r>
              <a:rPr sz="2400" spc="-142" dirty="0" smtClean="0">
                <a:latin typeface="Calibri"/>
                <a:cs typeface="Calibri"/>
              </a:rPr>
              <a:t> </a:t>
            </a:r>
            <a:r>
              <a:rPr sz="2400" spc="-84" dirty="0" smtClean="0">
                <a:latin typeface="Calibri"/>
                <a:cs typeface="Calibri"/>
              </a:rPr>
              <a:t>κ</a:t>
            </a:r>
            <a:r>
              <a:rPr sz="2400" spc="0" dirty="0" smtClean="0">
                <a:latin typeface="Calibri"/>
                <a:cs typeface="Calibri"/>
              </a:rPr>
              <a:t>αι</a:t>
            </a:r>
            <a:r>
              <a:rPr sz="2400" spc="-20" dirty="0" smtClean="0">
                <a:latin typeface="Calibri"/>
                <a:cs typeface="Calibri"/>
              </a:rPr>
              <a:t> </a:t>
            </a:r>
            <a:r>
              <a:rPr sz="2400" spc="-64" dirty="0" smtClean="0">
                <a:latin typeface="Calibri"/>
                <a:cs typeface="Calibri"/>
              </a:rPr>
              <a:t>υ</a:t>
            </a:r>
            <a:r>
              <a:rPr sz="2400" spc="-25" dirty="0" smtClean="0">
                <a:latin typeface="Calibri"/>
                <a:cs typeface="Calibri"/>
              </a:rPr>
              <a:t>λ</a:t>
            </a:r>
            <a:r>
              <a:rPr sz="2400" spc="0" dirty="0" smtClean="0">
                <a:latin typeface="Calibri"/>
                <a:cs typeface="Calibri"/>
              </a:rPr>
              <a:t>οπ</a:t>
            </a:r>
            <a:r>
              <a:rPr sz="2400" spc="4" dirty="0" smtClean="0">
                <a:latin typeface="Calibri"/>
                <a:cs typeface="Calibri"/>
              </a:rPr>
              <a:t>ο</a:t>
            </a:r>
            <a:r>
              <a:rPr sz="2400" spc="0" dirty="0" smtClean="0">
                <a:latin typeface="Calibri"/>
                <a:cs typeface="Calibri"/>
              </a:rPr>
              <a:t>ίη</a:t>
            </a:r>
            <a:r>
              <a:rPr sz="2400" spc="4" dirty="0" smtClean="0">
                <a:latin typeface="Calibri"/>
                <a:cs typeface="Calibri"/>
              </a:rPr>
              <a:t>σ</a:t>
            </a:r>
            <a:r>
              <a:rPr sz="2400" spc="0" dirty="0" smtClean="0">
                <a:latin typeface="Calibri"/>
                <a:cs typeface="Calibri"/>
              </a:rPr>
              <a:t>η</a:t>
            </a:r>
            <a:r>
              <a:rPr sz="2400" spc="-10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ενός </a:t>
            </a:r>
            <a:r>
              <a:rPr sz="2400" spc="-9" dirty="0" smtClean="0">
                <a:latin typeface="Calibri"/>
                <a:cs typeface="Calibri"/>
              </a:rPr>
              <a:t>γ</a:t>
            </a:r>
            <a:r>
              <a:rPr sz="2400" spc="0" dirty="0" smtClean="0">
                <a:latin typeface="Calibri"/>
                <a:cs typeface="Calibri"/>
              </a:rPr>
              <a:t>εγ</a:t>
            </a:r>
            <a:r>
              <a:rPr sz="2400" spc="4" dirty="0" smtClean="0">
                <a:latin typeface="Calibri"/>
                <a:cs typeface="Calibri"/>
              </a:rPr>
              <a:t>ο</a:t>
            </a:r>
            <a:r>
              <a:rPr sz="2400" spc="0" dirty="0" smtClean="0">
                <a:latin typeface="Calibri"/>
                <a:cs typeface="Calibri"/>
              </a:rPr>
              <a:t>νό</a:t>
            </a:r>
            <a:r>
              <a:rPr sz="2400" spc="-14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ος</a:t>
            </a:r>
            <a:r>
              <a:rPr sz="2400" spc="-12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ε</a:t>
            </a:r>
            <a:r>
              <a:rPr sz="2400" spc="-34" dirty="0" smtClean="0">
                <a:latin typeface="Calibri"/>
                <a:cs typeface="Calibri"/>
              </a:rPr>
              <a:t>ί</a:t>
            </a:r>
            <a:r>
              <a:rPr sz="2400" spc="0" dirty="0" smtClean="0">
                <a:latin typeface="Calibri"/>
                <a:cs typeface="Calibri"/>
              </a:rPr>
              <a:t>ναι</a:t>
            </a:r>
            <a:r>
              <a:rPr sz="2400" spc="-50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οι </a:t>
            </a:r>
            <a:r>
              <a:rPr sz="2400" spc="-25" dirty="0" smtClean="0">
                <a:latin typeface="Calibri"/>
                <a:cs typeface="Calibri"/>
              </a:rPr>
              <a:t>π</a:t>
            </a:r>
            <a:r>
              <a:rPr sz="2400" spc="0" dirty="0" smtClean="0">
                <a:latin typeface="Calibri"/>
                <a:cs typeface="Calibri"/>
              </a:rPr>
              <a:t>αρα</a:t>
            </a:r>
            <a:r>
              <a:rPr sz="2400" spc="-79" dirty="0" smtClean="0">
                <a:latin typeface="Calibri"/>
                <a:cs typeface="Calibri"/>
              </a:rPr>
              <a:t>κ</a:t>
            </a:r>
            <a:r>
              <a:rPr sz="2400" spc="0" dirty="0" smtClean="0">
                <a:latin typeface="Calibri"/>
                <a:cs typeface="Calibri"/>
              </a:rPr>
              <a:t>άτω:</a:t>
            </a:r>
            <a:endParaRPr sz="2400" dirty="0">
              <a:latin typeface="Calibri"/>
              <a:cs typeface="Calibri"/>
            </a:endParaRPr>
          </a:p>
          <a:p>
            <a:pPr marL="527050" marR="45435" indent="-514350">
              <a:lnSpc>
                <a:spcPts val="3051"/>
              </a:lnSpc>
              <a:spcBef>
                <a:spcPts val="95"/>
              </a:spcBef>
              <a:buClr>
                <a:srgbClr val="FF0000"/>
              </a:buClr>
              <a:buFont typeface="+mj-lt"/>
              <a:buAutoNum type="arabicPeriod"/>
            </a:pPr>
            <a:r>
              <a:rPr sz="2400" dirty="0" smtClean="0">
                <a:latin typeface="Calibri"/>
                <a:cs typeface="Calibri"/>
              </a:rPr>
              <a:t>Ηλεκτρικό ρεύμα</a:t>
            </a:r>
            <a:endParaRPr sz="2400" dirty="0">
              <a:latin typeface="Calibri"/>
              <a:cs typeface="Calibri"/>
            </a:endParaRPr>
          </a:p>
          <a:p>
            <a:pPr marL="527050" marR="45435" indent="-514350">
              <a:lnSpc>
                <a:spcPts val="3051"/>
              </a:lnSpc>
              <a:spcBef>
                <a:spcPts val="95"/>
              </a:spcBef>
              <a:buClr>
                <a:srgbClr val="FF0000"/>
              </a:buClr>
              <a:buFont typeface="+mj-lt"/>
              <a:buAutoNum type="arabicPeriod"/>
            </a:pPr>
            <a:r>
              <a:rPr sz="2400" dirty="0" smtClean="0">
                <a:latin typeface="Calibri"/>
                <a:cs typeface="Calibri"/>
              </a:rPr>
              <a:t>Πυρκαγιά</a:t>
            </a:r>
            <a:endParaRPr sz="2400" dirty="0">
              <a:latin typeface="Calibri"/>
              <a:cs typeface="Calibri"/>
            </a:endParaRPr>
          </a:p>
          <a:p>
            <a:pPr marL="527050" marR="2165678" indent="-514350">
              <a:lnSpc>
                <a:spcPts val="3051"/>
              </a:lnSpc>
              <a:spcBef>
                <a:spcPts val="95"/>
              </a:spcBef>
              <a:buClr>
                <a:srgbClr val="FF0000"/>
              </a:buClr>
              <a:buFont typeface="+mj-lt"/>
              <a:buAutoNum type="arabicPeriod"/>
            </a:pPr>
            <a:r>
              <a:rPr sz="2400" dirty="0" smtClean="0">
                <a:latin typeface="Calibri"/>
                <a:cs typeface="Calibri"/>
              </a:rPr>
              <a:t>Εργασία σε ύψος (γλίστρημα- πτώση) </a:t>
            </a:r>
            <a:endParaRPr sz="2400" dirty="0">
              <a:latin typeface="Calibri"/>
              <a:cs typeface="Calibri"/>
            </a:endParaRPr>
          </a:p>
          <a:p>
            <a:pPr marL="527050" marR="2165678" indent="-514350">
              <a:lnSpc>
                <a:spcPts val="3051"/>
              </a:lnSpc>
              <a:spcBef>
                <a:spcPts val="95"/>
              </a:spcBef>
              <a:buClr>
                <a:srgbClr val="FF0000"/>
              </a:buClr>
              <a:buFont typeface="+mj-lt"/>
              <a:buAutoNum type="arabicPeriod"/>
            </a:pPr>
            <a:r>
              <a:rPr sz="2400" dirty="0" smtClean="0">
                <a:latin typeface="Calibri"/>
                <a:cs typeface="Calibri"/>
              </a:rPr>
              <a:t>Διαχείριση απορριμμάτων</a:t>
            </a:r>
            <a:endParaRPr sz="2400" dirty="0">
              <a:latin typeface="Calibri"/>
              <a:cs typeface="Calibri"/>
            </a:endParaRPr>
          </a:p>
          <a:p>
            <a:pPr marL="527050" marR="45435" indent="-514350">
              <a:lnSpc>
                <a:spcPts val="3051"/>
              </a:lnSpc>
              <a:spcBef>
                <a:spcPts val="95"/>
              </a:spcBef>
              <a:buClr>
                <a:srgbClr val="FF0000"/>
              </a:buClr>
              <a:buFont typeface="+mj-lt"/>
              <a:buAutoNum type="arabicPeriod"/>
            </a:pPr>
            <a:r>
              <a:rPr sz="2400" dirty="0" smtClean="0">
                <a:latin typeface="Calibri"/>
                <a:cs typeface="Calibri"/>
              </a:rPr>
              <a:t>Χημικές – τοξικές ουσίες</a:t>
            </a:r>
            <a:endParaRPr sz="2400" dirty="0">
              <a:latin typeface="Calibri"/>
              <a:cs typeface="Calibri"/>
            </a:endParaRPr>
          </a:p>
          <a:p>
            <a:pPr marL="527050" marR="45435" indent="-514350">
              <a:lnSpc>
                <a:spcPts val="3051"/>
              </a:lnSpc>
              <a:spcBef>
                <a:spcPts val="95"/>
              </a:spcBef>
              <a:buClr>
                <a:srgbClr val="FF0000"/>
              </a:buClr>
              <a:buFont typeface="+mj-lt"/>
              <a:buAutoNum type="arabicPeriod"/>
            </a:pPr>
            <a:r>
              <a:rPr sz="2400" dirty="0" smtClean="0">
                <a:latin typeface="Calibri"/>
                <a:cs typeface="Calibri"/>
              </a:rPr>
              <a:t>Επικίνδυνες μέθοδοι – συστήματα – διαδικασίες</a:t>
            </a:r>
            <a:endParaRPr lang="el-GR" sz="2400" dirty="0" smtClean="0">
              <a:latin typeface="Calibri"/>
              <a:cs typeface="Calibri"/>
            </a:endParaRPr>
          </a:p>
          <a:p>
            <a:pPr marL="527050" marR="45435" indent="-514350">
              <a:lnSpc>
                <a:spcPts val="3051"/>
              </a:lnSpc>
              <a:spcBef>
                <a:spcPts val="95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l-GR" sz="2400" dirty="0" smtClean="0">
                <a:latin typeface="Calibri"/>
                <a:cs typeface="Calibri"/>
              </a:rPr>
              <a:t>Χειροκίνητη μεταφορά – ανύψωση βάρους</a:t>
            </a:r>
          </a:p>
          <a:p>
            <a:pPr marL="527050" marR="45435" indent="-514350">
              <a:lnSpc>
                <a:spcPts val="3051"/>
              </a:lnSpc>
              <a:spcBef>
                <a:spcPts val="95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l-GR" sz="2400" dirty="0" smtClean="0">
                <a:latin typeface="Calibri"/>
                <a:cs typeface="Calibri"/>
              </a:rPr>
              <a:t>Κίνηση οχημάτων – Είσοδος / έξοδος</a:t>
            </a:r>
          </a:p>
          <a:p>
            <a:pPr marL="241604" marR="45435">
              <a:lnSpc>
                <a:spcPct val="101725"/>
              </a:lnSpc>
              <a:spcBef>
                <a:spcPts val="395"/>
              </a:spcBef>
            </a:pPr>
            <a:endParaRPr lang="el-GR" sz="2500" spc="0" dirty="0" smtClean="0">
              <a:latin typeface="Calibri"/>
              <a:cs typeface="Calibri"/>
            </a:endParaRPr>
          </a:p>
          <a:p>
            <a:pPr marL="241604" marR="45435">
              <a:lnSpc>
                <a:spcPct val="101725"/>
              </a:lnSpc>
              <a:spcBef>
                <a:spcPts val="395"/>
              </a:spcBef>
            </a:pPr>
            <a:endParaRPr sz="25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214282" y="285728"/>
            <a:ext cx="8929718" cy="787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585"/>
              </a:lnSpc>
              <a:spcBef>
                <a:spcPts val="229"/>
              </a:spcBef>
            </a:pPr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ΜΕΤΡΑ ΑΣΦΑΛΕΙΑΣ ΚΑΙ ΠΡΟΛΗΠΤΙΚΟΥ ΕΛΕΓΧΟΥ</a:t>
            </a:r>
            <a:endParaRPr lang="el-GR" sz="2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8596" y="1464054"/>
            <a:ext cx="8429684" cy="4965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98804" marR="3760122" indent="-457200">
              <a:lnSpc>
                <a:spcPct val="150000"/>
              </a:lnSpc>
              <a:spcBef>
                <a:spcPts val="201"/>
              </a:spcBef>
              <a:buClr>
                <a:srgbClr val="FF0000"/>
              </a:buClr>
              <a:buFont typeface="+mj-lt"/>
              <a:buAutoNum type="arabicPeriod" startAt="9"/>
            </a:pPr>
            <a:r>
              <a:rPr sz="2400" spc="-39" smtClean="0">
                <a:latin typeface="Calibri"/>
                <a:cs typeface="Calibri"/>
              </a:rPr>
              <a:t>Καθαριότητα χώρων</a:t>
            </a:r>
            <a:endParaRPr lang="el-GR" sz="2400" spc="-39" dirty="0" smtClean="0">
              <a:latin typeface="Calibri"/>
              <a:cs typeface="Calibri"/>
            </a:endParaRPr>
          </a:p>
          <a:p>
            <a:pPr marL="698804" marR="3760122" indent="-457200">
              <a:lnSpc>
                <a:spcPct val="150000"/>
              </a:lnSpc>
              <a:spcBef>
                <a:spcPts val="201"/>
              </a:spcBef>
              <a:buClr>
                <a:srgbClr val="FF0000"/>
              </a:buClr>
              <a:buFont typeface="+mj-lt"/>
              <a:buAutoNum type="arabicPeriod" startAt="9"/>
            </a:pPr>
            <a:r>
              <a:rPr sz="2400" spc="-39" smtClean="0">
                <a:latin typeface="Calibri"/>
                <a:cs typeface="Calibri"/>
              </a:rPr>
              <a:t>Ανεφοδιασμός καυσίμων</a:t>
            </a:r>
            <a:endParaRPr lang="el-GR" sz="2400" spc="-39" dirty="0" smtClean="0">
              <a:latin typeface="Calibri"/>
              <a:cs typeface="Calibri"/>
            </a:endParaRPr>
          </a:p>
          <a:p>
            <a:pPr marL="698804" marR="3760122" indent="-457200">
              <a:lnSpc>
                <a:spcPct val="150000"/>
              </a:lnSpc>
              <a:spcBef>
                <a:spcPts val="201"/>
              </a:spcBef>
              <a:buClr>
                <a:srgbClr val="FF0000"/>
              </a:buClr>
              <a:buFont typeface="+mj-lt"/>
              <a:buAutoNum type="arabicPeriod" startAt="9"/>
            </a:pPr>
            <a:r>
              <a:rPr sz="2400" spc="-39" smtClean="0">
                <a:latin typeface="Calibri"/>
                <a:cs typeface="Calibri"/>
              </a:rPr>
              <a:t>Αφυδάτωση</a:t>
            </a:r>
            <a:endParaRPr lang="el-GR" sz="2400" spc="-39" dirty="0" smtClean="0">
              <a:latin typeface="Calibri"/>
              <a:cs typeface="Calibri"/>
            </a:endParaRPr>
          </a:p>
          <a:p>
            <a:pPr marL="698804" marR="3760122" indent="-457200">
              <a:lnSpc>
                <a:spcPct val="150000"/>
              </a:lnSpc>
              <a:spcBef>
                <a:spcPts val="201"/>
              </a:spcBef>
              <a:buClr>
                <a:srgbClr val="FF0000"/>
              </a:buClr>
              <a:buFont typeface="+mj-lt"/>
              <a:buAutoNum type="arabicPeriod" startAt="9"/>
            </a:pPr>
            <a:r>
              <a:rPr lang="el-GR" sz="2400" spc="-39" dirty="0" smtClean="0">
                <a:latin typeface="Calibri"/>
                <a:cs typeface="Calibri"/>
              </a:rPr>
              <a:t>Υποθερμία</a:t>
            </a:r>
          </a:p>
          <a:p>
            <a:pPr marL="698804" marR="3760122" indent="-457200">
              <a:lnSpc>
                <a:spcPct val="150000"/>
              </a:lnSpc>
              <a:spcBef>
                <a:spcPts val="201"/>
              </a:spcBef>
              <a:buClr>
                <a:srgbClr val="FF0000"/>
              </a:buClr>
              <a:buFont typeface="+mj-lt"/>
              <a:buAutoNum type="arabicPeriod" startAt="9"/>
            </a:pPr>
            <a:r>
              <a:rPr lang="el-GR" sz="2400" spc="-39" dirty="0" smtClean="0">
                <a:latin typeface="Calibri"/>
                <a:cs typeface="Calibri"/>
              </a:rPr>
              <a:t>Εξαερισμός</a:t>
            </a:r>
          </a:p>
          <a:p>
            <a:pPr marL="698804" marR="3760122" indent="-457200">
              <a:lnSpc>
                <a:spcPct val="150000"/>
              </a:lnSpc>
              <a:spcBef>
                <a:spcPts val="201"/>
              </a:spcBef>
              <a:buClr>
                <a:srgbClr val="FF0000"/>
              </a:buClr>
              <a:buFont typeface="+mj-lt"/>
              <a:buAutoNum type="arabicPeriod" startAt="9"/>
            </a:pPr>
            <a:r>
              <a:rPr lang="el-GR" sz="2400" spc="-39" dirty="0" smtClean="0">
                <a:latin typeface="Calibri"/>
                <a:cs typeface="Calibri"/>
              </a:rPr>
              <a:t>Έλεγχος πλήθους </a:t>
            </a:r>
          </a:p>
          <a:p>
            <a:pPr marL="698804" marR="3760122" indent="-457200">
              <a:lnSpc>
                <a:spcPct val="150000"/>
              </a:lnSpc>
              <a:spcBef>
                <a:spcPts val="201"/>
              </a:spcBef>
              <a:buClr>
                <a:srgbClr val="FF0000"/>
              </a:buClr>
              <a:buFont typeface="+mj-lt"/>
              <a:buAutoNum type="arabicPeriod" startAt="9"/>
            </a:pPr>
            <a:r>
              <a:rPr lang="el-GR" sz="2400" spc="-39" dirty="0" smtClean="0">
                <a:latin typeface="Calibri"/>
                <a:cs typeface="Calibri"/>
              </a:rPr>
              <a:t>Ανεπαρκής – ελλιπής φωτισμός</a:t>
            </a:r>
          </a:p>
          <a:p>
            <a:pPr marL="698804" marR="3760122" indent="-457200">
              <a:lnSpc>
                <a:spcPct val="150000"/>
              </a:lnSpc>
              <a:spcBef>
                <a:spcPts val="201"/>
              </a:spcBef>
              <a:buClr>
                <a:srgbClr val="FF0000"/>
              </a:buClr>
              <a:buFont typeface="+mj-lt"/>
              <a:buAutoNum type="arabicPeriod" startAt="9"/>
            </a:pPr>
            <a:r>
              <a:rPr lang="el-GR" sz="2400" spc="-39" dirty="0" smtClean="0">
                <a:latin typeface="Calibri"/>
                <a:cs typeface="Calibri"/>
              </a:rPr>
              <a:t>Βίαια περιστατικά</a:t>
            </a:r>
          </a:p>
          <a:p>
            <a:pPr marL="241604" marR="3760122">
              <a:lnSpc>
                <a:spcPct val="120000"/>
              </a:lnSpc>
              <a:spcBef>
                <a:spcPts val="201"/>
              </a:spcBef>
            </a:pP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ΕΙΣΑΓΩΓΗ ΣΤΙΣ ΑΘΛΗΤΙΚΕΣ ΕΓΚΑΤΑΣΤΑΣΕΙΣ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57818" y="1571612"/>
            <a:ext cx="3571900" cy="457203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Δημιουργία ειδικών αθλητικών χώρων για την εξάσκηση αθλητών και διεξαγωγή αγώνων.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142844" y="1571612"/>
            <a:ext cx="4143404" cy="4572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Αύξηση του αριθμού των αθλημάτων.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Παγκοσμιοποίηση των αθλητικών προϊόντων.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Στροφή των κοινωνιών σε έναν αθλητικό τρόπο ζωής.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Δεξιό βέλος"/>
          <p:cNvSpPr/>
          <p:nvPr/>
        </p:nvSpPr>
        <p:spPr>
          <a:xfrm>
            <a:off x="4429124" y="3500438"/>
            <a:ext cx="857256" cy="3571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214282" y="428604"/>
            <a:ext cx="8715436" cy="787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585"/>
              </a:lnSpc>
              <a:spcBef>
                <a:spcPts val="229"/>
              </a:spcBef>
            </a:pPr>
            <a:r>
              <a:rPr lang="el-G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ΜΕΤΡΑ ΑΣΦΑΛΕΙΑΣ ΚΑΙ ΠΡΟΛΗΠΤΙΚΟΥ ΕΛΕΓΧΟΥ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57158" y="1496440"/>
            <a:ext cx="8572560" cy="50043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2786" algn="just">
              <a:lnSpc>
                <a:spcPts val="2850"/>
              </a:lnSpc>
              <a:spcBef>
                <a:spcPts val="142"/>
              </a:spcBef>
              <a:buClr>
                <a:srgbClr val="FF0000"/>
              </a:buClr>
              <a:buSzPct val="80000"/>
              <a:buFont typeface="Wingdings" pitchFamily="2" charset="2"/>
              <a:buChar char="v"/>
            </a:pPr>
            <a:r>
              <a:rPr lang="el-GR" sz="4050" spc="0" baseline="3034" dirty="0" smtClean="0">
                <a:latin typeface="Calibri"/>
                <a:cs typeface="Calibri"/>
              </a:rPr>
              <a:t> </a:t>
            </a:r>
            <a:r>
              <a:rPr sz="4050" spc="0" baseline="3034" smtClean="0">
                <a:latin typeface="Calibri"/>
                <a:cs typeface="Calibri"/>
              </a:rPr>
              <a:t>Τα</a:t>
            </a:r>
            <a:r>
              <a:rPr sz="4050" spc="9" baseline="3034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μ</a:t>
            </a:r>
            <a:r>
              <a:rPr sz="4050" spc="9" baseline="3034" dirty="0" smtClean="0">
                <a:latin typeface="Calibri"/>
                <a:cs typeface="Calibri"/>
              </a:rPr>
              <a:t>έ</a:t>
            </a:r>
            <a:r>
              <a:rPr sz="4050" spc="-14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ρα </a:t>
            </a:r>
            <a:r>
              <a:rPr sz="4050" spc="-19" baseline="3034" dirty="0" smtClean="0">
                <a:latin typeface="Calibri"/>
                <a:cs typeface="Calibri"/>
              </a:rPr>
              <a:t>α</a:t>
            </a:r>
            <a:r>
              <a:rPr sz="4050" spc="0" baseline="3034" dirty="0" smtClean="0">
                <a:latin typeface="Calibri"/>
                <a:cs typeface="Calibri"/>
              </a:rPr>
              <a:t>σ</a:t>
            </a:r>
            <a:r>
              <a:rPr sz="4050" spc="9" baseline="3034" dirty="0" smtClean="0">
                <a:latin typeface="Calibri"/>
                <a:cs typeface="Calibri"/>
              </a:rPr>
              <a:t>φ</a:t>
            </a:r>
            <a:r>
              <a:rPr sz="4050" spc="14" baseline="3034" dirty="0" smtClean="0">
                <a:latin typeface="Calibri"/>
                <a:cs typeface="Calibri"/>
              </a:rPr>
              <a:t>α</a:t>
            </a:r>
            <a:r>
              <a:rPr sz="4050" spc="0" baseline="3034" dirty="0" smtClean="0">
                <a:latin typeface="Calibri"/>
                <a:cs typeface="Calibri"/>
              </a:rPr>
              <a:t>λεί</a:t>
            </a:r>
            <a:r>
              <a:rPr sz="4050" spc="9" baseline="3034" dirty="0" smtClean="0">
                <a:latin typeface="Calibri"/>
                <a:cs typeface="Calibri"/>
              </a:rPr>
              <a:t>α</a:t>
            </a:r>
            <a:r>
              <a:rPr sz="4050" spc="0" baseline="3034" dirty="0" smtClean="0">
                <a:latin typeface="Calibri"/>
                <a:cs typeface="Calibri"/>
              </a:rPr>
              <a:t>ς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π</a:t>
            </a:r>
            <a:r>
              <a:rPr sz="4050" spc="-9" baseline="3034" dirty="0" smtClean="0">
                <a:latin typeface="Calibri"/>
                <a:cs typeface="Calibri"/>
              </a:rPr>
              <a:t>ρ</a:t>
            </a:r>
            <a:r>
              <a:rPr sz="4050" spc="0" baseline="3034" dirty="0" smtClean="0">
                <a:latin typeface="Calibri"/>
                <a:cs typeface="Calibri"/>
              </a:rPr>
              <a:t>έπει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να </a:t>
            </a:r>
            <a:r>
              <a:rPr sz="4050" spc="9" baseline="3034" dirty="0" smtClean="0">
                <a:latin typeface="Calibri"/>
                <a:cs typeface="Calibri"/>
              </a:rPr>
              <a:t>δ</a:t>
            </a:r>
            <a:r>
              <a:rPr sz="4050" spc="0" baseline="3034" dirty="0" smtClean="0">
                <a:latin typeface="Calibri"/>
                <a:cs typeface="Calibri"/>
              </a:rPr>
              <a:t>ι</a:t>
            </a:r>
            <a:r>
              <a:rPr sz="4050" spc="4" baseline="3034" dirty="0" smtClean="0">
                <a:latin typeface="Calibri"/>
                <a:cs typeface="Calibri"/>
              </a:rPr>
              <a:t>α</a:t>
            </a:r>
            <a:r>
              <a:rPr sz="4050" spc="0" baseline="3034" dirty="0" smtClean="0">
                <a:latin typeface="Calibri"/>
                <a:cs typeface="Calibri"/>
              </a:rPr>
              <a:t>τυ</a:t>
            </a:r>
            <a:r>
              <a:rPr sz="4050" spc="-29" baseline="3034" dirty="0" smtClean="0">
                <a:latin typeface="Calibri"/>
                <a:cs typeface="Calibri"/>
              </a:rPr>
              <a:t>π</a:t>
            </a:r>
            <a:r>
              <a:rPr sz="4050" spc="0" baseline="3034" dirty="0" smtClean="0">
                <a:latin typeface="Calibri"/>
                <a:cs typeface="Calibri"/>
              </a:rPr>
              <a:t>ώνο</a:t>
            </a:r>
            <a:r>
              <a:rPr sz="4050" spc="4" baseline="3034" dirty="0" smtClean="0">
                <a:latin typeface="Calibri"/>
                <a:cs typeface="Calibri"/>
              </a:rPr>
              <a:t>ν</a:t>
            </a:r>
            <a:r>
              <a:rPr sz="4050" spc="-14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αι 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ρ</a:t>
            </a:r>
            <a:r>
              <a:rPr sz="4050" b="1" spc="-3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4050" b="1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ά</a:t>
            </a:r>
            <a:endParaRPr sz="2700" b="1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62786" algn="just">
              <a:lnSpc>
                <a:spcPts val="2915"/>
              </a:lnSpc>
              <a:spcBef>
                <a:spcPts val="3"/>
              </a:spcBef>
            </a:pPr>
            <a:r>
              <a:rPr sz="4050" b="1" spc="25" baseline="3034" dirty="0" smtClean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4050" b="1" spc="-25" baseline="3034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ον</a:t>
            </a:r>
            <a:r>
              <a:rPr sz="4050" b="1" spc="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b="1" spc="-2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4050" b="1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ω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τερι</a:t>
            </a:r>
            <a:r>
              <a:rPr sz="4050" b="1" spc="-8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ό</a:t>
            </a:r>
            <a:r>
              <a:rPr sz="4050" b="1" spc="-29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b="1" spc="-8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αν</a:t>
            </a:r>
            <a:r>
              <a:rPr sz="4050" b="1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νισ</a:t>
            </a:r>
            <a:r>
              <a:rPr sz="4050" b="1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r>
              <a:rPr sz="4050" b="1" spc="-44" baseline="3034" dirty="0" smtClean="0">
                <a:solidFill>
                  <a:srgbClr val="FF0000"/>
                </a:solidFill>
                <a:latin typeface="Calibri"/>
                <a:cs typeface="Calibri"/>
              </a:rPr>
              <a:t>ό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4050" b="1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να </a:t>
            </a:r>
            <a:r>
              <a:rPr sz="4050" b="1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4050" b="1" spc="-2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ί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ναι 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γνω</a:t>
            </a:r>
            <a:r>
              <a:rPr sz="4050" b="1" spc="25" baseline="3034" smtClean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4050" b="1" spc="-14" baseline="3034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ά 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από</a:t>
            </a:r>
            <a:r>
              <a:rPr lang="el-GR" sz="2700" b="1" spc="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b="1" spc="-19" baseline="3034" smtClean="0">
                <a:solidFill>
                  <a:srgbClr val="FF0000"/>
                </a:solidFill>
                <a:latin typeface="Calibri"/>
                <a:cs typeface="Calibri"/>
              </a:rPr>
              <a:t>ό</a:t>
            </a:r>
            <a:r>
              <a:rPr sz="4050" b="1" spc="-25" baseline="3034" smtClean="0">
                <a:solidFill>
                  <a:srgbClr val="FF0000"/>
                </a:solidFill>
                <a:latin typeface="Calibri"/>
                <a:cs typeface="Calibri"/>
              </a:rPr>
              <a:t>λ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ους </a:t>
            </a:r>
            <a:r>
              <a:rPr sz="4050" b="1" spc="-25" baseline="3034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ους</a:t>
            </a:r>
            <a:r>
              <a:rPr sz="4050" b="1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4050" b="1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ρ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γαζομένους</a:t>
            </a:r>
            <a:r>
              <a:rPr sz="4050" b="1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b="1" spc="-8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αι να </a:t>
            </a:r>
            <a:r>
              <a:rPr sz="4050" b="1" spc="-84" baseline="3034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αθ</a:t>
            </a:r>
            <a:r>
              <a:rPr sz="4050" b="1" spc="9" baseline="3034" smtClean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ρί</a:t>
            </a:r>
            <a:r>
              <a:rPr sz="4050" b="1" spc="-9" baseline="3034" smtClean="0">
                <a:solidFill>
                  <a:srgbClr val="FF0000"/>
                </a:solidFill>
                <a:latin typeface="Calibri"/>
                <a:cs typeface="Calibri"/>
              </a:rPr>
              <a:t>ζ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ουν</a:t>
            </a:r>
            <a:r>
              <a:rPr sz="4050" b="1" spc="-9" baseline="3034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τις</a:t>
            </a:r>
            <a:r>
              <a:rPr lang="el-GR" sz="2700" b="1" spc="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αρ</a:t>
            </a:r>
            <a:r>
              <a:rPr sz="4050" b="1" spc="-19" baseline="3034" smtClean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r>
              <a:rPr sz="4050" b="1" spc="4" baseline="3034" smtClean="0">
                <a:solidFill>
                  <a:srgbClr val="FF0000"/>
                </a:solidFill>
                <a:latin typeface="Calibri"/>
                <a:cs typeface="Calibri"/>
              </a:rPr>
              <a:t>δ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ι</a:t>
            </a:r>
            <a:r>
              <a:rPr sz="4050" b="1" spc="4" baseline="3034" smtClean="0">
                <a:solidFill>
                  <a:srgbClr val="FF0000"/>
                </a:solidFill>
                <a:latin typeface="Calibri"/>
                <a:cs typeface="Calibri"/>
              </a:rPr>
              <a:t>ό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050" b="1" spc="-34" baseline="3034" smtClean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4050" b="1" spc="0" baseline="3034" smtClean="0">
                <a:solidFill>
                  <a:srgbClr val="FF0000"/>
                </a:solidFill>
                <a:latin typeface="Calibri"/>
                <a:cs typeface="Calibri"/>
              </a:rPr>
              <a:t>τες </a:t>
            </a:r>
            <a:r>
              <a:rPr sz="4050" b="1" spc="-19" baseline="3034" dirty="0" smtClean="0">
                <a:solidFill>
                  <a:srgbClr val="FF0000"/>
                </a:solidFill>
                <a:latin typeface="Calibri"/>
                <a:cs typeface="Calibri"/>
              </a:rPr>
              <a:t>ό</a:t>
            </a:r>
            <a:r>
              <a:rPr sz="4050" b="1" spc="-5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λ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ων </a:t>
            </a:r>
            <a:r>
              <a:rPr sz="4050" spc="0" baseline="3034" dirty="0" smtClean="0">
                <a:latin typeface="Calibri"/>
                <a:cs typeface="Calibri"/>
              </a:rPr>
              <a:t>(</a:t>
            </a:r>
            <a:r>
              <a:rPr sz="4050" spc="-14" baseline="3034" dirty="0" smtClean="0">
                <a:latin typeface="Calibri"/>
                <a:cs typeface="Calibri"/>
              </a:rPr>
              <a:t>π</a:t>
            </a:r>
            <a:r>
              <a:rPr sz="4050" spc="0" baseline="3034" dirty="0" smtClean="0">
                <a:latin typeface="Calibri"/>
                <a:cs typeface="Calibri"/>
              </a:rPr>
              <a:t>ο</a:t>
            </a:r>
            <a:r>
              <a:rPr sz="4050" spc="4" baseline="3034" dirty="0" smtClean="0">
                <a:latin typeface="Calibri"/>
                <a:cs typeface="Calibri"/>
              </a:rPr>
              <a:t>ι</a:t>
            </a:r>
            <a:r>
              <a:rPr sz="4050" spc="0" baseline="3034" dirty="0" smtClean="0">
                <a:latin typeface="Calibri"/>
                <a:cs typeface="Calibri"/>
              </a:rPr>
              <a:t>ος</a:t>
            </a:r>
            <a:r>
              <a:rPr sz="4050" spc="-9" baseline="3034" dirty="0" smtClean="0">
                <a:latin typeface="Calibri"/>
                <a:cs typeface="Calibri"/>
              </a:rPr>
              <a:t> </a:t>
            </a:r>
            <a:r>
              <a:rPr sz="4050" spc="-89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άν</a:t>
            </a:r>
            <a:r>
              <a:rPr sz="4050" spc="9" baseline="3034" dirty="0" smtClean="0">
                <a:latin typeface="Calibri"/>
                <a:cs typeface="Calibri"/>
              </a:rPr>
              <a:t>ε</a:t>
            </a:r>
            <a:r>
              <a:rPr sz="4050" spc="0" baseline="3034" dirty="0" smtClean="0">
                <a:latin typeface="Calibri"/>
                <a:cs typeface="Calibri"/>
              </a:rPr>
              <a:t>ι</a:t>
            </a:r>
            <a:r>
              <a:rPr sz="4050" spc="-1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τι,</a:t>
            </a:r>
            <a:r>
              <a:rPr sz="4050" spc="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πότε </a:t>
            </a:r>
            <a:r>
              <a:rPr sz="4050" spc="-94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αι</a:t>
            </a:r>
            <a:r>
              <a:rPr sz="4050" spc="29" baseline="3034" dirty="0" smtClean="0">
                <a:latin typeface="Calibri"/>
                <a:cs typeface="Calibri"/>
              </a:rPr>
              <a:t> </a:t>
            </a:r>
            <a:r>
              <a:rPr sz="4050" spc="-29" baseline="3034" smtClean="0">
                <a:latin typeface="Calibri"/>
                <a:cs typeface="Calibri"/>
              </a:rPr>
              <a:t>π</a:t>
            </a:r>
            <a:r>
              <a:rPr sz="4050" spc="0" baseline="3034" smtClean="0">
                <a:latin typeface="Calibri"/>
                <a:cs typeface="Calibri"/>
              </a:rPr>
              <a:t>ώς</a:t>
            </a:r>
            <a:r>
              <a:rPr sz="4050" spc="0" baseline="3034" smtClean="0">
                <a:latin typeface="Calibri"/>
                <a:cs typeface="Calibri"/>
              </a:rPr>
              <a:t>).</a:t>
            </a:r>
            <a:endParaRPr lang="el-GR" sz="4050" spc="0" baseline="3034" dirty="0" smtClean="0">
              <a:latin typeface="Calibri"/>
              <a:cs typeface="Calibri"/>
            </a:endParaRPr>
          </a:p>
          <a:p>
            <a:pPr marL="12700" marR="62786" algn="just">
              <a:lnSpc>
                <a:spcPts val="2915"/>
              </a:lnSpc>
              <a:spcBef>
                <a:spcPts val="3"/>
              </a:spcBef>
            </a:pPr>
            <a:endParaRPr sz="2700">
              <a:latin typeface="Calibri"/>
              <a:cs typeface="Calibri"/>
            </a:endParaRPr>
          </a:p>
          <a:p>
            <a:pPr marL="12700" marR="62786" algn="just">
              <a:lnSpc>
                <a:spcPts val="2915"/>
              </a:lnSpc>
            </a:pPr>
            <a:r>
              <a:rPr sz="4050" b="1" u="sng" spc="0" baseline="3034" dirty="0" smtClean="0">
                <a:latin typeface="Calibri"/>
                <a:cs typeface="Calibri"/>
              </a:rPr>
              <a:t>Ορισμ</a:t>
            </a:r>
            <a:r>
              <a:rPr sz="4050" b="1" u="sng" spc="9" baseline="3034" dirty="0" smtClean="0">
                <a:latin typeface="Calibri"/>
                <a:cs typeface="Calibri"/>
              </a:rPr>
              <a:t>έ</a:t>
            </a:r>
            <a:r>
              <a:rPr sz="4050" b="1" u="sng" spc="0" baseline="3034" dirty="0" smtClean="0">
                <a:latin typeface="Calibri"/>
                <a:cs typeface="Calibri"/>
              </a:rPr>
              <a:t>να από αυτά</a:t>
            </a:r>
            <a:r>
              <a:rPr sz="4050" b="1" u="sng" spc="9" baseline="3034" dirty="0" smtClean="0">
                <a:latin typeface="Calibri"/>
                <a:cs typeface="Calibri"/>
              </a:rPr>
              <a:t> </a:t>
            </a:r>
            <a:r>
              <a:rPr sz="4050" b="1" u="sng" spc="0" baseline="3034" dirty="0" smtClean="0">
                <a:latin typeface="Calibri"/>
                <a:cs typeface="Calibri"/>
              </a:rPr>
              <a:t>ε</a:t>
            </a:r>
            <a:r>
              <a:rPr sz="4050" b="1" u="sng" spc="-25" baseline="3034" dirty="0" smtClean="0">
                <a:latin typeface="Calibri"/>
                <a:cs typeface="Calibri"/>
              </a:rPr>
              <a:t>ί</a:t>
            </a:r>
            <a:r>
              <a:rPr sz="4050" b="1" u="sng" spc="0" baseline="3034" dirty="0" smtClean="0">
                <a:latin typeface="Calibri"/>
                <a:cs typeface="Calibri"/>
              </a:rPr>
              <a:t>να</a:t>
            </a:r>
            <a:r>
              <a:rPr sz="4050" b="1" u="sng" spc="4" baseline="3034" dirty="0" smtClean="0">
                <a:latin typeface="Calibri"/>
                <a:cs typeface="Calibri"/>
              </a:rPr>
              <a:t>ι</a:t>
            </a:r>
            <a:r>
              <a:rPr sz="4050" b="1" u="sng" spc="0" baseline="3034" dirty="0" smtClean="0">
                <a:latin typeface="Calibri"/>
                <a:cs typeface="Calibri"/>
              </a:rPr>
              <a:t>:</a:t>
            </a:r>
            <a:endParaRPr sz="2700" b="1" u="sng">
              <a:latin typeface="Calibri"/>
              <a:cs typeface="Calibri"/>
            </a:endParaRPr>
          </a:p>
          <a:p>
            <a:pPr marL="241604">
              <a:lnSpc>
                <a:spcPct val="101725"/>
              </a:lnSpc>
              <a:spcBef>
                <a:spcPts val="674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sz="2700" spc="-234" dirty="0" smtClean="0">
                <a:latin typeface="Calibri"/>
                <a:cs typeface="Calibri"/>
              </a:rPr>
              <a:t>Τ</a:t>
            </a:r>
            <a:r>
              <a:rPr sz="2700" spc="0" dirty="0" smtClean="0">
                <a:latin typeface="Calibri"/>
                <a:cs typeface="Calibri"/>
              </a:rPr>
              <a:t>οπο</a:t>
            </a:r>
            <a:r>
              <a:rPr sz="2700" spc="4" dirty="0" smtClean="0">
                <a:latin typeface="Calibri"/>
                <a:cs typeface="Calibri"/>
              </a:rPr>
              <a:t>θ</a:t>
            </a:r>
            <a:r>
              <a:rPr sz="2700" spc="0" dirty="0" smtClean="0">
                <a:latin typeface="Calibri"/>
                <a:cs typeface="Calibri"/>
              </a:rPr>
              <a:t>έτη</a:t>
            </a:r>
            <a:r>
              <a:rPr sz="2700" spc="9" dirty="0" smtClean="0">
                <a:latin typeface="Calibri"/>
                <a:cs typeface="Calibri"/>
              </a:rPr>
              <a:t>σ</a:t>
            </a:r>
            <a:r>
              <a:rPr sz="2700" spc="0" dirty="0" smtClean="0">
                <a:latin typeface="Calibri"/>
                <a:cs typeface="Calibri"/>
              </a:rPr>
              <a:t>η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τηλ</a:t>
            </a:r>
            <a:r>
              <a:rPr sz="2700" spc="-19" dirty="0" smtClean="0">
                <a:latin typeface="Calibri"/>
                <a:cs typeface="Calibri"/>
              </a:rPr>
              <a:t>ε</a:t>
            </a:r>
            <a:r>
              <a:rPr sz="2700" spc="0" dirty="0" smtClean="0">
                <a:latin typeface="Calibri"/>
                <a:cs typeface="Calibri"/>
              </a:rPr>
              <a:t>φώνου σε όποιο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-34" dirty="0" smtClean="0">
                <a:latin typeface="Calibri"/>
                <a:cs typeface="Calibri"/>
              </a:rPr>
              <a:t>χ</a:t>
            </a:r>
            <a:r>
              <a:rPr sz="2700" spc="0" dirty="0" smtClean="0">
                <a:latin typeface="Calibri"/>
                <a:cs typeface="Calibri"/>
              </a:rPr>
              <a:t>ώρο </a:t>
            </a:r>
            <a:r>
              <a:rPr sz="2700" spc="9" dirty="0" smtClean="0">
                <a:latin typeface="Calibri"/>
                <a:cs typeface="Calibri"/>
              </a:rPr>
              <a:t>ε</a:t>
            </a:r>
            <a:r>
              <a:rPr sz="2700" spc="-29" dirty="0" smtClean="0">
                <a:latin typeface="Calibri"/>
                <a:cs typeface="Calibri"/>
              </a:rPr>
              <a:t>ί</a:t>
            </a:r>
            <a:r>
              <a:rPr sz="2700" spc="0" dirty="0" smtClean="0">
                <a:latin typeface="Calibri"/>
                <a:cs typeface="Calibri"/>
              </a:rPr>
              <a:t>ναι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δυν</a:t>
            </a:r>
            <a:r>
              <a:rPr sz="2700" spc="4" dirty="0" smtClean="0">
                <a:latin typeface="Calibri"/>
                <a:cs typeface="Calibri"/>
              </a:rPr>
              <a:t>α</a:t>
            </a:r>
            <a:r>
              <a:rPr sz="2700" spc="-25" dirty="0" smtClean="0">
                <a:latin typeface="Calibri"/>
                <a:cs typeface="Calibri"/>
              </a:rPr>
              <a:t>τ</a:t>
            </a:r>
            <a:r>
              <a:rPr sz="2700" spc="0" dirty="0" smtClean="0">
                <a:latin typeface="Calibri"/>
                <a:cs typeface="Calibri"/>
              </a:rPr>
              <a:t>ό</a:t>
            </a:r>
            <a:endParaRPr sz="2700">
              <a:latin typeface="Calibri"/>
              <a:cs typeface="Calibri"/>
            </a:endParaRPr>
          </a:p>
          <a:p>
            <a:pPr marL="241604" marR="301078">
              <a:lnSpc>
                <a:spcPts val="2920"/>
              </a:lnSpc>
              <a:spcBef>
                <a:spcPts val="1203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sz="2700" spc="0" dirty="0" smtClean="0">
                <a:latin typeface="Calibri"/>
                <a:cs typeface="Calibri"/>
              </a:rPr>
              <a:t>Αν</a:t>
            </a:r>
            <a:r>
              <a:rPr sz="2700" spc="-9" dirty="0" smtClean="0">
                <a:latin typeface="Calibri"/>
                <a:cs typeface="Calibri"/>
              </a:rPr>
              <a:t>α</a:t>
            </a:r>
            <a:r>
              <a:rPr sz="2700" spc="-39" dirty="0" smtClean="0">
                <a:latin typeface="Calibri"/>
                <a:cs typeface="Calibri"/>
              </a:rPr>
              <a:t>γ</a:t>
            </a:r>
            <a:r>
              <a:rPr sz="2700" spc="0" dirty="0" smtClean="0">
                <a:latin typeface="Calibri"/>
                <a:cs typeface="Calibri"/>
              </a:rPr>
              <a:t>ραφή</a:t>
            </a:r>
            <a:r>
              <a:rPr sz="2700" spc="19" dirty="0" smtClean="0">
                <a:latin typeface="Calibri"/>
                <a:cs typeface="Calibri"/>
              </a:rPr>
              <a:t> </a:t>
            </a:r>
            <a:r>
              <a:rPr sz="2700" spc="-29" dirty="0" smtClean="0">
                <a:latin typeface="Calibri"/>
                <a:cs typeface="Calibri"/>
              </a:rPr>
              <a:t>π</a:t>
            </a:r>
            <a:r>
              <a:rPr sz="2700" spc="0" dirty="0" smtClean="0">
                <a:latin typeface="Calibri"/>
                <a:cs typeface="Calibri"/>
              </a:rPr>
              <a:t>άνω </a:t>
            </a:r>
            <a:r>
              <a:rPr sz="2700" spc="25" dirty="0" smtClean="0">
                <a:latin typeface="Calibri"/>
                <a:cs typeface="Calibri"/>
              </a:rPr>
              <a:t>σ</a:t>
            </a:r>
            <a:r>
              <a:rPr sz="2700" spc="0" dirty="0" smtClean="0">
                <a:latin typeface="Calibri"/>
                <a:cs typeface="Calibri"/>
              </a:rPr>
              <a:t>τις συσ</a:t>
            </a:r>
            <a:r>
              <a:rPr sz="2700" spc="-29" dirty="0" smtClean="0">
                <a:latin typeface="Calibri"/>
                <a:cs typeface="Calibri"/>
              </a:rPr>
              <a:t>κ</a:t>
            </a:r>
            <a:r>
              <a:rPr sz="2700" spc="0" dirty="0" smtClean="0">
                <a:latin typeface="Calibri"/>
                <a:cs typeface="Calibri"/>
              </a:rPr>
              <a:t>ε</a:t>
            </a:r>
            <a:r>
              <a:rPr sz="2700" spc="-19" dirty="0" smtClean="0">
                <a:latin typeface="Calibri"/>
                <a:cs typeface="Calibri"/>
              </a:rPr>
              <a:t>υ</a:t>
            </a:r>
            <a:r>
              <a:rPr sz="2700" spc="0" dirty="0" smtClean="0">
                <a:latin typeface="Calibri"/>
                <a:cs typeface="Calibri"/>
              </a:rPr>
              <a:t>ές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-14" dirty="0" smtClean="0">
                <a:latin typeface="Calibri"/>
                <a:cs typeface="Calibri"/>
              </a:rPr>
              <a:t>τ</a:t>
            </a:r>
            <a:r>
              <a:rPr sz="2700" spc="0" dirty="0" smtClean="0">
                <a:latin typeface="Calibri"/>
                <a:cs typeface="Calibri"/>
              </a:rPr>
              <a:t>ων ενε</a:t>
            </a:r>
            <a:r>
              <a:rPr sz="2700" spc="-14" dirty="0" smtClean="0">
                <a:latin typeface="Calibri"/>
                <a:cs typeface="Calibri"/>
              </a:rPr>
              <a:t>ργ</a:t>
            </a:r>
            <a:r>
              <a:rPr sz="2700" spc="0" dirty="0" smtClean="0">
                <a:latin typeface="Calibri"/>
                <a:cs typeface="Calibri"/>
              </a:rPr>
              <a:t>ε</a:t>
            </a:r>
            <a:r>
              <a:rPr sz="2700" spc="4" dirty="0" smtClean="0">
                <a:latin typeface="Calibri"/>
                <a:cs typeface="Calibri"/>
              </a:rPr>
              <a:t>ι</a:t>
            </a:r>
            <a:r>
              <a:rPr sz="2700" spc="-19" dirty="0" smtClean="0">
                <a:latin typeface="Calibri"/>
                <a:cs typeface="Calibri"/>
              </a:rPr>
              <a:t>ώ</a:t>
            </a:r>
            <a:r>
              <a:rPr sz="2700" spc="0" dirty="0" smtClean="0">
                <a:latin typeface="Calibri"/>
                <a:cs typeface="Calibri"/>
              </a:rPr>
              <a:t>ν</a:t>
            </a:r>
            <a:r>
              <a:rPr sz="2700" spc="-3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που π</a:t>
            </a:r>
            <a:r>
              <a:rPr sz="2700" spc="-9" dirty="0" smtClean="0">
                <a:latin typeface="Calibri"/>
                <a:cs typeface="Calibri"/>
              </a:rPr>
              <a:t>ρ</a:t>
            </a:r>
            <a:r>
              <a:rPr sz="2700" spc="0" dirty="0" smtClean="0">
                <a:latin typeface="Calibri"/>
                <a:cs typeface="Calibri"/>
              </a:rPr>
              <a:t>έπει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να γ</a:t>
            </a:r>
            <a:r>
              <a:rPr sz="2700" spc="-29" dirty="0" smtClean="0">
                <a:latin typeface="Calibri"/>
                <a:cs typeface="Calibri"/>
              </a:rPr>
              <a:t>ί</a:t>
            </a:r>
            <a:r>
              <a:rPr sz="2700" spc="0" dirty="0" smtClean="0">
                <a:latin typeface="Calibri"/>
                <a:cs typeface="Calibri"/>
              </a:rPr>
              <a:t>νουν σε </a:t>
            </a:r>
            <a:r>
              <a:rPr sz="2700" spc="-9" dirty="0" smtClean="0">
                <a:latin typeface="Calibri"/>
                <a:cs typeface="Calibri"/>
              </a:rPr>
              <a:t>π</a:t>
            </a:r>
            <a:r>
              <a:rPr sz="2700" spc="0" dirty="0" smtClean="0">
                <a:latin typeface="Calibri"/>
                <a:cs typeface="Calibri"/>
              </a:rPr>
              <a:t>ερίπ</a:t>
            </a:r>
            <a:r>
              <a:rPr sz="2700" spc="-14" dirty="0" smtClean="0">
                <a:latin typeface="Calibri"/>
                <a:cs typeface="Calibri"/>
              </a:rPr>
              <a:t>τ</a:t>
            </a:r>
            <a:r>
              <a:rPr sz="2700" spc="0" dirty="0" smtClean="0">
                <a:latin typeface="Calibri"/>
                <a:cs typeface="Calibri"/>
              </a:rPr>
              <a:t>ω</a:t>
            </a:r>
            <a:r>
              <a:rPr sz="2700" spc="4" dirty="0" smtClean="0">
                <a:latin typeface="Calibri"/>
                <a:cs typeface="Calibri"/>
              </a:rPr>
              <a:t>σ</a:t>
            </a:r>
            <a:r>
              <a:rPr sz="2700" spc="0" dirty="0" smtClean="0">
                <a:latin typeface="Calibri"/>
                <a:cs typeface="Calibri"/>
              </a:rPr>
              <a:t>η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ανάγ</a:t>
            </a:r>
            <a:r>
              <a:rPr sz="2700" spc="-9" dirty="0" smtClean="0">
                <a:latin typeface="Calibri"/>
                <a:cs typeface="Calibri"/>
              </a:rPr>
              <a:t>κ</a:t>
            </a:r>
            <a:r>
              <a:rPr sz="2700" spc="0" dirty="0" smtClean="0">
                <a:latin typeface="Calibri"/>
                <a:cs typeface="Calibri"/>
              </a:rPr>
              <a:t>ης.</a:t>
            </a:r>
            <a:endParaRPr sz="2700">
              <a:latin typeface="Calibri"/>
              <a:cs typeface="Calibri"/>
            </a:endParaRPr>
          </a:p>
          <a:p>
            <a:pPr marL="241604" marR="62407">
              <a:lnSpc>
                <a:spcPts val="2920"/>
              </a:lnSpc>
              <a:spcBef>
                <a:spcPts val="1196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sz="2700" spc="0" dirty="0" smtClean="0">
                <a:latin typeface="Calibri"/>
                <a:cs typeface="Calibri"/>
              </a:rPr>
              <a:t>Αν</a:t>
            </a:r>
            <a:r>
              <a:rPr sz="2700" spc="-9" dirty="0" smtClean="0">
                <a:latin typeface="Calibri"/>
                <a:cs typeface="Calibri"/>
              </a:rPr>
              <a:t>α</a:t>
            </a:r>
            <a:r>
              <a:rPr sz="2700" spc="-39" dirty="0" smtClean="0">
                <a:latin typeface="Calibri"/>
                <a:cs typeface="Calibri"/>
              </a:rPr>
              <a:t>γ</a:t>
            </a:r>
            <a:r>
              <a:rPr sz="2700" spc="0" dirty="0" smtClean="0">
                <a:latin typeface="Calibri"/>
                <a:cs typeface="Calibri"/>
              </a:rPr>
              <a:t>ραφή</a:t>
            </a:r>
            <a:r>
              <a:rPr sz="2700" spc="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τηλ</a:t>
            </a:r>
            <a:r>
              <a:rPr sz="2700" spc="-19" dirty="0" smtClean="0">
                <a:latin typeface="Calibri"/>
                <a:cs typeface="Calibri"/>
              </a:rPr>
              <a:t>ε</a:t>
            </a:r>
            <a:r>
              <a:rPr sz="2700" spc="0" dirty="0" smtClean="0">
                <a:latin typeface="Calibri"/>
                <a:cs typeface="Calibri"/>
              </a:rPr>
              <a:t>φώ</a:t>
            </a:r>
            <a:r>
              <a:rPr sz="2700" spc="-14" dirty="0" smtClean="0">
                <a:latin typeface="Calibri"/>
                <a:cs typeface="Calibri"/>
              </a:rPr>
              <a:t>ν</a:t>
            </a:r>
            <a:r>
              <a:rPr sz="2700" spc="0" dirty="0" smtClean="0">
                <a:latin typeface="Calibri"/>
                <a:cs typeface="Calibri"/>
              </a:rPr>
              <a:t>ων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έκ</a:t>
            </a:r>
            <a:r>
              <a:rPr sz="2700" spc="-14" dirty="0" smtClean="0">
                <a:latin typeface="Calibri"/>
                <a:cs typeface="Calibri"/>
              </a:rPr>
              <a:t>τ</a:t>
            </a:r>
            <a:r>
              <a:rPr sz="2700" spc="0" dirty="0" smtClean="0">
                <a:latin typeface="Calibri"/>
                <a:cs typeface="Calibri"/>
              </a:rPr>
              <a:t>ακτης</a:t>
            </a:r>
            <a:r>
              <a:rPr sz="2700" spc="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ανάγ</a:t>
            </a:r>
            <a:r>
              <a:rPr sz="2700" spc="-9" dirty="0" smtClean="0">
                <a:latin typeface="Calibri"/>
                <a:cs typeface="Calibri"/>
              </a:rPr>
              <a:t>κ</a:t>
            </a:r>
            <a:r>
              <a:rPr sz="2700" spc="0" dirty="0" smtClean="0">
                <a:latin typeface="Calibri"/>
                <a:cs typeface="Calibri"/>
              </a:rPr>
              <a:t>ης</a:t>
            </a:r>
            <a:r>
              <a:rPr sz="2700" spc="9" dirty="0" smtClean="0">
                <a:latin typeface="Calibri"/>
                <a:cs typeface="Calibri"/>
              </a:rPr>
              <a:t> </a:t>
            </a:r>
            <a:r>
              <a:rPr sz="2700" spc="14" dirty="0" smtClean="0">
                <a:latin typeface="Calibri"/>
                <a:cs typeface="Calibri"/>
              </a:rPr>
              <a:t>(</a:t>
            </a:r>
            <a:r>
              <a:rPr sz="2700" spc="0" dirty="0" smtClean="0">
                <a:latin typeface="Calibri"/>
                <a:cs typeface="Calibri"/>
              </a:rPr>
              <a:t>π.χ. ΕΚΑ</a:t>
            </a:r>
            <a:r>
              <a:rPr sz="2700" spc="-54" dirty="0" smtClean="0">
                <a:latin typeface="Calibri"/>
                <a:cs typeface="Calibri"/>
              </a:rPr>
              <a:t>Β</a:t>
            </a:r>
            <a:r>
              <a:rPr sz="2700" spc="0" dirty="0" smtClean="0">
                <a:latin typeface="Calibri"/>
                <a:cs typeface="Calibri"/>
              </a:rPr>
              <a:t>, </a:t>
            </a:r>
            <a:r>
              <a:rPr sz="2700" spc="-19" dirty="0" smtClean="0">
                <a:latin typeface="Calibri"/>
                <a:cs typeface="Calibri"/>
              </a:rPr>
              <a:t>α</a:t>
            </a:r>
            <a:r>
              <a:rPr sz="2700" spc="25" dirty="0" smtClean="0">
                <a:latin typeface="Calibri"/>
                <a:cs typeface="Calibri"/>
              </a:rPr>
              <a:t>σ</a:t>
            </a:r>
            <a:r>
              <a:rPr sz="2700" spc="0" dirty="0" smtClean="0">
                <a:latin typeface="Calibri"/>
                <a:cs typeface="Calibri"/>
              </a:rPr>
              <a:t>τυνομ</a:t>
            </a:r>
            <a:r>
              <a:rPr sz="2700" spc="9" dirty="0" smtClean="0">
                <a:latin typeface="Calibri"/>
                <a:cs typeface="Calibri"/>
              </a:rPr>
              <a:t>ί</a:t>
            </a:r>
            <a:r>
              <a:rPr sz="2700" spc="0" dirty="0" smtClean="0">
                <a:latin typeface="Calibri"/>
                <a:cs typeface="Calibri"/>
              </a:rPr>
              <a:t>α, πυροσ</a:t>
            </a:r>
            <a:r>
              <a:rPr sz="2700" spc="4" dirty="0" smtClean="0">
                <a:latin typeface="Calibri"/>
                <a:cs typeface="Calibri"/>
              </a:rPr>
              <a:t>β</a:t>
            </a:r>
            <a:r>
              <a:rPr sz="2700" spc="-29" dirty="0" smtClean="0">
                <a:latin typeface="Calibri"/>
                <a:cs typeface="Calibri"/>
              </a:rPr>
              <a:t>ε</a:t>
            </a:r>
            <a:r>
              <a:rPr sz="2700" spc="25" dirty="0" smtClean="0">
                <a:latin typeface="Calibri"/>
                <a:cs typeface="Calibri"/>
              </a:rPr>
              <a:t>σ</a:t>
            </a:r>
            <a:r>
              <a:rPr sz="2700" spc="0" dirty="0" smtClean="0">
                <a:latin typeface="Calibri"/>
                <a:cs typeface="Calibri"/>
              </a:rPr>
              <a:t>τική)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σε ευ</a:t>
            </a:r>
            <a:r>
              <a:rPr sz="2700" spc="-25" dirty="0" smtClean="0">
                <a:latin typeface="Calibri"/>
                <a:cs typeface="Calibri"/>
              </a:rPr>
              <a:t>κ</a:t>
            </a:r>
            <a:r>
              <a:rPr sz="2700" spc="0" dirty="0" smtClean="0">
                <a:latin typeface="Calibri"/>
                <a:cs typeface="Calibri"/>
              </a:rPr>
              <a:t>ρ</a:t>
            </a:r>
            <a:r>
              <a:rPr sz="2700" spc="-39" dirty="0" smtClean="0">
                <a:latin typeface="Calibri"/>
                <a:cs typeface="Calibri"/>
              </a:rPr>
              <a:t>ι</a:t>
            </a:r>
            <a:r>
              <a:rPr sz="2700" spc="0" dirty="0" smtClean="0">
                <a:latin typeface="Calibri"/>
                <a:cs typeface="Calibri"/>
              </a:rPr>
              <a:t>νή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ση</a:t>
            </a:r>
            <a:r>
              <a:rPr sz="2700" spc="4" dirty="0" smtClean="0">
                <a:latin typeface="Calibri"/>
                <a:cs typeface="Calibri"/>
              </a:rPr>
              <a:t>μ</a:t>
            </a:r>
            <a:r>
              <a:rPr sz="2700" spc="0" dirty="0" smtClean="0">
                <a:latin typeface="Calibri"/>
                <a:cs typeface="Calibri"/>
              </a:rPr>
              <a:t>ε</a:t>
            </a:r>
            <a:r>
              <a:rPr sz="2700" spc="4" dirty="0" smtClean="0">
                <a:latin typeface="Calibri"/>
                <a:cs typeface="Calibri"/>
              </a:rPr>
              <a:t>ί</a:t>
            </a:r>
            <a:r>
              <a:rPr sz="2700" spc="0" dirty="0" smtClean="0">
                <a:latin typeface="Calibri"/>
                <a:cs typeface="Calibri"/>
              </a:rPr>
              <a:t>α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σε δ</a:t>
            </a:r>
            <a:r>
              <a:rPr sz="2700" spc="4" dirty="0" smtClean="0">
                <a:latin typeface="Calibri"/>
                <a:cs typeface="Calibri"/>
              </a:rPr>
              <a:t>ι</a:t>
            </a:r>
            <a:r>
              <a:rPr sz="2700" spc="0" dirty="0" smtClean="0">
                <a:latin typeface="Calibri"/>
                <a:cs typeface="Calibri"/>
              </a:rPr>
              <a:t>ά</a:t>
            </a:r>
            <a:r>
              <a:rPr sz="2700" spc="9" dirty="0" smtClean="0">
                <a:latin typeface="Calibri"/>
                <a:cs typeface="Calibri"/>
              </a:rPr>
              <a:t>φ</a:t>
            </a:r>
            <a:r>
              <a:rPr sz="2700" spc="0" dirty="0" smtClean="0">
                <a:latin typeface="Calibri"/>
                <a:cs typeface="Calibri"/>
              </a:rPr>
              <a:t>ορα </a:t>
            </a:r>
            <a:r>
              <a:rPr sz="2700" spc="4" dirty="0" smtClean="0">
                <a:latin typeface="Calibri"/>
                <a:cs typeface="Calibri"/>
              </a:rPr>
              <a:t>σ</a:t>
            </a:r>
            <a:r>
              <a:rPr sz="2700" spc="0" dirty="0" smtClean="0">
                <a:latin typeface="Calibri"/>
                <a:cs typeface="Calibri"/>
              </a:rPr>
              <a:t>ημ</a:t>
            </a:r>
            <a:r>
              <a:rPr sz="2700" spc="9" dirty="0" smtClean="0">
                <a:latin typeface="Calibri"/>
                <a:cs typeface="Calibri"/>
              </a:rPr>
              <a:t>ε</a:t>
            </a:r>
            <a:r>
              <a:rPr sz="2700" spc="0" dirty="0" smtClean="0">
                <a:latin typeface="Calibri"/>
                <a:cs typeface="Calibri"/>
              </a:rPr>
              <a:t>ία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της εγ</a:t>
            </a:r>
            <a:r>
              <a:rPr sz="2700" spc="-89" dirty="0" smtClean="0">
                <a:latin typeface="Calibri"/>
                <a:cs typeface="Calibri"/>
              </a:rPr>
              <a:t>κ</a:t>
            </a:r>
            <a:r>
              <a:rPr sz="2700" spc="0" dirty="0" smtClean="0">
                <a:latin typeface="Calibri"/>
                <a:cs typeface="Calibri"/>
              </a:rPr>
              <a:t>ατ</a:t>
            </a:r>
            <a:r>
              <a:rPr sz="2700" spc="-25" dirty="0" smtClean="0">
                <a:latin typeface="Calibri"/>
                <a:cs typeface="Calibri"/>
              </a:rPr>
              <a:t>ά</a:t>
            </a:r>
            <a:r>
              <a:rPr sz="2700" spc="25" dirty="0" smtClean="0">
                <a:latin typeface="Calibri"/>
                <a:cs typeface="Calibri"/>
              </a:rPr>
              <a:t>σ</a:t>
            </a:r>
            <a:r>
              <a:rPr sz="2700" spc="-14" dirty="0" smtClean="0">
                <a:latin typeface="Calibri"/>
                <a:cs typeface="Calibri"/>
              </a:rPr>
              <a:t>τ</a:t>
            </a:r>
            <a:r>
              <a:rPr sz="2700" spc="-19" dirty="0" smtClean="0">
                <a:latin typeface="Calibri"/>
                <a:cs typeface="Calibri"/>
              </a:rPr>
              <a:t>α</a:t>
            </a:r>
            <a:r>
              <a:rPr sz="2700" spc="0" dirty="0" smtClean="0">
                <a:latin typeface="Calibri"/>
                <a:cs typeface="Calibri"/>
              </a:rPr>
              <a:t>σης.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lang="el-GR" sz="3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ΒΙΒΛΙΟΓΡΑΦΙΑ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/>
          </a:bodyPr>
          <a:lstStyle/>
          <a:p>
            <a:pPr marL="12700" marR="62786" algn="just">
              <a:lnSpc>
                <a:spcPts val="2475"/>
              </a:lnSpc>
              <a:spcBef>
                <a:spcPts val="123"/>
              </a:spcBef>
              <a:buFont typeface="Wingdings" pitchFamily="2" charset="2"/>
              <a:buChar char="§"/>
            </a:pPr>
            <a:r>
              <a:rPr lang="el-GR" sz="2400" spc="-29" baseline="3034" dirty="0" err="1" smtClean="0">
                <a:latin typeface="Calibri"/>
                <a:cs typeface="Calibri"/>
              </a:rPr>
              <a:t>Γκανάτσιος</a:t>
            </a:r>
            <a:r>
              <a:rPr lang="el-GR" sz="2400" spc="-29" baseline="3034" dirty="0" smtClean="0">
                <a:latin typeface="Calibri"/>
                <a:cs typeface="Calibri"/>
              </a:rPr>
              <a:t>, Γ. &amp; </a:t>
            </a:r>
            <a:r>
              <a:rPr lang="el-GR" sz="2400" spc="-29" baseline="3034" dirty="0" err="1" smtClean="0">
                <a:latin typeface="Calibri"/>
                <a:cs typeface="Calibri"/>
              </a:rPr>
              <a:t>Γαργαλιάνος</a:t>
            </a:r>
            <a:r>
              <a:rPr lang="el-GR" sz="2400" spc="-29" baseline="3034" dirty="0" smtClean="0">
                <a:latin typeface="Calibri"/>
                <a:cs typeface="Calibri"/>
              </a:rPr>
              <a:t>, Δ. (2008). Ο Αθλητισμός στην Τοπική Αυτοδιοίκηση. Εκδόσεις Χαραλάμπους, Αθήνα</a:t>
            </a:r>
          </a:p>
          <a:p>
            <a:pPr marL="12700" marR="62786" algn="just">
              <a:lnSpc>
                <a:spcPts val="2929"/>
              </a:lnSpc>
              <a:spcBef>
                <a:spcPts val="946"/>
              </a:spcBef>
              <a:buFont typeface="Wingdings" pitchFamily="2" charset="2"/>
              <a:buChar char="§"/>
            </a:pPr>
            <a:r>
              <a:rPr lang="el-GR" sz="2400" spc="-29" baseline="3034" dirty="0" err="1" smtClean="0">
                <a:latin typeface="Calibri"/>
                <a:cs typeface="Calibri"/>
              </a:rPr>
              <a:t>Γαργαλιάνος</a:t>
            </a:r>
            <a:r>
              <a:rPr lang="el-GR" sz="2400" spc="-29" baseline="3034" dirty="0" smtClean="0">
                <a:latin typeface="Calibri"/>
                <a:cs typeface="Calibri"/>
              </a:rPr>
              <a:t>, Δ. &amp; Ασημακόπουλος, Μ. (2006). Δομή και οργάνωση του ελληνικού αθλητισμού. Εκδόσεις Κλειδάριθμος, Αθήνα</a:t>
            </a:r>
          </a:p>
          <a:p>
            <a:pPr marL="12700" marR="62786" algn="just">
              <a:lnSpc>
                <a:spcPts val="2860"/>
              </a:lnSpc>
              <a:spcBef>
                <a:spcPts val="228"/>
              </a:spcBef>
              <a:buFont typeface="Wingdings" pitchFamily="2" charset="2"/>
              <a:buChar char="§"/>
            </a:pPr>
            <a:r>
              <a:rPr lang="en-US" sz="2400" spc="-29" baseline="3034" dirty="0" smtClean="0">
                <a:latin typeface="Calibri"/>
                <a:cs typeface="Calibri"/>
              </a:rPr>
              <a:t>Acosta Hernandez, R. (2002). Managing sport organizations.</a:t>
            </a:r>
            <a:r>
              <a:rPr lang="el-GR" sz="2400" spc="-29" dirty="0" smtClean="0">
                <a:latin typeface="Calibri"/>
                <a:cs typeface="Calibri"/>
              </a:rPr>
              <a:t> </a:t>
            </a:r>
            <a:r>
              <a:rPr lang="en-US" sz="2400" spc="-29" baseline="3034" dirty="0" smtClean="0">
                <a:latin typeface="Calibri"/>
                <a:cs typeface="Calibri"/>
              </a:rPr>
              <a:t>Human Kinetics, Champaign ILL</a:t>
            </a:r>
          </a:p>
          <a:p>
            <a:pPr marL="12700" marR="62786" algn="just">
              <a:lnSpc>
                <a:spcPts val="2929"/>
              </a:lnSpc>
              <a:spcBef>
                <a:spcPts val="947"/>
              </a:spcBef>
              <a:buFont typeface="Wingdings" pitchFamily="2" charset="2"/>
              <a:buChar char="§"/>
            </a:pPr>
            <a:r>
              <a:rPr lang="en-US" sz="2400" spc="-29" baseline="3034" dirty="0" smtClean="0">
                <a:latin typeface="Calibri"/>
                <a:cs typeface="Calibri"/>
              </a:rPr>
              <a:t>Fried, G. (2005). Managing sport facilities. Human Kinetics, Champaign ILL</a:t>
            </a:r>
            <a:endParaRPr lang="el-GR" sz="2400" spc="-29" baseline="3034" dirty="0" smtClean="0">
              <a:latin typeface="Calibri"/>
              <a:cs typeface="Calibri"/>
            </a:endParaRPr>
          </a:p>
          <a:p>
            <a:pPr marL="12700" marR="62786" algn="just">
              <a:lnSpc>
                <a:spcPts val="2929"/>
              </a:lnSpc>
              <a:spcBef>
                <a:spcPts val="947"/>
              </a:spcBef>
              <a:buFont typeface="Wingdings" pitchFamily="2" charset="2"/>
              <a:buChar char="§"/>
            </a:pPr>
            <a:r>
              <a:rPr lang="en-US" sz="2400" spc="-29" baseline="3034" dirty="0" smtClean="0">
                <a:latin typeface="Calibri"/>
                <a:cs typeface="Calibri"/>
              </a:rPr>
              <a:t>Mull, R., </a:t>
            </a:r>
            <a:r>
              <a:rPr lang="en-US" sz="2400" spc="-29" baseline="3034" dirty="0" err="1" smtClean="0">
                <a:latin typeface="Calibri"/>
                <a:cs typeface="Calibri"/>
              </a:rPr>
              <a:t>Bayless</a:t>
            </a:r>
            <a:r>
              <a:rPr lang="en-US" sz="2400" spc="-29" baseline="3034" dirty="0" smtClean="0">
                <a:latin typeface="Calibri"/>
                <a:cs typeface="Calibri"/>
              </a:rPr>
              <a:t>, K., Ross, G., &amp; Jameson, L. (1997). Recreational sport management. 3</a:t>
            </a:r>
            <a:r>
              <a:rPr lang="en-US" sz="2400" spc="-29" baseline="30000" dirty="0" smtClean="0">
                <a:latin typeface="Calibri"/>
                <a:cs typeface="Calibri"/>
              </a:rPr>
              <a:t>rd</a:t>
            </a:r>
            <a:r>
              <a:rPr lang="el-GR" sz="2400" spc="-29" baseline="3034" dirty="0" smtClean="0">
                <a:latin typeface="Calibri"/>
                <a:cs typeface="Calibri"/>
              </a:rPr>
              <a:t> </a:t>
            </a:r>
            <a:r>
              <a:rPr lang="en-US" sz="2400" spc="-29" baseline="3034" dirty="0" smtClean="0">
                <a:latin typeface="Calibri"/>
                <a:cs typeface="Calibri"/>
              </a:rPr>
              <a:t>edition. Human Kinetics, Champaign ILL</a:t>
            </a:r>
            <a:endParaRPr lang="el-GR" sz="2400" spc="-29" baseline="3034" dirty="0" smtClean="0">
              <a:latin typeface="Calibri"/>
              <a:cs typeface="Calibri"/>
            </a:endParaRPr>
          </a:p>
          <a:p>
            <a:pPr>
              <a:buFont typeface="Wingdings" pitchFamily="2" charset="2"/>
              <a:buChar char="§"/>
            </a:pPr>
            <a:r>
              <a:rPr lang="en-US" sz="2400" spc="-29" baseline="3034" dirty="0" smtClean="0">
                <a:latin typeface="Calibri"/>
                <a:cs typeface="Calibri"/>
              </a:rPr>
              <a:t>Ross, G. (2006). Recreational sport management. In</a:t>
            </a:r>
            <a:r>
              <a:rPr lang="el-GR" sz="2400" spc="-29" baseline="3034" dirty="0" smtClean="0">
                <a:latin typeface="Calibri"/>
                <a:cs typeface="Calibri"/>
              </a:rPr>
              <a:t> </a:t>
            </a:r>
            <a:r>
              <a:rPr lang="en-US" sz="2400" spc="-29" baseline="3034" dirty="0" smtClean="0">
                <a:latin typeface="Calibri"/>
                <a:cs typeface="Calibri"/>
              </a:rPr>
              <a:t>Introduction to recreation and leisure. Human Kinetics, Champaign ILL </a:t>
            </a:r>
          </a:p>
          <a:p>
            <a:pPr>
              <a:buFont typeface="Wingdings" pitchFamily="2" charset="2"/>
              <a:buChar char="§"/>
            </a:pPr>
            <a:r>
              <a:rPr lang="en-US" sz="2400" spc="-29" baseline="3034" dirty="0" smtClean="0">
                <a:latin typeface="Calibri"/>
                <a:cs typeface="Calibri"/>
              </a:rPr>
              <a:t>Taylor, T., Doherty, A., &amp; McGraw P. (2008). Managing people</a:t>
            </a:r>
            <a:r>
              <a:rPr lang="el-GR" sz="2400" spc="-29" dirty="0" smtClean="0">
                <a:latin typeface="Calibri"/>
                <a:cs typeface="Calibri"/>
              </a:rPr>
              <a:t> </a:t>
            </a:r>
            <a:r>
              <a:rPr lang="en-US" sz="2400" spc="-29" baseline="3034" dirty="0" smtClean="0">
                <a:latin typeface="Calibri"/>
                <a:cs typeface="Calibri"/>
              </a:rPr>
              <a:t>in sport organizations. A strategic human resource</a:t>
            </a:r>
            <a:r>
              <a:rPr lang="el-GR" sz="2400" spc="-29" dirty="0" smtClean="0">
                <a:latin typeface="Calibri"/>
                <a:cs typeface="Calibri"/>
              </a:rPr>
              <a:t> </a:t>
            </a:r>
            <a:r>
              <a:rPr lang="en-US" sz="2400" spc="-29" baseline="3034" dirty="0" smtClean="0">
                <a:latin typeface="Calibri"/>
                <a:cs typeface="Calibri"/>
              </a:rPr>
              <a:t>management perspective. Elsevier, Oxford </a:t>
            </a:r>
            <a:endParaRPr lang="el-GR" sz="2400" spc="-29" baseline="3034" dirty="0" smtClean="0">
              <a:latin typeface="Calibri"/>
              <a:cs typeface="Calibri"/>
            </a:endParaRPr>
          </a:p>
          <a:p>
            <a:pPr>
              <a:buFont typeface="Wingdings" pitchFamily="2" charset="2"/>
              <a:buChar char="§"/>
            </a:pPr>
            <a:r>
              <a:rPr lang="en-US" sz="2400" spc="-29" baseline="3034" dirty="0" smtClean="0">
                <a:latin typeface="Calibri"/>
                <a:cs typeface="Calibri"/>
              </a:rPr>
              <a:t>Watt, D. (2004). Sport management and administration. 2nd</a:t>
            </a:r>
            <a:r>
              <a:rPr lang="el-GR" sz="2400" spc="-29" baseline="3034" dirty="0" smtClean="0">
                <a:latin typeface="Calibri"/>
                <a:cs typeface="Calibri"/>
              </a:rPr>
              <a:t> </a:t>
            </a:r>
            <a:r>
              <a:rPr lang="en-US" sz="2400" spc="-29" baseline="3034" dirty="0" smtClean="0">
                <a:latin typeface="Calibri"/>
                <a:cs typeface="Calibri"/>
              </a:rPr>
              <a:t>edition.</a:t>
            </a:r>
            <a:r>
              <a:rPr lang="el-GR" sz="2400" spc="-29" baseline="3034" dirty="0" smtClean="0">
                <a:latin typeface="Calibri"/>
                <a:cs typeface="Calibri"/>
              </a:rPr>
              <a:t> </a:t>
            </a:r>
            <a:r>
              <a:rPr lang="en-US" sz="2400" spc="-29" baseline="3034" dirty="0" err="1" smtClean="0">
                <a:latin typeface="Calibri"/>
                <a:cs typeface="Calibri"/>
              </a:rPr>
              <a:t>Routledge</a:t>
            </a:r>
            <a:r>
              <a:rPr lang="en-US" sz="2400" spc="-29" baseline="3034" dirty="0" smtClean="0">
                <a:latin typeface="Calibri"/>
                <a:cs typeface="Calibri"/>
              </a:rPr>
              <a:t>, London </a:t>
            </a:r>
          </a:p>
          <a:p>
            <a:pPr>
              <a:buFont typeface="Wingdings" pitchFamily="2" charset="2"/>
              <a:buChar char="§"/>
            </a:pPr>
            <a:r>
              <a:rPr lang="en-US" sz="2400" spc="-29" baseline="3034" dirty="0" err="1" smtClean="0">
                <a:latin typeface="Calibri"/>
                <a:cs typeface="Calibri"/>
              </a:rPr>
              <a:t>Westerbeek</a:t>
            </a:r>
            <a:r>
              <a:rPr lang="en-US" sz="2400" spc="-29" baseline="3034" dirty="0" smtClean="0">
                <a:latin typeface="Calibri"/>
                <a:cs typeface="Calibri"/>
              </a:rPr>
              <a:t>, H., Smith, A., Turner, P., Emery, P., Green, C., &amp; van </a:t>
            </a:r>
            <a:r>
              <a:rPr lang="en-US" sz="2400" spc="-29" baseline="3034" dirty="0" err="1" smtClean="0">
                <a:latin typeface="Calibri"/>
                <a:cs typeface="Calibri"/>
              </a:rPr>
              <a:t>Leeuwen</a:t>
            </a:r>
            <a:r>
              <a:rPr lang="en-US" sz="2400" spc="-29" baseline="3034" dirty="0" smtClean="0">
                <a:latin typeface="Calibri"/>
                <a:cs typeface="Calibri"/>
              </a:rPr>
              <a:t>, L. (2006). Managing sport facilities and major</a:t>
            </a:r>
            <a:r>
              <a:rPr lang="el-GR" sz="2400" spc="-29" baseline="3034" dirty="0" smtClean="0">
                <a:latin typeface="Calibri"/>
                <a:cs typeface="Calibri"/>
              </a:rPr>
              <a:t> </a:t>
            </a:r>
            <a:r>
              <a:rPr lang="en-US" sz="2400" spc="-29" baseline="3034" dirty="0" smtClean="0">
                <a:latin typeface="Calibri"/>
                <a:cs typeface="Calibri"/>
              </a:rPr>
              <a:t>events. </a:t>
            </a:r>
            <a:r>
              <a:rPr lang="en-US" sz="2400" spc="-29" baseline="3034" dirty="0" err="1" smtClean="0">
                <a:latin typeface="Calibri"/>
                <a:cs typeface="Calibri"/>
              </a:rPr>
              <a:t>Routledge</a:t>
            </a:r>
            <a:r>
              <a:rPr lang="en-US" sz="2400" spc="-29" baseline="3034" dirty="0" smtClean="0">
                <a:latin typeface="Calibri"/>
                <a:cs typeface="Calibri"/>
              </a:rPr>
              <a:t>, London </a:t>
            </a:r>
          </a:p>
          <a:p>
            <a:pPr>
              <a:buNone/>
            </a:pPr>
            <a:endParaRPr lang="en-US" sz="2400" spc="-29" baseline="3034" dirty="0" smtClean="0">
              <a:latin typeface="Calibri"/>
              <a:cs typeface="Calibri"/>
            </a:endParaRPr>
          </a:p>
          <a:p>
            <a:pPr marL="12700" marR="62786" algn="just">
              <a:lnSpc>
                <a:spcPts val="2929"/>
              </a:lnSpc>
              <a:spcBef>
                <a:spcPts val="947"/>
              </a:spcBef>
              <a:buFont typeface="Wingdings" pitchFamily="2" charset="2"/>
              <a:buChar char="§"/>
            </a:pPr>
            <a:endParaRPr lang="en-US" sz="2400" spc="-29" baseline="3034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ΕΙΣΑΓΩΓΗ ΣΤΙΣ ΑΘΛΗΤΙΚΕΣ ΕΓΚΑΤΑΣΤΑΣΕΙΣ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ΠΑΡΑΔΕΙΓΜΑ</a:t>
            </a:r>
          </a:p>
          <a:p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ATHENS 2004</a:t>
            </a:r>
          </a:p>
          <a:p>
            <a:pPr algn="ctr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Πολλά χρήματα δαπανήθηκαν για να κατασκευαστούν εξειδικευμένοι χώροι</a:t>
            </a:r>
          </a:p>
          <a:p>
            <a:pPr algn="ctr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Π.χ.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Baseball, Badminton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321967" y="3212976"/>
            <a:ext cx="500066" cy="64294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11222"/>
          </a:xfrm>
        </p:spPr>
        <p:txBody>
          <a:bodyPr>
            <a:normAutofit/>
          </a:bodyPr>
          <a:lstStyle/>
          <a:p>
            <a:r>
              <a:rPr lang="el-G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ΑΝΑΓΚΕΣ ΓΙΑ ΔΗΜΙΟΥΡΓΙΑ ΑΘΛΗΤΙΚΩΝ ΕΓΚΑΤΑΣΤΑΣΕΩΝ</a:t>
            </a:r>
            <a:endParaRPr lang="el-GR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571472" y="1357298"/>
          <a:ext cx="8072494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84928"/>
            <a:ext cx="9036496" cy="100173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ΑΝΑΓΚΕΣ ΓΙΑ ΔΗΜΙΟΥΡΓΙΑ ΑΘΛΗΤΙΚΩΝ ΕΓΚΑΤΑΣΤΑΣΕΩΝ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l-GR" sz="2200" b="1" u="sng" dirty="0" smtClean="0">
                <a:latin typeface="Arial" pitchFamily="34" charset="0"/>
                <a:cs typeface="Arial" pitchFamily="34" charset="0"/>
              </a:rPr>
              <a:t>ΑΥΞΗΣΗ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Αθλητικών γεγονότων 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Συμμετεχόντων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Θεατών</a:t>
            </a:r>
          </a:p>
          <a:p>
            <a:pPr>
              <a:buNone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l-GR" sz="2200" b="1" u="sng" dirty="0" smtClean="0">
                <a:latin typeface="Arial" pitchFamily="34" charset="0"/>
                <a:cs typeface="Arial" pitchFamily="34" charset="0"/>
              </a:rPr>
              <a:t>ΑΥΞΗΣΗ ΑΘΛΗΤΙΚΩΝ ΕΓΚΑΤΑΣΤΑΣΕΩΝ</a:t>
            </a:r>
          </a:p>
          <a:p>
            <a:pPr>
              <a:buNone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(Farmer et all, 2000)</a:t>
            </a:r>
          </a:p>
          <a:p>
            <a:pPr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Clr>
                <a:srgbClr val="FF0000"/>
              </a:buClr>
              <a:buSzPct val="120000"/>
              <a:buFont typeface="Wingdings" pitchFamily="2" charset="2"/>
              <a:buChar char="Ø"/>
            </a:pPr>
            <a:r>
              <a:rPr lang="el-GR" sz="1800" b="1" i="1" dirty="0" smtClean="0">
                <a:latin typeface="Arial" pitchFamily="34" charset="0"/>
                <a:cs typeface="Arial" pitchFamily="34" charset="0"/>
              </a:rPr>
              <a:t>Το μέγεθος των εγκαταστάσεων προσδιορίζεται από τη ζήτηση των δραστηριοτήτων που θα διεξαχθούν σε αυτές.</a:t>
            </a:r>
            <a:endParaRPr lang="el-GR" sz="1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1357290" y="3429000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000" y="548680"/>
            <a:ext cx="9036496" cy="831626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ΑΝΑΓΚΕΣ ΓΙΑ ΔΗΜΙΟΥΡΓΙΑ ΑΘΛΗΤΙΚΩΝ ΕΓΚΑΤΑΣΤΑΣΕΩΝ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l-GR" sz="2400" b="1" u="sng" dirty="0" smtClean="0">
                <a:latin typeface="Arial" pitchFamily="34" charset="0"/>
                <a:cs typeface="Arial" pitchFamily="34" charset="0"/>
              </a:rPr>
              <a:t>Πριν την κατασκευή μιας αθλητικής εγκατάστασης .</a:t>
            </a: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Ολοκλήρωση μελέτης σχετικά με τις παραμέτρους που διαμορφώνουν το σχεδιασμό της εγκατάστασης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000496" y="3214686"/>
            <a:ext cx="357190" cy="571504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365127"/>
            <a:ext cx="8501122" cy="1135048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3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3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ΟΡΓΑΝΩΣΗ </a:t>
            </a:r>
            <a:r>
              <a:rPr lang="el-GR" sz="3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&amp; ΔΙΟΙΚΗΣΗ </a:t>
            </a:r>
            <a:r>
              <a:rPr lang="el-GR" sz="3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ΑΘΛΗΤΙΚΩΝ ΕΓΚΑΤΑΣΤΑΣΕΩΝ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30000"/>
              <a:buFont typeface="Wingdings" pitchFamily="2" charset="2"/>
              <a:buChar char="v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Αποτελεί βασικό μέρος </a:t>
            </a:r>
            <a:r>
              <a:rPr lang="el-G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των αρμοδιοτήτων και υποχρεώσεων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του διοικητικού στελέχους του αθλητισμού.</a:t>
            </a: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b="1" i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l-GR" sz="24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Αφορά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Οργάνωση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Συντονισμό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Διεύθυνση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Έλεγχο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baseline="3413" dirty="0" smtClean="0">
                <a:cs typeface="Calibri"/>
              </a:rPr>
              <a:t/>
            </a:r>
            <a:br>
              <a:rPr lang="en-US" b="1" baseline="3413" dirty="0" smtClean="0">
                <a:cs typeface="Calibri"/>
              </a:rPr>
            </a:br>
            <a:r>
              <a:rPr lang="el-GR" sz="31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ΔΙΟΙΚΗΣΗ ΑΘΛΗΤΙΚΩΝ ΕΓΚΑΤΑΣΤΑΣΕΩΝ</a:t>
            </a:r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500726"/>
          </a:xfrm>
        </p:spPr>
        <p:txBody>
          <a:bodyPr/>
          <a:lstStyle/>
          <a:p>
            <a:pPr marL="12700" marR="61081" algn="just">
              <a:lnSpc>
                <a:spcPts val="3360"/>
              </a:lnSpc>
              <a:spcBef>
                <a:spcPts val="168"/>
              </a:spcBef>
            </a:pPr>
            <a:endParaRPr lang="el-GR" baseline="3413" dirty="0" smtClean="0">
              <a:latin typeface="Arial" pitchFamily="34" charset="0"/>
              <a:cs typeface="Arial" pitchFamily="34" charset="0"/>
            </a:endParaRPr>
          </a:p>
          <a:p>
            <a:pPr marL="12700" marR="61081" algn="just">
              <a:lnSpc>
                <a:spcPts val="3360"/>
              </a:lnSpc>
              <a:spcBef>
                <a:spcPts val="168"/>
              </a:spcBef>
              <a:buClr>
                <a:srgbClr val="FF0000"/>
              </a:buClr>
              <a:buFont typeface="Wingdings" pitchFamily="2" charset="2"/>
              <a:buChar char="q"/>
            </a:pPr>
            <a:r>
              <a:rPr lang="el-GR" sz="2800" baseline="3413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2800" baseline="3413" dirty="0">
                <a:latin typeface="Arial" pitchFamily="34" charset="0"/>
                <a:cs typeface="Arial" pitchFamily="34" charset="0"/>
              </a:rPr>
              <a:t>δι</a:t>
            </a:r>
            <a:r>
              <a:rPr lang="el-GR" sz="2800" spc="4" baseline="3413" dirty="0">
                <a:latin typeface="Arial" pitchFamily="34" charset="0"/>
                <a:cs typeface="Arial" pitchFamily="34" charset="0"/>
              </a:rPr>
              <a:t>ο</a:t>
            </a:r>
            <a:r>
              <a:rPr lang="el-GR" sz="2800" baseline="3413" dirty="0">
                <a:latin typeface="Arial" pitchFamily="34" charset="0"/>
                <a:cs typeface="Arial" pitchFamily="34" charset="0"/>
              </a:rPr>
              <a:t>ίκ</a:t>
            </a:r>
            <a:r>
              <a:rPr lang="el-GR" sz="2800" spc="-14" baseline="3413" dirty="0">
                <a:latin typeface="Arial" pitchFamily="34" charset="0"/>
                <a:cs typeface="Arial" pitchFamily="34" charset="0"/>
              </a:rPr>
              <a:t>η</a:t>
            </a:r>
            <a:r>
              <a:rPr lang="el-GR" sz="2800" baseline="3413" dirty="0">
                <a:latin typeface="Arial" pitchFamily="34" charset="0"/>
                <a:cs typeface="Arial" pitchFamily="34" charset="0"/>
              </a:rPr>
              <a:t>ση </a:t>
            </a:r>
            <a:r>
              <a:rPr lang="el-GR" sz="2800" spc="-14" baseline="3413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spc="-9" baseline="3413" dirty="0">
                <a:latin typeface="Arial" pitchFamily="34" charset="0"/>
                <a:cs typeface="Arial" pitchFamily="34" charset="0"/>
              </a:rPr>
              <a:t>ω</a:t>
            </a:r>
            <a:r>
              <a:rPr lang="el-GR" sz="2800" baseline="3413" dirty="0">
                <a:latin typeface="Arial" pitchFamily="34" charset="0"/>
                <a:cs typeface="Arial" pitchFamily="34" charset="0"/>
              </a:rPr>
              <a:t>ν</a:t>
            </a:r>
            <a:r>
              <a:rPr lang="el-GR" sz="2800" spc="-14" baseline="3413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aseline="3413" dirty="0">
                <a:latin typeface="Arial" pitchFamily="34" charset="0"/>
                <a:cs typeface="Arial" pitchFamily="34" charset="0"/>
              </a:rPr>
              <a:t>α</a:t>
            </a:r>
            <a:r>
              <a:rPr lang="el-GR" sz="2800" spc="-29" baseline="3413" dirty="0">
                <a:latin typeface="Arial" pitchFamily="34" charset="0"/>
                <a:cs typeface="Arial" pitchFamily="34" charset="0"/>
              </a:rPr>
              <a:t>θ</a:t>
            </a:r>
            <a:r>
              <a:rPr lang="el-GR" sz="2800" baseline="3413" dirty="0">
                <a:latin typeface="Arial" pitchFamily="34" charset="0"/>
                <a:cs typeface="Arial" pitchFamily="34" charset="0"/>
              </a:rPr>
              <a:t>λ</a:t>
            </a:r>
            <a:r>
              <a:rPr lang="el-GR" sz="2800" spc="-50" baseline="3413" dirty="0">
                <a:latin typeface="Arial" pitchFamily="34" charset="0"/>
                <a:cs typeface="Arial" pitchFamily="34" charset="0"/>
              </a:rPr>
              <a:t>η</a:t>
            </a:r>
            <a:r>
              <a:rPr lang="el-GR" sz="2800" baseline="3413" dirty="0">
                <a:latin typeface="Arial" pitchFamily="34" charset="0"/>
                <a:cs typeface="Arial" pitchFamily="34" charset="0"/>
              </a:rPr>
              <a:t>τι</a:t>
            </a:r>
            <a:r>
              <a:rPr lang="el-GR" sz="2800" spc="-84" baseline="3413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800" spc="-9" baseline="3413" dirty="0">
                <a:latin typeface="Arial" pitchFamily="34" charset="0"/>
                <a:cs typeface="Arial" pitchFamily="34" charset="0"/>
              </a:rPr>
              <a:t>ώ</a:t>
            </a:r>
            <a:r>
              <a:rPr lang="el-GR" sz="2800" baseline="3413" dirty="0">
                <a:latin typeface="Arial" pitchFamily="34" charset="0"/>
                <a:cs typeface="Arial" pitchFamily="34" charset="0"/>
              </a:rPr>
              <a:t>ν </a:t>
            </a:r>
            <a:r>
              <a:rPr lang="el-GR" sz="2800" spc="9" baseline="3413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800" baseline="3413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2800" spc="-114" baseline="3413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800" baseline="3413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800" spc="-19" baseline="3413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spc="-29" baseline="3413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800" spc="29" baseline="3413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800" spc="-14" baseline="3413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spc="-29" baseline="3413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sz="2800" baseline="3413" dirty="0" smtClean="0">
                <a:latin typeface="Arial" pitchFamily="34" charset="0"/>
                <a:cs typeface="Arial" pitchFamily="34" charset="0"/>
              </a:rPr>
              <a:t>σεων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="1" i="1" baseline="2560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800" b="1" i="1" spc="-39" baseline="2560" dirty="0" smtClean="0">
                <a:latin typeface="Arial" pitchFamily="34" charset="0"/>
                <a:cs typeface="Arial" pitchFamily="34" charset="0"/>
              </a:rPr>
              <a:t>ξ</a:t>
            </a:r>
            <a:r>
              <a:rPr lang="el-GR" sz="2800" b="1" i="1" baseline="256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800" b="1" i="1" spc="-19" baseline="2560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2800" b="1" i="1" spc="-14" baseline="256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b="1" i="1" baseline="2560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sz="2800" b="1" i="1" spc="-19" baseline="256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b="1" i="1" baseline="2560" dirty="0" smtClean="0">
                <a:latin typeface="Arial" pitchFamily="34" charset="0"/>
                <a:cs typeface="Arial" pitchFamily="34" charset="0"/>
              </a:rPr>
              <a:t>αι</a:t>
            </a:r>
            <a:r>
              <a:rPr lang="el-GR" sz="2800" b="1" i="1" spc="-25" baseline="25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="1" i="1" baseline="2560" dirty="0">
                <a:latin typeface="Arial" pitchFamily="34" charset="0"/>
                <a:cs typeface="Arial" pitchFamily="34" charset="0"/>
              </a:rPr>
              <a:t>από </a:t>
            </a:r>
            <a:r>
              <a:rPr lang="el-GR" sz="2800" b="1" i="1" spc="-34" baseline="2560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b="1" i="1" baseline="2560" dirty="0">
                <a:latin typeface="Arial" pitchFamily="34" charset="0"/>
                <a:cs typeface="Arial" pitchFamily="34" charset="0"/>
              </a:rPr>
              <a:t>ο </a:t>
            </a:r>
            <a:r>
              <a:rPr lang="el-GR" sz="2800" b="1" i="1" spc="-14" baseline="2560" dirty="0">
                <a:latin typeface="Arial" pitchFamily="34" charset="0"/>
                <a:cs typeface="Arial" pitchFamily="34" charset="0"/>
              </a:rPr>
              <a:t>ι</a:t>
            </a:r>
            <a:r>
              <a:rPr lang="el-GR" sz="2800" b="1" i="1" baseline="2560" dirty="0">
                <a:latin typeface="Arial" pitchFamily="34" charset="0"/>
                <a:cs typeface="Arial" pitchFamily="34" charset="0"/>
              </a:rPr>
              <a:t>διοκτ</a:t>
            </a:r>
            <a:r>
              <a:rPr lang="el-GR" sz="2800" b="1" i="1" spc="-14" baseline="2560" dirty="0">
                <a:latin typeface="Arial" pitchFamily="34" charset="0"/>
                <a:cs typeface="Arial" pitchFamily="34" charset="0"/>
              </a:rPr>
              <a:t>η</a:t>
            </a:r>
            <a:r>
              <a:rPr lang="el-GR" sz="2800" b="1" i="1" baseline="2560" dirty="0">
                <a:latin typeface="Arial" pitchFamily="34" charset="0"/>
                <a:cs typeface="Arial" pitchFamily="34" charset="0"/>
              </a:rPr>
              <a:t>σι</a:t>
            </a:r>
            <a:r>
              <a:rPr lang="el-GR" sz="2800" b="1" i="1" spc="-9" baseline="2560" dirty="0">
                <a:latin typeface="Arial" pitchFamily="34" charset="0"/>
                <a:cs typeface="Arial" pitchFamily="34" charset="0"/>
              </a:rPr>
              <a:t>α</a:t>
            </a:r>
            <a:r>
              <a:rPr lang="el-GR" sz="2800" b="1" i="1" spc="-114" baseline="2560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800" b="1" i="1" baseline="2560" dirty="0">
                <a:latin typeface="Arial" pitchFamily="34" charset="0"/>
                <a:cs typeface="Arial" pitchFamily="34" charset="0"/>
              </a:rPr>
              <a:t>ό</a:t>
            </a:r>
            <a:r>
              <a:rPr lang="el-GR" sz="2800" b="1" i="1" spc="-9" baseline="256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="1" i="1" baseline="2560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b="1" i="1" spc="-9" baseline="2560" dirty="0">
                <a:latin typeface="Arial" pitchFamily="34" charset="0"/>
                <a:cs typeface="Arial" pitchFamily="34" charset="0"/>
              </a:rPr>
              <a:t>η</a:t>
            </a:r>
            <a:r>
              <a:rPr lang="el-GR" sz="2800" b="1" i="1" baseline="2560" dirty="0">
                <a:latin typeface="Arial" pitchFamily="34" charset="0"/>
                <a:cs typeface="Arial" pitchFamily="34" charset="0"/>
              </a:rPr>
              <a:t>ς </a:t>
            </a:r>
            <a:r>
              <a:rPr lang="el-GR" sz="2800" b="1" i="1" spc="-104" baseline="2560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800" b="1" i="1" baseline="2560" dirty="0" smtClean="0">
                <a:latin typeface="Arial" pitchFamily="34" charset="0"/>
                <a:cs typeface="Arial" pitchFamily="34" charset="0"/>
              </a:rPr>
              <a:t>αθ</a:t>
            </a:r>
            <a:r>
              <a:rPr lang="el-GR" sz="2800" b="1" i="1" spc="-54" baseline="2560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800" b="1" i="1" spc="29" baseline="2560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800" b="1" i="1" spc="-14" baseline="256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b="1" i="1" baseline="2560" dirty="0" smtClean="0">
                <a:latin typeface="Arial" pitchFamily="34" charset="0"/>
                <a:cs typeface="Arial" pitchFamily="34" charset="0"/>
              </a:rPr>
              <a:t>ώς.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aseline="2560" dirty="0" smtClean="0">
                <a:latin typeface="Arial" pitchFamily="34" charset="0"/>
                <a:cs typeface="Arial" pitchFamily="34" charset="0"/>
              </a:rPr>
              <a:t>Συνήθως</a:t>
            </a:r>
            <a:r>
              <a:rPr lang="el-GR" sz="2800" spc="-19" baseline="25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υπ</a:t>
            </a:r>
            <a:r>
              <a:rPr lang="el-GR" sz="2800" spc="4" baseline="2560" dirty="0">
                <a:latin typeface="Arial" pitchFamily="34" charset="0"/>
                <a:cs typeface="Arial" pitchFamily="34" charset="0"/>
              </a:rPr>
              <a:t>ε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ύθυνα</a:t>
            </a:r>
            <a:r>
              <a:rPr lang="el-GR" sz="2800" spc="-9" baseline="256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για</a:t>
            </a:r>
            <a:r>
              <a:rPr lang="el-GR" sz="2800" spc="-9" baseline="256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τις </a:t>
            </a:r>
            <a:r>
              <a:rPr lang="el-GR" sz="2800" baseline="2560" dirty="0" smtClean="0">
                <a:latin typeface="Arial" pitchFamily="34" charset="0"/>
                <a:cs typeface="Arial" pitchFamily="34" charset="0"/>
              </a:rPr>
              <a:t>εγ</a:t>
            </a:r>
            <a:r>
              <a:rPr lang="el-GR" sz="2800" spc="-119" baseline="2560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800" baseline="256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800" spc="-19" baseline="256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spc="-29" baseline="256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800" spc="29" baseline="2560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800" spc="-14" baseline="256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spc="-29" baseline="2560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sz="2800" baseline="2560" dirty="0" smtClean="0">
                <a:latin typeface="Arial" pitchFamily="34" charset="0"/>
                <a:cs typeface="Arial" pitchFamily="34" charset="0"/>
              </a:rPr>
              <a:t>σεις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aseline="2560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800" spc="-50" baseline="2560" dirty="0" smtClean="0">
                <a:latin typeface="Arial" pitchFamily="34" charset="0"/>
                <a:cs typeface="Arial" pitchFamily="34" charset="0"/>
              </a:rPr>
              <a:t>ί</a:t>
            </a:r>
            <a:r>
              <a:rPr lang="el-GR" sz="2800" baseline="2560" dirty="0" smtClean="0">
                <a:latin typeface="Arial" pitchFamily="34" charset="0"/>
                <a:cs typeface="Arial" pitchFamily="34" charset="0"/>
              </a:rPr>
              <a:t>ναι </a:t>
            </a:r>
            <a:r>
              <a:rPr lang="el-GR" sz="2800" spc="-25" baseline="2560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α διοι</a:t>
            </a:r>
            <a:r>
              <a:rPr lang="el-GR" sz="2800" spc="-9" baseline="2560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800" spc="-50" baseline="2560" dirty="0">
                <a:latin typeface="Arial" pitchFamily="34" charset="0"/>
                <a:cs typeface="Arial" pitchFamily="34" charset="0"/>
              </a:rPr>
              <a:t>η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τι</a:t>
            </a:r>
            <a:r>
              <a:rPr lang="el-GR" sz="2800" spc="-119" baseline="2560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ά συμ</a:t>
            </a:r>
            <a:r>
              <a:rPr lang="el-GR" sz="2800" spc="4" baseline="2560" dirty="0">
                <a:latin typeface="Arial" pitchFamily="34" charset="0"/>
                <a:cs typeface="Arial" pitchFamily="34" charset="0"/>
              </a:rPr>
              <a:t>β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ο</a:t>
            </a:r>
            <a:r>
              <a:rPr lang="el-GR" sz="2800" spc="-75" baseline="2560" dirty="0">
                <a:latin typeface="Arial" pitchFamily="34" charset="0"/>
                <a:cs typeface="Arial" pitchFamily="34" charset="0"/>
              </a:rPr>
              <a:t>ύ</a:t>
            </a:r>
            <a:r>
              <a:rPr lang="el-GR" sz="2800" spc="-19" baseline="2560" dirty="0">
                <a:latin typeface="Arial" pitchFamily="34" charset="0"/>
                <a:cs typeface="Arial" pitchFamily="34" charset="0"/>
              </a:rPr>
              <a:t>λ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ια,</a:t>
            </a:r>
            <a:r>
              <a:rPr lang="el-GR" sz="2800" spc="-44" baseline="256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spc="-14" baseline="2560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α </a:t>
            </a:r>
            <a:r>
              <a:rPr lang="el-GR" sz="2800" baseline="256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800" spc="4" baseline="256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800" baseline="2560" dirty="0" smtClean="0">
                <a:latin typeface="Arial" pitchFamily="34" charset="0"/>
                <a:cs typeface="Arial" pitchFamily="34" charset="0"/>
              </a:rPr>
              <a:t>οία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aseline="2560" dirty="0" smtClean="0">
                <a:latin typeface="Arial" pitchFamily="34" charset="0"/>
                <a:cs typeface="Arial" pitchFamily="34" charset="0"/>
              </a:rPr>
              <a:t>ορίζο</a:t>
            </a:r>
            <a:r>
              <a:rPr lang="el-GR" sz="2800" spc="29" baseline="2560" dirty="0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z="2800" spc="-14" baseline="256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baseline="2560" dirty="0" smtClean="0">
                <a:latin typeface="Arial" pitchFamily="34" charset="0"/>
                <a:cs typeface="Arial" pitchFamily="34" charset="0"/>
              </a:rPr>
              <a:t>αι</a:t>
            </a:r>
            <a:r>
              <a:rPr lang="el-GR" sz="2800" spc="-34" baseline="25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από </a:t>
            </a:r>
            <a:r>
              <a:rPr lang="el-GR" sz="2800" spc="-29" baseline="2560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ον ε</a:t>
            </a:r>
            <a:r>
              <a:rPr lang="el-GR" sz="2800" spc="-109" baseline="2560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800" spc="-29" baseline="2560" dirty="0">
                <a:latin typeface="Arial" pitchFamily="34" charset="0"/>
                <a:cs typeface="Arial" pitchFamily="34" charset="0"/>
              </a:rPr>
              <a:t>ά</a:t>
            </a:r>
            <a:r>
              <a:rPr lang="el-GR" sz="2800" spc="29" baseline="2560" dirty="0">
                <a:latin typeface="Arial" pitchFamily="34" charset="0"/>
                <a:cs typeface="Arial" pitchFamily="34" charset="0"/>
              </a:rPr>
              <a:t>σ</a:t>
            </a:r>
            <a:r>
              <a:rPr lang="el-GR" sz="2800" spc="-29" baseline="2560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οτε</a:t>
            </a:r>
            <a:r>
              <a:rPr lang="el-GR" sz="2800" spc="-9" baseline="256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φορ</a:t>
            </a:r>
            <a:r>
              <a:rPr lang="el-GR" sz="2800" spc="-25" baseline="2560" dirty="0">
                <a:latin typeface="Arial" pitchFamily="34" charset="0"/>
                <a:cs typeface="Arial" pitchFamily="34" charset="0"/>
              </a:rPr>
              <a:t>έ</a:t>
            </a:r>
            <a:r>
              <a:rPr lang="el-GR" sz="2800" baseline="2560" dirty="0">
                <a:latin typeface="Arial" pitchFamily="34" charset="0"/>
                <a:cs typeface="Arial" pitchFamily="34" charset="0"/>
              </a:rPr>
              <a:t>α</a:t>
            </a:r>
            <a:r>
              <a:rPr lang="el-GR" sz="2800" baseline="256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2700" marR="61081" algn="just">
              <a:lnSpc>
                <a:spcPts val="3360"/>
              </a:lnSpc>
              <a:spcBef>
                <a:spcPts val="168"/>
              </a:spcBef>
              <a:buClr>
                <a:srgbClr val="FF0000"/>
              </a:buClr>
              <a:buFont typeface="Wingdings" pitchFamily="2" charset="2"/>
              <a:buChar char="q"/>
            </a:pPr>
            <a:endParaRPr lang="el-GR" sz="2800" dirty="0">
              <a:latin typeface="Arial" pitchFamily="34" charset="0"/>
              <a:cs typeface="Arial" pitchFamily="34" charset="0"/>
            </a:endParaRPr>
          </a:p>
          <a:p>
            <a:pPr marL="12700" marR="459724" algn="just">
              <a:lnSpc>
                <a:spcPts val="3906"/>
              </a:lnSpc>
              <a:spcBef>
                <a:spcPts val="930"/>
              </a:spcBef>
              <a:buClr>
                <a:srgbClr val="FF0000"/>
              </a:buClr>
              <a:buFont typeface="Wingdings" pitchFamily="2" charset="2"/>
              <a:buChar char="q"/>
            </a:pPr>
            <a:r>
              <a:rPr lang="el-GR" sz="2800" baseline="3413" dirty="0">
                <a:latin typeface="Arial" pitchFamily="34" charset="0"/>
                <a:cs typeface="Arial" pitchFamily="34" charset="0"/>
              </a:rPr>
              <a:t>Πρόκειται κυρίως για άτομα που έχουν </a:t>
            </a:r>
            <a:r>
              <a:rPr lang="en-US" sz="2800" baseline="3413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="1" i="1" baseline="3413" dirty="0">
                <a:latin typeface="Arial" pitchFamily="34" charset="0"/>
                <a:cs typeface="Arial" pitchFamily="34" charset="0"/>
              </a:rPr>
              <a:t>εμπειρία από </a:t>
            </a:r>
            <a:r>
              <a:rPr lang="el-GR" sz="2800" b="1" i="1" baseline="3413" dirty="0" smtClean="0">
                <a:latin typeface="Arial" pitchFamily="34" charset="0"/>
                <a:cs typeface="Arial" pitchFamily="34" charset="0"/>
              </a:rPr>
              <a:t>την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="1" i="1" baseline="3413" dirty="0" smtClean="0">
                <a:latin typeface="Arial" pitchFamily="34" charset="0"/>
                <a:cs typeface="Arial" pitchFamily="34" charset="0"/>
              </a:rPr>
              <a:t>ενασχόλησή </a:t>
            </a:r>
            <a:r>
              <a:rPr lang="el-GR" sz="2800" baseline="3413" dirty="0">
                <a:latin typeface="Arial" pitchFamily="34" charset="0"/>
                <a:cs typeface="Arial" pitchFamily="34" charset="0"/>
              </a:rPr>
              <a:t>τους με τον </a:t>
            </a:r>
            <a:r>
              <a:rPr lang="el-GR" sz="2800" baseline="3413" dirty="0" smtClean="0">
                <a:latin typeface="Arial" pitchFamily="34" charset="0"/>
                <a:cs typeface="Arial" pitchFamily="34" charset="0"/>
              </a:rPr>
              <a:t>αθλητισμό</a:t>
            </a:r>
            <a:r>
              <a:rPr lang="el-GR" sz="2800" baseline="3413" dirty="0">
                <a:latin typeface="Arial" pitchFamily="34" charset="0"/>
                <a:cs typeface="Arial" pitchFamily="34" charset="0"/>
              </a:rPr>
              <a:t>, </a:t>
            </a:r>
            <a:r>
              <a:rPr lang="el-GR" sz="2800" b="1" i="1" baseline="3413" dirty="0">
                <a:latin typeface="Arial" pitchFamily="34" charset="0"/>
                <a:cs typeface="Arial" pitchFamily="34" charset="0"/>
              </a:rPr>
              <a:t>αλλά αυτό δεν εξασφαλίζει την </a:t>
            </a:r>
            <a:r>
              <a:rPr lang="en-US" sz="2800" b="1" i="1" baseline="3413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="1" i="1" baseline="3413" dirty="0">
                <a:latin typeface="Arial" pitchFamily="34" charset="0"/>
                <a:cs typeface="Arial" pitchFamily="34" charset="0"/>
              </a:rPr>
              <a:t>αποτελεσματική διαχείριση της</a:t>
            </a:r>
            <a:r>
              <a:rPr lang="en-US" sz="2800" b="1" i="1" baseline="3413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="1" i="1" baseline="3413" dirty="0">
                <a:latin typeface="Arial" pitchFamily="34" charset="0"/>
                <a:cs typeface="Arial" pitchFamily="34" charset="0"/>
              </a:rPr>
              <a:t>εγκατάστασης</a:t>
            </a:r>
            <a:r>
              <a:rPr lang="el-GR" sz="2800" baseline="3413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baseline="3413" dirty="0" smtClean="0">
              <a:latin typeface="Arial" pitchFamily="34" charset="0"/>
              <a:cs typeface="Arial" pitchFamily="34" charset="0"/>
            </a:endParaRPr>
          </a:p>
          <a:p>
            <a:pPr marL="12700" marR="459724">
              <a:lnSpc>
                <a:spcPts val="3906"/>
              </a:lnSpc>
              <a:spcBef>
                <a:spcPts val="930"/>
              </a:spcBef>
            </a:pPr>
            <a:endParaRPr lang="el-GR" baseline="3413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1656</Words>
  <Application>Microsoft Office PowerPoint</Application>
  <PresentationFormat>Προβολή στην οθόνη (4:3)</PresentationFormat>
  <Paragraphs>278</Paragraphs>
  <Slides>31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2" baseType="lpstr">
      <vt:lpstr>Θέμα του Office</vt:lpstr>
      <vt:lpstr> ΔΙΟΙΚΗΣΗ ΚΑΙ ΟΡΓΑΝΩΣΗ ΤΟΥ ΑΘΛΗΤΙΣΜΟΥ ΔΙΟΙΚΗΣΗ ΑΘΛΗΤΙΚΩΝ ΕΓΚΑΤΑΣΤΑΣΕΩΝ</vt:lpstr>
      <vt:lpstr>ΕΙΣΑΓΩΓΗ ΣΤΙΣ ΑΘΛΗΤΙΚΕΣ ΕΓΚΑΤΑΣΤΑΣΕΙΣ</vt:lpstr>
      <vt:lpstr>ΕΙΣΑΓΩΓΗ ΣΤΙΣ ΑΘΛΗΤΙΚΕΣ ΕΓΚΑΤΑΣΤΑΣΕΙΣ</vt:lpstr>
      <vt:lpstr>ΕΙΣΑΓΩΓΗ ΣΤΙΣ ΑΘΛΗΤΙΚΕΣ ΕΓΚΑΤΑΣΤΑΣΕΙΣ</vt:lpstr>
      <vt:lpstr>ΑΝΑΓΚΕΣ ΓΙΑ ΔΗΜΙΟΥΡΓΙΑ ΑΘΛΗΤΙΚΩΝ ΕΓΚΑΤΑΣΤΑΣΕΩΝ</vt:lpstr>
      <vt:lpstr>ΑΝΑΓΚΕΣ ΓΙΑ ΔΗΜΙΟΥΡΓΙΑ ΑΘΛΗΤΙΚΩΝ ΕΓΚΑΤΑΣΤΑΣΕΩΝ</vt:lpstr>
      <vt:lpstr>ΑΝΑΓΚΕΣ ΓΙΑ ΔΗΜΙΟΥΡΓΙΑ ΑΘΛΗΤΙΚΩΝ ΕΓΚΑΤΑΣΤΑΣΕΩΝ</vt:lpstr>
      <vt:lpstr> ΟΡΓΑΝΩΣΗ &amp; ΔΙΟΙΚΗΣΗ ΑΘΛΗΤΙΚΩΝ ΕΓΚΑΤΑΣΤΑΣΕΩΝ </vt:lpstr>
      <vt:lpstr> ΔΙΟΙΚΗΣΗ ΑΘΛΗΤΙΚΩΝ ΕΓΚΑΤΑΣΤΑΣΕΩΝ </vt:lpstr>
      <vt:lpstr> ΔΙΟΙΚΗΣΗ ΑΘΛΗΤΙΚΩΝ ΕΓΚΑΤΑΣΤΑΣΕΩΝ </vt:lpstr>
      <vt:lpstr>ΔΙΟΙΚΗΣΗ ΑΘΛΗΤΙΚΩΝ ΕΓΚΑΤΑΣΤΑΣΕΩΝ</vt:lpstr>
      <vt:lpstr> ΙΔΙΟΚΤΗΤΗΣ </vt:lpstr>
      <vt:lpstr> ΜΗ-ΚΕΡΔΟΣΚΟΠΙΚΟΣ ΟΡΓΑΝΙΣΜΟΣ </vt:lpstr>
      <vt:lpstr> ΙΔΙΩΤΙΚΟ ΜΑΝΑΤΖΜΕΝΤ </vt:lpstr>
      <vt:lpstr>ΙΔΙΩΤΙΚΟ ΜΑΝΑΤΖΜΕΝΤ</vt:lpstr>
      <vt:lpstr> ΣΤΕΛΕΧΩΣΗ </vt:lpstr>
      <vt:lpstr>ΔΙΟΙΚΗΣΗ ΑΘΛΗΤΙΚΩΝ ΕΓΚΑΤΑΣΤΑΣΕΩΝ</vt:lpstr>
      <vt:lpstr>ΔΙΟΙΚΗΣΗ ΑΘΛΗΤΙΚΩΝ ΕΓΚΑΤΑΣΤΑΣΕΩΝ</vt:lpstr>
      <vt:lpstr>ΔΙΟΙΚΗΣΗ ΑΘΛΗΤΙΚΩΝ ΕΓΚΑΤΑΣΤΑΣΕΩΝ</vt:lpstr>
      <vt:lpstr>ΕΣΩΤΕΡΙΚΟΣ ΚΑΝΟΝΙΣΜΟΣ ΛΕΙΤΟΥΡΓΙΑΣ </vt:lpstr>
      <vt:lpstr> ΟΡΓΑΝΟΓΡΑΜΜΑ / ΠΕΡΙΓΡΑΦΗ ΕΓΚΑΤΑΣΤΑΣΗΣ 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ΒΙΒΛΙΟΓΡΑΦΙΑ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MATINA</dc:creator>
  <cp:lastModifiedBy>MATINA</cp:lastModifiedBy>
  <cp:revision>62</cp:revision>
  <dcterms:created xsi:type="dcterms:W3CDTF">2024-04-09T11:51:01Z</dcterms:created>
  <dcterms:modified xsi:type="dcterms:W3CDTF">2024-04-17T10:01:04Z</dcterms:modified>
</cp:coreProperties>
</file>