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86" r:id="rId2"/>
    <p:sldId id="288" r:id="rId3"/>
    <p:sldId id="262" r:id="rId4"/>
    <p:sldId id="263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64" r:id="rId14"/>
    <p:sldId id="303" r:id="rId15"/>
    <p:sldId id="265" r:id="rId16"/>
    <p:sldId id="298" r:id="rId17"/>
    <p:sldId id="301" r:id="rId18"/>
    <p:sldId id="304" r:id="rId19"/>
    <p:sldId id="305" r:id="rId20"/>
    <p:sldId id="306" r:id="rId21"/>
    <p:sldId id="307" r:id="rId22"/>
    <p:sldId id="266" r:id="rId23"/>
    <p:sldId id="267" r:id="rId24"/>
    <p:sldId id="268" r:id="rId25"/>
    <p:sldId id="269" r:id="rId26"/>
    <p:sldId id="309" r:id="rId27"/>
    <p:sldId id="310" r:id="rId28"/>
    <p:sldId id="273" r:id="rId29"/>
    <p:sldId id="271" r:id="rId30"/>
    <p:sldId id="272" r:id="rId31"/>
    <p:sldId id="312" r:id="rId32"/>
    <p:sldId id="313" r:id="rId33"/>
    <p:sldId id="274" r:id="rId34"/>
    <p:sldId id="275" r:id="rId35"/>
    <p:sldId id="276" r:id="rId36"/>
    <p:sldId id="277" r:id="rId37"/>
    <p:sldId id="278" r:id="rId38"/>
    <p:sldId id="279" r:id="rId39"/>
    <p:sldId id="280" r:id="rId40"/>
    <p:sldId id="281" r:id="rId41"/>
    <p:sldId id="282" r:id="rId42"/>
    <p:sldId id="283" r:id="rId43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8519" autoAdjust="0"/>
    <p:restoredTop sz="94660"/>
  </p:normalViewPr>
  <p:slideViewPr>
    <p:cSldViewPr>
      <p:cViewPr>
        <p:scale>
          <a:sx n="70" d="100"/>
          <a:sy n="70" d="100"/>
        </p:scale>
        <p:origin x="-1152" y="-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3F416CD-67A3-4CF0-A210-F6AF31AC147F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3F416CD-67A3-4CF0-A210-F6AF31AC147F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3F416CD-67A3-4CF0-A210-F6AF31AC147F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3F416CD-67A3-4CF0-A210-F6AF31AC147F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5/22/2024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3F416CD-67A3-4CF0-A210-F6AF31AC147F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3F416CD-67A3-4CF0-A210-F6AF31AC147F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3F416CD-67A3-4CF0-A210-F6AF31AC147F}" type="datetimeFigureOut">
              <a:rPr lang="en-US" smtClean="0"/>
              <a:pPr/>
              <a:t>5/22/2024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5/22/2024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38200" y="2743200"/>
            <a:ext cx="8062912" cy="1470025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ΟΡΓΑΝΩΣΗ ΚΑΙ ΔΙΟΙΚΗΣΗ ΤΟΥ ΑΘΛΗΤΙΣΜΟΥ</a:t>
            </a:r>
            <a:endParaRPr lang="el-GR" sz="3200" b="1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838200" y="4572000"/>
            <a:ext cx="8062912" cy="1752600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ΗΓΕΣΙΑ</a:t>
            </a:r>
            <a:endParaRPr lang="el-GR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381000" y="5562600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ΣΑΕΚ ΣΙΝΔΟΥ</a:t>
            </a:r>
            <a: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l-GR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ΕΚΠΑΙΔΕΥΤΗΣ ΓΥΜΝΑΣΤΙΚΗΣ ΜΕ ΒΑΡΗ Β</a:t>
            </a:r>
            <a:r>
              <a:rPr lang="el-G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    ΔΙΑΦΟΡΕΣ ΗΓΕΣΙΑ &amp; ΜΑΝΑΤΖΜΕΝΤ </a:t>
            </a:r>
            <a:r>
              <a:rPr lang="el-GR" sz="1400" dirty="0" smtClean="0">
                <a:latin typeface="Calibri Light"/>
                <a:cs typeface="Calibri Light"/>
              </a:rPr>
              <a:t/>
            </a:r>
            <a:br>
              <a:rPr lang="el-GR" sz="1400" dirty="0" smtClean="0">
                <a:latin typeface="Calibri Light"/>
                <a:cs typeface="Calibri Light"/>
              </a:rPr>
            </a:b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37160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bject 13"/>
          <p:cNvSpPr/>
          <p:nvPr/>
        </p:nvSpPr>
        <p:spPr>
          <a:xfrm>
            <a:off x="0" y="12192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13"/>
          <p:cNvSpPr/>
          <p:nvPr/>
        </p:nvSpPr>
        <p:spPr>
          <a:xfrm>
            <a:off x="0" y="64008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6 - Ορθογώνιο"/>
          <p:cNvSpPr/>
          <p:nvPr/>
        </p:nvSpPr>
        <p:spPr>
          <a:xfrm>
            <a:off x="6248400" y="5867400"/>
            <a:ext cx="243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spc="14" baseline="3175" dirty="0" smtClean="0">
                <a:solidFill>
                  <a:srgbClr val="FFFF00"/>
                </a:solidFill>
                <a:latin typeface="Calibri Light"/>
                <a:cs typeface="Calibri Light"/>
              </a:rPr>
              <a:t>(</a:t>
            </a:r>
            <a:r>
              <a:rPr lang="el-GR" sz="2800" b="1" baseline="5688" dirty="0" err="1" smtClean="0">
                <a:solidFill>
                  <a:srgbClr val="FFFF00"/>
                </a:solidFill>
                <a:latin typeface="Calibri Light"/>
                <a:cs typeface="Calibri Light"/>
              </a:rPr>
              <a:t>Μπουρα</a:t>
            </a:r>
            <a:r>
              <a:rPr lang="el-GR" sz="2800" b="1" spc="-9" baseline="5688" dirty="0" err="1" smtClean="0">
                <a:solidFill>
                  <a:srgbClr val="FFFF00"/>
                </a:solidFill>
                <a:latin typeface="Calibri Light"/>
                <a:cs typeface="Calibri Light"/>
              </a:rPr>
              <a:t>ν</a:t>
            </a:r>
            <a:r>
              <a:rPr lang="el-GR" sz="2800" b="1" baseline="5688" dirty="0" err="1" smtClean="0">
                <a:solidFill>
                  <a:srgbClr val="FFFF00"/>
                </a:solidFill>
                <a:latin typeface="Calibri Light"/>
                <a:cs typeface="Calibri Light"/>
              </a:rPr>
              <a:t>τά</a:t>
            </a:r>
            <a:r>
              <a:rPr lang="el-GR" sz="2800" b="1" spc="4" baseline="5688" dirty="0" err="1" smtClean="0">
                <a:solidFill>
                  <a:srgbClr val="FFFF00"/>
                </a:solidFill>
                <a:latin typeface="Calibri Light"/>
                <a:cs typeface="Calibri Light"/>
              </a:rPr>
              <a:t>ς</a:t>
            </a:r>
            <a:r>
              <a:rPr lang="el-GR" sz="2800" b="1" baseline="5688" dirty="0" smtClean="0">
                <a:solidFill>
                  <a:srgbClr val="FFFF00"/>
                </a:solidFill>
                <a:latin typeface="Calibri Light"/>
                <a:cs typeface="Calibri Light"/>
              </a:rPr>
              <a:t>,</a:t>
            </a:r>
            <a:r>
              <a:rPr lang="el-GR" sz="2800" b="1" spc="-34" baseline="5688" dirty="0" smtClean="0">
                <a:solidFill>
                  <a:srgbClr val="FFFF00"/>
                </a:solidFill>
                <a:latin typeface="Calibri Light"/>
                <a:cs typeface="Calibri Light"/>
              </a:rPr>
              <a:t> </a:t>
            </a:r>
            <a:r>
              <a:rPr lang="el-GR" sz="2800" b="1" baseline="5688" dirty="0" smtClean="0">
                <a:solidFill>
                  <a:srgbClr val="FFFF00"/>
                </a:solidFill>
                <a:latin typeface="Calibri Light"/>
                <a:cs typeface="Calibri Light"/>
              </a:rPr>
              <a:t>2</a:t>
            </a:r>
            <a:r>
              <a:rPr lang="el-GR" sz="2800" b="1" spc="-9" baseline="5688" dirty="0" smtClean="0">
                <a:solidFill>
                  <a:srgbClr val="FFFF00"/>
                </a:solidFill>
                <a:latin typeface="Calibri Light"/>
                <a:cs typeface="Calibri Light"/>
              </a:rPr>
              <a:t>0</a:t>
            </a:r>
            <a:r>
              <a:rPr lang="el-GR" sz="2800" b="1" baseline="5688" dirty="0" smtClean="0">
                <a:solidFill>
                  <a:srgbClr val="FFFF00"/>
                </a:solidFill>
                <a:latin typeface="Calibri Light"/>
                <a:cs typeface="Calibri Light"/>
              </a:rPr>
              <a:t>1</a:t>
            </a:r>
            <a:r>
              <a:rPr lang="el-GR" sz="2800" b="1" spc="-9" baseline="5688" dirty="0" smtClean="0">
                <a:solidFill>
                  <a:srgbClr val="FFFF00"/>
                </a:solidFill>
                <a:latin typeface="Calibri Light"/>
                <a:cs typeface="Calibri Light"/>
              </a:rPr>
              <a:t>5</a:t>
            </a:r>
            <a:r>
              <a:rPr lang="el-GR" sz="2800" b="1" baseline="5688" dirty="0" smtClean="0">
                <a:solidFill>
                  <a:srgbClr val="FFFF00"/>
                </a:solidFill>
                <a:latin typeface="Calibri Light"/>
                <a:cs typeface="Calibri Light"/>
              </a:rPr>
              <a:t>)</a:t>
            </a:r>
            <a:endParaRPr lang="el-GR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027906"/>
          </a:xfrm>
        </p:spPr>
        <p:txBody>
          <a:bodyPr>
            <a:normAutofit/>
          </a:bodyPr>
          <a:lstStyle/>
          <a:p>
            <a:pPr algn="ctr"/>
            <a:r>
              <a:rPr lang="el-GR" sz="49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ΔΙΑΚΡΙΣΗ ΜΑΝΑΤΖΕΡ - ΗΓΕΤΗ</a:t>
            </a:r>
            <a:endParaRPr lang="el-GR" sz="49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bject 13"/>
          <p:cNvSpPr/>
          <p:nvPr/>
        </p:nvSpPr>
        <p:spPr>
          <a:xfrm flipV="1">
            <a:off x="0" y="1066800"/>
            <a:ext cx="9144000" cy="22860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13"/>
          <p:cNvSpPr/>
          <p:nvPr/>
        </p:nvSpPr>
        <p:spPr>
          <a:xfrm>
            <a:off x="0" y="62484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 fontScale="90000"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ΗΓΕΣΙΑ ΕΝΑΝΤΙ ΔΙΟΙΚΗΣΗΣ</a:t>
            </a:r>
            <a:b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endParaRPr lang="el-GR" sz="5400" b="1" baseline="3413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2133600"/>
            <a:ext cx="9143999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bject 19"/>
          <p:cNvSpPr/>
          <p:nvPr/>
        </p:nvSpPr>
        <p:spPr>
          <a:xfrm>
            <a:off x="0" y="14478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19"/>
          <p:cNvSpPr/>
          <p:nvPr/>
        </p:nvSpPr>
        <p:spPr>
          <a:xfrm>
            <a:off x="0" y="60960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62484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33400" y="352425"/>
            <a:ext cx="830580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ΗΓΕΣΙΑ</a:t>
            </a:r>
            <a:endParaRPr lang="el-GR" sz="54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8840" y="1549019"/>
            <a:ext cx="370301" cy="1590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795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C000"/>
                </a:solidFill>
                <a:latin typeface="Calibri"/>
                <a:cs typeface="Calibri"/>
              </a:rPr>
              <a:t>Ο</a:t>
            </a:r>
            <a:endParaRPr sz="3200">
              <a:solidFill>
                <a:srgbClr val="FFC000"/>
              </a:solidFill>
              <a:latin typeface="Calibri"/>
              <a:cs typeface="Calibri"/>
            </a:endParaRPr>
          </a:p>
          <a:p>
            <a:pPr marL="127304">
              <a:lnSpc>
                <a:spcPct val="101725"/>
              </a:lnSpc>
              <a:spcBef>
                <a:spcPts val="964"/>
              </a:spcBef>
            </a:pPr>
            <a:r>
              <a:rPr sz="2800" spc="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800">
              <a:solidFill>
                <a:srgbClr val="FF0000"/>
              </a:solidFill>
              <a:latin typeface="Calibri"/>
              <a:cs typeface="Calibri"/>
            </a:endParaRPr>
          </a:p>
          <a:p>
            <a:pPr marL="127304" marR="197">
              <a:lnSpc>
                <a:spcPct val="101725"/>
              </a:lnSpc>
              <a:spcBef>
                <a:spcPts val="1142"/>
              </a:spcBef>
            </a:pPr>
            <a:r>
              <a:rPr sz="2800" spc="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80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45871" y="1549019"/>
            <a:ext cx="4341330" cy="15900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4525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C000"/>
                </a:solidFill>
                <a:latin typeface="Calibri"/>
                <a:cs typeface="Calibri"/>
              </a:rPr>
              <a:t>Η</a:t>
            </a:r>
            <a:r>
              <a:rPr sz="4800" b="1" spc="-14" baseline="3413" dirty="0" smtClean="0">
                <a:solidFill>
                  <a:srgbClr val="FFC000"/>
                </a:solidFill>
                <a:latin typeface="Calibri"/>
                <a:cs typeface="Calibri"/>
              </a:rPr>
              <a:t>γ</a:t>
            </a:r>
            <a:r>
              <a:rPr sz="4800" b="1" spc="0" baseline="3413" dirty="0" smtClean="0">
                <a:solidFill>
                  <a:srgbClr val="FFC000"/>
                </a:solidFill>
                <a:latin typeface="Calibri"/>
                <a:cs typeface="Calibri"/>
              </a:rPr>
              <a:t>έτης πρ</a:t>
            </a:r>
            <a:r>
              <a:rPr sz="4800" b="1" spc="-9" baseline="3413" dirty="0" smtClean="0">
                <a:solidFill>
                  <a:srgbClr val="FFC000"/>
                </a:solidFill>
                <a:latin typeface="Calibri"/>
                <a:cs typeface="Calibri"/>
              </a:rPr>
              <a:t>έ</a:t>
            </a:r>
            <a:r>
              <a:rPr sz="4800" b="1" spc="0" baseline="3413" dirty="0" smtClean="0">
                <a:solidFill>
                  <a:srgbClr val="FFC000"/>
                </a:solidFill>
                <a:latin typeface="Calibri"/>
                <a:cs typeface="Calibri"/>
              </a:rPr>
              <a:t>πει</a:t>
            </a:r>
            <a:r>
              <a:rPr sz="4800" b="1" spc="-19" baseline="3413" dirty="0" smtClean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C000"/>
                </a:solidFill>
                <a:latin typeface="Calibri"/>
                <a:cs typeface="Calibri"/>
              </a:rPr>
              <a:t>να:</a:t>
            </a:r>
            <a:endParaRPr sz="3200">
              <a:solidFill>
                <a:srgbClr val="FFC000"/>
              </a:solidFill>
              <a:latin typeface="Calibri"/>
              <a:cs typeface="Calibri"/>
            </a:endParaRPr>
          </a:p>
          <a:p>
            <a:pPr marL="46734">
              <a:lnSpc>
                <a:spcPct val="101725"/>
              </a:lnSpc>
              <a:spcBef>
                <a:spcPts val="964"/>
              </a:spcBef>
            </a:pPr>
            <a:r>
              <a:rPr sz="2800" spc="0" dirty="0" smtClean="0">
                <a:latin typeface="Calibri"/>
                <a:cs typeface="Calibri"/>
              </a:rPr>
              <a:t>εμπνέ</a:t>
            </a:r>
            <a:r>
              <a:rPr sz="2800" spc="-9" dirty="0" smtClean="0">
                <a:latin typeface="Calibri"/>
                <a:cs typeface="Calibri"/>
              </a:rPr>
              <a:t>ε</a:t>
            </a:r>
            <a:r>
              <a:rPr sz="2800" spc="0" dirty="0" smtClean="0">
                <a:latin typeface="Calibri"/>
                <a:cs typeface="Calibri"/>
              </a:rPr>
              <a:t>ι</a:t>
            </a:r>
            <a:r>
              <a:rPr sz="2800" spc="-7" dirty="0" smtClean="0">
                <a:latin typeface="Calibri"/>
                <a:cs typeface="Calibri"/>
              </a:rPr>
              <a:t> </a:t>
            </a:r>
            <a:r>
              <a:rPr sz="2800" spc="-79" dirty="0" smtClean="0">
                <a:latin typeface="Calibri"/>
                <a:cs typeface="Calibri"/>
              </a:rPr>
              <a:t>κ</a:t>
            </a:r>
            <a:r>
              <a:rPr sz="2800" spc="0" dirty="0" smtClean="0">
                <a:latin typeface="Calibri"/>
                <a:cs typeface="Calibri"/>
              </a:rPr>
              <a:t>αι</a:t>
            </a:r>
            <a:r>
              <a:rPr sz="2800" spc="-23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να</a:t>
            </a:r>
            <a:r>
              <a:rPr sz="2800" spc="14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εμ</a:t>
            </a:r>
            <a:r>
              <a:rPr sz="2800" spc="-9" dirty="0" smtClean="0">
                <a:latin typeface="Calibri"/>
                <a:cs typeface="Calibri"/>
              </a:rPr>
              <a:t>ψ</a:t>
            </a:r>
            <a:r>
              <a:rPr sz="2800" spc="0" dirty="0" smtClean="0">
                <a:latin typeface="Calibri"/>
                <a:cs typeface="Calibri"/>
              </a:rPr>
              <a:t>υ</a:t>
            </a:r>
            <a:r>
              <a:rPr sz="2800" spc="-44" dirty="0" smtClean="0">
                <a:latin typeface="Calibri"/>
                <a:cs typeface="Calibri"/>
              </a:rPr>
              <a:t>χ</a:t>
            </a:r>
            <a:r>
              <a:rPr sz="2800" spc="-14" dirty="0" smtClean="0">
                <a:latin typeface="Calibri"/>
                <a:cs typeface="Calibri"/>
              </a:rPr>
              <a:t>ώ</a:t>
            </a:r>
            <a:r>
              <a:rPr sz="2800" spc="0" dirty="0" smtClean="0">
                <a:latin typeface="Calibri"/>
                <a:cs typeface="Calibri"/>
              </a:rPr>
              <a:t>νει</a:t>
            </a:r>
            <a:r>
              <a:rPr sz="2800" spc="-19" dirty="0" smtClean="0">
                <a:latin typeface="Calibri"/>
                <a:cs typeface="Calibri"/>
              </a:rPr>
              <a:t> </a:t>
            </a:r>
            <a:r>
              <a:rPr sz="2800" spc="-9" dirty="0" smtClean="0">
                <a:latin typeface="Calibri"/>
                <a:cs typeface="Calibri"/>
              </a:rPr>
              <a:t>τ</a:t>
            </a:r>
            <a:r>
              <a:rPr sz="2800" spc="0" dirty="0" smtClean="0">
                <a:latin typeface="Calibri"/>
                <a:cs typeface="Calibri"/>
              </a:rPr>
              <a:t>α</a:t>
            </a:r>
            <a:endParaRPr sz="2800">
              <a:latin typeface="Calibri"/>
              <a:cs typeface="Calibri"/>
            </a:endParaRPr>
          </a:p>
          <a:p>
            <a:pPr marL="46734" marR="1261">
              <a:lnSpc>
                <a:spcPct val="101725"/>
              </a:lnSpc>
              <a:spcBef>
                <a:spcPts val="1142"/>
              </a:spcBef>
            </a:pPr>
            <a:r>
              <a:rPr sz="2800" spc="0" dirty="0" smtClean="0">
                <a:latin typeface="Calibri"/>
                <a:cs typeface="Calibri"/>
              </a:rPr>
              <a:t>να</a:t>
            </a:r>
            <a:r>
              <a:rPr sz="2800" spc="-13" dirty="0" smtClean="0">
                <a:latin typeface="Calibri"/>
                <a:cs typeface="Calibri"/>
              </a:rPr>
              <a:t> </a:t>
            </a:r>
            <a:r>
              <a:rPr sz="2800" spc="-84" dirty="0" smtClean="0">
                <a:latin typeface="Calibri"/>
                <a:cs typeface="Calibri"/>
              </a:rPr>
              <a:t>κ</a:t>
            </a:r>
            <a:r>
              <a:rPr sz="2800" spc="0" dirty="0" smtClean="0">
                <a:latin typeface="Calibri"/>
                <a:cs typeface="Calibri"/>
              </a:rPr>
              <a:t>α</a:t>
            </a:r>
            <a:r>
              <a:rPr sz="2800" spc="-14" dirty="0" smtClean="0">
                <a:latin typeface="Calibri"/>
                <a:cs typeface="Calibri"/>
              </a:rPr>
              <a:t>τ</a:t>
            </a:r>
            <a:r>
              <a:rPr sz="2800" spc="0" dirty="0" smtClean="0">
                <a:latin typeface="Calibri"/>
                <a:cs typeface="Calibri"/>
              </a:rPr>
              <a:t>ανοεί</a:t>
            </a:r>
            <a:r>
              <a:rPr sz="2800" spc="-75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τις</a:t>
            </a:r>
            <a:r>
              <a:rPr sz="2800" spc="-29" dirty="0" smtClean="0">
                <a:latin typeface="Calibri"/>
                <a:cs typeface="Calibri"/>
              </a:rPr>
              <a:t> </a:t>
            </a:r>
            <a:r>
              <a:rPr sz="2800" spc="4" dirty="0" smtClean="0">
                <a:latin typeface="Calibri"/>
                <a:cs typeface="Calibri"/>
              </a:rPr>
              <a:t>δ</a:t>
            </a:r>
            <a:r>
              <a:rPr sz="2800" spc="0" dirty="0" smtClean="0">
                <a:latin typeface="Calibri"/>
                <a:cs typeface="Calibri"/>
              </a:rPr>
              <a:t>ιαφο</a:t>
            </a:r>
            <a:r>
              <a:rPr sz="2800" spc="9" dirty="0" smtClean="0">
                <a:latin typeface="Calibri"/>
                <a:cs typeface="Calibri"/>
              </a:rPr>
              <a:t>ρ</a:t>
            </a:r>
            <a:r>
              <a:rPr sz="2800" spc="0" dirty="0" smtClean="0">
                <a:latin typeface="Calibri"/>
                <a:cs typeface="Calibri"/>
              </a:rPr>
              <a:t>ετι</a:t>
            </a:r>
            <a:r>
              <a:rPr sz="2800" spc="-39" dirty="0" smtClean="0">
                <a:latin typeface="Calibri"/>
                <a:cs typeface="Calibri"/>
              </a:rPr>
              <a:t>κ</a:t>
            </a:r>
            <a:r>
              <a:rPr sz="2800" spc="0" dirty="0" smtClean="0">
                <a:latin typeface="Calibri"/>
                <a:cs typeface="Calibri"/>
              </a:rPr>
              <a:t>ές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78430" y="2179218"/>
            <a:ext cx="2629036" cy="959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μέλη της</a:t>
            </a:r>
            <a:r>
              <a:rPr sz="4200" spc="9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ο</a:t>
            </a:r>
            <a:r>
              <a:rPr sz="4200" spc="-14" baseline="2925" dirty="0" smtClean="0">
                <a:latin typeface="Calibri"/>
                <a:cs typeface="Calibri"/>
              </a:rPr>
              <a:t>μ</a:t>
            </a:r>
            <a:r>
              <a:rPr sz="4200" spc="-39" baseline="2925" dirty="0" smtClean="0">
                <a:latin typeface="Calibri"/>
                <a:cs typeface="Calibri"/>
              </a:rPr>
              <a:t>ά</a:t>
            </a:r>
            <a:r>
              <a:rPr sz="4200" spc="0" baseline="2925" dirty="0" smtClean="0">
                <a:latin typeface="Calibri"/>
                <a:cs typeface="Calibri"/>
              </a:rPr>
              <a:t>δας.</a:t>
            </a:r>
            <a:endParaRPr sz="2800">
              <a:latin typeface="Calibri"/>
              <a:cs typeface="Calibri"/>
            </a:endParaRPr>
          </a:p>
          <a:p>
            <a:pPr marL="21796" marR="53309">
              <a:lnSpc>
                <a:spcPct val="101725"/>
              </a:lnSpc>
              <a:spcBef>
                <a:spcPts val="994"/>
              </a:spcBef>
            </a:pPr>
            <a:r>
              <a:rPr sz="2800" spc="0" dirty="0" smtClean="0">
                <a:latin typeface="Calibri"/>
                <a:cs typeface="Calibri"/>
              </a:rPr>
              <a:t>δ</a:t>
            </a:r>
            <a:r>
              <a:rPr sz="2800" spc="-9" dirty="0" smtClean="0">
                <a:latin typeface="Calibri"/>
                <a:cs typeface="Calibri"/>
              </a:rPr>
              <a:t>υ</a:t>
            </a:r>
            <a:r>
              <a:rPr sz="2800" spc="0" dirty="0" smtClean="0">
                <a:latin typeface="Calibri"/>
                <a:cs typeface="Calibri"/>
              </a:rPr>
              <a:t>νάμεις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79906" y="3185286"/>
            <a:ext cx="632366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19" baseline="2925" dirty="0" smtClean="0">
                <a:latin typeface="Calibri"/>
                <a:cs typeface="Calibri"/>
              </a:rPr>
              <a:t>π</a:t>
            </a:r>
            <a:r>
              <a:rPr sz="4200" spc="0" baseline="2925" dirty="0" smtClean="0">
                <a:latin typeface="Calibri"/>
                <a:cs typeface="Calibri"/>
              </a:rPr>
              <a:t>αρα</a:t>
            </a:r>
            <a:r>
              <a:rPr sz="4200" spc="-19" baseline="2925" dirty="0" smtClean="0">
                <a:latin typeface="Calibri"/>
                <a:cs typeface="Calibri"/>
              </a:rPr>
              <a:t>κ</a:t>
            </a:r>
            <a:r>
              <a:rPr sz="4200" spc="-34" baseline="2925" dirty="0" smtClean="0">
                <a:latin typeface="Calibri"/>
                <a:cs typeface="Calibri"/>
              </a:rPr>
              <a:t>ί</a:t>
            </a:r>
            <a:r>
              <a:rPr sz="4200" spc="0" baseline="2925" dirty="0" smtClean="0">
                <a:latin typeface="Calibri"/>
                <a:cs typeface="Calibri"/>
              </a:rPr>
              <a:t>νησης</a:t>
            </a:r>
            <a:r>
              <a:rPr sz="4200" spc="-135" baseline="2925" dirty="0" smtClean="0">
                <a:latin typeface="Calibri"/>
                <a:cs typeface="Calibri"/>
              </a:rPr>
              <a:t> </a:t>
            </a:r>
            <a:r>
              <a:rPr sz="4200" spc="-25" baseline="2925" dirty="0" smtClean="0">
                <a:latin typeface="Calibri"/>
                <a:cs typeface="Calibri"/>
              </a:rPr>
              <a:t>τ</a:t>
            </a:r>
            <a:r>
              <a:rPr sz="4200" spc="0" baseline="2925" dirty="0" smtClean="0">
                <a:latin typeface="Calibri"/>
                <a:cs typeface="Calibri"/>
              </a:rPr>
              <a:t>ου</a:t>
            </a:r>
            <a:r>
              <a:rPr sz="4200" spc="-40" baseline="2925" dirty="0" smtClean="0">
                <a:latin typeface="Calibri"/>
                <a:cs typeface="Calibri"/>
              </a:rPr>
              <a:t> </a:t>
            </a:r>
            <a:r>
              <a:rPr sz="4200" spc="-79" baseline="2925" dirty="0" smtClean="0">
                <a:latin typeface="Calibri"/>
                <a:cs typeface="Calibri"/>
              </a:rPr>
              <a:t>κ</a:t>
            </a:r>
            <a:r>
              <a:rPr sz="4200" spc="0" baseline="2925" dirty="0" smtClean="0">
                <a:latin typeface="Calibri"/>
                <a:cs typeface="Calibri"/>
              </a:rPr>
              <a:t>άθε</a:t>
            </a:r>
            <a:r>
              <a:rPr sz="4200" spc="-38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μέ</a:t>
            </a:r>
            <a:r>
              <a:rPr sz="4200" spc="-29" baseline="2925" dirty="0" smtClean="0">
                <a:latin typeface="Calibri"/>
                <a:cs typeface="Calibri"/>
              </a:rPr>
              <a:t>λ</a:t>
            </a:r>
            <a:r>
              <a:rPr sz="4200" spc="0" baseline="2925" dirty="0" smtClean="0">
                <a:latin typeface="Calibri"/>
                <a:cs typeface="Calibri"/>
              </a:rPr>
              <a:t>ους</a:t>
            </a:r>
            <a:r>
              <a:rPr sz="4200" spc="-41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της</a:t>
            </a:r>
            <a:r>
              <a:rPr sz="4200" spc="-17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ο</a:t>
            </a:r>
            <a:r>
              <a:rPr sz="4200" spc="-9" baseline="2925" dirty="0" smtClean="0">
                <a:latin typeface="Calibri"/>
                <a:cs typeface="Calibri"/>
              </a:rPr>
              <a:t>μ</a:t>
            </a:r>
            <a:r>
              <a:rPr sz="4200" spc="-34" baseline="2925" dirty="0" smtClean="0">
                <a:latin typeface="Calibri"/>
                <a:cs typeface="Calibri"/>
              </a:rPr>
              <a:t>ά</a:t>
            </a:r>
            <a:r>
              <a:rPr sz="4200" spc="0" baseline="2925" dirty="0" smtClean="0">
                <a:latin typeface="Calibri"/>
                <a:cs typeface="Calibri"/>
              </a:rPr>
              <a:t>δας.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444" y="3764559"/>
            <a:ext cx="255697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80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9906" y="3764559"/>
            <a:ext cx="2166665" cy="8074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να</a:t>
            </a:r>
            <a:r>
              <a:rPr sz="4200" spc="14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δημιου</a:t>
            </a:r>
            <a:r>
              <a:rPr sz="4200" spc="-14" baseline="2925" dirty="0" smtClean="0">
                <a:latin typeface="Calibri"/>
                <a:cs typeface="Calibri"/>
              </a:rPr>
              <a:t>ρ</a:t>
            </a:r>
            <a:r>
              <a:rPr sz="4200" spc="-9" baseline="2925" dirty="0" smtClean="0">
                <a:latin typeface="Calibri"/>
                <a:cs typeface="Calibri"/>
              </a:rPr>
              <a:t>γ</a:t>
            </a:r>
            <a:r>
              <a:rPr sz="4200" spc="0" baseline="2925" dirty="0" smtClean="0">
                <a:latin typeface="Calibri"/>
                <a:cs typeface="Calibri"/>
              </a:rPr>
              <a:t>εί</a:t>
            </a:r>
            <a:endParaRPr sz="2800">
              <a:latin typeface="Calibri"/>
              <a:cs typeface="Calibri"/>
            </a:endParaRPr>
          </a:p>
          <a:p>
            <a:pPr marL="12700" marR="53309">
              <a:lnSpc>
                <a:spcPts val="3360"/>
              </a:lnSpc>
              <a:spcBef>
                <a:spcPts val="20"/>
              </a:spcBef>
            </a:pPr>
            <a:r>
              <a:rPr sz="4200" spc="-19" baseline="1950" dirty="0" smtClean="0">
                <a:latin typeface="Calibri"/>
                <a:cs typeface="Calibri"/>
              </a:rPr>
              <a:t>π</a:t>
            </a:r>
            <a:r>
              <a:rPr sz="4200" spc="0" baseline="1950" dirty="0" smtClean="0">
                <a:latin typeface="Calibri"/>
                <a:cs typeface="Calibri"/>
              </a:rPr>
              <a:t>αρα</a:t>
            </a:r>
            <a:r>
              <a:rPr sz="4200" spc="-19" baseline="1950" dirty="0" smtClean="0">
                <a:latin typeface="Calibri"/>
                <a:cs typeface="Calibri"/>
              </a:rPr>
              <a:t>κ</a:t>
            </a:r>
            <a:r>
              <a:rPr sz="4200" spc="-34" baseline="1950" dirty="0" smtClean="0">
                <a:latin typeface="Calibri"/>
                <a:cs typeface="Calibri"/>
              </a:rPr>
              <a:t>ί</a:t>
            </a:r>
            <a:r>
              <a:rPr sz="4200" spc="0" baseline="1950" dirty="0" smtClean="0">
                <a:latin typeface="Calibri"/>
                <a:cs typeface="Calibri"/>
              </a:rPr>
              <a:t>νηση.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46760" y="3764559"/>
            <a:ext cx="601853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ένα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51290" y="3764559"/>
            <a:ext cx="89434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κ</a:t>
            </a:r>
            <a:r>
              <a:rPr sz="4200" spc="-25" baseline="2925" dirty="0" smtClean="0">
                <a:latin typeface="Calibri"/>
                <a:cs typeface="Calibri"/>
              </a:rPr>
              <a:t>λ</a:t>
            </a:r>
            <a:r>
              <a:rPr sz="4200" spc="0" baseline="2925" dirty="0" smtClean="0">
                <a:latin typeface="Calibri"/>
                <a:cs typeface="Calibri"/>
              </a:rPr>
              <a:t>ί</a:t>
            </a:r>
            <a:r>
              <a:rPr sz="4200" spc="-14" baseline="2925" dirty="0" smtClean="0">
                <a:latin typeface="Calibri"/>
                <a:cs typeface="Calibri"/>
              </a:rPr>
              <a:t>μ</a:t>
            </a:r>
            <a:r>
              <a:rPr sz="4200" spc="0" baseline="2925" dirty="0" smtClean="0">
                <a:latin typeface="Calibri"/>
                <a:cs typeface="Calibri"/>
              </a:rPr>
              <a:t>α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47245" y="3764559"/>
            <a:ext cx="1638546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84" baseline="2925" dirty="0" smtClean="0">
                <a:latin typeface="Calibri"/>
                <a:cs typeface="Calibri"/>
              </a:rPr>
              <a:t>κ</a:t>
            </a:r>
            <a:r>
              <a:rPr sz="4200" spc="0" baseline="2925" dirty="0" smtClean="0">
                <a:latin typeface="Calibri"/>
                <a:cs typeface="Calibri"/>
              </a:rPr>
              <a:t>α</a:t>
            </a:r>
            <a:r>
              <a:rPr sz="4200" spc="-14" baseline="2925" dirty="0" smtClean="0">
                <a:latin typeface="Calibri"/>
                <a:cs typeface="Calibri"/>
              </a:rPr>
              <a:t>τ</a:t>
            </a:r>
            <a:r>
              <a:rPr sz="4200" spc="4" baseline="2925" dirty="0" smtClean="0">
                <a:latin typeface="Calibri"/>
                <a:cs typeface="Calibri"/>
              </a:rPr>
              <a:t>ά</a:t>
            </a:r>
            <a:r>
              <a:rPr sz="4200" spc="9" baseline="2925" dirty="0" smtClean="0">
                <a:latin typeface="Calibri"/>
                <a:cs typeface="Calibri"/>
              </a:rPr>
              <a:t>λ</a:t>
            </a:r>
            <a:r>
              <a:rPr sz="4200" spc="0" baseline="2925" dirty="0" smtClean="0">
                <a:latin typeface="Calibri"/>
                <a:cs typeface="Calibri"/>
              </a:rPr>
              <a:t>λη</a:t>
            </a:r>
            <a:r>
              <a:rPr sz="4200" spc="-25" baseline="2925" dirty="0" smtClean="0">
                <a:latin typeface="Calibri"/>
                <a:cs typeface="Calibri"/>
              </a:rPr>
              <a:t>λ</a:t>
            </a:r>
            <a:r>
              <a:rPr sz="4200" spc="0" baseline="2925" dirty="0" smtClean="0">
                <a:latin typeface="Calibri"/>
                <a:cs typeface="Calibri"/>
              </a:rPr>
              <a:t>ο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89178" y="3764559"/>
            <a:ext cx="536105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για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7494"/>
            <a:ext cx="8686800" cy="1180306"/>
          </a:xfrm>
        </p:spPr>
        <p:txBody>
          <a:bodyPr>
            <a:normAutofit fontScale="90000"/>
          </a:bodyPr>
          <a:lstStyle/>
          <a:p>
            <a:r>
              <a:rPr lang="el-GR" sz="49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l-GR" sz="49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el-GR" sz="49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l-GR" sz="49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el-GR" sz="49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ΧΑΡΑΚΤΗΡΙΣΤΙΚΑ  ΠΕΤΥΧΗΜΕΝΗΣ ΗΓΕΣΙΑΣ</a:t>
            </a:r>
            <a:br>
              <a:rPr lang="el-GR" sz="49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el-GR" sz="2800" dirty="0" smtClean="0">
                <a:latin typeface="Calibri Light"/>
                <a:cs typeface="Calibri Light"/>
              </a:rPr>
              <a:t/>
            </a:r>
            <a:br>
              <a:rPr lang="el-GR" sz="2800" dirty="0" smtClean="0">
                <a:latin typeface="Calibri Light"/>
                <a:cs typeface="Calibri Light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28600" y="1676400"/>
            <a:ext cx="8458200" cy="48768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l-GR" sz="2800" dirty="0" smtClean="0">
                <a:latin typeface="Arial" pitchFamily="34" charset="0"/>
                <a:cs typeface="Arial" pitchFamily="34" charset="0"/>
              </a:rPr>
              <a:t>Δυναμισμός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l-GR" sz="2800" dirty="0" smtClean="0">
                <a:latin typeface="Arial" pitchFamily="34" charset="0"/>
                <a:cs typeface="Arial" pitchFamily="34" charset="0"/>
              </a:rPr>
              <a:t>Ειλικρίνεια και ακεραιότητα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l-GR" sz="2800" dirty="0" smtClean="0">
                <a:latin typeface="Arial" pitchFamily="34" charset="0"/>
                <a:cs typeface="Arial" pitchFamily="34" charset="0"/>
              </a:rPr>
              <a:t>Ευελιξία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l-GR" sz="2800" dirty="0" smtClean="0">
                <a:latin typeface="Arial" pitchFamily="34" charset="0"/>
                <a:cs typeface="Arial" pitchFamily="34" charset="0"/>
              </a:rPr>
              <a:t>Ενθάρρυνση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l-GR" sz="2800" dirty="0" smtClean="0">
                <a:latin typeface="Arial" pitchFamily="34" charset="0"/>
                <a:cs typeface="Arial" pitchFamily="34" charset="0"/>
              </a:rPr>
              <a:t>Γνώσεις σχετικά με την εργασία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l-GR" sz="2800" dirty="0" smtClean="0">
                <a:latin typeface="Arial" pitchFamily="34" charset="0"/>
                <a:cs typeface="Arial" pitchFamily="34" charset="0"/>
              </a:rPr>
              <a:t>Νοητική  ικανότητα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l-GR" sz="2800" dirty="0" smtClean="0">
                <a:latin typeface="Arial" pitchFamily="34" charset="0"/>
                <a:cs typeface="Arial" pitchFamily="34" charset="0"/>
              </a:rPr>
              <a:t>Δημιουργικότητα</a:t>
            </a:r>
          </a:p>
          <a:p>
            <a:pPr algn="just">
              <a:lnSpc>
                <a:spcPct val="150000"/>
              </a:lnSpc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l-GR" sz="2800" dirty="0" smtClean="0">
                <a:latin typeface="Arial" pitchFamily="34" charset="0"/>
                <a:cs typeface="Arial" pitchFamily="34" charset="0"/>
              </a:rPr>
              <a:t>Αυτοπεποίθηση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33400" y="352425"/>
            <a:ext cx="822960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ΗΓΕΣΙΑ</a:t>
            </a:r>
            <a:endParaRPr lang="el-GR" sz="54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1496440"/>
            <a:ext cx="1377111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b="1" spc="-204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Δ</a:t>
            </a:r>
            <a:r>
              <a:rPr sz="405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ΥΝΑΜΗ</a:t>
            </a:r>
            <a:endParaRPr sz="27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1998491"/>
            <a:ext cx="196850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70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2019173"/>
            <a:ext cx="7807960" cy="7388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Η</a:t>
            </a:r>
            <a:r>
              <a:rPr sz="4050" spc="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δυν</a:t>
            </a:r>
            <a:r>
              <a:rPr sz="4050" spc="4" baseline="3034" dirty="0" smtClean="0">
                <a:latin typeface="Calibri"/>
                <a:cs typeface="Calibri"/>
              </a:rPr>
              <a:t>α</a:t>
            </a:r>
            <a:r>
              <a:rPr sz="4050" spc="-25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ότ</a:t>
            </a:r>
            <a:r>
              <a:rPr sz="4050" spc="-29" baseline="3034" dirty="0" smtClean="0">
                <a:latin typeface="Calibri"/>
                <a:cs typeface="Calibri"/>
              </a:rPr>
              <a:t>η</a:t>
            </a:r>
            <a:r>
              <a:rPr sz="4050" spc="-14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α </a:t>
            </a:r>
            <a:r>
              <a:rPr sz="4050" spc="-79" baseline="3034" dirty="0" smtClean="0">
                <a:latin typeface="Calibri"/>
                <a:cs typeface="Calibri"/>
              </a:rPr>
              <a:t>κ</a:t>
            </a:r>
            <a:r>
              <a:rPr sz="4050" spc="0" baseline="3034" dirty="0" smtClean="0">
                <a:latin typeface="Calibri"/>
                <a:cs typeface="Calibri"/>
              </a:rPr>
              <a:t>άπο</a:t>
            </a:r>
            <a:r>
              <a:rPr sz="4050" spc="4" baseline="3034" dirty="0" smtClean="0">
                <a:latin typeface="Calibri"/>
                <a:cs typeface="Calibri"/>
              </a:rPr>
              <a:t>ι</a:t>
            </a:r>
            <a:r>
              <a:rPr sz="4050" spc="0" baseline="3034" dirty="0" smtClean="0">
                <a:latin typeface="Calibri"/>
                <a:cs typeface="Calibri"/>
              </a:rPr>
              <a:t>ου να επι</a:t>
            </a:r>
            <a:r>
              <a:rPr sz="4050" spc="9" baseline="3034" dirty="0" smtClean="0">
                <a:latin typeface="Calibri"/>
                <a:cs typeface="Calibri"/>
              </a:rPr>
              <a:t>β</a:t>
            </a:r>
            <a:r>
              <a:rPr sz="4050" spc="14" baseline="3034" dirty="0" smtClean="0">
                <a:latin typeface="Calibri"/>
                <a:cs typeface="Calibri"/>
              </a:rPr>
              <a:t>ά</a:t>
            </a:r>
            <a:r>
              <a:rPr sz="4050" spc="9" baseline="3034" dirty="0" smtClean="0">
                <a:latin typeface="Calibri"/>
                <a:cs typeface="Calibri"/>
              </a:rPr>
              <a:t>λ</a:t>
            </a:r>
            <a:r>
              <a:rPr sz="4050" spc="0" baseline="3034" dirty="0" smtClean="0">
                <a:latin typeface="Calibri"/>
                <a:cs typeface="Calibri"/>
              </a:rPr>
              <a:t>λει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τις επ</a:t>
            </a:r>
            <a:r>
              <a:rPr sz="4050" spc="-19" baseline="3034" dirty="0" smtClean="0">
                <a:latin typeface="Calibri"/>
                <a:cs typeface="Calibri"/>
              </a:rPr>
              <a:t>ι</a:t>
            </a:r>
            <a:r>
              <a:rPr sz="4050" spc="0" baseline="3034" dirty="0" smtClean="0">
                <a:latin typeface="Calibri"/>
                <a:cs typeface="Calibri"/>
              </a:rPr>
              <a:t>θυμ</a:t>
            </a:r>
            <a:r>
              <a:rPr sz="4050" spc="9" baseline="3034" dirty="0" smtClean="0">
                <a:latin typeface="Calibri"/>
                <a:cs typeface="Calibri"/>
              </a:rPr>
              <a:t>ί</a:t>
            </a:r>
            <a:r>
              <a:rPr sz="4050" spc="0" baseline="3034" dirty="0" smtClean="0">
                <a:latin typeface="Calibri"/>
                <a:cs typeface="Calibri"/>
              </a:rPr>
              <a:t>ες</a:t>
            </a:r>
            <a:r>
              <a:rPr sz="4050" spc="-25" baseline="3034" dirty="0" smtClean="0">
                <a:latin typeface="Calibri"/>
                <a:cs typeface="Calibri"/>
              </a:rPr>
              <a:t> τ</a:t>
            </a:r>
            <a:r>
              <a:rPr sz="4050" spc="0" baseline="3034" dirty="0" smtClean="0">
                <a:latin typeface="Calibri"/>
                <a:cs typeface="Calibri"/>
              </a:rPr>
              <a:t>ου</a:t>
            </a:r>
            <a:endParaRPr sz="2700">
              <a:latin typeface="Calibri"/>
              <a:cs typeface="Calibri"/>
            </a:endParaRPr>
          </a:p>
          <a:p>
            <a:pPr marL="12700" marR="51434" algn="just">
              <a:lnSpc>
                <a:spcPts val="2920"/>
              </a:lnSpc>
              <a:spcBef>
                <a:spcPts val="3"/>
              </a:spcBef>
            </a:pPr>
            <a:r>
              <a:rPr sz="4050" spc="25" baseline="3034" dirty="0" smtClean="0">
                <a:latin typeface="Calibri"/>
                <a:cs typeface="Calibri"/>
              </a:rPr>
              <a:t>σ</a:t>
            </a:r>
            <a:r>
              <a:rPr sz="4050" spc="-25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ους</a:t>
            </a:r>
            <a:r>
              <a:rPr sz="4050" spc="9" baseline="3034" dirty="0" smtClean="0">
                <a:latin typeface="Calibri"/>
                <a:cs typeface="Calibri"/>
              </a:rPr>
              <a:t> </a:t>
            </a:r>
            <a:r>
              <a:rPr sz="4050" spc="14" baseline="3034" dirty="0" smtClean="0">
                <a:latin typeface="Calibri"/>
                <a:cs typeface="Calibri"/>
              </a:rPr>
              <a:t>ά</a:t>
            </a:r>
            <a:r>
              <a:rPr sz="4050" spc="9" baseline="3034" dirty="0" smtClean="0">
                <a:latin typeface="Calibri"/>
                <a:cs typeface="Calibri"/>
              </a:rPr>
              <a:t>λ</a:t>
            </a:r>
            <a:r>
              <a:rPr sz="4050" spc="-25" baseline="3034" dirty="0" smtClean="0">
                <a:latin typeface="Calibri"/>
                <a:cs typeface="Calibri"/>
              </a:rPr>
              <a:t>λ</a:t>
            </a:r>
            <a:r>
              <a:rPr sz="4050" spc="0" baseline="3034" dirty="0" smtClean="0">
                <a:latin typeface="Calibri"/>
                <a:cs typeface="Calibri"/>
              </a:rPr>
              <a:t>ους</a:t>
            </a:r>
            <a:r>
              <a:rPr sz="4050" spc="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επηρ</a:t>
            </a:r>
            <a:r>
              <a:rPr sz="4050" spc="-25" baseline="3034" dirty="0" smtClean="0">
                <a:latin typeface="Calibri"/>
                <a:cs typeface="Calibri"/>
              </a:rPr>
              <a:t>ε</a:t>
            </a:r>
            <a:r>
              <a:rPr sz="4050" spc="0" baseline="3034" dirty="0" smtClean="0">
                <a:latin typeface="Calibri"/>
                <a:cs typeface="Calibri"/>
              </a:rPr>
              <a:t>άζο</a:t>
            </a:r>
            <a:r>
              <a:rPr sz="4050" spc="14" baseline="3034" dirty="0" smtClean="0">
                <a:latin typeface="Calibri"/>
                <a:cs typeface="Calibri"/>
              </a:rPr>
              <a:t>ν</a:t>
            </a:r>
            <a:r>
              <a:rPr sz="4050" spc="-14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ας τ</a:t>
            </a:r>
            <a:r>
              <a:rPr sz="4050" spc="-54" baseline="3034" dirty="0" smtClean="0">
                <a:latin typeface="Calibri"/>
                <a:cs typeface="Calibri"/>
              </a:rPr>
              <a:t>η</a:t>
            </a:r>
            <a:r>
              <a:rPr sz="4050" spc="0" baseline="3034" dirty="0" smtClean="0">
                <a:latin typeface="Calibri"/>
                <a:cs typeface="Calibri"/>
              </a:rPr>
              <a:t>ν συ</a:t>
            </a:r>
            <a:r>
              <a:rPr sz="4050" spc="4" baseline="3034" dirty="0" smtClean="0">
                <a:latin typeface="Calibri"/>
                <a:cs typeface="Calibri"/>
              </a:rPr>
              <a:t>μ</a:t>
            </a:r>
            <a:r>
              <a:rPr sz="4050" spc="0" baseline="3034" dirty="0" smtClean="0">
                <a:latin typeface="Calibri"/>
                <a:cs typeface="Calibri"/>
              </a:rPr>
              <a:t>περιφ</a:t>
            </a:r>
            <a:r>
              <a:rPr sz="4050" spc="4" baseline="3034" dirty="0" smtClean="0">
                <a:latin typeface="Calibri"/>
                <a:cs typeface="Calibri"/>
              </a:rPr>
              <a:t>ο</a:t>
            </a:r>
            <a:r>
              <a:rPr sz="4050" spc="0" baseline="3034" dirty="0" smtClean="0">
                <a:latin typeface="Calibri"/>
                <a:cs typeface="Calibri"/>
              </a:rPr>
              <a:t>ράς </a:t>
            </a:r>
            <a:r>
              <a:rPr sz="4050" spc="-29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ους.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2912491"/>
            <a:ext cx="1274927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ΕΞ</a:t>
            </a:r>
            <a:r>
              <a:rPr sz="4050" b="1" spc="-64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</a:t>
            </a:r>
            <a:r>
              <a:rPr sz="405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ΥΣΙΑ</a:t>
            </a:r>
            <a:endParaRPr sz="27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414541"/>
            <a:ext cx="196850" cy="3682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70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3435223"/>
            <a:ext cx="7686814" cy="7390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Νομ</a:t>
            </a:r>
            <a:r>
              <a:rPr sz="4050" spc="4" baseline="3034" dirty="0" smtClean="0">
                <a:latin typeface="Calibri"/>
                <a:cs typeface="Calibri"/>
              </a:rPr>
              <a:t>ι</a:t>
            </a:r>
            <a:r>
              <a:rPr sz="4050" spc="-19" baseline="3034" dirty="0" smtClean="0">
                <a:latin typeface="Calibri"/>
                <a:cs typeface="Calibri"/>
              </a:rPr>
              <a:t>μ</a:t>
            </a:r>
            <a:r>
              <a:rPr sz="4050" spc="0" baseline="3034" dirty="0" smtClean="0">
                <a:latin typeface="Calibri"/>
                <a:cs typeface="Calibri"/>
              </a:rPr>
              <a:t>οπο</a:t>
            </a:r>
            <a:r>
              <a:rPr sz="4050" spc="4" baseline="3034" dirty="0" smtClean="0">
                <a:latin typeface="Calibri"/>
                <a:cs typeface="Calibri"/>
              </a:rPr>
              <a:t>ι</a:t>
            </a:r>
            <a:r>
              <a:rPr sz="4050" spc="0" baseline="3034" dirty="0" smtClean="0">
                <a:latin typeface="Calibri"/>
                <a:cs typeface="Calibri"/>
              </a:rPr>
              <a:t>ημ</a:t>
            </a:r>
            <a:r>
              <a:rPr sz="4050" spc="9" baseline="3034" dirty="0" smtClean="0">
                <a:latin typeface="Calibri"/>
                <a:cs typeface="Calibri"/>
              </a:rPr>
              <a:t>έ</a:t>
            </a:r>
            <a:r>
              <a:rPr sz="4050" spc="0" baseline="3034" dirty="0" smtClean="0">
                <a:latin typeface="Calibri"/>
                <a:cs typeface="Calibri"/>
              </a:rPr>
              <a:t>νη</a:t>
            </a:r>
            <a:r>
              <a:rPr sz="4050" spc="-2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δύν</a:t>
            </a:r>
            <a:r>
              <a:rPr sz="4050" spc="4" baseline="3034" dirty="0" smtClean="0">
                <a:latin typeface="Calibri"/>
                <a:cs typeface="Calibri"/>
              </a:rPr>
              <a:t>α</a:t>
            </a:r>
            <a:r>
              <a:rPr sz="4050" spc="0" baseline="3034" dirty="0" smtClean="0">
                <a:latin typeface="Calibri"/>
                <a:cs typeface="Calibri"/>
              </a:rPr>
              <a:t>μη, που </a:t>
            </a:r>
            <a:r>
              <a:rPr sz="4050" spc="-9" baseline="3034" dirty="0" smtClean="0">
                <a:latin typeface="Calibri"/>
                <a:cs typeface="Calibri"/>
              </a:rPr>
              <a:t>π</a:t>
            </a:r>
            <a:r>
              <a:rPr sz="4050" spc="0" baseline="3034" dirty="0" smtClean="0">
                <a:latin typeface="Calibri"/>
                <a:cs typeface="Calibri"/>
              </a:rPr>
              <a:t>ρο</a:t>
            </a:r>
            <a:r>
              <a:rPr sz="4050" spc="-54" baseline="3034" dirty="0" smtClean="0">
                <a:latin typeface="Calibri"/>
                <a:cs typeface="Calibri"/>
              </a:rPr>
              <a:t>κ</a:t>
            </a:r>
            <a:r>
              <a:rPr sz="4050" spc="0" baseline="3034" dirty="0" smtClean="0">
                <a:latin typeface="Calibri"/>
                <a:cs typeface="Calibri"/>
              </a:rPr>
              <a:t>ύπτει από τη θ</a:t>
            </a:r>
            <a:r>
              <a:rPr sz="4050" spc="-25" baseline="3034" dirty="0" smtClean="0">
                <a:latin typeface="Calibri"/>
                <a:cs typeface="Calibri"/>
              </a:rPr>
              <a:t>έ</a:t>
            </a:r>
            <a:r>
              <a:rPr sz="4050" spc="0" baseline="3034" dirty="0" smtClean="0">
                <a:latin typeface="Calibri"/>
                <a:cs typeface="Calibri"/>
              </a:rPr>
              <a:t>ση</a:t>
            </a:r>
            <a:endParaRPr sz="2700">
              <a:latin typeface="Calibri"/>
              <a:cs typeface="Calibri"/>
            </a:endParaRPr>
          </a:p>
          <a:p>
            <a:pPr marL="12700" marR="51434">
              <a:lnSpc>
                <a:spcPts val="2920"/>
              </a:lnSpc>
              <a:spcBef>
                <a:spcPts val="3"/>
              </a:spcBef>
            </a:pPr>
            <a:r>
              <a:rPr sz="4050" spc="-89" baseline="3034" dirty="0" smtClean="0">
                <a:latin typeface="Calibri"/>
                <a:cs typeface="Calibri"/>
              </a:rPr>
              <a:t>κ</a:t>
            </a:r>
            <a:r>
              <a:rPr sz="4050" spc="0" baseline="3034" dirty="0" smtClean="0">
                <a:latin typeface="Calibri"/>
                <a:cs typeface="Calibri"/>
              </a:rPr>
              <a:t>άπο</a:t>
            </a:r>
            <a:r>
              <a:rPr sz="4050" spc="4" baseline="3034" dirty="0" smtClean="0">
                <a:latin typeface="Calibri"/>
                <a:cs typeface="Calibri"/>
              </a:rPr>
              <a:t>ι</a:t>
            </a:r>
            <a:r>
              <a:rPr sz="4050" spc="0" baseline="3034" dirty="0" smtClean="0">
                <a:latin typeface="Calibri"/>
                <a:cs typeface="Calibri"/>
              </a:rPr>
              <a:t>ου </a:t>
            </a:r>
            <a:r>
              <a:rPr sz="4050" spc="19" baseline="3034" dirty="0" smtClean="0">
                <a:latin typeface="Calibri"/>
                <a:cs typeface="Calibri"/>
              </a:rPr>
              <a:t>σ</a:t>
            </a:r>
            <a:r>
              <a:rPr sz="4050" spc="-25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ον </a:t>
            </a:r>
            <a:r>
              <a:rPr sz="4050" spc="9" baseline="3034" dirty="0" smtClean="0">
                <a:latin typeface="Calibri"/>
                <a:cs typeface="Calibri"/>
              </a:rPr>
              <a:t>ο</a:t>
            </a:r>
            <a:r>
              <a:rPr sz="4050" spc="-19" baseline="3034" dirty="0" smtClean="0">
                <a:latin typeface="Calibri"/>
                <a:cs typeface="Calibri"/>
              </a:rPr>
              <a:t>ρ</a:t>
            </a:r>
            <a:r>
              <a:rPr sz="4050" spc="0" baseline="3034" dirty="0" smtClean="0">
                <a:latin typeface="Calibri"/>
                <a:cs typeface="Calibri"/>
              </a:rPr>
              <a:t>γανι</a:t>
            </a:r>
            <a:r>
              <a:rPr sz="4050" spc="4" baseline="3034" dirty="0" smtClean="0">
                <a:latin typeface="Calibri"/>
                <a:cs typeface="Calibri"/>
              </a:rPr>
              <a:t>σ</a:t>
            </a:r>
            <a:r>
              <a:rPr sz="4050" spc="-19" baseline="3034" dirty="0" smtClean="0">
                <a:latin typeface="Calibri"/>
                <a:cs typeface="Calibri"/>
              </a:rPr>
              <a:t>μ</a:t>
            </a:r>
            <a:r>
              <a:rPr sz="4050" spc="0" baseline="3034" dirty="0" smtClean="0">
                <a:latin typeface="Calibri"/>
                <a:cs typeface="Calibri"/>
              </a:rPr>
              <a:t>ό.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328668"/>
            <a:ext cx="1365796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ΕΠΙΡ</a:t>
            </a:r>
            <a:r>
              <a:rPr sz="4050" b="1" spc="4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Ρ</a:t>
            </a:r>
            <a:r>
              <a:rPr sz="405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ΟΗ</a:t>
            </a:r>
            <a:endParaRPr sz="27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830718"/>
            <a:ext cx="196850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70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40" y="4851400"/>
            <a:ext cx="7884160" cy="11092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1480" algn="just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Η</a:t>
            </a:r>
            <a:r>
              <a:rPr sz="4050" spc="9" baseline="3034" dirty="0" smtClean="0">
                <a:latin typeface="Calibri"/>
                <a:cs typeface="Calibri"/>
              </a:rPr>
              <a:t> </a:t>
            </a:r>
            <a:r>
              <a:rPr sz="4050" i="1" spc="14" baseline="3034" dirty="0" smtClean="0">
                <a:solidFill>
                  <a:srgbClr val="FFFF00"/>
                </a:solidFill>
                <a:latin typeface="Calibri"/>
                <a:cs typeface="Calibri"/>
              </a:rPr>
              <a:t>α</a:t>
            </a:r>
            <a:r>
              <a:rPr sz="4050" i="1" spc="9" baseline="3034" dirty="0" smtClean="0">
                <a:solidFill>
                  <a:srgbClr val="FFFF00"/>
                </a:solidFill>
                <a:latin typeface="Calibri"/>
                <a:cs typeface="Calibri"/>
              </a:rPr>
              <a:t>λ</a:t>
            </a:r>
            <a:r>
              <a:rPr sz="4050" i="1" spc="-39" baseline="3034" dirty="0" smtClean="0">
                <a:solidFill>
                  <a:srgbClr val="FFFF00"/>
                </a:solidFill>
                <a:latin typeface="Calibri"/>
                <a:cs typeface="Calibri"/>
              </a:rPr>
              <a:t>λ</a:t>
            </a:r>
            <a:r>
              <a:rPr sz="4050" i="1" spc="0" baseline="3034" dirty="0" smtClean="0">
                <a:solidFill>
                  <a:srgbClr val="FFFF00"/>
                </a:solidFill>
                <a:latin typeface="Calibri"/>
                <a:cs typeface="Calibri"/>
              </a:rPr>
              <a:t>α</a:t>
            </a:r>
            <a:r>
              <a:rPr sz="4050" i="1" spc="-9" baseline="3034" dirty="0" smtClean="0">
                <a:solidFill>
                  <a:srgbClr val="FFFF00"/>
                </a:solidFill>
                <a:latin typeface="Calibri"/>
                <a:cs typeface="Calibri"/>
              </a:rPr>
              <a:t>γ</a:t>
            </a:r>
            <a:r>
              <a:rPr sz="4050" i="1" spc="0" baseline="3034" dirty="0" smtClean="0">
                <a:solidFill>
                  <a:srgbClr val="FFFF00"/>
                </a:solidFill>
                <a:latin typeface="Calibri"/>
                <a:cs typeface="Calibri"/>
              </a:rPr>
              <a:t>ή σ</a:t>
            </a:r>
            <a:r>
              <a:rPr sz="4050" i="1" spc="-29" baseline="3034" dirty="0" smtClean="0">
                <a:solidFill>
                  <a:srgbClr val="FFFF00"/>
                </a:solidFill>
                <a:latin typeface="Calibri"/>
                <a:cs typeface="Calibri"/>
              </a:rPr>
              <a:t>κ</a:t>
            </a:r>
            <a:r>
              <a:rPr sz="4050" i="1" spc="0" baseline="3034" dirty="0" smtClean="0">
                <a:solidFill>
                  <a:srgbClr val="FFFF00"/>
                </a:solidFill>
                <a:latin typeface="Calibri"/>
                <a:cs typeface="Calibri"/>
              </a:rPr>
              <a:t>έ</a:t>
            </a:r>
            <a:r>
              <a:rPr sz="4050" i="1" spc="-9" baseline="3034" dirty="0" smtClean="0">
                <a:solidFill>
                  <a:srgbClr val="FFFF00"/>
                </a:solidFill>
                <a:latin typeface="Calibri"/>
                <a:cs typeface="Calibri"/>
              </a:rPr>
              <a:t>ψ</a:t>
            </a:r>
            <a:r>
              <a:rPr sz="4050" i="1" spc="0" baseline="3034" dirty="0" smtClean="0">
                <a:solidFill>
                  <a:srgbClr val="FFFF00"/>
                </a:solidFill>
                <a:latin typeface="Calibri"/>
                <a:cs typeface="Calibri"/>
              </a:rPr>
              <a:t>ης, </a:t>
            </a:r>
            <a:r>
              <a:rPr sz="4050" i="1" spc="-14" baseline="3034" dirty="0" smtClean="0">
                <a:solidFill>
                  <a:srgbClr val="FFFF00"/>
                </a:solidFill>
                <a:latin typeface="Calibri"/>
                <a:cs typeface="Calibri"/>
              </a:rPr>
              <a:t>ι</a:t>
            </a:r>
            <a:r>
              <a:rPr sz="4050" i="1" spc="0" baseline="3034" dirty="0" smtClean="0">
                <a:solidFill>
                  <a:srgbClr val="FFFF00"/>
                </a:solidFill>
                <a:latin typeface="Calibri"/>
                <a:cs typeface="Calibri"/>
              </a:rPr>
              <a:t>δ</a:t>
            </a:r>
            <a:r>
              <a:rPr sz="4050" i="1" spc="4" baseline="3034" dirty="0" smtClean="0">
                <a:solidFill>
                  <a:srgbClr val="FFFF00"/>
                </a:solidFill>
                <a:latin typeface="Calibri"/>
                <a:cs typeface="Calibri"/>
              </a:rPr>
              <a:t>ε</a:t>
            </a:r>
            <a:r>
              <a:rPr sz="4050" i="1" spc="0" baseline="3034" dirty="0" smtClean="0">
                <a:solidFill>
                  <a:srgbClr val="FFFF00"/>
                </a:solidFill>
                <a:latin typeface="Calibri"/>
                <a:cs typeface="Calibri"/>
              </a:rPr>
              <a:t>ών,</a:t>
            </a:r>
            <a:r>
              <a:rPr sz="4050" i="1" spc="-29" baseline="3034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4050" i="1" spc="0" baseline="3034" smtClean="0">
                <a:solidFill>
                  <a:srgbClr val="FFFF00"/>
                </a:solidFill>
                <a:latin typeface="Calibri"/>
                <a:cs typeface="Calibri"/>
              </a:rPr>
              <a:t>εν</a:t>
            </a:r>
            <a:r>
              <a:rPr sz="4050" i="1" spc="4" baseline="3034" smtClean="0">
                <a:solidFill>
                  <a:srgbClr val="FFFF00"/>
                </a:solidFill>
                <a:latin typeface="Calibri"/>
                <a:cs typeface="Calibri"/>
              </a:rPr>
              <a:t>ε</a:t>
            </a:r>
            <a:r>
              <a:rPr sz="4050" i="1" spc="-19" baseline="3034" smtClean="0">
                <a:solidFill>
                  <a:srgbClr val="FFFF00"/>
                </a:solidFill>
                <a:latin typeface="Calibri"/>
                <a:cs typeface="Calibri"/>
              </a:rPr>
              <a:t>ρ</a:t>
            </a:r>
            <a:r>
              <a:rPr sz="4050" i="1" spc="-14" baseline="3034" smtClean="0">
                <a:solidFill>
                  <a:srgbClr val="FFFF00"/>
                </a:solidFill>
                <a:latin typeface="Calibri"/>
                <a:cs typeface="Calibri"/>
              </a:rPr>
              <a:t>γ</a:t>
            </a:r>
            <a:r>
              <a:rPr sz="4050" i="1" spc="0" baseline="3034" smtClean="0">
                <a:solidFill>
                  <a:srgbClr val="FFFF00"/>
                </a:solidFill>
                <a:latin typeface="Calibri"/>
                <a:cs typeface="Calibri"/>
              </a:rPr>
              <a:t>ε</a:t>
            </a:r>
            <a:r>
              <a:rPr sz="4050" i="1" spc="4" baseline="3034" smtClean="0">
                <a:solidFill>
                  <a:srgbClr val="FFFF00"/>
                </a:solidFill>
                <a:latin typeface="Calibri"/>
                <a:cs typeface="Calibri"/>
              </a:rPr>
              <a:t>ι</a:t>
            </a:r>
            <a:r>
              <a:rPr sz="4050" i="1" spc="-19" baseline="3034" smtClean="0">
                <a:solidFill>
                  <a:srgbClr val="FFFF00"/>
                </a:solidFill>
                <a:latin typeface="Calibri"/>
                <a:cs typeface="Calibri"/>
              </a:rPr>
              <a:t>ώ</a:t>
            </a:r>
            <a:r>
              <a:rPr sz="4050" i="1" spc="0" baseline="3034" smtClean="0">
                <a:solidFill>
                  <a:srgbClr val="FFFF00"/>
                </a:solidFill>
                <a:latin typeface="Calibri"/>
                <a:cs typeface="Calibri"/>
              </a:rPr>
              <a:t>ν</a:t>
            </a:r>
            <a:r>
              <a:rPr sz="4050" i="1" spc="-34" baseline="3034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4050" i="1" spc="0" baseline="3034" smtClean="0">
                <a:solidFill>
                  <a:srgbClr val="FFFF00"/>
                </a:solidFill>
                <a:latin typeface="Calibri"/>
                <a:cs typeface="Calibri"/>
              </a:rPr>
              <a:t>της</a:t>
            </a:r>
            <a:r>
              <a:rPr lang="el-GR" sz="2700" i="1" spc="0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4050" i="1" spc="0" baseline="3034" smtClean="0">
                <a:solidFill>
                  <a:srgbClr val="FFFF00"/>
                </a:solidFill>
                <a:latin typeface="Calibri"/>
                <a:cs typeface="Calibri"/>
              </a:rPr>
              <a:t>συμπεριφοράς </a:t>
            </a:r>
            <a:r>
              <a:rPr sz="4050" spc="0" baseline="3034" dirty="0" smtClean="0">
                <a:latin typeface="Calibri"/>
                <a:cs typeface="Calibri"/>
              </a:rPr>
              <a:t>ενός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α</a:t>
            </a:r>
            <a:r>
              <a:rPr sz="4050" spc="-19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ό</a:t>
            </a:r>
            <a:r>
              <a:rPr sz="4050" spc="-19" baseline="3034" dirty="0" smtClean="0">
                <a:latin typeface="Calibri"/>
                <a:cs typeface="Calibri"/>
              </a:rPr>
              <a:t>μ</a:t>
            </a:r>
            <a:r>
              <a:rPr sz="4050" spc="0" baseline="3034" dirty="0" smtClean="0">
                <a:latin typeface="Calibri"/>
                <a:cs typeface="Calibri"/>
              </a:rPr>
              <a:t>ου</a:t>
            </a:r>
            <a:r>
              <a:rPr sz="4050" spc="1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που </a:t>
            </a:r>
            <a:r>
              <a:rPr sz="4050" spc="-9" baseline="3034" dirty="0" smtClean="0">
                <a:latin typeface="Calibri"/>
                <a:cs typeface="Calibri"/>
              </a:rPr>
              <a:t>π</a:t>
            </a:r>
            <a:r>
              <a:rPr sz="4050" spc="0" baseline="3034" dirty="0" smtClean="0">
                <a:latin typeface="Calibri"/>
                <a:cs typeface="Calibri"/>
              </a:rPr>
              <a:t>ρο</a:t>
            </a:r>
            <a:r>
              <a:rPr sz="4050" spc="-54" baseline="3034" dirty="0" smtClean="0">
                <a:latin typeface="Calibri"/>
                <a:cs typeface="Calibri"/>
              </a:rPr>
              <a:t>κ</a:t>
            </a:r>
            <a:r>
              <a:rPr sz="4050" spc="0" baseline="3034" dirty="0" smtClean="0">
                <a:latin typeface="Calibri"/>
                <a:cs typeface="Calibri"/>
              </a:rPr>
              <a:t>ύπ</a:t>
            </a:r>
            <a:r>
              <a:rPr sz="4050" spc="-9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ει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spc="0" baseline="3034" smtClean="0">
                <a:latin typeface="Calibri"/>
                <a:cs typeface="Calibri"/>
              </a:rPr>
              <a:t>από τ</a:t>
            </a:r>
            <a:r>
              <a:rPr sz="4050" spc="-59" baseline="3034" smtClean="0">
                <a:latin typeface="Calibri"/>
                <a:cs typeface="Calibri"/>
              </a:rPr>
              <a:t>η</a:t>
            </a:r>
            <a:r>
              <a:rPr sz="4050" spc="0" baseline="3034" smtClean="0">
                <a:latin typeface="Calibri"/>
                <a:cs typeface="Calibri"/>
              </a:rPr>
              <a:t>ν</a:t>
            </a:r>
            <a:r>
              <a:rPr lang="el-GR" sz="2700" spc="0" dirty="0" smtClean="0">
                <a:latin typeface="Calibri"/>
                <a:cs typeface="Calibri"/>
              </a:rPr>
              <a:t> </a:t>
            </a:r>
            <a:r>
              <a:rPr sz="4050" spc="0" baseline="3034" smtClean="0">
                <a:latin typeface="Calibri"/>
                <a:cs typeface="Calibri"/>
              </a:rPr>
              <a:t>επ</a:t>
            </a:r>
            <a:r>
              <a:rPr sz="4050" spc="-9" baseline="3034" smtClean="0">
                <a:latin typeface="Calibri"/>
                <a:cs typeface="Calibri"/>
              </a:rPr>
              <a:t>ί</a:t>
            </a:r>
            <a:r>
              <a:rPr sz="4050" spc="0" baseline="3034" smtClean="0">
                <a:latin typeface="Calibri"/>
                <a:cs typeface="Calibri"/>
              </a:rPr>
              <a:t>δρ</a:t>
            </a:r>
            <a:r>
              <a:rPr sz="4050" spc="-19" baseline="3034" smtClean="0">
                <a:latin typeface="Calibri"/>
                <a:cs typeface="Calibri"/>
              </a:rPr>
              <a:t>α</a:t>
            </a:r>
            <a:r>
              <a:rPr sz="4050" spc="0" baseline="3034" smtClean="0">
                <a:latin typeface="Calibri"/>
                <a:cs typeface="Calibri"/>
              </a:rPr>
              <a:t>ση </a:t>
            </a:r>
            <a:r>
              <a:rPr sz="4050" spc="0" baseline="3034" dirty="0" smtClean="0">
                <a:latin typeface="Calibri"/>
                <a:cs typeface="Calibri"/>
              </a:rPr>
              <a:t>της δύν</a:t>
            </a:r>
            <a:r>
              <a:rPr sz="4050" spc="4" baseline="3034" dirty="0" smtClean="0">
                <a:latin typeface="Calibri"/>
                <a:cs typeface="Calibri"/>
              </a:rPr>
              <a:t>α</a:t>
            </a:r>
            <a:r>
              <a:rPr sz="4050" spc="0" baseline="3034" dirty="0" smtClean="0">
                <a:latin typeface="Calibri"/>
                <a:cs typeface="Calibri"/>
              </a:rPr>
              <a:t>μης που </a:t>
            </a:r>
            <a:r>
              <a:rPr sz="4050" spc="4" baseline="3034" dirty="0" smtClean="0">
                <a:latin typeface="Calibri"/>
                <a:cs typeface="Calibri"/>
              </a:rPr>
              <a:t>ε</a:t>
            </a:r>
            <a:r>
              <a:rPr sz="4050" spc="-29" baseline="3034" dirty="0" smtClean="0">
                <a:latin typeface="Calibri"/>
                <a:cs typeface="Calibri"/>
              </a:rPr>
              <a:t>ξ</a:t>
            </a:r>
            <a:r>
              <a:rPr sz="4050" spc="-19" baseline="3034" dirty="0" smtClean="0">
                <a:latin typeface="Calibri"/>
                <a:cs typeface="Calibri"/>
              </a:rPr>
              <a:t>α</a:t>
            </a:r>
            <a:r>
              <a:rPr sz="4050" spc="0" baseline="3034" dirty="0" smtClean="0">
                <a:latin typeface="Calibri"/>
                <a:cs typeface="Calibri"/>
              </a:rPr>
              <a:t>σ</a:t>
            </a:r>
            <a:r>
              <a:rPr sz="4050" spc="-39" baseline="3034" dirty="0" smtClean="0">
                <a:latin typeface="Calibri"/>
                <a:cs typeface="Calibri"/>
              </a:rPr>
              <a:t>κ</a:t>
            </a:r>
            <a:r>
              <a:rPr sz="4050" spc="0" baseline="3034" dirty="0" smtClean="0">
                <a:latin typeface="Calibri"/>
                <a:cs typeface="Calibri"/>
              </a:rPr>
              <a:t>ε</a:t>
            </a:r>
            <a:r>
              <a:rPr sz="4050" spc="-25" baseline="3034" dirty="0" smtClean="0">
                <a:latin typeface="Calibri"/>
                <a:cs typeface="Calibri"/>
              </a:rPr>
              <a:t>ί</a:t>
            </a:r>
            <a:r>
              <a:rPr sz="4050" spc="-14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αι</a:t>
            </a:r>
            <a:r>
              <a:rPr sz="4050" spc="-2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σε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αυ</a:t>
            </a:r>
            <a:r>
              <a:rPr sz="4050" spc="-19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ό.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1447800"/>
          </a:xfrm>
        </p:spPr>
        <p:txBody>
          <a:bodyPr>
            <a:normAutofit fontScale="90000"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ΑΠΟΤΕΛΕΣΜΑΤΙΚΗ ΗΓΕΣΙΑ</a:t>
            </a:r>
            <a:b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endParaRPr lang="el-GR" sz="5400" b="1" baseline="3413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256" y="1828800"/>
            <a:ext cx="8713489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bject 16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16"/>
          <p:cNvSpPr/>
          <p:nvPr/>
        </p:nvSpPr>
        <p:spPr>
          <a:xfrm>
            <a:off x="0" y="60960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4495800" cy="4724400"/>
          </a:xfrm>
        </p:spPr>
        <p:txBody>
          <a:bodyPr/>
          <a:lstStyle/>
          <a:p>
            <a:pPr algn="ctr">
              <a:buNone/>
            </a:pPr>
            <a:r>
              <a:rPr lang="el-GR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ΤΥΠΟΙ  ΗΓΕΣΙΑΣ</a:t>
            </a:r>
          </a:p>
          <a:p>
            <a:pPr>
              <a:buNone/>
            </a:pPr>
            <a:endParaRPr lang="el-GR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Τρεις είναι οι βασικές μορφές ηγεσίας:</a:t>
            </a:r>
          </a:p>
          <a:p>
            <a:pPr>
              <a:buNone/>
            </a:pPr>
            <a:endParaRPr lang="el-GR" sz="2200" dirty="0" smtClean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Μετασχηματιστική ηγεσία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Συναλλακτική ηγεσία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Αδιάφορη  ηγεσία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6" name="object 9"/>
          <p:cNvSpPr/>
          <p:nvPr/>
        </p:nvSpPr>
        <p:spPr>
          <a:xfrm>
            <a:off x="4800600" y="1143000"/>
            <a:ext cx="4191000" cy="480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267494"/>
            <a:ext cx="8686800" cy="110410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l-GR" sz="4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ΤΥΠΟΙ  ΗΓΕΣΙΑΣ</a:t>
            </a:r>
            <a:r>
              <a:rPr lang="el-GR" sz="4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l-GR" sz="4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882808"/>
            <a:ext cx="8610600" cy="45941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ΜΕΤΑΣΧΗΜΑΤΙΣΤΙΚΗ ΗΓΕΣΙΑ</a:t>
            </a:r>
          </a:p>
          <a:p>
            <a:pPr>
              <a:buNone/>
            </a:pPr>
            <a:endParaRPr lang="el-GR" sz="2400" b="1" dirty="0" smtClean="0">
              <a:solidFill>
                <a:srgbClr val="FF0000"/>
              </a:solidFill>
            </a:endParaRPr>
          </a:p>
          <a:p>
            <a:pPr marL="12700" marR="41833" algn="just">
              <a:spcBef>
                <a:spcPts val="127"/>
              </a:spcBef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Αποτελεί εξελικτικά </a:t>
            </a:r>
            <a:r>
              <a:rPr lang="el-GR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ανώτερη μορφή ηγεσίας</a:t>
            </a:r>
            <a:r>
              <a:rPr lang="el-GR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όπου ο ηγέτης </a:t>
            </a:r>
            <a:r>
              <a:rPr lang="el-GR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διευρύνει και εξυψώνει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τα κίνητρα και τα ενδιαφέροντα των υπαλλήλων, </a:t>
            </a:r>
            <a:r>
              <a:rPr lang="el-GR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δημιουργεί αποδοχή των στόχων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της ομάδας στα μέλη της και </a:t>
            </a:r>
            <a:r>
              <a:rPr lang="el-GR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προτρέπει τους υφιστάμενους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να κινηθούν πέρα των ορίων των προσωπικών στόχων και φιλοδοξιών, </a:t>
            </a:r>
            <a:r>
              <a:rPr lang="el-GR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για το καλό του οργανισμού και του συνόλου.</a:t>
            </a:r>
          </a:p>
          <a:p>
            <a:pPr>
              <a:buNone/>
            </a:pPr>
            <a:endParaRPr lang="el-GR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267494"/>
            <a:ext cx="8458200" cy="1027906"/>
          </a:xfrm>
        </p:spPr>
        <p:txBody>
          <a:bodyPr>
            <a:normAutofit/>
          </a:bodyPr>
          <a:lstStyle/>
          <a:p>
            <a:pPr algn="ctr"/>
            <a:r>
              <a:rPr lang="el-GR" sz="49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ΤΥΠΟΙ  ΗΓΕΣΙΑΣ</a:t>
            </a:r>
            <a:endParaRPr lang="el-GR" sz="49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562600"/>
          </a:xfrm>
        </p:spPr>
        <p:txBody>
          <a:bodyPr>
            <a:normAutofit/>
          </a:bodyPr>
          <a:lstStyle/>
          <a:p>
            <a:pPr marR="41833">
              <a:buNone/>
            </a:pPr>
            <a:r>
              <a:rPr lang="el-GR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ΣΥΝΑΛΛΑΚΤΙΚΗ  ΗΓΕΣΙΑ</a:t>
            </a:r>
          </a:p>
          <a:p>
            <a:pPr marL="12700" marR="41833" algn="just">
              <a:spcBef>
                <a:spcPts val="127"/>
              </a:spcBef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Αναφέρεται στις </a:t>
            </a:r>
            <a:r>
              <a:rPr lang="el-GR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κατώτερες ανάγκες των ανθρώπων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, κατά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Maslow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, αντίθετα με την μετασχηματιστική που αναφέρεται στις ανώτερες. Παρόλο που διαφέρουν, δεν είναι</a:t>
            </a:r>
          </a:p>
          <a:p>
            <a:pPr marL="12700" marR="41833" algn="just">
              <a:spcBef>
                <a:spcPts val="127"/>
              </a:spcBef>
              <a:buClr>
                <a:srgbClr val="FF0000"/>
              </a:buClr>
              <a:buSzPct val="100000"/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ανταγωνιστικές έννοιες, καθώς η μία συμπληρώνει και ενισχύει την άλλη.</a:t>
            </a:r>
          </a:p>
          <a:p>
            <a:pPr marL="12700" marR="41833" algn="just">
              <a:spcBef>
                <a:spcPts val="127"/>
              </a:spcBef>
              <a:buClr>
                <a:srgbClr val="FF0000"/>
              </a:buClr>
              <a:buSzPct val="100000"/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		Ένας συναλλακτικός ηγέτης </a:t>
            </a:r>
            <a:r>
              <a:rPr lang="el-GR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πρέπει να δίνει υλική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(αύξηση απολαβών) ή </a:t>
            </a:r>
            <a:r>
              <a:rPr lang="el-GR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ηθική (προαγωγή)  ανταμοιβή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στους εργαζόμενους που πέτυχαν τους στόχους, ενώ σε αυτούς που </a:t>
            </a:r>
            <a:r>
              <a:rPr lang="el-GR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δεν πέτυχαν τους στόχους πρέπει να τιμωρούνται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κατά κάποιον τρόπο. Η παραπάνω συναλλαγή – ανταμοιβή αποτελεί χαρακτηριστικό της αποτελεσματικότητας της  συναλλακτικής ηγεσίας και </a:t>
            </a:r>
            <a:r>
              <a:rPr lang="el-G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ονομάζεται </a:t>
            </a:r>
            <a:r>
              <a:rPr lang="el-GR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ενδεχομενική</a:t>
            </a:r>
            <a:r>
              <a:rPr lang="el-G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ανταμοιβή.</a:t>
            </a:r>
          </a:p>
          <a:p>
            <a:pPr marL="12700" marR="41833" algn="just">
              <a:spcBef>
                <a:spcPts val="127"/>
              </a:spcBef>
              <a:buClr>
                <a:srgbClr val="FF0000"/>
              </a:buClr>
              <a:buSzPct val="100000"/>
              <a:buFont typeface="Wingdings" pitchFamily="2" charset="2"/>
              <a:buChar char="q"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/>
          <p:nvPr/>
        </p:nvSpPr>
        <p:spPr>
          <a:xfrm>
            <a:off x="1219200" y="1219200"/>
            <a:ext cx="6839711" cy="43952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ΤΥΠΟΙ  ΗΓΕΣΙΑΣ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882808"/>
            <a:ext cx="8610600" cy="4572000"/>
          </a:xfrm>
        </p:spPr>
        <p:txBody>
          <a:bodyPr>
            <a:normAutofit/>
          </a:bodyPr>
          <a:lstStyle/>
          <a:p>
            <a:pPr marL="12700" marR="41833">
              <a:lnSpc>
                <a:spcPts val="2340"/>
              </a:lnSpc>
              <a:spcBef>
                <a:spcPts val="117"/>
              </a:spcBef>
              <a:buClr>
                <a:srgbClr val="FF0000"/>
              </a:buClr>
              <a:buSzPct val="100000"/>
              <a:buNone/>
            </a:pPr>
            <a:r>
              <a:rPr lang="el-GR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ΑΔΙΑΦΟΡΗ  ΗΓΕΣΙΑ</a:t>
            </a:r>
          </a:p>
          <a:p>
            <a:pPr marL="12700" marR="41833">
              <a:lnSpc>
                <a:spcPts val="2340"/>
              </a:lnSpc>
              <a:spcBef>
                <a:spcPts val="117"/>
              </a:spcBef>
              <a:buClr>
                <a:srgbClr val="FF0000"/>
              </a:buClr>
              <a:buSzPct val="100000"/>
              <a:buFont typeface="Wingdings" pitchFamily="2" charset="2"/>
              <a:buChar char="q"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marL="12700" marR="41833" algn="just">
              <a:spcBef>
                <a:spcPts val="117"/>
              </a:spcBef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Είναι εκείνη η ηγεσία που </a:t>
            </a:r>
            <a:r>
              <a:rPr lang="el-GR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δεν επιδιώκει την λήψη αποφάσεων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, δεν χρησιμοποιεί τη δύναμη εξουσίας και </a:t>
            </a:r>
            <a:r>
              <a:rPr lang="el-GR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δεν αναλαμβάνει τις ευθύνες της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. Ουσιαστικά αποτελεί την </a:t>
            </a:r>
            <a:r>
              <a:rPr lang="el-GR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ανύπαρκτη ηγεσία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, η οποία δεν επεμβαίνει και δεν κατευθύνει αλλά επιτρέπει στους εργαζομένους να πραγματοποιούν τις υποχρεώσεις και τις ευθύνες τους </a:t>
            </a:r>
            <a:r>
              <a:rPr lang="el-GR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όπως αυτοί επιθυμούν.</a:t>
            </a:r>
          </a:p>
          <a:p>
            <a:pPr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963985"/>
            <a:ext cx="3810000" cy="3389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bject 6"/>
          <p:cNvSpPr txBox="1"/>
          <p:nvPr/>
        </p:nvSpPr>
        <p:spPr>
          <a:xfrm>
            <a:off x="381000" y="685800"/>
            <a:ext cx="5181600" cy="11232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155"/>
              </a:lnSpc>
              <a:spcBef>
                <a:spcPts val="157"/>
              </a:spcBef>
            </a:pPr>
            <a:r>
              <a:rPr lang="el-GR" sz="36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ΠΡΟΤ</a:t>
            </a:r>
            <a:r>
              <a:rPr lang="el-GR" sz="3600" b="1" spc="-14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Υ</a:t>
            </a:r>
            <a:r>
              <a:rPr lang="el-GR" sz="36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ΠΑ ΗΓΕΣΙΑΣ</a:t>
            </a:r>
            <a:r>
              <a:rPr lang="el-GR" sz="3600" b="1" spc="-14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l-GR" sz="36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ΜΕ</a:t>
            </a:r>
            <a:r>
              <a:rPr lang="el-GR" sz="3600" b="1" spc="-9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l-GR" sz="36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ΒΑΣΗ ΤΟΝ</a:t>
            </a:r>
            <a:endParaRPr lang="el-GR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05764" marR="435059" algn="ctr">
              <a:lnSpc>
                <a:spcPts val="3245"/>
              </a:lnSpc>
              <a:spcBef>
                <a:spcPts val="4"/>
              </a:spcBef>
            </a:pPr>
            <a:r>
              <a:rPr lang="el-GR" sz="36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ΤΡΟΠΟ</a:t>
            </a:r>
            <a:r>
              <a:rPr lang="el-GR" sz="3600" b="1" spc="-9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l-GR" sz="36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ΛΗΨΗ</a:t>
            </a:r>
            <a:r>
              <a:rPr lang="el-GR" sz="3600" b="1" spc="-9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l-GR" sz="3600" b="1" spc="9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Α</a:t>
            </a:r>
            <a:r>
              <a:rPr lang="el-GR" sz="36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ΠΟΦΑΣΕΩΝ</a:t>
            </a:r>
            <a:endParaRPr lang="el-GR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601" y="2590800"/>
            <a:ext cx="4572000" cy="1371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spcBef>
                <a:spcPts val="101"/>
              </a:spcBef>
            </a:pPr>
            <a:r>
              <a:rPr sz="2000" b="1" dirty="0" smtClean="0">
                <a:latin typeface="Calibri"/>
                <a:cs typeface="Calibri"/>
              </a:rPr>
              <a:t>Τα κύρια πρότυπα ηγεσίας με βάση τον </a:t>
            </a:r>
            <a:r>
              <a:rPr sz="2000" b="1" smtClean="0">
                <a:latin typeface="Calibri"/>
                <a:cs typeface="Calibri"/>
              </a:rPr>
              <a:t>τρόπο λήψης</a:t>
            </a:r>
            <a:r>
              <a:rPr lang="el-GR" sz="2000" b="1" dirty="0" smtClean="0">
                <a:latin typeface="Calibri"/>
                <a:cs typeface="Calibri"/>
              </a:rPr>
              <a:t> </a:t>
            </a:r>
            <a:r>
              <a:rPr sz="2000" b="1" smtClean="0">
                <a:latin typeface="Calibri"/>
                <a:cs typeface="Calibri"/>
              </a:rPr>
              <a:t>αποφάσεων </a:t>
            </a:r>
            <a:r>
              <a:rPr sz="2000" b="1" dirty="0" smtClean="0">
                <a:latin typeface="Calibri"/>
                <a:cs typeface="Calibri"/>
              </a:rPr>
              <a:t>από έναν είναι </a:t>
            </a:r>
            <a:r>
              <a:rPr sz="2000" b="1" smtClean="0">
                <a:latin typeface="Calibri"/>
                <a:cs typeface="Calibri"/>
              </a:rPr>
              <a:t>τα ακόλουθα</a:t>
            </a:r>
            <a:r>
              <a:rPr sz="2000" b="1" dirty="0" smtClean="0">
                <a:latin typeface="Calibri"/>
                <a:cs typeface="Calibri"/>
              </a:rPr>
              <a:t>:</a:t>
            </a:r>
            <a:endParaRPr sz="2000" b="1">
              <a:latin typeface="Calibri"/>
              <a:cs typeface="Calibri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304800" y="4191000"/>
            <a:ext cx="2947215" cy="144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6118">
              <a:lnSpc>
                <a:spcPct val="101725"/>
              </a:lnSpc>
              <a:spcBef>
                <a:spcPts val="101"/>
              </a:spcBef>
              <a:buSzPct val="90000"/>
              <a:buFont typeface="Wingdings" pitchFamily="2" charset="2"/>
              <a:buChar char="ü"/>
            </a:pPr>
            <a:r>
              <a:rPr lang="el-GR" sz="2000" dirty="0" smtClean="0">
                <a:latin typeface="Calibri"/>
                <a:cs typeface="Calibri"/>
              </a:rPr>
              <a:t>   </a:t>
            </a:r>
            <a:r>
              <a:rPr sz="2000" b="1" smtClean="0">
                <a:latin typeface="Calibri"/>
                <a:cs typeface="Calibri"/>
              </a:rPr>
              <a:t>Αυταρχικό </a:t>
            </a:r>
            <a:r>
              <a:rPr sz="2000" b="1" dirty="0" smtClean="0">
                <a:latin typeface="Calibri"/>
                <a:cs typeface="Calibri"/>
              </a:rPr>
              <a:t>πρότυπο.</a:t>
            </a:r>
            <a:endParaRPr sz="2000" b="1">
              <a:latin typeface="Calibri"/>
              <a:cs typeface="Calibri"/>
            </a:endParaRPr>
          </a:p>
          <a:p>
            <a:pPr marL="12700" marR="36118">
              <a:lnSpc>
                <a:spcPct val="101725"/>
              </a:lnSpc>
              <a:spcBef>
                <a:spcPts val="627"/>
              </a:spcBef>
              <a:buSzPct val="90000"/>
              <a:buFont typeface="Wingdings" pitchFamily="2" charset="2"/>
              <a:buChar char="ü"/>
            </a:pPr>
            <a:r>
              <a:rPr lang="el-GR" sz="2000" b="1" dirty="0" smtClean="0">
                <a:latin typeface="Calibri"/>
                <a:cs typeface="Calibri"/>
              </a:rPr>
              <a:t>  </a:t>
            </a:r>
            <a:r>
              <a:rPr sz="2000" b="1" smtClean="0">
                <a:latin typeface="Calibri"/>
                <a:cs typeface="Calibri"/>
              </a:rPr>
              <a:t>Δημοκρατικό </a:t>
            </a:r>
            <a:r>
              <a:rPr sz="2000" b="1" dirty="0" smtClean="0">
                <a:latin typeface="Calibri"/>
                <a:cs typeface="Calibri"/>
              </a:rPr>
              <a:t>πρότυ</a:t>
            </a:r>
            <a:r>
              <a:rPr sz="2000" b="1" spc="0" dirty="0" smtClean="0">
                <a:latin typeface="Calibri"/>
                <a:cs typeface="Calibri"/>
              </a:rPr>
              <a:t>πο.</a:t>
            </a:r>
            <a:endParaRPr sz="2000" b="1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743"/>
              </a:spcBef>
              <a:buSzPct val="90000"/>
              <a:buFont typeface="Wingdings" pitchFamily="2" charset="2"/>
              <a:buChar char="ü"/>
            </a:pPr>
            <a:r>
              <a:rPr lang="el-GR" sz="2000" b="1" spc="0" dirty="0" smtClean="0">
                <a:latin typeface="Calibri"/>
                <a:cs typeface="Calibri"/>
              </a:rPr>
              <a:t>  </a:t>
            </a:r>
            <a:r>
              <a:rPr sz="2000" b="1" spc="0" smtClean="0">
                <a:latin typeface="Calibri"/>
                <a:cs typeface="Calibri"/>
              </a:rPr>
              <a:t>Ε</a:t>
            </a:r>
            <a:r>
              <a:rPr sz="2000" b="1" spc="-25" smtClean="0">
                <a:latin typeface="Calibri"/>
                <a:cs typeface="Calibri"/>
              </a:rPr>
              <a:t>ξ</a:t>
            </a:r>
            <a:r>
              <a:rPr sz="2000" b="1" spc="0" smtClean="0">
                <a:latin typeface="Calibri"/>
                <a:cs typeface="Calibri"/>
              </a:rPr>
              <a:t>ο</a:t>
            </a:r>
            <a:r>
              <a:rPr sz="2000" b="1" spc="4" smtClean="0">
                <a:latin typeface="Calibri"/>
                <a:cs typeface="Calibri"/>
              </a:rPr>
              <a:t>υ</a:t>
            </a:r>
            <a:r>
              <a:rPr sz="2000" b="1" spc="0" smtClean="0">
                <a:latin typeface="Calibri"/>
                <a:cs typeface="Calibri"/>
              </a:rPr>
              <a:t>σιοδοτι</a:t>
            </a:r>
            <a:r>
              <a:rPr sz="2000" b="1" spc="-54" smtClean="0">
                <a:latin typeface="Calibri"/>
                <a:cs typeface="Calibri"/>
              </a:rPr>
              <a:t>κ</a:t>
            </a:r>
            <a:r>
              <a:rPr sz="2000" b="1" spc="0" smtClean="0">
                <a:latin typeface="Calibri"/>
                <a:cs typeface="Calibri"/>
              </a:rPr>
              <a:t>ό</a:t>
            </a:r>
            <a:r>
              <a:rPr sz="2000" b="1" spc="-63" smtClean="0">
                <a:latin typeface="Calibri"/>
                <a:cs typeface="Calibri"/>
              </a:rPr>
              <a:t> </a:t>
            </a:r>
            <a:r>
              <a:rPr sz="2000" b="1" spc="0" dirty="0" smtClean="0">
                <a:latin typeface="Calibri"/>
                <a:cs typeface="Calibri"/>
              </a:rPr>
              <a:t>πρότυπο</a:t>
            </a:r>
            <a:endParaRPr sz="2000" b="1">
              <a:latin typeface="Calibri"/>
              <a:cs typeface="Calibri"/>
            </a:endParaRPr>
          </a:p>
        </p:txBody>
      </p:sp>
      <p:sp>
        <p:nvSpPr>
          <p:cNvPr id="7" name="object 2"/>
          <p:cNvSpPr txBox="1"/>
          <p:nvPr/>
        </p:nvSpPr>
        <p:spPr>
          <a:xfrm>
            <a:off x="2438400" y="5791200"/>
            <a:ext cx="2330793" cy="304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35"/>
              </a:lnSpc>
              <a:spcBef>
                <a:spcPts val="101"/>
              </a:spcBef>
            </a:pPr>
            <a:r>
              <a:rPr sz="2850" spc="0" baseline="2874" dirty="0" smtClean="0">
                <a:latin typeface="Calibri"/>
                <a:cs typeface="Calibri"/>
              </a:rPr>
              <a:t>(Μ</a:t>
            </a:r>
            <a:r>
              <a:rPr sz="2850" spc="-9" baseline="2874" dirty="0" smtClean="0">
                <a:latin typeface="Calibri"/>
                <a:cs typeface="Calibri"/>
              </a:rPr>
              <a:t>π</a:t>
            </a:r>
            <a:r>
              <a:rPr sz="2850" spc="0" baseline="2874" dirty="0" smtClean="0">
                <a:latin typeface="Calibri"/>
                <a:cs typeface="Calibri"/>
              </a:rPr>
              <a:t>ου</a:t>
            </a:r>
            <a:r>
              <a:rPr sz="2850" spc="-9" baseline="2874" dirty="0" smtClean="0">
                <a:latin typeface="Calibri"/>
                <a:cs typeface="Calibri"/>
              </a:rPr>
              <a:t>ρ</a:t>
            </a:r>
            <a:r>
              <a:rPr sz="2850" spc="0" baseline="2874" dirty="0" smtClean="0">
                <a:latin typeface="Calibri"/>
                <a:cs typeface="Calibri"/>
              </a:rPr>
              <a:t>α</a:t>
            </a:r>
            <a:r>
              <a:rPr sz="2850" spc="14" baseline="2874" dirty="0" smtClean="0">
                <a:latin typeface="Calibri"/>
                <a:cs typeface="Calibri"/>
              </a:rPr>
              <a:t>ν</a:t>
            </a:r>
            <a:r>
              <a:rPr sz="2850" spc="-14" baseline="2874" dirty="0" smtClean="0">
                <a:latin typeface="Calibri"/>
                <a:cs typeface="Calibri"/>
              </a:rPr>
              <a:t>τ</a:t>
            </a:r>
            <a:r>
              <a:rPr sz="2850" spc="0" baseline="2874" dirty="0" smtClean="0">
                <a:latin typeface="Calibri"/>
                <a:cs typeface="Calibri"/>
              </a:rPr>
              <a:t>ά</a:t>
            </a:r>
            <a:r>
              <a:rPr sz="2850" spc="4" baseline="2874" dirty="0" smtClean="0">
                <a:latin typeface="Calibri"/>
                <a:cs typeface="Calibri"/>
              </a:rPr>
              <a:t>ς</a:t>
            </a:r>
            <a:r>
              <a:rPr sz="2850" spc="0" baseline="2874" dirty="0" smtClean="0">
                <a:latin typeface="Calibri"/>
                <a:cs typeface="Calibri"/>
              </a:rPr>
              <a:t>,</a:t>
            </a:r>
            <a:r>
              <a:rPr sz="2850" spc="-18" baseline="2874" dirty="0" smtClean="0">
                <a:latin typeface="Calibri"/>
                <a:cs typeface="Calibri"/>
              </a:rPr>
              <a:t> </a:t>
            </a:r>
            <a:r>
              <a:rPr sz="2850" spc="0" baseline="2874" dirty="0" smtClean="0">
                <a:latin typeface="Calibri"/>
                <a:cs typeface="Calibri"/>
              </a:rPr>
              <a:t>200</a:t>
            </a:r>
            <a:r>
              <a:rPr sz="2850" spc="-4" baseline="2874" dirty="0" smtClean="0">
                <a:latin typeface="Calibri"/>
                <a:cs typeface="Calibri"/>
              </a:rPr>
              <a:t>5</a:t>
            </a:r>
            <a:r>
              <a:rPr sz="2850" spc="0" baseline="2874" dirty="0" smtClean="0">
                <a:latin typeface="Calibri"/>
                <a:cs typeface="Calibri"/>
              </a:rPr>
              <a:t>)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643686" y="2357961"/>
            <a:ext cx="3255467" cy="46585"/>
          </a:xfrm>
          <a:custGeom>
            <a:avLst/>
            <a:gdLst/>
            <a:ahLst/>
            <a:cxnLst/>
            <a:rect l="l" t="t" r="r" b="b"/>
            <a:pathLst>
              <a:path w="3255467" h="46585">
                <a:moveTo>
                  <a:pt x="203" y="15668"/>
                </a:moveTo>
                <a:lnTo>
                  <a:pt x="36090" y="12536"/>
                </a:lnTo>
                <a:lnTo>
                  <a:pt x="71667" y="9767"/>
                </a:lnTo>
                <a:lnTo>
                  <a:pt x="106897" y="7354"/>
                </a:lnTo>
                <a:lnTo>
                  <a:pt x="141746" y="5293"/>
                </a:lnTo>
                <a:lnTo>
                  <a:pt x="176179" y="3577"/>
                </a:lnTo>
                <a:lnTo>
                  <a:pt x="210159" y="2202"/>
                </a:lnTo>
                <a:lnTo>
                  <a:pt x="243653" y="1163"/>
                </a:lnTo>
                <a:lnTo>
                  <a:pt x="276624" y="453"/>
                </a:lnTo>
                <a:lnTo>
                  <a:pt x="309037" y="67"/>
                </a:lnTo>
                <a:lnTo>
                  <a:pt x="340858" y="0"/>
                </a:lnTo>
                <a:lnTo>
                  <a:pt x="372051" y="246"/>
                </a:lnTo>
                <a:lnTo>
                  <a:pt x="402580" y="800"/>
                </a:lnTo>
                <a:lnTo>
                  <a:pt x="432411" y="1657"/>
                </a:lnTo>
                <a:lnTo>
                  <a:pt x="461507" y="2811"/>
                </a:lnTo>
                <a:lnTo>
                  <a:pt x="489835" y="4256"/>
                </a:lnTo>
                <a:lnTo>
                  <a:pt x="517359" y="5988"/>
                </a:lnTo>
                <a:lnTo>
                  <a:pt x="544043" y="8000"/>
                </a:lnTo>
                <a:lnTo>
                  <a:pt x="569852" y="10288"/>
                </a:lnTo>
                <a:lnTo>
                  <a:pt x="594751" y="12846"/>
                </a:lnTo>
                <a:lnTo>
                  <a:pt x="618705" y="15668"/>
                </a:lnTo>
                <a:lnTo>
                  <a:pt x="642504" y="18347"/>
                </a:lnTo>
                <a:lnTo>
                  <a:pt x="666992" y="20506"/>
                </a:lnTo>
                <a:lnTo>
                  <a:pt x="692207" y="22185"/>
                </a:lnTo>
                <a:lnTo>
                  <a:pt x="718188" y="23422"/>
                </a:lnTo>
                <a:lnTo>
                  <a:pt x="744974" y="24258"/>
                </a:lnTo>
                <a:lnTo>
                  <a:pt x="772603" y="24733"/>
                </a:lnTo>
                <a:lnTo>
                  <a:pt x="801115" y="24886"/>
                </a:lnTo>
                <a:lnTo>
                  <a:pt x="830548" y="24757"/>
                </a:lnTo>
                <a:lnTo>
                  <a:pt x="860940" y="24386"/>
                </a:lnTo>
                <a:lnTo>
                  <a:pt x="892332" y="23812"/>
                </a:lnTo>
                <a:lnTo>
                  <a:pt x="924760" y="23075"/>
                </a:lnTo>
                <a:lnTo>
                  <a:pt x="958265" y="22215"/>
                </a:lnTo>
                <a:lnTo>
                  <a:pt x="992885" y="21272"/>
                </a:lnTo>
                <a:lnTo>
                  <a:pt x="1028658" y="20285"/>
                </a:lnTo>
                <a:lnTo>
                  <a:pt x="1065624" y="19294"/>
                </a:lnTo>
                <a:lnTo>
                  <a:pt x="1103821" y="18338"/>
                </a:lnTo>
                <a:lnTo>
                  <a:pt x="1143287" y="17458"/>
                </a:lnTo>
                <a:lnTo>
                  <a:pt x="1184063" y="16693"/>
                </a:lnTo>
                <a:lnTo>
                  <a:pt x="1226186" y="16083"/>
                </a:lnTo>
                <a:lnTo>
                  <a:pt x="1269695" y="15668"/>
                </a:lnTo>
                <a:lnTo>
                  <a:pt x="1312992" y="15469"/>
                </a:lnTo>
                <a:lnTo>
                  <a:pt x="1354540" y="15462"/>
                </a:lnTo>
                <a:lnTo>
                  <a:pt x="1394471" y="15620"/>
                </a:lnTo>
                <a:lnTo>
                  <a:pt x="1432916" y="15912"/>
                </a:lnTo>
                <a:lnTo>
                  <a:pt x="1470007" y="16311"/>
                </a:lnTo>
                <a:lnTo>
                  <a:pt x="1505876" y="16788"/>
                </a:lnTo>
                <a:lnTo>
                  <a:pt x="1540654" y="17315"/>
                </a:lnTo>
                <a:lnTo>
                  <a:pt x="1574472" y="17863"/>
                </a:lnTo>
                <a:lnTo>
                  <a:pt x="1607463" y="18403"/>
                </a:lnTo>
                <a:lnTo>
                  <a:pt x="1639757" y="18907"/>
                </a:lnTo>
                <a:lnTo>
                  <a:pt x="1671486" y="19346"/>
                </a:lnTo>
                <a:lnTo>
                  <a:pt x="1702782" y="19691"/>
                </a:lnTo>
                <a:lnTo>
                  <a:pt x="1733776" y="19915"/>
                </a:lnTo>
                <a:lnTo>
                  <a:pt x="1764600" y="19989"/>
                </a:lnTo>
                <a:lnTo>
                  <a:pt x="1795385" y="19883"/>
                </a:lnTo>
                <a:lnTo>
                  <a:pt x="1826264" y="19570"/>
                </a:lnTo>
                <a:lnTo>
                  <a:pt x="1857366" y="19020"/>
                </a:lnTo>
                <a:lnTo>
                  <a:pt x="1888825" y="18206"/>
                </a:lnTo>
                <a:lnTo>
                  <a:pt x="1920771" y="17098"/>
                </a:lnTo>
                <a:lnTo>
                  <a:pt x="1953336" y="15668"/>
                </a:lnTo>
                <a:lnTo>
                  <a:pt x="1986700" y="14323"/>
                </a:lnTo>
                <a:lnTo>
                  <a:pt x="2020875" y="13453"/>
                </a:lnTo>
                <a:lnTo>
                  <a:pt x="2055739" y="13001"/>
                </a:lnTo>
                <a:lnTo>
                  <a:pt x="2091173" y="12913"/>
                </a:lnTo>
                <a:lnTo>
                  <a:pt x="2127056" y="13132"/>
                </a:lnTo>
                <a:lnTo>
                  <a:pt x="2163266" y="13604"/>
                </a:lnTo>
                <a:lnTo>
                  <a:pt x="2199683" y="14273"/>
                </a:lnTo>
                <a:lnTo>
                  <a:pt x="2236186" y="15083"/>
                </a:lnTo>
                <a:lnTo>
                  <a:pt x="2272654" y="15979"/>
                </a:lnTo>
                <a:lnTo>
                  <a:pt x="2308967" y="16906"/>
                </a:lnTo>
                <a:lnTo>
                  <a:pt x="2345004" y="17809"/>
                </a:lnTo>
                <a:lnTo>
                  <a:pt x="2380644" y="18631"/>
                </a:lnTo>
                <a:lnTo>
                  <a:pt x="2415766" y="19317"/>
                </a:lnTo>
                <a:lnTo>
                  <a:pt x="2450249" y="19813"/>
                </a:lnTo>
                <a:lnTo>
                  <a:pt x="2483973" y="20062"/>
                </a:lnTo>
                <a:lnTo>
                  <a:pt x="2516817" y="20008"/>
                </a:lnTo>
                <a:lnTo>
                  <a:pt x="2548661" y="19598"/>
                </a:lnTo>
                <a:lnTo>
                  <a:pt x="2579382" y="18775"/>
                </a:lnTo>
                <a:lnTo>
                  <a:pt x="2608861" y="17483"/>
                </a:lnTo>
                <a:lnTo>
                  <a:pt x="2636977" y="15668"/>
                </a:lnTo>
                <a:lnTo>
                  <a:pt x="2665231" y="13816"/>
                </a:lnTo>
                <a:lnTo>
                  <a:pt x="2695062" y="12421"/>
                </a:lnTo>
                <a:lnTo>
                  <a:pt x="2726253" y="11439"/>
                </a:lnTo>
                <a:lnTo>
                  <a:pt x="2758590" y="10828"/>
                </a:lnTo>
                <a:lnTo>
                  <a:pt x="2791855" y="10542"/>
                </a:lnTo>
                <a:lnTo>
                  <a:pt x="2825833" y="10539"/>
                </a:lnTo>
                <a:lnTo>
                  <a:pt x="2860309" y="10775"/>
                </a:lnTo>
                <a:lnTo>
                  <a:pt x="2895065" y="11206"/>
                </a:lnTo>
                <a:lnTo>
                  <a:pt x="2929887" y="11788"/>
                </a:lnTo>
                <a:lnTo>
                  <a:pt x="2964557" y="12477"/>
                </a:lnTo>
                <a:lnTo>
                  <a:pt x="2998861" y="13231"/>
                </a:lnTo>
                <a:lnTo>
                  <a:pt x="3032583" y="14004"/>
                </a:lnTo>
                <a:lnTo>
                  <a:pt x="3065506" y="14754"/>
                </a:lnTo>
                <a:lnTo>
                  <a:pt x="3097414" y="15436"/>
                </a:lnTo>
                <a:lnTo>
                  <a:pt x="3128092" y="16007"/>
                </a:lnTo>
                <a:lnTo>
                  <a:pt x="3157323" y="16424"/>
                </a:lnTo>
                <a:lnTo>
                  <a:pt x="3184892" y="16642"/>
                </a:lnTo>
                <a:lnTo>
                  <a:pt x="3210583" y="16618"/>
                </a:lnTo>
                <a:lnTo>
                  <a:pt x="3234180" y="16308"/>
                </a:lnTo>
                <a:lnTo>
                  <a:pt x="3255467" y="15668"/>
                </a:lnTo>
                <a:lnTo>
                  <a:pt x="3254705" y="23796"/>
                </a:lnTo>
                <a:lnTo>
                  <a:pt x="3255086" y="27733"/>
                </a:lnTo>
                <a:lnTo>
                  <a:pt x="3255467" y="33956"/>
                </a:lnTo>
                <a:lnTo>
                  <a:pt x="3228793" y="34549"/>
                </a:lnTo>
                <a:lnTo>
                  <a:pt x="3198964" y="34865"/>
                </a:lnTo>
                <a:lnTo>
                  <a:pt x="3166346" y="34940"/>
                </a:lnTo>
                <a:lnTo>
                  <a:pt x="3131304" y="34810"/>
                </a:lnTo>
                <a:lnTo>
                  <a:pt x="3094204" y="34510"/>
                </a:lnTo>
                <a:lnTo>
                  <a:pt x="3055412" y="34076"/>
                </a:lnTo>
                <a:lnTo>
                  <a:pt x="3015292" y="33544"/>
                </a:lnTo>
                <a:lnTo>
                  <a:pt x="2974211" y="32950"/>
                </a:lnTo>
                <a:lnTo>
                  <a:pt x="2932535" y="32329"/>
                </a:lnTo>
                <a:lnTo>
                  <a:pt x="2890627" y="31718"/>
                </a:lnTo>
                <a:lnTo>
                  <a:pt x="2848856" y="31151"/>
                </a:lnTo>
                <a:lnTo>
                  <a:pt x="2807584" y="30664"/>
                </a:lnTo>
                <a:lnTo>
                  <a:pt x="2767180" y="30294"/>
                </a:lnTo>
                <a:lnTo>
                  <a:pt x="2728007" y="30076"/>
                </a:lnTo>
                <a:lnTo>
                  <a:pt x="2690432" y="30045"/>
                </a:lnTo>
                <a:lnTo>
                  <a:pt x="2654820" y="30238"/>
                </a:lnTo>
                <a:lnTo>
                  <a:pt x="2621536" y="30689"/>
                </a:lnTo>
                <a:lnTo>
                  <a:pt x="2590947" y="31436"/>
                </a:lnTo>
                <a:lnTo>
                  <a:pt x="2563418" y="32513"/>
                </a:lnTo>
                <a:lnTo>
                  <a:pt x="2539314" y="33956"/>
                </a:lnTo>
                <a:lnTo>
                  <a:pt x="2516265" y="35240"/>
                </a:lnTo>
                <a:lnTo>
                  <a:pt x="2491679" y="35873"/>
                </a:lnTo>
                <a:lnTo>
                  <a:pt x="2465587" y="35941"/>
                </a:lnTo>
                <a:lnTo>
                  <a:pt x="2438024" y="35529"/>
                </a:lnTo>
                <a:lnTo>
                  <a:pt x="2409020" y="34724"/>
                </a:lnTo>
                <a:lnTo>
                  <a:pt x="2378608" y="33612"/>
                </a:lnTo>
                <a:lnTo>
                  <a:pt x="2346821" y="32279"/>
                </a:lnTo>
                <a:lnTo>
                  <a:pt x="2313691" y="30811"/>
                </a:lnTo>
                <a:lnTo>
                  <a:pt x="2279250" y="29293"/>
                </a:lnTo>
                <a:lnTo>
                  <a:pt x="2243531" y="27812"/>
                </a:lnTo>
                <a:lnTo>
                  <a:pt x="2206566" y="26455"/>
                </a:lnTo>
                <a:lnTo>
                  <a:pt x="2168387" y="25306"/>
                </a:lnTo>
                <a:lnTo>
                  <a:pt x="2129028" y="24452"/>
                </a:lnTo>
                <a:lnTo>
                  <a:pt x="2088520" y="23979"/>
                </a:lnTo>
                <a:lnTo>
                  <a:pt x="2046895" y="23973"/>
                </a:lnTo>
                <a:lnTo>
                  <a:pt x="2004186" y="24520"/>
                </a:lnTo>
                <a:lnTo>
                  <a:pt x="1960426" y="25705"/>
                </a:lnTo>
                <a:lnTo>
                  <a:pt x="1915647" y="27616"/>
                </a:lnTo>
                <a:lnTo>
                  <a:pt x="1869881" y="30338"/>
                </a:lnTo>
                <a:lnTo>
                  <a:pt x="1823161" y="33956"/>
                </a:lnTo>
                <a:lnTo>
                  <a:pt x="1777953" y="37668"/>
                </a:lnTo>
                <a:lnTo>
                  <a:pt x="1736442" y="40650"/>
                </a:lnTo>
                <a:lnTo>
                  <a:pt x="1698233" y="42958"/>
                </a:lnTo>
                <a:lnTo>
                  <a:pt x="1662931" y="44649"/>
                </a:lnTo>
                <a:lnTo>
                  <a:pt x="1630145" y="45779"/>
                </a:lnTo>
                <a:lnTo>
                  <a:pt x="1599478" y="46406"/>
                </a:lnTo>
                <a:lnTo>
                  <a:pt x="1570538" y="46585"/>
                </a:lnTo>
                <a:lnTo>
                  <a:pt x="1542930" y="46374"/>
                </a:lnTo>
                <a:lnTo>
                  <a:pt x="1516260" y="45828"/>
                </a:lnTo>
                <a:lnTo>
                  <a:pt x="1490135" y="45005"/>
                </a:lnTo>
                <a:lnTo>
                  <a:pt x="1464160" y="43961"/>
                </a:lnTo>
                <a:lnTo>
                  <a:pt x="1437942" y="42753"/>
                </a:lnTo>
                <a:lnTo>
                  <a:pt x="1411087" y="41436"/>
                </a:lnTo>
                <a:lnTo>
                  <a:pt x="1383200" y="40069"/>
                </a:lnTo>
                <a:lnTo>
                  <a:pt x="1353888" y="38707"/>
                </a:lnTo>
                <a:lnTo>
                  <a:pt x="1322756" y="37406"/>
                </a:lnTo>
                <a:lnTo>
                  <a:pt x="1289412" y="36225"/>
                </a:lnTo>
                <a:lnTo>
                  <a:pt x="1253460" y="35218"/>
                </a:lnTo>
                <a:lnTo>
                  <a:pt x="1214507" y="34443"/>
                </a:lnTo>
                <a:lnTo>
                  <a:pt x="1172159" y="33956"/>
                </a:lnTo>
                <a:lnTo>
                  <a:pt x="1127773" y="33801"/>
                </a:lnTo>
                <a:lnTo>
                  <a:pt x="1082897" y="33953"/>
                </a:lnTo>
                <a:lnTo>
                  <a:pt x="1037362" y="34362"/>
                </a:lnTo>
                <a:lnTo>
                  <a:pt x="991001" y="34980"/>
                </a:lnTo>
                <a:lnTo>
                  <a:pt x="943647" y="35760"/>
                </a:lnTo>
                <a:lnTo>
                  <a:pt x="895132" y="36652"/>
                </a:lnTo>
                <a:lnTo>
                  <a:pt x="845289" y="37610"/>
                </a:lnTo>
                <a:lnTo>
                  <a:pt x="793949" y="38583"/>
                </a:lnTo>
                <a:lnTo>
                  <a:pt x="740946" y="39524"/>
                </a:lnTo>
                <a:lnTo>
                  <a:pt x="686112" y="40386"/>
                </a:lnTo>
                <a:lnTo>
                  <a:pt x="629279" y="41118"/>
                </a:lnTo>
                <a:lnTo>
                  <a:pt x="570281" y="41674"/>
                </a:lnTo>
                <a:lnTo>
                  <a:pt x="508948" y="42004"/>
                </a:lnTo>
                <a:lnTo>
                  <a:pt x="445114" y="42061"/>
                </a:lnTo>
                <a:lnTo>
                  <a:pt x="378611" y="41796"/>
                </a:lnTo>
                <a:lnTo>
                  <a:pt x="309272" y="41162"/>
                </a:lnTo>
                <a:lnTo>
                  <a:pt x="236930" y="40108"/>
                </a:lnTo>
                <a:lnTo>
                  <a:pt x="161415" y="38589"/>
                </a:lnTo>
                <a:lnTo>
                  <a:pt x="82562" y="36554"/>
                </a:lnTo>
                <a:lnTo>
                  <a:pt x="203" y="33956"/>
                </a:lnTo>
                <a:lnTo>
                  <a:pt x="152" y="28114"/>
                </a:lnTo>
                <a:lnTo>
                  <a:pt x="0" y="22145"/>
                </a:lnTo>
                <a:lnTo>
                  <a:pt x="203" y="15668"/>
                </a:lnTo>
                <a:close/>
              </a:path>
            </a:pathLst>
          </a:custGeom>
          <a:ln w="38100">
            <a:solidFill>
              <a:srgbClr val="EC7C3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28600" y="374523"/>
            <a:ext cx="85344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ΠΡΟΤΥΠΑ ΗΓΕΣΙΑΣ</a:t>
            </a:r>
            <a:endParaRPr lang="el-GR" sz="54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1442231"/>
            <a:ext cx="196850" cy="849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44"/>
              </a:spcBef>
            </a:pPr>
            <a:endParaRPr sz="2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1462913"/>
            <a:ext cx="2415070" cy="849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b="1" spc="-209" baseline="303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Α</a:t>
            </a:r>
            <a:r>
              <a:rPr sz="4050" b="1" spc="0" baseline="303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Υ</a:t>
            </a:r>
            <a:r>
              <a:rPr sz="4050" b="1" spc="-219" baseline="303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sz="4050" b="1" spc="0" baseline="303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Α</a:t>
            </a:r>
            <a:r>
              <a:rPr sz="4050" b="1" spc="-50" baseline="303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Ρ</a:t>
            </a:r>
            <a:r>
              <a:rPr sz="4050" b="1" spc="0" baseline="303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ΧΙ</a:t>
            </a:r>
            <a:r>
              <a:rPr sz="4050" b="1" spc="-109" baseline="303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Κ</a:t>
            </a:r>
            <a:r>
              <a:rPr sz="4050" b="1" spc="0" baseline="303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</a:t>
            </a:r>
            <a:r>
              <a:rPr sz="4050" b="1" spc="9" baseline="303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4050" b="1" spc="0" baseline="303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ΣΤ</a:t>
            </a:r>
            <a:r>
              <a:rPr sz="4050" b="1" spc="-194" baseline="303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Υ</a:t>
            </a:r>
            <a:r>
              <a:rPr sz="4050" b="1" spc="0" baseline="303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Λ</a:t>
            </a:r>
            <a:endParaRPr sz="2700" b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pPr marL="12700" marR="51435">
              <a:lnSpc>
                <a:spcPct val="101725"/>
              </a:lnSpc>
              <a:spcBef>
                <a:spcPts val="352"/>
              </a:spcBef>
            </a:pPr>
            <a:r>
              <a:rPr sz="2700" b="1" u="sng" spc="0" dirty="0" smtClean="0">
                <a:solidFill>
                  <a:srgbClr val="FF0000"/>
                </a:solidFill>
                <a:latin typeface="Calibri"/>
                <a:cs typeface="Calibri"/>
              </a:rPr>
              <a:t>Ο </a:t>
            </a:r>
            <a:r>
              <a:rPr sz="2700" b="1" u="sng" spc="-39" dirty="0" smtClean="0">
                <a:solidFill>
                  <a:srgbClr val="FF0000"/>
                </a:solidFill>
                <a:latin typeface="Calibri"/>
                <a:cs typeface="Calibri"/>
              </a:rPr>
              <a:t>η</a:t>
            </a:r>
            <a:r>
              <a:rPr sz="2700" b="1" u="sng" spc="-14" dirty="0" smtClean="0">
                <a:solidFill>
                  <a:srgbClr val="FF0000"/>
                </a:solidFill>
                <a:latin typeface="Calibri"/>
                <a:cs typeface="Calibri"/>
              </a:rPr>
              <a:t>γ</a:t>
            </a:r>
            <a:r>
              <a:rPr sz="2700" b="1" u="sng" spc="0" dirty="0" smtClean="0">
                <a:solidFill>
                  <a:srgbClr val="FF0000"/>
                </a:solidFill>
                <a:latin typeface="Calibri"/>
                <a:cs typeface="Calibri"/>
              </a:rPr>
              <a:t>έτ</a:t>
            </a:r>
            <a:r>
              <a:rPr sz="2700" b="1" u="sng" spc="-9" dirty="0" smtClean="0">
                <a:solidFill>
                  <a:srgbClr val="FF0000"/>
                </a:solidFill>
                <a:latin typeface="Calibri"/>
                <a:cs typeface="Calibri"/>
              </a:rPr>
              <a:t>η</a:t>
            </a:r>
            <a:r>
              <a:rPr sz="2700" b="1" u="sng" spc="9" dirty="0" smtClean="0">
                <a:solidFill>
                  <a:srgbClr val="FF0000"/>
                </a:solidFill>
                <a:latin typeface="Calibri"/>
                <a:cs typeface="Calibri"/>
              </a:rPr>
              <a:t>ς</a:t>
            </a:r>
            <a:r>
              <a:rPr sz="2700" u="sng" spc="0" dirty="0" smtClean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2700" u="sng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444" y="2427478"/>
            <a:ext cx="223107" cy="16656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97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40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447"/>
              </a:spcBef>
            </a:pPr>
            <a:r>
              <a:rPr sz="2400" spc="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40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574"/>
              </a:spcBef>
            </a:pPr>
            <a:r>
              <a:rPr sz="2400" spc="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40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77"/>
              </a:spcBef>
            </a:pPr>
            <a:r>
              <a:rPr sz="2400" spc="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40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9906" y="2427478"/>
            <a:ext cx="5466416" cy="16656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581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Α</a:t>
            </a:r>
            <a:r>
              <a:rPr sz="3600" spc="14" baseline="3413" dirty="0" smtClean="0">
                <a:latin typeface="Calibri"/>
                <a:cs typeface="Calibri"/>
              </a:rPr>
              <a:t>ν</a:t>
            </a:r>
            <a:r>
              <a:rPr sz="3600" spc="0" baseline="3413" dirty="0" smtClean="0">
                <a:latin typeface="Calibri"/>
                <a:cs typeface="Calibri"/>
              </a:rPr>
              <a:t>τλεί</a:t>
            </a:r>
            <a:r>
              <a:rPr sz="3600" spc="-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δύναμη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από </a:t>
            </a:r>
            <a:r>
              <a:rPr sz="3600" spc="-9" baseline="3413" dirty="0" smtClean="0">
                <a:latin typeface="Calibri"/>
                <a:cs typeface="Calibri"/>
              </a:rPr>
              <a:t>τ</a:t>
            </a:r>
            <a:r>
              <a:rPr sz="3600" spc="0" baseline="3413" dirty="0" smtClean="0">
                <a:latin typeface="Calibri"/>
                <a:cs typeface="Calibri"/>
              </a:rPr>
              <a:t>η </a:t>
            </a:r>
            <a:r>
              <a:rPr sz="3600" spc="-9" baseline="3413" smtClean="0">
                <a:latin typeface="Calibri"/>
                <a:cs typeface="Calibri"/>
              </a:rPr>
              <a:t>θ</a:t>
            </a:r>
            <a:r>
              <a:rPr sz="3600" spc="-39" baseline="3413" smtClean="0">
                <a:latin typeface="Calibri"/>
                <a:cs typeface="Calibri"/>
              </a:rPr>
              <a:t>έ</a:t>
            </a:r>
            <a:r>
              <a:rPr sz="3600" spc="0" baseline="3413" smtClean="0">
                <a:latin typeface="Calibri"/>
                <a:cs typeface="Calibri"/>
              </a:rPr>
              <a:t>ση</a:t>
            </a:r>
            <a:r>
              <a:rPr sz="3600" spc="-9" baseline="3413" smtClean="0">
                <a:latin typeface="Calibri"/>
                <a:cs typeface="Calibri"/>
              </a:rPr>
              <a:t> </a:t>
            </a:r>
            <a:r>
              <a:rPr sz="3600" spc="-29" baseline="3413" smtClean="0">
                <a:latin typeface="Calibri"/>
                <a:cs typeface="Calibri"/>
              </a:rPr>
              <a:t>τ</a:t>
            </a:r>
            <a:r>
              <a:rPr sz="3600" spc="0" baseline="3413" smtClean="0">
                <a:latin typeface="Calibri"/>
                <a:cs typeface="Calibri"/>
              </a:rPr>
              <a:t>ου</a:t>
            </a:r>
            <a:endParaRPr sz="2400">
              <a:latin typeface="Calibri"/>
              <a:cs typeface="Calibri"/>
            </a:endParaRPr>
          </a:p>
          <a:p>
            <a:pPr marL="12700" marR="55810">
              <a:lnSpc>
                <a:spcPct val="101725"/>
              </a:lnSpc>
              <a:spcBef>
                <a:spcPts val="447"/>
              </a:spcBef>
            </a:pPr>
            <a:r>
              <a:rPr sz="2400" spc="0" dirty="0" smtClean="0">
                <a:latin typeface="Calibri"/>
                <a:cs typeface="Calibri"/>
              </a:rPr>
              <a:t>Δεν</a:t>
            </a:r>
            <a:r>
              <a:rPr sz="2400" spc="-25" dirty="0" smtClean="0">
                <a:latin typeface="Calibri"/>
                <a:cs typeface="Calibri"/>
              </a:rPr>
              <a:t> </a:t>
            </a:r>
            <a:r>
              <a:rPr sz="2400" spc="-59" dirty="0" smtClean="0">
                <a:latin typeface="Calibri"/>
                <a:cs typeface="Calibri"/>
              </a:rPr>
              <a:t>χ</a:t>
            </a:r>
            <a:r>
              <a:rPr sz="2400" spc="0" dirty="0" smtClean="0">
                <a:latin typeface="Calibri"/>
                <a:cs typeface="Calibri"/>
              </a:rPr>
              <a:t>αίρει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εμπι</a:t>
            </a:r>
            <a:r>
              <a:rPr sz="2400" spc="19" dirty="0" smtClean="0">
                <a:latin typeface="Calibri"/>
                <a:cs typeface="Calibri"/>
              </a:rPr>
              <a:t>σ</a:t>
            </a:r>
            <a:r>
              <a:rPr sz="2400" spc="-29" dirty="0" smtClean="0">
                <a:latin typeface="Calibri"/>
                <a:cs typeface="Calibri"/>
              </a:rPr>
              <a:t>τ</a:t>
            </a:r>
            <a:r>
              <a:rPr sz="2400" spc="0" dirty="0" smtClean="0">
                <a:latin typeface="Calibri"/>
                <a:cs typeface="Calibri"/>
              </a:rPr>
              <a:t>ο</a:t>
            </a:r>
            <a:r>
              <a:rPr sz="2400" spc="-9" dirty="0" smtClean="0">
                <a:latin typeface="Calibri"/>
                <a:cs typeface="Calibri"/>
              </a:rPr>
              <a:t>σ</a:t>
            </a:r>
            <a:r>
              <a:rPr sz="2400" spc="0" dirty="0" smtClean="0">
                <a:latin typeface="Calibri"/>
                <a:cs typeface="Calibri"/>
              </a:rPr>
              <a:t>ύν</a:t>
            </a:r>
            <a:r>
              <a:rPr sz="2400" spc="-4" dirty="0" smtClean="0">
                <a:latin typeface="Calibri"/>
                <a:cs typeface="Calibri"/>
              </a:rPr>
              <a:t>η</a:t>
            </a:r>
            <a:r>
              <a:rPr sz="2400" spc="0" dirty="0" smtClean="0">
                <a:latin typeface="Calibri"/>
                <a:cs typeface="Calibri"/>
              </a:rPr>
              <a:t>ς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74"/>
              </a:spcBef>
            </a:pPr>
            <a:r>
              <a:rPr sz="2400" spc="0" dirty="0" smtClean="0">
                <a:latin typeface="Calibri"/>
                <a:cs typeface="Calibri"/>
              </a:rPr>
              <a:t>Θ</a:t>
            </a:r>
            <a:r>
              <a:rPr sz="2400" spc="-4" dirty="0" smtClean="0">
                <a:latin typeface="Calibri"/>
                <a:cs typeface="Calibri"/>
              </a:rPr>
              <a:t>ε</a:t>
            </a:r>
            <a:r>
              <a:rPr sz="2400" spc="0" dirty="0" smtClean="0">
                <a:latin typeface="Calibri"/>
                <a:cs typeface="Calibri"/>
              </a:rPr>
              <a:t>ωρεί </a:t>
            </a:r>
            <a:r>
              <a:rPr sz="2400" spc="-29" dirty="0" smtClean="0">
                <a:latin typeface="Calibri"/>
                <a:cs typeface="Calibri"/>
              </a:rPr>
              <a:t>τ</a:t>
            </a:r>
            <a:r>
              <a:rPr sz="2400" spc="0" dirty="0" smtClean="0">
                <a:latin typeface="Calibri"/>
                <a:cs typeface="Calibri"/>
              </a:rPr>
              <a:t>ο </a:t>
            </a:r>
            <a:r>
              <a:rPr sz="2400" spc="-9" dirty="0" smtClean="0">
                <a:latin typeface="Calibri"/>
                <a:cs typeface="Calibri"/>
              </a:rPr>
              <a:t>χ</a:t>
            </a:r>
            <a:r>
              <a:rPr sz="2400" spc="0" dirty="0" smtClean="0">
                <a:latin typeface="Calibri"/>
                <a:cs typeface="Calibri"/>
              </a:rPr>
              <a:t>ρή</a:t>
            </a:r>
            <a:r>
              <a:rPr sz="2400" spc="-14" dirty="0" smtClean="0">
                <a:latin typeface="Calibri"/>
                <a:cs typeface="Calibri"/>
              </a:rPr>
              <a:t>μ</a:t>
            </a:r>
            <a:r>
              <a:rPr sz="2400" spc="0" dirty="0" smtClean="0">
                <a:latin typeface="Calibri"/>
                <a:cs typeface="Calibri"/>
              </a:rPr>
              <a:t>α</a:t>
            </a:r>
            <a:r>
              <a:rPr sz="2400" spc="14" dirty="0" smtClean="0">
                <a:latin typeface="Calibri"/>
                <a:cs typeface="Calibri"/>
              </a:rPr>
              <a:t> </a:t>
            </a:r>
            <a:r>
              <a:rPr sz="2400" spc="-29" dirty="0" smtClean="0">
                <a:latin typeface="Calibri"/>
                <a:cs typeface="Calibri"/>
              </a:rPr>
              <a:t>τ</a:t>
            </a:r>
            <a:r>
              <a:rPr sz="2400" spc="0" dirty="0" smtClean="0">
                <a:latin typeface="Calibri"/>
                <a:cs typeface="Calibri"/>
              </a:rPr>
              <a:t>ο </a:t>
            </a:r>
            <a:r>
              <a:rPr sz="2400" spc="-19" dirty="0" smtClean="0">
                <a:latin typeface="Calibri"/>
                <a:cs typeface="Calibri"/>
              </a:rPr>
              <a:t>μ</a:t>
            </a:r>
            <a:r>
              <a:rPr sz="2400" spc="0" dirty="0" smtClean="0">
                <a:latin typeface="Calibri"/>
                <a:cs typeface="Calibri"/>
              </a:rPr>
              <a:t>όνο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μ</a:t>
            </a:r>
            <a:r>
              <a:rPr sz="2400" spc="-39" dirty="0" smtClean="0">
                <a:latin typeface="Calibri"/>
                <a:cs typeface="Calibri"/>
              </a:rPr>
              <a:t>έ</a:t>
            </a:r>
            <a:r>
              <a:rPr sz="2400" spc="0" dirty="0" smtClean="0">
                <a:latin typeface="Calibri"/>
                <a:cs typeface="Calibri"/>
              </a:rPr>
              <a:t>σο α</a:t>
            </a:r>
            <a:r>
              <a:rPr sz="2400" spc="4" dirty="0" smtClean="0">
                <a:latin typeface="Calibri"/>
                <a:cs typeface="Calibri"/>
              </a:rPr>
              <a:t>ν</a:t>
            </a:r>
            <a:r>
              <a:rPr sz="2400" spc="-14" dirty="0" smtClean="0">
                <a:latin typeface="Calibri"/>
                <a:cs typeface="Calibri"/>
              </a:rPr>
              <a:t>τ</a:t>
            </a:r>
            <a:r>
              <a:rPr sz="2400" spc="0" dirty="0" smtClean="0">
                <a:latin typeface="Calibri"/>
                <a:cs typeface="Calibri"/>
              </a:rPr>
              <a:t>α</a:t>
            </a:r>
            <a:r>
              <a:rPr sz="2400" spc="-14" dirty="0" smtClean="0">
                <a:latin typeface="Calibri"/>
                <a:cs typeface="Calibri"/>
              </a:rPr>
              <a:t>μ</a:t>
            </a:r>
            <a:r>
              <a:rPr sz="2400" spc="0" dirty="0" smtClean="0">
                <a:latin typeface="Calibri"/>
                <a:cs typeface="Calibri"/>
              </a:rPr>
              <a:t>οιβ</a:t>
            </a:r>
            <a:r>
              <a:rPr sz="2400" spc="-9" dirty="0" smtClean="0">
                <a:latin typeface="Calibri"/>
                <a:cs typeface="Calibri"/>
              </a:rPr>
              <a:t>ή</a:t>
            </a:r>
            <a:r>
              <a:rPr sz="2400" spc="0" dirty="0" smtClean="0">
                <a:latin typeface="Calibri"/>
                <a:cs typeface="Calibri"/>
              </a:rPr>
              <a:t>ς</a:t>
            </a:r>
            <a:endParaRPr sz="2400">
              <a:latin typeface="Calibri"/>
              <a:cs typeface="Calibri"/>
            </a:endParaRPr>
          </a:p>
          <a:p>
            <a:pPr marL="12700" marR="55810">
              <a:lnSpc>
                <a:spcPct val="101725"/>
              </a:lnSpc>
              <a:spcBef>
                <a:spcPts val="577"/>
              </a:spcBef>
            </a:pPr>
            <a:r>
              <a:rPr sz="2400" spc="0" dirty="0" smtClean="0">
                <a:latin typeface="Calibri"/>
                <a:cs typeface="Calibri"/>
              </a:rPr>
              <a:t>Με</a:t>
            </a:r>
            <a:r>
              <a:rPr sz="2400" spc="-25" dirty="0" smtClean="0">
                <a:latin typeface="Calibri"/>
                <a:cs typeface="Calibri"/>
              </a:rPr>
              <a:t>τ</a:t>
            </a:r>
            <a:r>
              <a:rPr sz="2400" spc="0" dirty="0" smtClean="0">
                <a:latin typeface="Calibri"/>
                <a:cs typeface="Calibri"/>
              </a:rPr>
              <a:t>α</a:t>
            </a:r>
            <a:r>
              <a:rPr sz="2400" spc="-9" dirty="0" smtClean="0">
                <a:latin typeface="Calibri"/>
                <a:cs typeface="Calibri"/>
              </a:rPr>
              <a:t>β</a:t>
            </a:r>
            <a:r>
              <a:rPr sz="2400" spc="0" dirty="0" smtClean="0">
                <a:latin typeface="Calibri"/>
                <a:cs typeface="Calibri"/>
              </a:rPr>
              <a:t>ιβ</a:t>
            </a:r>
            <a:r>
              <a:rPr sz="2400" spc="-4" dirty="0" smtClean="0">
                <a:latin typeface="Calibri"/>
                <a:cs typeface="Calibri"/>
              </a:rPr>
              <a:t>ά</a:t>
            </a:r>
            <a:r>
              <a:rPr sz="2400" spc="-19" dirty="0" smtClean="0">
                <a:latin typeface="Calibri"/>
                <a:cs typeface="Calibri"/>
              </a:rPr>
              <a:t>ζ</a:t>
            </a:r>
            <a:r>
              <a:rPr sz="2400" spc="0" dirty="0" smtClean="0">
                <a:latin typeface="Calibri"/>
                <a:cs typeface="Calibri"/>
              </a:rPr>
              <a:t>ει δια</a:t>
            </a:r>
            <a:r>
              <a:rPr sz="2400" spc="-19" dirty="0" smtClean="0">
                <a:latin typeface="Calibri"/>
                <a:cs typeface="Calibri"/>
              </a:rPr>
              <a:t>τα</a:t>
            </a:r>
            <a:r>
              <a:rPr sz="2400" spc="-14" dirty="0" smtClean="0">
                <a:latin typeface="Calibri"/>
                <a:cs typeface="Calibri"/>
              </a:rPr>
              <a:t>γ</a:t>
            </a:r>
            <a:r>
              <a:rPr sz="2400" spc="0" dirty="0" smtClean="0">
                <a:latin typeface="Calibri"/>
                <a:cs typeface="Calibri"/>
              </a:rPr>
              <a:t>ές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40" y="4206748"/>
            <a:ext cx="3038914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b="1" u="sng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Τα</a:t>
            </a:r>
            <a:r>
              <a:rPr sz="4050" b="1" u="sng" spc="9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50" b="1" u="sng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μέλη </a:t>
            </a:r>
            <a:r>
              <a:rPr sz="4050" b="1" u="sng" spc="-9" baseline="3034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050" b="1" u="sng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ης ομ</a:t>
            </a:r>
            <a:r>
              <a:rPr sz="4050" b="1" u="sng" spc="-44" baseline="3034" dirty="0" smtClean="0">
                <a:solidFill>
                  <a:srgbClr val="FF0000"/>
                </a:solidFill>
                <a:latin typeface="Calibri"/>
                <a:cs typeface="Calibri"/>
              </a:rPr>
              <a:t>ά</a:t>
            </a:r>
            <a:r>
              <a:rPr sz="4050" b="1" u="sng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δα</a:t>
            </a:r>
            <a:r>
              <a:rPr sz="4050" b="1" u="sng" spc="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ς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2700" b="1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444" y="4689475"/>
            <a:ext cx="223107" cy="7755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97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40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49"/>
              </a:spcBef>
            </a:pPr>
            <a:r>
              <a:rPr sz="2400" spc="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40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9906" y="4689475"/>
            <a:ext cx="5858698" cy="7755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65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Δεν</a:t>
            </a:r>
            <a:r>
              <a:rPr sz="3600" spc="-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ανα</a:t>
            </a:r>
            <a:r>
              <a:rPr sz="3600" spc="-39" baseline="3413" dirty="0" smtClean="0">
                <a:latin typeface="Calibri"/>
                <a:cs typeface="Calibri"/>
              </a:rPr>
              <a:t>λ</a:t>
            </a:r>
            <a:r>
              <a:rPr sz="3600" spc="0" baseline="3413" dirty="0" smtClean="0">
                <a:latin typeface="Calibri"/>
                <a:cs typeface="Calibri"/>
              </a:rPr>
              <a:t>αμ</a:t>
            </a:r>
            <a:r>
              <a:rPr sz="3600" spc="-4" baseline="3413" dirty="0" smtClean="0">
                <a:latin typeface="Calibri"/>
                <a:cs typeface="Calibri"/>
              </a:rPr>
              <a:t>β</a:t>
            </a:r>
            <a:r>
              <a:rPr sz="3600" spc="0" baseline="3413" dirty="0" smtClean="0">
                <a:latin typeface="Calibri"/>
                <a:cs typeface="Calibri"/>
              </a:rPr>
              <a:t>άν</a:t>
            </a:r>
            <a:r>
              <a:rPr sz="3600" spc="-4" baseline="3413" dirty="0" smtClean="0">
                <a:latin typeface="Calibri"/>
                <a:cs typeface="Calibri"/>
              </a:rPr>
              <a:t>ο</a:t>
            </a:r>
            <a:r>
              <a:rPr sz="3600" spc="0" baseline="3413" dirty="0" smtClean="0">
                <a:latin typeface="Calibri"/>
                <a:cs typeface="Calibri"/>
              </a:rPr>
              <a:t>υν</a:t>
            </a:r>
            <a:r>
              <a:rPr sz="3600" spc="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ε</a:t>
            </a:r>
            <a:r>
              <a:rPr sz="3600" spc="-4" baseline="3413" dirty="0" smtClean="0">
                <a:latin typeface="Calibri"/>
                <a:cs typeface="Calibri"/>
              </a:rPr>
              <a:t>υ</a:t>
            </a:r>
            <a:r>
              <a:rPr sz="3600" spc="0" baseline="3413" dirty="0" smtClean="0">
                <a:latin typeface="Calibri"/>
                <a:cs typeface="Calibri"/>
              </a:rPr>
              <a:t>θ</a:t>
            </a:r>
            <a:r>
              <a:rPr sz="3600" spc="-9" baseline="3413" dirty="0" smtClean="0">
                <a:latin typeface="Calibri"/>
                <a:cs typeface="Calibri"/>
              </a:rPr>
              <a:t>ύ</a:t>
            </a:r>
            <a:r>
              <a:rPr sz="3600" spc="0" baseline="3413" dirty="0" smtClean="0">
                <a:latin typeface="Calibri"/>
                <a:cs typeface="Calibri"/>
              </a:rPr>
              <a:t>νες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49"/>
              </a:spcBef>
            </a:pPr>
            <a:r>
              <a:rPr sz="2400" spc="0" dirty="0" smtClean="0">
                <a:latin typeface="Calibri"/>
                <a:cs typeface="Calibri"/>
              </a:rPr>
              <a:t>Παρ</a:t>
            </a:r>
            <a:r>
              <a:rPr sz="2400" spc="-19" dirty="0" smtClean="0">
                <a:latin typeface="Calibri"/>
                <a:cs typeface="Calibri"/>
              </a:rPr>
              <a:t>ά</a:t>
            </a:r>
            <a:r>
              <a:rPr sz="2400" spc="0" dirty="0" smtClean="0">
                <a:latin typeface="Calibri"/>
                <a:cs typeface="Calibri"/>
              </a:rPr>
              <a:t>γ</a:t>
            </a:r>
            <a:r>
              <a:rPr sz="2400" spc="-9" dirty="0" smtClean="0">
                <a:latin typeface="Calibri"/>
                <a:cs typeface="Calibri"/>
              </a:rPr>
              <a:t>ο</a:t>
            </a:r>
            <a:r>
              <a:rPr sz="2400" spc="0" dirty="0" smtClean="0">
                <a:latin typeface="Calibri"/>
                <a:cs typeface="Calibri"/>
              </a:rPr>
              <a:t>υν</a:t>
            </a:r>
            <a:r>
              <a:rPr sz="2400" spc="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έ</a:t>
            </a:r>
            <a:r>
              <a:rPr sz="2400" spc="-14" dirty="0" smtClean="0">
                <a:latin typeface="Calibri"/>
                <a:cs typeface="Calibri"/>
              </a:rPr>
              <a:t>ρ</a:t>
            </a:r>
            <a:r>
              <a:rPr sz="2400" spc="0" dirty="0" smtClean="0">
                <a:latin typeface="Calibri"/>
                <a:cs typeface="Calibri"/>
              </a:rPr>
              <a:t>γο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-14" dirty="0" smtClean="0">
                <a:latin typeface="Calibri"/>
                <a:cs typeface="Calibri"/>
              </a:rPr>
              <a:t>μ</a:t>
            </a:r>
            <a:r>
              <a:rPr sz="2400" spc="0" dirty="0" smtClean="0">
                <a:latin typeface="Calibri"/>
                <a:cs typeface="Calibri"/>
              </a:rPr>
              <a:t>όνο</a:t>
            </a:r>
            <a:r>
              <a:rPr sz="2400" spc="-9" dirty="0" smtClean="0">
                <a:latin typeface="Calibri"/>
                <a:cs typeface="Calibri"/>
              </a:rPr>
              <a:t> ό</a:t>
            </a:r>
            <a:r>
              <a:rPr sz="2400" spc="-14" dirty="0" smtClean="0">
                <a:latin typeface="Calibri"/>
                <a:cs typeface="Calibri"/>
              </a:rPr>
              <a:t>τ</a:t>
            </a:r>
            <a:r>
              <a:rPr sz="2400" spc="0" dirty="0" smtClean="0">
                <a:latin typeface="Calibri"/>
                <a:cs typeface="Calibri"/>
              </a:rPr>
              <a:t>αν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-44" dirty="0" smtClean="0">
                <a:latin typeface="Calibri"/>
                <a:cs typeface="Calibri"/>
              </a:rPr>
              <a:t>η</a:t>
            </a:r>
            <a:r>
              <a:rPr sz="2400" spc="-14" dirty="0" smtClean="0">
                <a:latin typeface="Calibri"/>
                <a:cs typeface="Calibri"/>
              </a:rPr>
              <a:t>γ</a:t>
            </a:r>
            <a:r>
              <a:rPr sz="2400" spc="0" dirty="0" smtClean="0">
                <a:latin typeface="Calibri"/>
                <a:cs typeface="Calibri"/>
              </a:rPr>
              <a:t>έ</a:t>
            </a:r>
            <a:r>
              <a:rPr sz="2400" spc="-9" dirty="0" smtClean="0">
                <a:latin typeface="Calibri"/>
                <a:cs typeface="Calibri"/>
              </a:rPr>
              <a:t>τ</a:t>
            </a:r>
            <a:r>
              <a:rPr sz="2400" spc="0" dirty="0" smtClean="0">
                <a:latin typeface="Calibri"/>
                <a:cs typeface="Calibri"/>
              </a:rPr>
              <a:t>ης ε</a:t>
            </a:r>
            <a:r>
              <a:rPr sz="2400" spc="-39" dirty="0" smtClean="0">
                <a:latin typeface="Calibri"/>
                <a:cs typeface="Calibri"/>
              </a:rPr>
              <a:t>ί</a:t>
            </a:r>
            <a:r>
              <a:rPr sz="2400" spc="0" dirty="0" smtClean="0">
                <a:latin typeface="Calibri"/>
                <a:cs typeface="Calibri"/>
              </a:rPr>
              <a:t>ναι </a:t>
            </a:r>
            <a:r>
              <a:rPr sz="2400" spc="-25" dirty="0" smtClean="0">
                <a:latin typeface="Calibri"/>
                <a:cs typeface="Calibri"/>
              </a:rPr>
              <a:t>π</a:t>
            </a:r>
            <a:r>
              <a:rPr sz="2400" spc="0" dirty="0" smtClean="0">
                <a:latin typeface="Calibri"/>
                <a:cs typeface="Calibri"/>
              </a:rPr>
              <a:t>αρ</a:t>
            </a:r>
            <a:r>
              <a:rPr sz="2400" spc="-19" dirty="0" smtClean="0">
                <a:latin typeface="Calibri"/>
                <a:cs typeface="Calibri"/>
              </a:rPr>
              <a:t>ώ</a:t>
            </a:r>
            <a:r>
              <a:rPr sz="2400" spc="0" dirty="0" smtClean="0">
                <a:latin typeface="Calibri"/>
                <a:cs typeface="Calibri"/>
              </a:rPr>
              <a:t>ν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04800" y="374523"/>
            <a:ext cx="85344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ΠΡΟΤΥΠΑ  ΗΓΕΣΙΑΣ</a:t>
            </a:r>
            <a:endParaRPr lang="el-GR" sz="54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1462913"/>
            <a:ext cx="2982226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b="1" spc="0" baseline="3034" dirty="0" smtClean="0">
                <a:solidFill>
                  <a:srgbClr val="FFFF00"/>
                </a:solidFill>
                <a:latin typeface="Calibri"/>
                <a:cs typeface="Calibri"/>
              </a:rPr>
              <a:t>ΔΗΜΟΚ</a:t>
            </a:r>
            <a:r>
              <a:rPr sz="4050" b="1" spc="-175" baseline="3034" dirty="0" smtClean="0">
                <a:solidFill>
                  <a:srgbClr val="FFFF00"/>
                </a:solidFill>
                <a:latin typeface="Calibri"/>
                <a:cs typeface="Calibri"/>
              </a:rPr>
              <a:t>Ρ</a:t>
            </a:r>
            <a:r>
              <a:rPr sz="4050" b="1" spc="-229" baseline="3034" dirty="0" smtClean="0">
                <a:solidFill>
                  <a:srgbClr val="FFFF00"/>
                </a:solidFill>
                <a:latin typeface="Calibri"/>
                <a:cs typeface="Calibri"/>
              </a:rPr>
              <a:t>Α</a:t>
            </a:r>
            <a:r>
              <a:rPr sz="4050" b="1" spc="0" baseline="3034" dirty="0" smtClean="0">
                <a:solidFill>
                  <a:srgbClr val="FFFF00"/>
                </a:solidFill>
                <a:latin typeface="Calibri"/>
                <a:cs typeface="Calibri"/>
              </a:rPr>
              <a:t>ΤΙ</a:t>
            </a:r>
            <a:r>
              <a:rPr sz="4050" b="1" spc="-114" baseline="3034" dirty="0" smtClean="0">
                <a:solidFill>
                  <a:srgbClr val="FFFF00"/>
                </a:solidFill>
                <a:latin typeface="Calibri"/>
                <a:cs typeface="Calibri"/>
              </a:rPr>
              <a:t>Κ</a:t>
            </a:r>
            <a:r>
              <a:rPr sz="4050" b="1" spc="0" baseline="3034" dirty="0" smtClean="0">
                <a:solidFill>
                  <a:srgbClr val="FFFF00"/>
                </a:solidFill>
                <a:latin typeface="Calibri"/>
                <a:cs typeface="Calibri"/>
              </a:rPr>
              <a:t>Ο</a:t>
            </a:r>
            <a:r>
              <a:rPr sz="4050" b="1" spc="9" baseline="3034" dirty="0" smtClean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4050" b="1" spc="0" baseline="3034" dirty="0" smtClean="0">
                <a:solidFill>
                  <a:srgbClr val="FFFF00"/>
                </a:solidFill>
                <a:latin typeface="Calibri"/>
                <a:cs typeface="Calibri"/>
              </a:rPr>
              <a:t>ΣΤ</a:t>
            </a:r>
            <a:r>
              <a:rPr sz="4050" b="1" spc="-194" baseline="3034" dirty="0" smtClean="0">
                <a:solidFill>
                  <a:srgbClr val="FFFF00"/>
                </a:solidFill>
                <a:latin typeface="Calibri"/>
                <a:cs typeface="Calibri"/>
              </a:rPr>
              <a:t>Υ</a:t>
            </a:r>
            <a:r>
              <a:rPr sz="4050" b="1" spc="0" baseline="3034" dirty="0" smtClean="0">
                <a:solidFill>
                  <a:srgbClr val="FFFF00"/>
                </a:solidFill>
                <a:latin typeface="Calibri"/>
                <a:cs typeface="Calibri"/>
              </a:rPr>
              <a:t>Λ</a:t>
            </a:r>
            <a:endParaRPr sz="2700" b="1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1923815"/>
            <a:ext cx="196850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endParaRPr sz="2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1944497"/>
            <a:ext cx="1435285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b="1" u="sng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Ο </a:t>
            </a:r>
            <a:r>
              <a:rPr sz="4050" b="1" u="sng" spc="-3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η</a:t>
            </a:r>
            <a:r>
              <a:rPr sz="4050" b="1" u="sng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γ</a:t>
            </a:r>
            <a:r>
              <a:rPr sz="4050" b="1" u="sng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έτ</a:t>
            </a:r>
            <a:r>
              <a:rPr sz="4050" b="1" u="sng" spc="-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η</a:t>
            </a:r>
            <a:r>
              <a:rPr sz="4050" b="1" u="sng" spc="9" baseline="3034" dirty="0" smtClean="0">
                <a:solidFill>
                  <a:srgbClr val="FF0000"/>
                </a:solidFill>
                <a:latin typeface="Calibri"/>
                <a:cs typeface="Calibri"/>
              </a:rPr>
              <a:t>ς</a:t>
            </a:r>
            <a:r>
              <a:rPr sz="4050" u="sng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2700" u="sng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3444" y="2427478"/>
            <a:ext cx="222910" cy="12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40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47"/>
              </a:spcBef>
            </a:pPr>
            <a:r>
              <a:rPr sz="2400" spc="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40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74"/>
              </a:spcBef>
            </a:pPr>
            <a:r>
              <a:rPr sz="2400" spc="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40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79906" y="2427478"/>
            <a:ext cx="5228368" cy="12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581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Λαμβ</a:t>
            </a:r>
            <a:r>
              <a:rPr sz="3600" spc="-4" baseline="3413" dirty="0" smtClean="0">
                <a:latin typeface="Calibri"/>
                <a:cs typeface="Calibri"/>
              </a:rPr>
              <a:t>ά</a:t>
            </a:r>
            <a:r>
              <a:rPr sz="3600" spc="0" baseline="3413" dirty="0" smtClean="0">
                <a:latin typeface="Calibri"/>
                <a:cs typeface="Calibri"/>
              </a:rPr>
              <a:t>νει αποφ</a:t>
            </a:r>
            <a:r>
              <a:rPr sz="3600" spc="-34" baseline="3413" dirty="0" smtClean="0">
                <a:latin typeface="Calibri"/>
                <a:cs typeface="Calibri"/>
              </a:rPr>
              <a:t>ά</a:t>
            </a:r>
            <a:r>
              <a:rPr sz="3600" spc="0" baseline="3413" dirty="0" smtClean="0">
                <a:latin typeface="Calibri"/>
                <a:cs typeface="Calibri"/>
              </a:rPr>
              <a:t>σ</a:t>
            </a:r>
            <a:r>
              <a:rPr sz="3600" spc="-4" baseline="3413" dirty="0" smtClean="0">
                <a:latin typeface="Calibri"/>
                <a:cs typeface="Calibri"/>
              </a:rPr>
              <a:t>ε</a:t>
            </a:r>
            <a:r>
              <a:rPr sz="3600" spc="0" baseline="3413" dirty="0" smtClean="0">
                <a:latin typeface="Calibri"/>
                <a:cs typeface="Calibri"/>
              </a:rPr>
              <a:t>ις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σ</a:t>
            </a:r>
            <a:r>
              <a:rPr sz="3600" spc="-9" baseline="3413" dirty="0" smtClean="0">
                <a:latin typeface="Calibri"/>
                <a:cs typeface="Calibri"/>
              </a:rPr>
              <a:t>υ</a:t>
            </a:r>
            <a:r>
              <a:rPr sz="3600" spc="0" baseline="3413" dirty="0" smtClean="0">
                <a:latin typeface="Calibri"/>
                <a:cs typeface="Calibri"/>
              </a:rPr>
              <a:t>μμε</a:t>
            </a:r>
            <a:r>
              <a:rPr sz="3600" spc="-29" baseline="3413" dirty="0" smtClean="0">
                <a:latin typeface="Calibri"/>
                <a:cs typeface="Calibri"/>
              </a:rPr>
              <a:t>τ</a:t>
            </a:r>
            <a:r>
              <a:rPr sz="3600" spc="0" baseline="3413" dirty="0" smtClean="0">
                <a:latin typeface="Calibri"/>
                <a:cs typeface="Calibri"/>
              </a:rPr>
              <a:t>οχι</a:t>
            </a:r>
            <a:r>
              <a:rPr sz="3600" spc="-75" baseline="3413" dirty="0" smtClean="0">
                <a:latin typeface="Calibri"/>
                <a:cs typeface="Calibri"/>
              </a:rPr>
              <a:t>κ</a:t>
            </a:r>
            <a:r>
              <a:rPr sz="3600" spc="0" baseline="3413" dirty="0" smtClean="0">
                <a:latin typeface="Calibri"/>
                <a:cs typeface="Calibri"/>
              </a:rPr>
              <a:t>ά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47"/>
              </a:spcBef>
            </a:pPr>
            <a:r>
              <a:rPr sz="2400" spc="0" dirty="0" smtClean="0">
                <a:latin typeface="Calibri"/>
                <a:cs typeface="Calibri"/>
              </a:rPr>
              <a:t>Ό</a:t>
            </a:r>
            <a:r>
              <a:rPr sz="2400" spc="-19" dirty="0" smtClean="0">
                <a:latin typeface="Calibri"/>
                <a:cs typeface="Calibri"/>
              </a:rPr>
              <a:t>τ</a:t>
            </a:r>
            <a:r>
              <a:rPr sz="2400" spc="0" dirty="0" smtClean="0">
                <a:latin typeface="Calibri"/>
                <a:cs typeface="Calibri"/>
              </a:rPr>
              <a:t>αν </a:t>
            </a:r>
            <a:r>
              <a:rPr sz="2400" spc="-9" dirty="0" smtClean="0">
                <a:latin typeface="Calibri"/>
                <a:cs typeface="Calibri"/>
              </a:rPr>
              <a:t>α</a:t>
            </a:r>
            <a:r>
              <a:rPr sz="2400" spc="0" dirty="0" smtClean="0">
                <a:latin typeface="Calibri"/>
                <a:cs typeface="Calibri"/>
              </a:rPr>
              <a:t>ν</a:t>
            </a:r>
            <a:r>
              <a:rPr sz="2400" spc="-14" dirty="0" smtClean="0">
                <a:latin typeface="Calibri"/>
                <a:cs typeface="Calibri"/>
              </a:rPr>
              <a:t>α</a:t>
            </a:r>
            <a:r>
              <a:rPr sz="2400" spc="0" dirty="0" smtClean="0">
                <a:latin typeface="Calibri"/>
                <a:cs typeface="Calibri"/>
              </a:rPr>
              <a:t>γ</a:t>
            </a:r>
            <a:r>
              <a:rPr sz="2400" spc="-75" dirty="0" smtClean="0">
                <a:latin typeface="Calibri"/>
                <a:cs typeface="Calibri"/>
              </a:rPr>
              <a:t>κ</a:t>
            </a:r>
            <a:r>
              <a:rPr sz="2400" spc="0" dirty="0" smtClean="0">
                <a:latin typeface="Calibri"/>
                <a:cs typeface="Calibri"/>
              </a:rPr>
              <a:t>ά</a:t>
            </a:r>
            <a:r>
              <a:rPr sz="2400" spc="-25" dirty="0" smtClean="0">
                <a:latin typeface="Calibri"/>
                <a:cs typeface="Calibri"/>
              </a:rPr>
              <a:t>ζ</a:t>
            </a:r>
            <a:r>
              <a:rPr sz="2400" spc="0" dirty="0" smtClean="0">
                <a:latin typeface="Calibri"/>
                <a:cs typeface="Calibri"/>
              </a:rPr>
              <a:t>ε</a:t>
            </a:r>
            <a:r>
              <a:rPr sz="2400" spc="-19" dirty="0" smtClean="0">
                <a:latin typeface="Calibri"/>
                <a:cs typeface="Calibri"/>
              </a:rPr>
              <a:t>τ</a:t>
            </a:r>
            <a:r>
              <a:rPr sz="2400" spc="0" dirty="0" smtClean="0">
                <a:latin typeface="Calibri"/>
                <a:cs typeface="Calibri"/>
              </a:rPr>
              <a:t>αι</a:t>
            </a:r>
            <a:r>
              <a:rPr sz="2400" spc="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να </a:t>
            </a:r>
            <a:r>
              <a:rPr sz="2400" spc="-25" dirty="0" smtClean="0">
                <a:latin typeface="Calibri"/>
                <a:cs typeface="Calibri"/>
              </a:rPr>
              <a:t>π</a:t>
            </a:r>
            <a:r>
              <a:rPr sz="2400" spc="0" dirty="0" smtClean="0">
                <a:latin typeface="Calibri"/>
                <a:cs typeface="Calibri"/>
              </a:rPr>
              <a:t>άρει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μια απόφ</a:t>
            </a:r>
            <a:r>
              <a:rPr sz="2400" spc="-34" dirty="0" smtClean="0">
                <a:latin typeface="Calibri"/>
                <a:cs typeface="Calibri"/>
              </a:rPr>
              <a:t>α</a:t>
            </a:r>
            <a:r>
              <a:rPr sz="2400" spc="0" dirty="0" smtClean="0">
                <a:latin typeface="Calibri"/>
                <a:cs typeface="Calibri"/>
              </a:rPr>
              <a:t>ση</a:t>
            </a:r>
            <a:endParaRPr sz="2400">
              <a:latin typeface="Calibri"/>
              <a:cs typeface="Calibri"/>
            </a:endParaRPr>
          </a:p>
          <a:p>
            <a:pPr marL="12700" marR="55810">
              <a:lnSpc>
                <a:spcPct val="101725"/>
              </a:lnSpc>
              <a:spcBef>
                <a:spcPts val="574"/>
              </a:spcBef>
            </a:pPr>
            <a:r>
              <a:rPr sz="2400" spc="0" dirty="0" smtClean="0">
                <a:latin typeface="Calibri"/>
                <a:cs typeface="Calibri"/>
              </a:rPr>
              <a:t>Κρ</a:t>
            </a:r>
            <a:r>
              <a:rPr sz="2400" spc="-29" dirty="0" smtClean="0">
                <a:latin typeface="Calibri"/>
                <a:cs typeface="Calibri"/>
              </a:rPr>
              <a:t>ι</a:t>
            </a:r>
            <a:r>
              <a:rPr sz="2400" spc="0" dirty="0" smtClean="0">
                <a:latin typeface="Calibri"/>
                <a:cs typeface="Calibri"/>
              </a:rPr>
              <a:t>τι</a:t>
            </a:r>
            <a:r>
              <a:rPr sz="2400" spc="-39" dirty="0" smtClean="0">
                <a:latin typeface="Calibri"/>
                <a:cs typeface="Calibri"/>
              </a:rPr>
              <a:t>κ</a:t>
            </a:r>
            <a:r>
              <a:rPr sz="2400" spc="0" dirty="0" smtClean="0">
                <a:latin typeface="Calibri"/>
                <a:cs typeface="Calibri"/>
              </a:rPr>
              <a:t>ές </a:t>
            </a:r>
            <a:r>
              <a:rPr sz="2400" spc="-79" dirty="0" smtClean="0">
                <a:latin typeface="Calibri"/>
                <a:cs typeface="Calibri"/>
              </a:rPr>
              <a:t>κ</a:t>
            </a:r>
            <a:r>
              <a:rPr sz="2400" spc="0" dirty="0" smtClean="0">
                <a:latin typeface="Calibri"/>
                <a:cs typeface="Calibri"/>
              </a:rPr>
              <a:t>αι έ</a:t>
            </a:r>
            <a:r>
              <a:rPr sz="2400" spc="-25" dirty="0" smtClean="0">
                <a:latin typeface="Calibri"/>
                <a:cs typeface="Calibri"/>
              </a:rPr>
              <a:t>π</a:t>
            </a:r>
            <a:r>
              <a:rPr sz="2400" spc="0" dirty="0" smtClean="0">
                <a:latin typeface="Calibri"/>
                <a:cs typeface="Calibri"/>
              </a:rPr>
              <a:t>α</a:t>
            </a:r>
            <a:r>
              <a:rPr sz="2400" spc="-39" dirty="0" smtClean="0">
                <a:latin typeface="Calibri"/>
                <a:cs typeface="Calibri"/>
              </a:rPr>
              <a:t>ι</a:t>
            </a:r>
            <a:r>
              <a:rPr sz="2400" spc="0" dirty="0" smtClean="0">
                <a:latin typeface="Calibri"/>
                <a:cs typeface="Calibri"/>
              </a:rPr>
              <a:t>νοι ε</a:t>
            </a:r>
            <a:r>
              <a:rPr sz="2400" spc="-39" dirty="0" smtClean="0">
                <a:latin typeface="Calibri"/>
                <a:cs typeface="Calibri"/>
              </a:rPr>
              <a:t>ί</a:t>
            </a:r>
            <a:r>
              <a:rPr sz="2400" spc="0" dirty="0" smtClean="0">
                <a:latin typeface="Calibri"/>
                <a:cs typeface="Calibri"/>
              </a:rPr>
              <a:t>ναι </a:t>
            </a:r>
            <a:r>
              <a:rPr sz="2400" spc="-4" dirty="0" smtClean="0">
                <a:latin typeface="Calibri"/>
                <a:cs typeface="Calibri"/>
              </a:rPr>
              <a:t>α</a:t>
            </a:r>
            <a:r>
              <a:rPr sz="2400" spc="9" dirty="0" smtClean="0">
                <a:latin typeface="Calibri"/>
                <a:cs typeface="Calibri"/>
              </a:rPr>
              <a:t>ν</a:t>
            </a:r>
            <a:r>
              <a:rPr sz="2400" spc="0" dirty="0" smtClean="0">
                <a:latin typeface="Calibri"/>
                <a:cs typeface="Calibri"/>
              </a:rPr>
              <a:t>τι</a:t>
            </a:r>
            <a:r>
              <a:rPr sz="2400" spc="-39" dirty="0" smtClean="0">
                <a:latin typeface="Calibri"/>
                <a:cs typeface="Calibri"/>
              </a:rPr>
              <a:t>κ</a:t>
            </a:r>
            <a:r>
              <a:rPr sz="2400" spc="0" dirty="0" smtClean="0">
                <a:latin typeface="Calibri"/>
                <a:cs typeface="Calibri"/>
              </a:rPr>
              <a:t>ειμενι</a:t>
            </a:r>
            <a:r>
              <a:rPr sz="2400" spc="-69" dirty="0" smtClean="0">
                <a:latin typeface="Calibri"/>
                <a:cs typeface="Calibri"/>
              </a:rPr>
              <a:t>κ</a:t>
            </a:r>
            <a:r>
              <a:rPr sz="2400" spc="0" dirty="0" smtClean="0">
                <a:latin typeface="Calibri"/>
                <a:cs typeface="Calibri"/>
              </a:rPr>
              <a:t>οί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97167" y="2872486"/>
            <a:ext cx="83921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εξ</a:t>
            </a:r>
            <a:r>
              <a:rPr sz="3600" spc="-44" baseline="3413" dirty="0" smtClean="0">
                <a:latin typeface="Calibri"/>
                <a:cs typeface="Calibri"/>
              </a:rPr>
              <a:t>η</a:t>
            </a:r>
            <a:r>
              <a:rPr sz="3600" spc="-14" baseline="3413" dirty="0" smtClean="0">
                <a:latin typeface="Calibri"/>
                <a:cs typeface="Calibri"/>
              </a:rPr>
              <a:t>γ</a:t>
            </a:r>
            <a:r>
              <a:rPr sz="3600" spc="0" baseline="3413" dirty="0" smtClean="0">
                <a:latin typeface="Calibri"/>
                <a:cs typeface="Calibri"/>
              </a:rPr>
              <a:t>εί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3740811"/>
            <a:ext cx="197002" cy="3686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40" y="3761511"/>
            <a:ext cx="3039041" cy="3686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b="1" u="sng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Τα </a:t>
            </a:r>
            <a:r>
              <a:rPr sz="4050" b="1" u="sng" spc="4" baseline="3034" dirty="0" smtClean="0">
                <a:solidFill>
                  <a:srgbClr val="FF0000"/>
                </a:solidFill>
                <a:latin typeface="Calibri"/>
                <a:cs typeface="Calibri"/>
              </a:rPr>
              <a:t>μ</a:t>
            </a:r>
            <a:r>
              <a:rPr sz="4050" b="1" u="sng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έλη</a:t>
            </a:r>
            <a:r>
              <a:rPr sz="4050" b="1" u="sng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50" b="1" u="sng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050" b="1" u="sng" spc="-9" baseline="3034" dirty="0" smtClean="0">
                <a:solidFill>
                  <a:srgbClr val="FF0000"/>
                </a:solidFill>
                <a:latin typeface="Calibri"/>
                <a:cs typeface="Calibri"/>
              </a:rPr>
              <a:t>η</a:t>
            </a:r>
            <a:r>
              <a:rPr sz="4050" b="1" u="sng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ς ομ</a:t>
            </a:r>
            <a:r>
              <a:rPr sz="4050" b="1" u="sng" spc="-44" baseline="3034" dirty="0" smtClean="0">
                <a:solidFill>
                  <a:srgbClr val="FF0000"/>
                </a:solidFill>
                <a:latin typeface="Calibri"/>
                <a:cs typeface="Calibri"/>
              </a:rPr>
              <a:t>ά</a:t>
            </a:r>
            <a:r>
              <a:rPr sz="4050" b="1" u="sng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δα</a:t>
            </a:r>
            <a:r>
              <a:rPr sz="4050" b="1" u="sng" spc="9" baseline="3034" dirty="0" smtClean="0">
                <a:solidFill>
                  <a:srgbClr val="FF0000"/>
                </a:solidFill>
                <a:latin typeface="Calibri"/>
                <a:cs typeface="Calibri"/>
              </a:rPr>
              <a:t>ς</a:t>
            </a:r>
            <a:r>
              <a:rPr sz="4050" u="sng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2700" u="sng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3444" y="4244467"/>
            <a:ext cx="223107" cy="1665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97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40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447"/>
              </a:spcBef>
            </a:pPr>
            <a:r>
              <a:rPr sz="2400" spc="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40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76"/>
              </a:spcBef>
            </a:pPr>
            <a:r>
              <a:rPr sz="2400" spc="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40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574"/>
              </a:spcBef>
            </a:pPr>
            <a:r>
              <a:rPr sz="2400" spc="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40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9906" y="4244467"/>
            <a:ext cx="5046295" cy="1665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311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Δέ</a:t>
            </a:r>
            <a:r>
              <a:rPr sz="3600" spc="-25" baseline="3413" dirty="0" smtClean="0">
                <a:latin typeface="Calibri"/>
                <a:cs typeface="Calibri"/>
              </a:rPr>
              <a:t>χ</a:t>
            </a:r>
            <a:r>
              <a:rPr sz="3600" spc="0" baseline="3413" dirty="0" smtClean="0">
                <a:latin typeface="Calibri"/>
                <a:cs typeface="Calibri"/>
              </a:rPr>
              <a:t>ο</a:t>
            </a:r>
            <a:r>
              <a:rPr sz="3600" spc="4" baseline="3413" dirty="0" smtClean="0">
                <a:latin typeface="Calibri"/>
                <a:cs typeface="Calibri"/>
              </a:rPr>
              <a:t>ν</a:t>
            </a:r>
            <a:r>
              <a:rPr sz="3600" spc="-14" baseline="3413" dirty="0" smtClean="0">
                <a:latin typeface="Calibri"/>
                <a:cs typeface="Calibri"/>
              </a:rPr>
              <a:t>τ</a:t>
            </a:r>
            <a:r>
              <a:rPr sz="3600" spc="0" baseline="3413" dirty="0" smtClean="0">
                <a:latin typeface="Calibri"/>
                <a:cs typeface="Calibri"/>
              </a:rPr>
              <a:t>αι νέ</a:t>
            </a:r>
            <a:r>
              <a:rPr sz="3600" spc="-4" baseline="3413" dirty="0" smtClean="0">
                <a:latin typeface="Calibri"/>
                <a:cs typeface="Calibri"/>
              </a:rPr>
              <a:t>ε</a:t>
            </a:r>
            <a:r>
              <a:rPr sz="3600" spc="0" baseline="3413" dirty="0" smtClean="0">
                <a:latin typeface="Calibri"/>
                <a:cs typeface="Calibri"/>
              </a:rPr>
              <a:t>ς</a:t>
            </a:r>
            <a:r>
              <a:rPr sz="3600" spc="-2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ι</a:t>
            </a:r>
            <a:r>
              <a:rPr sz="3600" spc="0" baseline="3413" dirty="0" smtClean="0">
                <a:latin typeface="Calibri"/>
                <a:cs typeface="Calibri"/>
              </a:rPr>
              <a:t>δέες </a:t>
            </a:r>
            <a:r>
              <a:rPr sz="3600" spc="-75" baseline="3413" dirty="0" smtClean="0">
                <a:latin typeface="Calibri"/>
                <a:cs typeface="Calibri"/>
              </a:rPr>
              <a:t>κ</a:t>
            </a:r>
            <a:r>
              <a:rPr sz="3600" spc="0" baseline="3413" dirty="0" smtClean="0">
                <a:latin typeface="Calibri"/>
                <a:cs typeface="Calibri"/>
              </a:rPr>
              <a:t>αι </a:t>
            </a:r>
            <a:r>
              <a:rPr sz="3600" spc="-9" baseline="3413" dirty="0" smtClean="0">
                <a:latin typeface="Calibri"/>
                <a:cs typeface="Calibri"/>
              </a:rPr>
              <a:t>α</a:t>
            </a:r>
            <a:r>
              <a:rPr sz="3600" spc="14" baseline="3413" dirty="0" smtClean="0">
                <a:latin typeface="Calibri"/>
                <a:cs typeface="Calibri"/>
              </a:rPr>
              <a:t>λ</a:t>
            </a:r>
            <a:r>
              <a:rPr sz="3600" spc="-29" baseline="3413" dirty="0" smtClean="0">
                <a:latin typeface="Calibri"/>
                <a:cs typeface="Calibri"/>
              </a:rPr>
              <a:t>λ</a:t>
            </a:r>
            <a:r>
              <a:rPr sz="3600" spc="-14" baseline="3413" dirty="0" smtClean="0">
                <a:latin typeface="Calibri"/>
                <a:cs typeface="Calibri"/>
              </a:rPr>
              <a:t>αγ</a:t>
            </a:r>
            <a:r>
              <a:rPr sz="3600" spc="0" baseline="3413" dirty="0" smtClean="0">
                <a:latin typeface="Calibri"/>
                <a:cs typeface="Calibri"/>
              </a:rPr>
              <a:t>ές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3510"/>
              </a:lnSpc>
              <a:spcBef>
                <a:spcPts val="98"/>
              </a:spcBef>
            </a:pPr>
            <a:r>
              <a:rPr sz="2400" spc="0" dirty="0" smtClean="0">
                <a:latin typeface="Calibri"/>
                <a:cs typeface="Calibri"/>
              </a:rPr>
              <a:t>Έ</a:t>
            </a:r>
            <a:r>
              <a:rPr sz="2400" spc="-19" dirty="0" smtClean="0">
                <a:latin typeface="Calibri"/>
                <a:cs typeface="Calibri"/>
              </a:rPr>
              <a:t>χ</a:t>
            </a:r>
            <a:r>
              <a:rPr sz="2400" spc="0" dirty="0" smtClean="0">
                <a:latin typeface="Calibri"/>
                <a:cs typeface="Calibri"/>
              </a:rPr>
              <a:t>ο</a:t>
            </a:r>
            <a:r>
              <a:rPr sz="2400" spc="-9" dirty="0" smtClean="0">
                <a:latin typeface="Calibri"/>
                <a:cs typeface="Calibri"/>
              </a:rPr>
              <a:t>υ</a:t>
            </a:r>
            <a:r>
              <a:rPr sz="2400" spc="0" dirty="0" smtClean="0">
                <a:latin typeface="Calibri"/>
                <a:cs typeface="Calibri"/>
              </a:rPr>
              <a:t>ν αναπτ</a:t>
            </a:r>
            <a:r>
              <a:rPr sz="2400" spc="-25" dirty="0" smtClean="0">
                <a:latin typeface="Calibri"/>
                <a:cs typeface="Calibri"/>
              </a:rPr>
              <a:t>υ</a:t>
            </a:r>
            <a:r>
              <a:rPr sz="2400" spc="0" dirty="0" smtClean="0">
                <a:latin typeface="Calibri"/>
                <a:cs typeface="Calibri"/>
              </a:rPr>
              <a:t>γμένο αίσ</a:t>
            </a:r>
            <a:r>
              <a:rPr sz="2400" spc="-9" dirty="0" smtClean="0">
                <a:latin typeface="Calibri"/>
                <a:cs typeface="Calibri"/>
              </a:rPr>
              <a:t>θ</a:t>
            </a:r>
            <a:r>
              <a:rPr sz="2400" spc="0" dirty="0" smtClean="0">
                <a:latin typeface="Calibri"/>
                <a:cs typeface="Calibri"/>
              </a:rPr>
              <a:t>η</a:t>
            </a:r>
            <a:r>
              <a:rPr sz="2400" spc="-14" dirty="0" smtClean="0">
                <a:latin typeface="Calibri"/>
                <a:cs typeface="Calibri"/>
              </a:rPr>
              <a:t>μ</a:t>
            </a:r>
            <a:r>
              <a:rPr sz="2400" spc="0" dirty="0" smtClean="0">
                <a:latin typeface="Calibri"/>
                <a:cs typeface="Calibri"/>
              </a:rPr>
              <a:t>α</a:t>
            </a:r>
            <a:r>
              <a:rPr sz="2400" spc="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ε</a:t>
            </a:r>
            <a:r>
              <a:rPr sz="2400" spc="-4" dirty="0" smtClean="0">
                <a:latin typeface="Calibri"/>
                <a:cs typeface="Calibri"/>
              </a:rPr>
              <a:t>υ</a:t>
            </a:r>
            <a:r>
              <a:rPr sz="2400" spc="0" dirty="0" smtClean="0">
                <a:latin typeface="Calibri"/>
                <a:cs typeface="Calibri"/>
              </a:rPr>
              <a:t>θ</a:t>
            </a:r>
            <a:r>
              <a:rPr sz="2400" spc="-9" dirty="0" smtClean="0">
                <a:latin typeface="Calibri"/>
                <a:cs typeface="Calibri"/>
              </a:rPr>
              <a:t>ύ</a:t>
            </a:r>
            <a:r>
              <a:rPr sz="2400" spc="0" dirty="0" smtClean="0">
                <a:latin typeface="Calibri"/>
                <a:cs typeface="Calibri"/>
              </a:rPr>
              <a:t>νης Ποιό</a:t>
            </a:r>
            <a:r>
              <a:rPr sz="2400" spc="-9" dirty="0" smtClean="0">
                <a:latin typeface="Calibri"/>
                <a:cs typeface="Calibri"/>
              </a:rPr>
              <a:t>τ</a:t>
            </a:r>
            <a:r>
              <a:rPr sz="2400" spc="-44" dirty="0" smtClean="0">
                <a:latin typeface="Calibri"/>
                <a:cs typeface="Calibri"/>
              </a:rPr>
              <a:t>η</a:t>
            </a:r>
            <a:r>
              <a:rPr sz="2400" spc="-14" dirty="0" smtClean="0">
                <a:latin typeface="Calibri"/>
                <a:cs typeface="Calibri"/>
              </a:rPr>
              <a:t>τ</a:t>
            </a:r>
            <a:r>
              <a:rPr sz="2400" spc="0" dirty="0" smtClean="0">
                <a:latin typeface="Calibri"/>
                <a:cs typeface="Calibri"/>
              </a:rPr>
              <a:t>α ε</a:t>
            </a:r>
            <a:r>
              <a:rPr sz="2400" spc="-9" dirty="0" smtClean="0">
                <a:latin typeface="Calibri"/>
                <a:cs typeface="Calibri"/>
              </a:rPr>
              <a:t>ρ</a:t>
            </a:r>
            <a:r>
              <a:rPr sz="2400" spc="0" dirty="0" smtClean="0">
                <a:latin typeface="Calibri"/>
                <a:cs typeface="Calibri"/>
              </a:rPr>
              <a:t>γ</a:t>
            </a:r>
            <a:r>
              <a:rPr sz="2400" spc="-34" dirty="0" smtClean="0">
                <a:latin typeface="Calibri"/>
                <a:cs typeface="Calibri"/>
              </a:rPr>
              <a:t>α</a:t>
            </a:r>
            <a:r>
              <a:rPr sz="2400" spc="0" dirty="0" smtClean="0">
                <a:latin typeface="Calibri"/>
                <a:cs typeface="Calibri"/>
              </a:rPr>
              <a:t>σί</a:t>
            </a:r>
            <a:r>
              <a:rPr sz="2400" spc="-9" dirty="0" smtClean="0">
                <a:latin typeface="Calibri"/>
                <a:cs typeface="Calibri"/>
              </a:rPr>
              <a:t>α</a:t>
            </a:r>
            <a:r>
              <a:rPr sz="2400" spc="0" dirty="0" smtClean="0">
                <a:latin typeface="Calibri"/>
                <a:cs typeface="Calibri"/>
              </a:rPr>
              <a:t>ς</a:t>
            </a:r>
            <a:r>
              <a:rPr sz="2400" spc="25" dirty="0" smtClean="0">
                <a:latin typeface="Calibri"/>
                <a:cs typeface="Calibri"/>
              </a:rPr>
              <a:t> </a:t>
            </a:r>
            <a:r>
              <a:rPr sz="2400" spc="-69" dirty="0" smtClean="0">
                <a:latin typeface="Calibri"/>
                <a:cs typeface="Calibri"/>
              </a:rPr>
              <a:t>κ</a:t>
            </a:r>
            <a:r>
              <a:rPr sz="2400" spc="0" dirty="0" smtClean="0">
                <a:latin typeface="Calibri"/>
                <a:cs typeface="Calibri"/>
              </a:rPr>
              <a:t>αι</a:t>
            </a:r>
            <a:r>
              <a:rPr sz="2400" spc="-19" dirty="0" smtClean="0">
                <a:latin typeface="Calibri"/>
                <a:cs typeface="Calibri"/>
              </a:rPr>
              <a:t> π</a:t>
            </a:r>
            <a:r>
              <a:rPr sz="2400" spc="0" dirty="0" smtClean="0">
                <a:latin typeface="Calibri"/>
                <a:cs typeface="Calibri"/>
              </a:rPr>
              <a:t>αρ</a:t>
            </a:r>
            <a:r>
              <a:rPr sz="2400" spc="-25" dirty="0" smtClean="0">
                <a:latin typeface="Calibri"/>
                <a:cs typeface="Calibri"/>
              </a:rPr>
              <a:t>α</a:t>
            </a:r>
            <a:r>
              <a:rPr sz="2400" spc="0" dirty="0" smtClean="0">
                <a:latin typeface="Calibri"/>
                <a:cs typeface="Calibri"/>
              </a:rPr>
              <a:t>γ</a:t>
            </a:r>
            <a:r>
              <a:rPr sz="2400" spc="-19" dirty="0" smtClean="0">
                <a:latin typeface="Calibri"/>
                <a:cs typeface="Calibri"/>
              </a:rPr>
              <a:t>ω</a:t>
            </a:r>
            <a:r>
              <a:rPr sz="2400" spc="0" dirty="0" smtClean="0">
                <a:latin typeface="Calibri"/>
                <a:cs typeface="Calibri"/>
              </a:rPr>
              <a:t>γι</a:t>
            </a:r>
            <a:r>
              <a:rPr sz="2400" spc="-75" dirty="0" smtClean="0">
                <a:latin typeface="Calibri"/>
                <a:cs typeface="Calibri"/>
              </a:rPr>
              <a:t>κ</a:t>
            </a:r>
            <a:r>
              <a:rPr sz="2400" spc="0" dirty="0" smtClean="0">
                <a:latin typeface="Calibri"/>
                <a:cs typeface="Calibri"/>
              </a:rPr>
              <a:t>ό</a:t>
            </a:r>
            <a:r>
              <a:rPr sz="2400" spc="-9" dirty="0" smtClean="0">
                <a:latin typeface="Calibri"/>
                <a:cs typeface="Calibri"/>
              </a:rPr>
              <a:t>τ</a:t>
            </a:r>
            <a:r>
              <a:rPr sz="2400" spc="-44" dirty="0" smtClean="0">
                <a:latin typeface="Calibri"/>
                <a:cs typeface="Calibri"/>
              </a:rPr>
              <a:t>η</a:t>
            </a:r>
            <a:r>
              <a:rPr sz="2400" spc="-14" dirty="0" smtClean="0">
                <a:latin typeface="Calibri"/>
                <a:cs typeface="Calibri"/>
              </a:rPr>
              <a:t>τ</a:t>
            </a:r>
            <a:r>
              <a:rPr sz="2400" spc="0" dirty="0" smtClean="0">
                <a:latin typeface="Calibri"/>
                <a:cs typeface="Calibri"/>
              </a:rPr>
              <a:t>α Αίσθ</a:t>
            </a:r>
            <a:r>
              <a:rPr sz="2400" spc="-9" dirty="0" smtClean="0">
                <a:latin typeface="Calibri"/>
                <a:cs typeface="Calibri"/>
              </a:rPr>
              <a:t>η</a:t>
            </a:r>
            <a:r>
              <a:rPr sz="2400" spc="0" dirty="0" smtClean="0">
                <a:latin typeface="Calibri"/>
                <a:cs typeface="Calibri"/>
              </a:rPr>
              <a:t>ση επ</a:t>
            </a:r>
            <a:r>
              <a:rPr sz="2400" spc="-29" dirty="0" smtClean="0">
                <a:latin typeface="Calibri"/>
                <a:cs typeface="Calibri"/>
              </a:rPr>
              <a:t>ι</a:t>
            </a:r>
            <a:r>
              <a:rPr sz="2400" spc="0" dirty="0" smtClean="0">
                <a:latin typeface="Calibri"/>
                <a:cs typeface="Calibri"/>
              </a:rPr>
              <a:t>τ</a:t>
            </a:r>
            <a:r>
              <a:rPr sz="2400" spc="-9" dirty="0" smtClean="0">
                <a:latin typeface="Calibri"/>
                <a:cs typeface="Calibri"/>
              </a:rPr>
              <a:t>υ</a:t>
            </a:r>
            <a:r>
              <a:rPr sz="2400" spc="0" dirty="0" smtClean="0">
                <a:latin typeface="Calibri"/>
                <a:cs typeface="Calibri"/>
              </a:rPr>
              <a:t>χίας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28600" y="352425"/>
            <a:ext cx="861060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ΠΡΟΤΥΠΑ ΗΓΕΣΙΑΣ</a:t>
            </a:r>
            <a:endParaRPr lang="el-GR" sz="54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1498346"/>
            <a:ext cx="3483356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ΕΞ</a:t>
            </a:r>
            <a:r>
              <a:rPr sz="4500" b="1" spc="-84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</a:t>
            </a: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ΥΣΙ</a:t>
            </a:r>
            <a:r>
              <a:rPr sz="4500" b="1" spc="-64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</a:t>
            </a:r>
            <a:r>
              <a:rPr sz="4500" b="1" spc="-79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Δ</a:t>
            </a:r>
            <a:r>
              <a:rPr sz="4500" b="1" spc="-59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</a:t>
            </a: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ΤΙ</a:t>
            </a:r>
            <a:r>
              <a:rPr sz="4500" b="1" spc="-109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Κ</a:t>
            </a: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 </a:t>
            </a:r>
            <a:r>
              <a:rPr sz="4500" b="1" spc="-9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Σ</a:t>
            </a: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sz="4500" b="1" spc="-214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Υ</a:t>
            </a: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Λ</a:t>
            </a:r>
            <a:endParaRPr sz="30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2062251"/>
            <a:ext cx="354303" cy="14258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945">
              <a:lnSpc>
                <a:spcPts val="3155"/>
              </a:lnSpc>
              <a:spcBef>
                <a:spcPts val="157"/>
              </a:spcBef>
            </a:pPr>
            <a:r>
              <a:rPr sz="4500" b="1" u="sng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Ο</a:t>
            </a:r>
            <a:endParaRPr sz="3000" u="sng">
              <a:solidFill>
                <a:srgbClr val="FF0000"/>
              </a:solidFill>
              <a:latin typeface="Calibri"/>
              <a:cs typeface="Calibri"/>
            </a:endParaRPr>
          </a:p>
          <a:p>
            <a:pPr marL="127304">
              <a:lnSpc>
                <a:spcPct val="101725"/>
              </a:lnSpc>
              <a:spcBef>
                <a:spcPts val="677"/>
              </a:spcBef>
            </a:pPr>
            <a:r>
              <a:rPr sz="2600" spc="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600">
              <a:solidFill>
                <a:srgbClr val="FF0000"/>
              </a:solidFill>
              <a:latin typeface="Calibri"/>
              <a:cs typeface="Calibri"/>
            </a:endParaRPr>
          </a:p>
          <a:p>
            <a:pPr marL="127304" marR="0">
              <a:lnSpc>
                <a:spcPct val="101725"/>
              </a:lnSpc>
              <a:spcBef>
                <a:spcPts val="834"/>
              </a:spcBef>
            </a:pPr>
            <a:r>
              <a:rPr sz="2600" spc="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60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22776" y="2062251"/>
            <a:ext cx="5417783" cy="14258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0461">
              <a:lnSpc>
                <a:spcPts val="3155"/>
              </a:lnSpc>
              <a:spcBef>
                <a:spcPts val="157"/>
              </a:spcBef>
            </a:pPr>
            <a:r>
              <a:rPr sz="4500" b="1" u="sng" spc="-54" baseline="2730" dirty="0" smtClean="0">
                <a:solidFill>
                  <a:srgbClr val="FF0000"/>
                </a:solidFill>
                <a:latin typeface="Calibri"/>
                <a:cs typeface="Calibri"/>
              </a:rPr>
              <a:t>η</a:t>
            </a:r>
            <a:r>
              <a:rPr sz="4500" b="1" u="sng" spc="-9" baseline="2730" dirty="0" smtClean="0">
                <a:solidFill>
                  <a:srgbClr val="FF0000"/>
                </a:solidFill>
                <a:latin typeface="Calibri"/>
                <a:cs typeface="Calibri"/>
              </a:rPr>
              <a:t>γ</a:t>
            </a:r>
            <a:r>
              <a:rPr sz="4500" b="1" u="sng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έ</a:t>
            </a:r>
            <a:r>
              <a:rPr sz="4500" b="1" u="sng" spc="-9" baseline="2730" dirty="0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sz="4500" b="1" u="sng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ης</a:t>
            </a:r>
            <a:r>
              <a:rPr sz="4500" u="sng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3000" u="sng">
              <a:solidFill>
                <a:srgbClr val="FF0000"/>
              </a:solidFill>
              <a:latin typeface="Calibri"/>
              <a:cs typeface="Calibri"/>
            </a:endParaRPr>
          </a:p>
          <a:p>
            <a:pPr marL="69829">
              <a:lnSpc>
                <a:spcPct val="101725"/>
              </a:lnSpc>
              <a:spcBef>
                <a:spcPts val="677"/>
              </a:spcBef>
            </a:pPr>
            <a:r>
              <a:rPr sz="2600" spc="0" dirty="0" smtClean="0">
                <a:latin typeface="Calibri"/>
                <a:cs typeface="Calibri"/>
              </a:rPr>
              <a:t>Δεν</a:t>
            </a:r>
            <a:r>
              <a:rPr sz="2600" spc="-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έ</a:t>
            </a:r>
            <a:r>
              <a:rPr sz="2600" spc="-19" dirty="0" smtClean="0">
                <a:latin typeface="Calibri"/>
                <a:cs typeface="Calibri"/>
              </a:rPr>
              <a:t>χ</a:t>
            </a:r>
            <a:r>
              <a:rPr sz="2600" spc="0" dirty="0" smtClean="0">
                <a:latin typeface="Calibri"/>
                <a:cs typeface="Calibri"/>
              </a:rPr>
              <a:t>ει ε</a:t>
            </a:r>
            <a:r>
              <a:rPr sz="2600" spc="-9" dirty="0" smtClean="0">
                <a:latin typeface="Calibri"/>
                <a:cs typeface="Calibri"/>
              </a:rPr>
              <a:t>μ</a:t>
            </a:r>
            <a:r>
              <a:rPr sz="2600" spc="0" dirty="0" smtClean="0">
                <a:latin typeface="Calibri"/>
                <a:cs typeface="Calibri"/>
              </a:rPr>
              <a:t>πι</a:t>
            </a:r>
            <a:r>
              <a:rPr sz="2600" spc="25" dirty="0" smtClean="0">
                <a:latin typeface="Calibri"/>
                <a:cs typeface="Calibri"/>
              </a:rPr>
              <a:t>σ</a:t>
            </a:r>
            <a:r>
              <a:rPr sz="2600" spc="-25" dirty="0" smtClean="0">
                <a:latin typeface="Calibri"/>
                <a:cs typeface="Calibri"/>
              </a:rPr>
              <a:t>τ</a:t>
            </a:r>
            <a:r>
              <a:rPr sz="2600" spc="0" dirty="0" smtClean="0">
                <a:latin typeface="Calibri"/>
                <a:cs typeface="Calibri"/>
              </a:rPr>
              <a:t>ο</a:t>
            </a:r>
            <a:r>
              <a:rPr sz="2600" spc="-9" dirty="0" smtClean="0">
                <a:latin typeface="Calibri"/>
                <a:cs typeface="Calibri"/>
              </a:rPr>
              <a:t>σ</a:t>
            </a:r>
            <a:r>
              <a:rPr sz="2600" spc="0" dirty="0" smtClean="0">
                <a:latin typeface="Calibri"/>
                <a:cs typeface="Calibri"/>
              </a:rPr>
              <a:t>ύνη </a:t>
            </a:r>
            <a:r>
              <a:rPr sz="2600" spc="19" dirty="0" smtClean="0">
                <a:latin typeface="Calibri"/>
                <a:cs typeface="Calibri"/>
              </a:rPr>
              <a:t>σ</a:t>
            </a:r>
            <a:r>
              <a:rPr sz="2600" spc="0" dirty="0" smtClean="0">
                <a:latin typeface="Calibri"/>
                <a:cs typeface="Calibri"/>
              </a:rPr>
              <a:t>τ</a:t>
            </a:r>
            <a:r>
              <a:rPr sz="2600" spc="-54" dirty="0" smtClean="0">
                <a:latin typeface="Calibri"/>
                <a:cs typeface="Calibri"/>
              </a:rPr>
              <a:t>η</a:t>
            </a:r>
            <a:r>
              <a:rPr sz="2600" spc="0" dirty="0" smtClean="0">
                <a:latin typeface="Calibri"/>
                <a:cs typeface="Calibri"/>
              </a:rPr>
              <a:t>ν </a:t>
            </a:r>
            <a:r>
              <a:rPr sz="2600" spc="-34" dirty="0" smtClean="0">
                <a:latin typeface="Calibri"/>
                <a:cs typeface="Calibri"/>
              </a:rPr>
              <a:t>η</a:t>
            </a:r>
            <a:r>
              <a:rPr sz="2600" spc="-9" dirty="0" smtClean="0">
                <a:latin typeface="Calibri"/>
                <a:cs typeface="Calibri"/>
              </a:rPr>
              <a:t>γ</a:t>
            </a:r>
            <a:r>
              <a:rPr sz="2600" spc="0" dirty="0" smtClean="0">
                <a:latin typeface="Calibri"/>
                <a:cs typeface="Calibri"/>
              </a:rPr>
              <a:t>ετι</a:t>
            </a:r>
            <a:r>
              <a:rPr sz="2600" spc="9" dirty="0" smtClean="0">
                <a:latin typeface="Calibri"/>
                <a:cs typeface="Calibri"/>
              </a:rPr>
              <a:t>κ</a:t>
            </a:r>
            <a:r>
              <a:rPr sz="2600" spc="0" dirty="0" smtClean="0">
                <a:latin typeface="Calibri"/>
                <a:cs typeface="Calibri"/>
              </a:rPr>
              <a:t>ή </a:t>
            </a:r>
            <a:r>
              <a:rPr sz="2600" spc="-19" dirty="0" smtClean="0">
                <a:latin typeface="Calibri"/>
                <a:cs typeface="Calibri"/>
              </a:rPr>
              <a:t>τ</a:t>
            </a:r>
            <a:r>
              <a:rPr sz="2600" spc="0" dirty="0" smtClean="0">
                <a:latin typeface="Calibri"/>
                <a:cs typeface="Calibri"/>
              </a:rPr>
              <a:t>ου</a:t>
            </a:r>
            <a:endParaRPr sz="2600">
              <a:latin typeface="Calibri"/>
              <a:cs typeface="Calibri"/>
            </a:endParaRPr>
          </a:p>
          <a:p>
            <a:pPr marL="69829" marR="60461">
              <a:lnSpc>
                <a:spcPct val="101725"/>
              </a:lnSpc>
              <a:spcBef>
                <a:spcPts val="834"/>
              </a:spcBef>
            </a:pPr>
            <a:r>
              <a:rPr sz="2600" spc="0" dirty="0" smtClean="0">
                <a:latin typeface="Calibri"/>
                <a:cs typeface="Calibri"/>
              </a:rPr>
              <a:t>Δεν</a:t>
            </a:r>
            <a:r>
              <a:rPr sz="2600" spc="-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έ</a:t>
            </a:r>
            <a:r>
              <a:rPr sz="2600" spc="-19" dirty="0" smtClean="0">
                <a:latin typeface="Calibri"/>
                <a:cs typeface="Calibri"/>
              </a:rPr>
              <a:t>χ</a:t>
            </a:r>
            <a:r>
              <a:rPr sz="2600" spc="0" dirty="0" smtClean="0">
                <a:latin typeface="Calibri"/>
                <a:cs typeface="Calibri"/>
              </a:rPr>
              <a:t>ει </a:t>
            </a:r>
            <a:r>
              <a:rPr sz="2600" spc="9" dirty="0" smtClean="0">
                <a:latin typeface="Calibri"/>
                <a:cs typeface="Calibri"/>
              </a:rPr>
              <a:t>σ</a:t>
            </a:r>
            <a:r>
              <a:rPr sz="2600" spc="-25" dirty="0" smtClean="0">
                <a:latin typeface="Calibri"/>
                <a:cs typeface="Calibri"/>
              </a:rPr>
              <a:t>τ</a:t>
            </a:r>
            <a:r>
              <a:rPr sz="2600" spc="0" dirty="0" smtClean="0">
                <a:latin typeface="Calibri"/>
                <a:cs typeface="Calibri"/>
              </a:rPr>
              <a:t>ό</a:t>
            </a:r>
            <a:r>
              <a:rPr sz="2600" spc="-34" dirty="0" smtClean="0">
                <a:latin typeface="Calibri"/>
                <a:cs typeface="Calibri"/>
              </a:rPr>
              <a:t>χ</a:t>
            </a:r>
            <a:r>
              <a:rPr sz="2600" spc="0" dirty="0" smtClean="0">
                <a:latin typeface="Calibri"/>
                <a:cs typeface="Calibri"/>
              </a:rPr>
              <a:t>ους</a:t>
            </a:r>
            <a:r>
              <a:rPr sz="2600" spc="1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η </a:t>
            </a:r>
            <a:r>
              <a:rPr sz="2600" spc="-9" dirty="0" smtClean="0">
                <a:latin typeface="Calibri"/>
                <a:cs typeface="Calibri"/>
              </a:rPr>
              <a:t>ο</a:t>
            </a:r>
            <a:r>
              <a:rPr sz="2600" spc="-14" dirty="0" smtClean="0">
                <a:latin typeface="Calibri"/>
                <a:cs typeface="Calibri"/>
              </a:rPr>
              <a:t>μ</a:t>
            </a:r>
            <a:r>
              <a:rPr sz="2600" spc="-34" dirty="0" smtClean="0">
                <a:latin typeface="Calibri"/>
                <a:cs typeface="Calibri"/>
              </a:rPr>
              <a:t>ά</a:t>
            </a:r>
            <a:r>
              <a:rPr sz="2600" spc="0" dirty="0" smtClean="0">
                <a:latin typeface="Calibri"/>
                <a:cs typeface="Calibri"/>
              </a:rPr>
              <a:t>δα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30761" y="2622930"/>
            <a:ext cx="1430908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spc="0" baseline="3150" dirty="0" smtClean="0">
                <a:latin typeface="Calibri"/>
                <a:cs typeface="Calibri"/>
              </a:rPr>
              <a:t>ι</a:t>
            </a:r>
            <a:r>
              <a:rPr sz="3900" spc="-75" baseline="3150" dirty="0" smtClean="0">
                <a:latin typeface="Calibri"/>
                <a:cs typeface="Calibri"/>
              </a:rPr>
              <a:t>κ</a:t>
            </a:r>
            <a:r>
              <a:rPr sz="3900" spc="0" baseline="3150" dirty="0" smtClean="0">
                <a:latin typeface="Calibri"/>
                <a:cs typeface="Calibri"/>
              </a:rPr>
              <a:t>αν</a:t>
            </a:r>
            <a:r>
              <a:rPr sz="3900" spc="-9" baseline="3150" dirty="0" smtClean="0">
                <a:latin typeface="Calibri"/>
                <a:cs typeface="Calibri"/>
              </a:rPr>
              <a:t>ό</a:t>
            </a:r>
            <a:r>
              <a:rPr sz="3900" spc="0" baseline="3150" dirty="0" smtClean="0">
                <a:latin typeface="Calibri"/>
                <a:cs typeface="Calibri"/>
              </a:rPr>
              <a:t>τ</a:t>
            </a:r>
            <a:r>
              <a:rPr sz="3900" spc="-29" baseline="3150" dirty="0" smtClean="0">
                <a:latin typeface="Calibri"/>
                <a:cs typeface="Calibri"/>
              </a:rPr>
              <a:t>η</a:t>
            </a:r>
            <a:r>
              <a:rPr sz="3900" spc="-14" baseline="3150" dirty="0" smtClean="0">
                <a:latin typeface="Calibri"/>
                <a:cs typeface="Calibri"/>
              </a:rPr>
              <a:t>τ</a:t>
            </a:r>
            <a:r>
              <a:rPr sz="3900" spc="0" baseline="3150" dirty="0" smtClean="0">
                <a:latin typeface="Calibri"/>
                <a:cs typeface="Calibri"/>
              </a:rPr>
              <a:t>α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3644544"/>
            <a:ext cx="1466562" cy="406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b="1" u="sng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Τα μέλ</a:t>
            </a:r>
            <a:r>
              <a:rPr sz="4500" b="1" u="sng" spc="-4" baseline="2730" dirty="0" smtClean="0">
                <a:solidFill>
                  <a:srgbClr val="FF0000"/>
                </a:solidFill>
                <a:latin typeface="Calibri"/>
                <a:cs typeface="Calibri"/>
              </a:rPr>
              <a:t>η</a:t>
            </a:r>
            <a:r>
              <a:rPr sz="4500" u="sng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:</a:t>
            </a:r>
            <a:endParaRPr sz="3000" u="sng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444" y="4205224"/>
            <a:ext cx="239896" cy="18834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97">
              <a:lnSpc>
                <a:spcPts val="2750"/>
              </a:lnSpc>
              <a:spcBef>
                <a:spcPts val="137"/>
              </a:spcBef>
            </a:pPr>
            <a:r>
              <a:rPr sz="3900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60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696"/>
              </a:spcBef>
            </a:pPr>
            <a:r>
              <a:rPr sz="2600" spc="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60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836"/>
              </a:spcBef>
            </a:pPr>
            <a:r>
              <a:rPr sz="2600" spc="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60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834"/>
              </a:spcBef>
            </a:pPr>
            <a:r>
              <a:rPr sz="2600" spc="0" dirty="0" smtClean="0">
                <a:solidFill>
                  <a:srgbClr val="FF0000"/>
                </a:solidFill>
                <a:latin typeface="Calibri"/>
                <a:cs typeface="Calibri"/>
              </a:rPr>
              <a:t>•</a:t>
            </a:r>
            <a:endParaRPr sz="260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9906" y="4205224"/>
            <a:ext cx="5743341" cy="18834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spc="0" baseline="3150" dirty="0" smtClean="0">
                <a:latin typeface="Calibri"/>
                <a:cs typeface="Calibri"/>
              </a:rPr>
              <a:t>Οι απο</a:t>
            </a:r>
            <a:r>
              <a:rPr sz="3900" spc="-9" baseline="3150" dirty="0" smtClean="0">
                <a:latin typeface="Calibri"/>
                <a:cs typeface="Calibri"/>
              </a:rPr>
              <a:t>φ</a:t>
            </a:r>
            <a:r>
              <a:rPr sz="3900" spc="-25" baseline="3150" dirty="0" smtClean="0">
                <a:latin typeface="Calibri"/>
                <a:cs typeface="Calibri"/>
              </a:rPr>
              <a:t>ά</a:t>
            </a:r>
            <a:r>
              <a:rPr sz="3900" spc="0" baseline="3150" dirty="0" smtClean="0">
                <a:latin typeface="Calibri"/>
                <a:cs typeface="Calibri"/>
              </a:rPr>
              <a:t>σεις</a:t>
            </a:r>
            <a:r>
              <a:rPr sz="3900" spc="-9" baseline="3150" dirty="0" smtClean="0">
                <a:latin typeface="Calibri"/>
                <a:cs typeface="Calibri"/>
              </a:rPr>
              <a:t> </a:t>
            </a:r>
            <a:r>
              <a:rPr sz="3900" spc="-25" baseline="3150" dirty="0" smtClean="0">
                <a:latin typeface="Calibri"/>
                <a:cs typeface="Calibri"/>
              </a:rPr>
              <a:t>π</a:t>
            </a:r>
            <a:r>
              <a:rPr sz="3900" spc="0" baseline="3150" dirty="0" smtClean="0">
                <a:latin typeface="Calibri"/>
                <a:cs typeface="Calibri"/>
              </a:rPr>
              <a:t>αί</a:t>
            </a:r>
            <a:r>
              <a:rPr sz="3900" spc="-9" baseline="3150" dirty="0" smtClean="0">
                <a:latin typeface="Calibri"/>
                <a:cs typeface="Calibri"/>
              </a:rPr>
              <a:t>ρ</a:t>
            </a:r>
            <a:r>
              <a:rPr sz="3900" spc="0" baseline="3150" dirty="0" smtClean="0">
                <a:latin typeface="Calibri"/>
                <a:cs typeface="Calibri"/>
              </a:rPr>
              <a:t>ν</a:t>
            </a:r>
            <a:r>
              <a:rPr sz="3900" spc="-9" baseline="3150" dirty="0" smtClean="0">
                <a:latin typeface="Calibri"/>
                <a:cs typeface="Calibri"/>
              </a:rPr>
              <a:t>ο</a:t>
            </a:r>
            <a:r>
              <a:rPr sz="3900" spc="0" baseline="3150" dirty="0" smtClean="0">
                <a:latin typeface="Calibri"/>
                <a:cs typeface="Calibri"/>
              </a:rPr>
              <a:t>νται από </a:t>
            </a:r>
            <a:r>
              <a:rPr sz="3900" spc="-84" baseline="3150" dirty="0" smtClean="0">
                <a:latin typeface="Calibri"/>
                <a:cs typeface="Calibri"/>
              </a:rPr>
              <a:t>κ</a:t>
            </a:r>
            <a:r>
              <a:rPr sz="3900" spc="0" baseline="3150" dirty="0" smtClean="0">
                <a:latin typeface="Calibri"/>
                <a:cs typeface="Calibri"/>
              </a:rPr>
              <a:t>άθε </a:t>
            </a:r>
            <a:r>
              <a:rPr sz="3900" spc="-9" baseline="3150" dirty="0" smtClean="0">
                <a:latin typeface="Calibri"/>
                <a:cs typeface="Calibri"/>
              </a:rPr>
              <a:t>μ</a:t>
            </a:r>
            <a:r>
              <a:rPr sz="3900" spc="0" baseline="3150" dirty="0" smtClean="0">
                <a:latin typeface="Calibri"/>
                <a:cs typeface="Calibri"/>
              </a:rPr>
              <a:t>έ</a:t>
            </a:r>
            <a:r>
              <a:rPr sz="3900" spc="-29" baseline="3150" dirty="0" smtClean="0">
                <a:latin typeface="Calibri"/>
                <a:cs typeface="Calibri"/>
              </a:rPr>
              <a:t>λ</a:t>
            </a:r>
            <a:r>
              <a:rPr sz="3900" spc="0" baseline="3150" dirty="0" smtClean="0">
                <a:latin typeface="Calibri"/>
                <a:cs typeface="Calibri"/>
              </a:rPr>
              <a:t>ος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696"/>
              </a:spcBef>
            </a:pPr>
            <a:r>
              <a:rPr sz="2600" spc="0" dirty="0" smtClean="0">
                <a:latin typeface="Calibri"/>
                <a:cs typeface="Calibri"/>
              </a:rPr>
              <a:t>Περιο</a:t>
            </a:r>
            <a:r>
              <a:rPr sz="2600" spc="-9" dirty="0" smtClean="0">
                <a:latin typeface="Calibri"/>
                <a:cs typeface="Calibri"/>
              </a:rPr>
              <a:t>ρ</a:t>
            </a:r>
            <a:r>
              <a:rPr sz="2600" spc="0" dirty="0" smtClean="0">
                <a:latin typeface="Calibri"/>
                <a:cs typeface="Calibri"/>
              </a:rPr>
              <a:t>ισμένη </a:t>
            </a:r>
            <a:r>
              <a:rPr sz="2600" spc="-25" dirty="0" smtClean="0">
                <a:latin typeface="Calibri"/>
                <a:cs typeface="Calibri"/>
              </a:rPr>
              <a:t>π</a:t>
            </a:r>
            <a:r>
              <a:rPr sz="2600" spc="0" dirty="0" smtClean="0">
                <a:latin typeface="Calibri"/>
                <a:cs typeface="Calibri"/>
              </a:rPr>
              <a:t>αρ</a:t>
            </a:r>
            <a:r>
              <a:rPr sz="2600" spc="-19" dirty="0" smtClean="0">
                <a:latin typeface="Calibri"/>
                <a:cs typeface="Calibri"/>
              </a:rPr>
              <a:t>α</a:t>
            </a:r>
            <a:r>
              <a:rPr sz="2600" spc="-9" dirty="0" smtClean="0">
                <a:latin typeface="Calibri"/>
                <a:cs typeface="Calibri"/>
              </a:rPr>
              <a:t>γ</a:t>
            </a:r>
            <a:r>
              <a:rPr sz="2600" spc="-14" dirty="0" smtClean="0">
                <a:latin typeface="Calibri"/>
                <a:cs typeface="Calibri"/>
              </a:rPr>
              <a:t>ω</a:t>
            </a:r>
            <a:r>
              <a:rPr sz="2600" spc="0" dirty="0" smtClean="0">
                <a:latin typeface="Calibri"/>
                <a:cs typeface="Calibri"/>
              </a:rPr>
              <a:t>γ</a:t>
            </a:r>
            <a:r>
              <a:rPr sz="2600" spc="9" dirty="0" smtClean="0">
                <a:latin typeface="Calibri"/>
                <a:cs typeface="Calibri"/>
              </a:rPr>
              <a:t>ι</a:t>
            </a:r>
            <a:r>
              <a:rPr sz="2600" spc="-79" dirty="0" smtClean="0">
                <a:latin typeface="Calibri"/>
                <a:cs typeface="Calibri"/>
              </a:rPr>
              <a:t>κ</a:t>
            </a:r>
            <a:r>
              <a:rPr sz="2600" spc="0" dirty="0" smtClean="0">
                <a:latin typeface="Calibri"/>
                <a:cs typeface="Calibri"/>
              </a:rPr>
              <a:t>ότ</a:t>
            </a:r>
            <a:r>
              <a:rPr sz="2600" spc="-34" dirty="0" smtClean="0">
                <a:latin typeface="Calibri"/>
                <a:cs typeface="Calibri"/>
              </a:rPr>
              <a:t>η</a:t>
            </a:r>
            <a:r>
              <a:rPr sz="2600" spc="-14" dirty="0" smtClean="0">
                <a:latin typeface="Calibri"/>
                <a:cs typeface="Calibri"/>
              </a:rPr>
              <a:t>τ</a:t>
            </a:r>
            <a:r>
              <a:rPr sz="2600" spc="0" dirty="0" smtClean="0">
                <a:latin typeface="Calibri"/>
                <a:cs typeface="Calibri"/>
              </a:rPr>
              <a:t>α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836"/>
              </a:spcBef>
            </a:pPr>
            <a:r>
              <a:rPr sz="2600" spc="0" dirty="0" smtClean="0">
                <a:latin typeface="Calibri"/>
                <a:cs typeface="Calibri"/>
              </a:rPr>
              <a:t>Μ</a:t>
            </a:r>
            <a:r>
              <a:rPr sz="2600" spc="9" dirty="0" smtClean="0">
                <a:latin typeface="Calibri"/>
                <a:cs typeface="Calibri"/>
              </a:rPr>
              <a:t>ι</a:t>
            </a:r>
            <a:r>
              <a:rPr sz="2600" spc="-19" dirty="0" smtClean="0">
                <a:latin typeface="Calibri"/>
                <a:cs typeface="Calibri"/>
              </a:rPr>
              <a:t>κ</a:t>
            </a:r>
            <a:r>
              <a:rPr sz="2600" spc="0" dirty="0" smtClean="0">
                <a:latin typeface="Calibri"/>
                <a:cs typeface="Calibri"/>
              </a:rPr>
              <a:t>ρό</a:t>
            </a:r>
            <a:r>
              <a:rPr sz="2600" spc="-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ε</a:t>
            </a:r>
            <a:r>
              <a:rPr sz="2600" spc="-9" dirty="0" smtClean="0">
                <a:latin typeface="Calibri"/>
                <a:cs typeface="Calibri"/>
              </a:rPr>
              <a:t>ν</a:t>
            </a:r>
            <a:r>
              <a:rPr sz="2600" spc="0" dirty="0" smtClean="0">
                <a:latin typeface="Calibri"/>
                <a:cs typeface="Calibri"/>
              </a:rPr>
              <a:t>δ</a:t>
            </a:r>
            <a:r>
              <a:rPr sz="2600" spc="9" dirty="0" smtClean="0">
                <a:latin typeface="Calibri"/>
                <a:cs typeface="Calibri"/>
              </a:rPr>
              <a:t>ι</a:t>
            </a:r>
            <a:r>
              <a:rPr sz="2600" spc="0" dirty="0" smtClean="0">
                <a:latin typeface="Calibri"/>
                <a:cs typeface="Calibri"/>
              </a:rPr>
              <a:t>αφέ</a:t>
            </a:r>
            <a:r>
              <a:rPr sz="2600" spc="-14" dirty="0" smtClean="0">
                <a:latin typeface="Calibri"/>
                <a:cs typeface="Calibri"/>
              </a:rPr>
              <a:t>ρ</a:t>
            </a:r>
            <a:r>
              <a:rPr sz="2600" spc="0" dirty="0" smtClean="0">
                <a:latin typeface="Calibri"/>
                <a:cs typeface="Calibri"/>
              </a:rPr>
              <a:t>ον</a:t>
            </a:r>
            <a:r>
              <a:rPr sz="2600" spc="-24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για </a:t>
            </a:r>
            <a:r>
              <a:rPr sz="2600" spc="-14" dirty="0" smtClean="0">
                <a:latin typeface="Calibri"/>
                <a:cs typeface="Calibri"/>
              </a:rPr>
              <a:t>ο</a:t>
            </a:r>
            <a:r>
              <a:rPr sz="2600" spc="-19" dirty="0" smtClean="0">
                <a:latin typeface="Calibri"/>
                <a:cs typeface="Calibri"/>
              </a:rPr>
              <a:t>μ</a:t>
            </a:r>
            <a:r>
              <a:rPr sz="2600" spc="-39" dirty="0" smtClean="0">
                <a:latin typeface="Calibri"/>
                <a:cs typeface="Calibri"/>
              </a:rPr>
              <a:t>α</a:t>
            </a:r>
            <a:r>
              <a:rPr sz="2600" spc="0" dirty="0" smtClean="0">
                <a:latin typeface="Calibri"/>
                <a:cs typeface="Calibri"/>
              </a:rPr>
              <a:t>δ</a:t>
            </a:r>
            <a:r>
              <a:rPr sz="2600" spc="9" dirty="0" smtClean="0">
                <a:latin typeface="Calibri"/>
                <a:cs typeface="Calibri"/>
              </a:rPr>
              <a:t>ι</a:t>
            </a:r>
            <a:r>
              <a:rPr sz="2600" spc="0" dirty="0" smtClean="0">
                <a:latin typeface="Calibri"/>
                <a:cs typeface="Calibri"/>
              </a:rPr>
              <a:t>κή ε</a:t>
            </a:r>
            <a:r>
              <a:rPr sz="2600" spc="-25" dirty="0" smtClean="0">
                <a:latin typeface="Calibri"/>
                <a:cs typeface="Calibri"/>
              </a:rPr>
              <a:t>ρ</a:t>
            </a:r>
            <a:r>
              <a:rPr sz="2600" spc="0" dirty="0" smtClean="0">
                <a:latin typeface="Calibri"/>
                <a:cs typeface="Calibri"/>
              </a:rPr>
              <a:t>γ</a:t>
            </a:r>
            <a:r>
              <a:rPr sz="2600" spc="-25" dirty="0" smtClean="0">
                <a:latin typeface="Calibri"/>
                <a:cs typeface="Calibri"/>
              </a:rPr>
              <a:t>α</a:t>
            </a:r>
            <a:r>
              <a:rPr sz="2600" spc="0" dirty="0" smtClean="0">
                <a:latin typeface="Calibri"/>
                <a:cs typeface="Calibri"/>
              </a:rPr>
              <a:t>σία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834"/>
              </a:spcBef>
            </a:pPr>
            <a:r>
              <a:rPr sz="2600" dirty="0" smtClean="0">
                <a:latin typeface="Calibri"/>
                <a:cs typeface="Calibri"/>
              </a:rPr>
              <a:t>Ηθικό</a:t>
            </a:r>
            <a:r>
              <a:rPr sz="2600" spc="0" dirty="0" smtClean="0">
                <a:latin typeface="Calibri"/>
                <a:cs typeface="Calibri"/>
              </a:rPr>
              <a:t> </a:t>
            </a:r>
            <a:r>
              <a:rPr sz="2600" spc="-54" dirty="0" smtClean="0">
                <a:latin typeface="Calibri"/>
                <a:cs typeface="Calibri"/>
              </a:rPr>
              <a:t>χ</a:t>
            </a:r>
            <a:r>
              <a:rPr sz="2600" spc="9" dirty="0" smtClean="0">
                <a:latin typeface="Calibri"/>
                <a:cs typeface="Calibri"/>
              </a:rPr>
              <a:t>α</a:t>
            </a:r>
            <a:r>
              <a:rPr sz="2600" spc="-39" dirty="0" smtClean="0">
                <a:latin typeface="Calibri"/>
                <a:cs typeface="Calibri"/>
              </a:rPr>
              <a:t>λ</a:t>
            </a:r>
            <a:r>
              <a:rPr sz="2600" spc="0" dirty="0" smtClean="0">
                <a:latin typeface="Calibri"/>
                <a:cs typeface="Calibri"/>
              </a:rPr>
              <a:t>αρό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22981" y="4205224"/>
            <a:ext cx="11921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spc="-34" baseline="3150" dirty="0" smtClean="0">
                <a:latin typeface="Calibri"/>
                <a:cs typeface="Calibri"/>
              </a:rPr>
              <a:t>χ</a:t>
            </a:r>
            <a:r>
              <a:rPr sz="3900" spc="0" baseline="3150" dirty="0" smtClean="0">
                <a:latin typeface="Calibri"/>
                <a:cs typeface="Calibri"/>
              </a:rPr>
              <a:t>ωρι</a:t>
            </a:r>
            <a:r>
              <a:rPr sz="3900" spc="14" baseline="3150" dirty="0" smtClean="0">
                <a:latin typeface="Calibri"/>
                <a:cs typeface="Calibri"/>
              </a:rPr>
              <a:t>σ</a:t>
            </a:r>
            <a:r>
              <a:rPr sz="3900" spc="-14" baseline="3150" dirty="0" smtClean="0">
                <a:latin typeface="Calibri"/>
                <a:cs typeface="Calibri"/>
              </a:rPr>
              <a:t>τ</a:t>
            </a:r>
            <a:r>
              <a:rPr sz="3900" spc="0" baseline="3150" dirty="0" smtClean="0">
                <a:latin typeface="Calibri"/>
                <a:cs typeface="Calibri"/>
              </a:rPr>
              <a:t>ά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04800" y="374523"/>
            <a:ext cx="86106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ΘΕΩΡΙΕΣ ΗΓΕΣΙΑΣ</a:t>
            </a:r>
            <a:endParaRPr lang="el-GR" sz="54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1549019"/>
            <a:ext cx="343195" cy="10481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Η</a:t>
            </a:r>
            <a:endParaRPr sz="32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pPr marL="12700" marR="61036">
              <a:lnSpc>
                <a:spcPct val="95825"/>
              </a:lnSpc>
              <a:spcBef>
                <a:spcPts val="1013"/>
              </a:spcBef>
            </a:pPr>
            <a:r>
              <a:rPr sz="3200" spc="0" dirty="0" smtClean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320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1549019"/>
            <a:ext cx="6049783" cy="15603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520" marR="74414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Θεω</a:t>
            </a:r>
            <a:r>
              <a:rPr sz="4800" b="1" spc="9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ρ</a:t>
            </a: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ία</a:t>
            </a:r>
            <a:r>
              <a:rPr sz="4800" b="1" spc="-29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X &amp; Y </a:t>
            </a:r>
            <a:r>
              <a:rPr sz="4800" b="1" spc="-25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ου </a:t>
            </a:r>
            <a:r>
              <a:rPr sz="4800" b="1" spc="-75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</a:t>
            </a: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. McG</a:t>
            </a:r>
            <a:r>
              <a:rPr sz="4800" b="1" spc="-39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g</a:t>
            </a: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or:</a:t>
            </a:r>
            <a:endParaRPr sz="3200" b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967"/>
              </a:spcBef>
            </a:pPr>
            <a:r>
              <a:rPr sz="3200" b="1" u="heavy" spc="0" dirty="0" smtClean="0">
                <a:latin typeface="Calibri"/>
                <a:cs typeface="Calibri"/>
              </a:rPr>
              <a:t>X</a:t>
            </a:r>
            <a:r>
              <a:rPr sz="3200" b="1" spc="0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= αυ</a:t>
            </a:r>
            <a:r>
              <a:rPr sz="3200" spc="-14" dirty="0" smtClean="0">
                <a:latin typeface="Calibri"/>
                <a:cs typeface="Calibri"/>
              </a:rPr>
              <a:t>τ</a:t>
            </a:r>
            <a:r>
              <a:rPr sz="3200" spc="0" dirty="0" smtClean="0">
                <a:latin typeface="Calibri"/>
                <a:cs typeface="Calibri"/>
              </a:rPr>
              <a:t>α</a:t>
            </a:r>
            <a:r>
              <a:rPr sz="3200" spc="-19" dirty="0" smtClean="0">
                <a:latin typeface="Calibri"/>
                <a:cs typeface="Calibri"/>
              </a:rPr>
              <a:t>ρ</a:t>
            </a:r>
            <a:r>
              <a:rPr sz="3200" spc="0" dirty="0" smtClean="0">
                <a:latin typeface="Calibri"/>
                <a:cs typeface="Calibri"/>
              </a:rPr>
              <a:t>χι</a:t>
            </a:r>
            <a:r>
              <a:rPr sz="3200" spc="-114" dirty="0" smtClean="0">
                <a:latin typeface="Calibri"/>
                <a:cs typeface="Calibri"/>
              </a:rPr>
              <a:t>κ</a:t>
            </a:r>
            <a:r>
              <a:rPr sz="3200" spc="0" dirty="0" smtClean="0">
                <a:latin typeface="Calibri"/>
                <a:cs typeface="Calibri"/>
              </a:rPr>
              <a:t>οί</a:t>
            </a:r>
            <a:r>
              <a:rPr sz="3200" spc="-14" dirty="0" smtClean="0">
                <a:latin typeface="Calibri"/>
                <a:cs typeface="Calibri"/>
              </a:rPr>
              <a:t> </a:t>
            </a:r>
            <a:r>
              <a:rPr sz="3200" spc="-54" dirty="0" smtClean="0">
                <a:latin typeface="Calibri"/>
                <a:cs typeface="Calibri"/>
              </a:rPr>
              <a:t>η</a:t>
            </a:r>
            <a:r>
              <a:rPr sz="3200" spc="-14" dirty="0" smtClean="0">
                <a:latin typeface="Calibri"/>
                <a:cs typeface="Calibri"/>
              </a:rPr>
              <a:t>γ</a:t>
            </a:r>
            <a:r>
              <a:rPr sz="3200" spc="0" dirty="0" smtClean="0">
                <a:latin typeface="Calibri"/>
                <a:cs typeface="Calibri"/>
              </a:rPr>
              <a:t>έτες. Οι</a:t>
            </a:r>
            <a:r>
              <a:rPr sz="3200" spc="-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άν</a:t>
            </a:r>
            <a:r>
              <a:rPr sz="3200" spc="-19" dirty="0" smtClean="0">
                <a:latin typeface="Calibri"/>
                <a:cs typeface="Calibri"/>
              </a:rPr>
              <a:t>θ</a:t>
            </a:r>
            <a:r>
              <a:rPr sz="3200" spc="0" dirty="0" smtClean="0">
                <a:latin typeface="Calibri"/>
                <a:cs typeface="Calibri"/>
              </a:rPr>
              <a:t>ρωποι</a:t>
            </a:r>
            <a:endParaRPr sz="3200">
              <a:latin typeface="Calibri"/>
              <a:cs typeface="Calibri"/>
            </a:endParaRPr>
          </a:p>
          <a:p>
            <a:pPr marL="12700" marR="74414">
              <a:lnSpc>
                <a:spcPts val="3840"/>
              </a:lnSpc>
              <a:spcBef>
                <a:spcPts val="192"/>
              </a:spcBef>
            </a:pPr>
            <a:r>
              <a:rPr sz="4800" spc="-14" baseline="1706" dirty="0" smtClean="0">
                <a:latin typeface="Calibri"/>
                <a:cs typeface="Calibri"/>
              </a:rPr>
              <a:t>α</a:t>
            </a:r>
            <a:r>
              <a:rPr sz="4800" spc="0" baseline="1706" dirty="0" smtClean="0">
                <a:latin typeface="Calibri"/>
                <a:cs typeface="Calibri"/>
              </a:rPr>
              <a:t>γαπούν </a:t>
            </a:r>
            <a:r>
              <a:rPr sz="4800" spc="-14" baseline="1706" dirty="0" smtClean="0">
                <a:latin typeface="Calibri"/>
                <a:cs typeface="Calibri"/>
              </a:rPr>
              <a:t>τ</a:t>
            </a:r>
            <a:r>
              <a:rPr sz="4800" spc="-75" baseline="1706" dirty="0" smtClean="0">
                <a:latin typeface="Calibri"/>
                <a:cs typeface="Calibri"/>
              </a:rPr>
              <a:t>η</a:t>
            </a:r>
            <a:r>
              <a:rPr sz="4800" spc="0" baseline="1706" dirty="0" smtClean="0">
                <a:latin typeface="Calibri"/>
                <a:cs typeface="Calibri"/>
              </a:rPr>
              <a:t>ν</a:t>
            </a:r>
            <a:r>
              <a:rPr sz="4800" spc="19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εργ</a:t>
            </a:r>
            <a:r>
              <a:rPr sz="4800" spc="-39" baseline="1706" dirty="0" smtClean="0">
                <a:latin typeface="Calibri"/>
                <a:cs typeface="Calibri"/>
              </a:rPr>
              <a:t>α</a:t>
            </a:r>
            <a:r>
              <a:rPr sz="4800" spc="0" baseline="1706" dirty="0" smtClean="0">
                <a:latin typeface="Calibri"/>
                <a:cs typeface="Calibri"/>
              </a:rPr>
              <a:t>σία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17581" y="2189124"/>
            <a:ext cx="667981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δεν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292570"/>
            <a:ext cx="2288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320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3317113"/>
            <a:ext cx="7655560" cy="9500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u="heavy" baseline="3413" dirty="0" smtClean="0">
                <a:latin typeface="Calibri"/>
                <a:cs typeface="Calibri"/>
              </a:rPr>
              <a:t> </a:t>
            </a:r>
            <a:r>
              <a:rPr sz="4800" b="1" u="heavy" spc="0" baseline="3413" dirty="0" smtClean="0">
                <a:latin typeface="Calibri"/>
                <a:cs typeface="Calibri"/>
              </a:rPr>
              <a:t>Υ </a:t>
            </a:r>
            <a:r>
              <a:rPr sz="4800" b="1" spc="0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=δη</a:t>
            </a:r>
            <a:r>
              <a:rPr sz="4800" spc="-19" baseline="3413" dirty="0" smtClean="0">
                <a:latin typeface="Calibri"/>
                <a:cs typeface="Calibri"/>
              </a:rPr>
              <a:t>μ</a:t>
            </a:r>
            <a:r>
              <a:rPr sz="4800" spc="0" baseline="3413" dirty="0" smtClean="0">
                <a:latin typeface="Calibri"/>
                <a:cs typeface="Calibri"/>
              </a:rPr>
              <a:t>ο</a:t>
            </a:r>
            <a:r>
              <a:rPr sz="4800" spc="-25" baseline="3413" dirty="0" smtClean="0">
                <a:latin typeface="Calibri"/>
                <a:cs typeface="Calibri"/>
              </a:rPr>
              <a:t>κ</a:t>
            </a:r>
            <a:r>
              <a:rPr sz="4800" spc="0" baseline="3413" dirty="0" smtClean="0">
                <a:latin typeface="Calibri"/>
                <a:cs typeface="Calibri"/>
              </a:rPr>
              <a:t>ρατι</a:t>
            </a:r>
            <a:r>
              <a:rPr sz="4800" spc="-14" baseline="3413" dirty="0" smtClean="0">
                <a:latin typeface="Calibri"/>
                <a:cs typeface="Calibri"/>
              </a:rPr>
              <a:t>κ</a:t>
            </a:r>
            <a:r>
              <a:rPr sz="4800" spc="0" baseline="3413" dirty="0" smtClean="0">
                <a:latin typeface="Calibri"/>
                <a:cs typeface="Calibri"/>
              </a:rPr>
              <a:t>ή συμ</a:t>
            </a:r>
            <a:r>
              <a:rPr sz="4800" spc="9" baseline="3413" dirty="0" smtClean="0">
                <a:latin typeface="Calibri"/>
                <a:cs typeface="Calibri"/>
              </a:rPr>
              <a:t>π</a:t>
            </a:r>
            <a:r>
              <a:rPr sz="4800" spc="0" baseline="3413" dirty="0" smtClean="0">
                <a:latin typeface="Calibri"/>
                <a:cs typeface="Calibri"/>
              </a:rPr>
              <a:t>εριφορά.</a:t>
            </a:r>
            <a:r>
              <a:rPr sz="4800" spc="-24" baseline="3413" dirty="0" smtClean="0">
                <a:latin typeface="Calibri"/>
                <a:cs typeface="Calibri"/>
              </a:rPr>
              <a:t> </a:t>
            </a:r>
            <a:r>
              <a:rPr sz="4800" spc="0" baseline="3413" smtClean="0">
                <a:latin typeface="Calibri"/>
                <a:cs typeface="Calibri"/>
              </a:rPr>
              <a:t>Ο</a:t>
            </a:r>
            <a:r>
              <a:rPr sz="4800" spc="4" baseline="3413" smtClean="0">
                <a:latin typeface="Calibri"/>
                <a:cs typeface="Calibri"/>
              </a:rPr>
              <a:t> </a:t>
            </a:r>
            <a:r>
              <a:rPr sz="4800" spc="0" baseline="3413" smtClean="0">
                <a:latin typeface="Calibri"/>
                <a:cs typeface="Calibri"/>
              </a:rPr>
              <a:t>άν</a:t>
            </a:r>
            <a:r>
              <a:rPr sz="4800" spc="-14" baseline="3413" smtClean="0">
                <a:latin typeface="Calibri"/>
                <a:cs typeface="Calibri"/>
              </a:rPr>
              <a:t>θ</a:t>
            </a:r>
            <a:r>
              <a:rPr sz="4800" spc="0" baseline="3413" smtClean="0">
                <a:latin typeface="Calibri"/>
                <a:cs typeface="Calibri"/>
              </a:rPr>
              <a:t>ρωπ</a:t>
            </a:r>
            <a:r>
              <a:rPr sz="4800" spc="4" baseline="3413" smtClean="0">
                <a:latin typeface="Calibri"/>
                <a:cs typeface="Calibri"/>
              </a:rPr>
              <a:t>ο</a:t>
            </a:r>
            <a:r>
              <a:rPr sz="4800" spc="0" baseline="3413" smtClean="0">
                <a:latin typeface="Calibri"/>
                <a:cs typeface="Calibri"/>
              </a:rPr>
              <a:t>ς</a:t>
            </a:r>
            <a:r>
              <a:rPr lang="el-GR" sz="4800" spc="0" baseline="3413" dirty="0" smtClean="0">
                <a:latin typeface="Calibri"/>
                <a:cs typeface="Calibri"/>
              </a:rPr>
              <a:t> </a:t>
            </a:r>
            <a:r>
              <a:rPr lang="el-GR" sz="4800" spc="-25" baseline="3413" dirty="0" smtClean="0">
                <a:latin typeface="Calibri"/>
                <a:cs typeface="Calibri"/>
              </a:rPr>
              <a:t>αγαπά την εργασία</a:t>
            </a:r>
            <a:r>
              <a:rPr lang="el-GR" sz="3200" baseline="3413" dirty="0" smtClean="0">
                <a:latin typeface="Calibri"/>
                <a:cs typeface="Calibri"/>
              </a:rPr>
              <a:t>.</a:t>
            </a:r>
            <a:endParaRPr lang="el-GR" sz="3200" dirty="0" smtClean="0">
              <a:latin typeface="Calibri"/>
              <a:cs typeface="Calibri"/>
            </a:endParaRPr>
          </a:p>
          <a:p>
            <a:pPr marL="12700">
              <a:lnSpc>
                <a:spcPts val="3360"/>
              </a:lnSpc>
              <a:spcBef>
                <a:spcPts val="168"/>
              </a:spcBef>
            </a:pP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4419600"/>
            <a:ext cx="6833241" cy="20480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40"/>
              </a:lnSpc>
              <a:spcBef>
                <a:spcPts val="1132"/>
              </a:spcBef>
            </a:pPr>
            <a:r>
              <a:rPr sz="3200" spc="0" smtClean="0">
                <a:latin typeface="Calibri"/>
                <a:cs typeface="Calibri"/>
              </a:rPr>
              <a:t>Η </a:t>
            </a:r>
            <a:r>
              <a:rPr sz="3200" spc="0" dirty="0" smtClean="0">
                <a:latin typeface="Calibri"/>
                <a:cs typeface="Calibri"/>
              </a:rPr>
              <a:t>μετ</a:t>
            </a:r>
            <a:r>
              <a:rPr sz="3200" spc="-14" dirty="0" smtClean="0">
                <a:latin typeface="Calibri"/>
                <a:cs typeface="Calibri"/>
              </a:rPr>
              <a:t>ά</a:t>
            </a:r>
            <a:r>
              <a:rPr sz="3200" spc="0" dirty="0" smtClean="0">
                <a:latin typeface="Calibri"/>
                <a:cs typeface="Calibri"/>
              </a:rPr>
              <a:t>β</a:t>
            </a:r>
            <a:r>
              <a:rPr sz="3200" spc="-25" dirty="0" smtClean="0">
                <a:latin typeface="Calibri"/>
                <a:cs typeface="Calibri"/>
              </a:rPr>
              <a:t>α</a:t>
            </a:r>
            <a:r>
              <a:rPr sz="3200" spc="0" dirty="0" smtClean="0">
                <a:latin typeface="Calibri"/>
                <a:cs typeface="Calibri"/>
              </a:rPr>
              <a:t>ση </a:t>
            </a:r>
            <a:r>
              <a:rPr sz="3200" spc="-14" dirty="0" smtClean="0">
                <a:latin typeface="Calibri"/>
                <a:cs typeface="Calibri"/>
              </a:rPr>
              <a:t>α</a:t>
            </a:r>
            <a:r>
              <a:rPr sz="3200" spc="0" dirty="0" smtClean="0">
                <a:latin typeface="Calibri"/>
                <a:cs typeface="Calibri"/>
              </a:rPr>
              <a:t>πό </a:t>
            </a:r>
            <a:r>
              <a:rPr sz="3200" spc="-25" dirty="0" smtClean="0">
                <a:latin typeface="Calibri"/>
                <a:cs typeface="Calibri"/>
              </a:rPr>
              <a:t>τ</a:t>
            </a:r>
            <a:r>
              <a:rPr sz="3200" spc="0" dirty="0" smtClean="0">
                <a:latin typeface="Calibri"/>
                <a:cs typeface="Calibri"/>
              </a:rPr>
              <a:t>ο Χ </a:t>
            </a:r>
            <a:r>
              <a:rPr sz="3200" spc="29" dirty="0" smtClean="0">
                <a:latin typeface="Calibri"/>
                <a:cs typeface="Calibri"/>
              </a:rPr>
              <a:t>σ</a:t>
            </a:r>
            <a:r>
              <a:rPr sz="3200" spc="-29" dirty="0" smtClean="0">
                <a:latin typeface="Calibri"/>
                <a:cs typeface="Calibri"/>
              </a:rPr>
              <a:t>τ</a:t>
            </a:r>
            <a:r>
              <a:rPr sz="3200" spc="0" dirty="0" smtClean="0">
                <a:latin typeface="Calibri"/>
                <a:cs typeface="Calibri"/>
              </a:rPr>
              <a:t>ο</a:t>
            </a:r>
            <a:r>
              <a:rPr sz="3200" spc="-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Υ </a:t>
            </a:r>
            <a:r>
              <a:rPr sz="3200" spc="9" dirty="0" smtClean="0">
                <a:latin typeface="Calibri"/>
                <a:cs typeface="Calibri"/>
              </a:rPr>
              <a:t>π</a:t>
            </a:r>
            <a:r>
              <a:rPr sz="3200" spc="0" dirty="0" smtClean="0">
                <a:latin typeface="Calibri"/>
                <a:cs typeface="Calibri"/>
              </a:rPr>
              <a:t>ροϋ</a:t>
            </a:r>
            <a:r>
              <a:rPr sz="3200" spc="9" dirty="0" smtClean="0">
                <a:latin typeface="Calibri"/>
                <a:cs typeface="Calibri"/>
              </a:rPr>
              <a:t>π</a:t>
            </a:r>
            <a:r>
              <a:rPr sz="3200" spc="0" dirty="0" smtClean="0">
                <a:latin typeface="Calibri"/>
                <a:cs typeface="Calibri"/>
              </a:rPr>
              <a:t>όθ</a:t>
            </a:r>
            <a:r>
              <a:rPr sz="3200" spc="-39" dirty="0" smtClean="0">
                <a:latin typeface="Calibri"/>
                <a:cs typeface="Calibri"/>
              </a:rPr>
              <a:t>ε</a:t>
            </a:r>
            <a:r>
              <a:rPr sz="3200" spc="0" dirty="0" smtClean="0">
                <a:latin typeface="Calibri"/>
                <a:cs typeface="Calibri"/>
              </a:rPr>
              <a:t>ση αποτελ</a:t>
            </a:r>
            <a:r>
              <a:rPr sz="3200" spc="-50" dirty="0" smtClean="0">
                <a:latin typeface="Calibri"/>
                <a:cs typeface="Calibri"/>
              </a:rPr>
              <a:t>ε</a:t>
            </a:r>
            <a:r>
              <a:rPr sz="3200" spc="0" dirty="0" smtClean="0">
                <a:latin typeface="Calibri"/>
                <a:cs typeface="Calibri"/>
              </a:rPr>
              <a:t>σ</a:t>
            </a:r>
            <a:r>
              <a:rPr sz="3200" spc="-14" dirty="0" smtClean="0">
                <a:latin typeface="Calibri"/>
                <a:cs typeface="Calibri"/>
              </a:rPr>
              <a:t>μ</a:t>
            </a:r>
            <a:r>
              <a:rPr sz="3200" spc="0" dirty="0" smtClean="0">
                <a:latin typeface="Calibri"/>
                <a:cs typeface="Calibri"/>
              </a:rPr>
              <a:t>α</a:t>
            </a:r>
            <a:r>
              <a:rPr sz="3200" spc="-9" dirty="0" smtClean="0">
                <a:latin typeface="Calibri"/>
                <a:cs typeface="Calibri"/>
              </a:rPr>
              <a:t>τ</a:t>
            </a:r>
            <a:r>
              <a:rPr sz="3200" spc="0" dirty="0" smtClean="0">
                <a:latin typeface="Calibri"/>
                <a:cs typeface="Calibri"/>
              </a:rPr>
              <a:t>ι</a:t>
            </a:r>
            <a:r>
              <a:rPr sz="3200" spc="-119" dirty="0" smtClean="0">
                <a:latin typeface="Calibri"/>
                <a:cs typeface="Calibri"/>
              </a:rPr>
              <a:t>κ</a:t>
            </a:r>
            <a:r>
              <a:rPr sz="3200" spc="0" dirty="0" smtClean="0">
                <a:latin typeface="Calibri"/>
                <a:cs typeface="Calibri"/>
              </a:rPr>
              <a:t>ότ</a:t>
            </a:r>
            <a:r>
              <a:rPr sz="3200" spc="-59" dirty="0" smtClean="0">
                <a:latin typeface="Calibri"/>
                <a:cs typeface="Calibri"/>
              </a:rPr>
              <a:t>η</a:t>
            </a:r>
            <a:r>
              <a:rPr sz="3200" spc="-14" dirty="0" smtClean="0">
                <a:latin typeface="Calibri"/>
                <a:cs typeface="Calibri"/>
              </a:rPr>
              <a:t>τ</a:t>
            </a:r>
            <a:r>
              <a:rPr sz="3200" spc="0" dirty="0" smtClean="0">
                <a:latin typeface="Calibri"/>
                <a:cs typeface="Calibri"/>
              </a:rPr>
              <a:t>α</a:t>
            </a:r>
            <a:r>
              <a:rPr sz="3200" spc="-9" dirty="0" smtClean="0">
                <a:latin typeface="Calibri"/>
                <a:cs typeface="Calibri"/>
              </a:rPr>
              <a:t> </a:t>
            </a:r>
            <a:r>
              <a:rPr sz="3200" spc="-114" dirty="0" smtClean="0">
                <a:latin typeface="Calibri"/>
                <a:cs typeface="Calibri"/>
              </a:rPr>
              <a:t>κ</a:t>
            </a:r>
            <a:r>
              <a:rPr sz="3200" spc="0" dirty="0" smtClean="0">
                <a:latin typeface="Calibri"/>
                <a:cs typeface="Calibri"/>
              </a:rPr>
              <a:t>αι ι</a:t>
            </a:r>
            <a:r>
              <a:rPr sz="3200" spc="-119" dirty="0" smtClean="0">
                <a:latin typeface="Calibri"/>
                <a:cs typeface="Calibri"/>
              </a:rPr>
              <a:t>κ</a:t>
            </a:r>
            <a:r>
              <a:rPr sz="3200" spc="0" dirty="0" smtClean="0">
                <a:latin typeface="Calibri"/>
                <a:cs typeface="Calibri"/>
              </a:rPr>
              <a:t>ανοποίηση αν</a:t>
            </a:r>
            <a:r>
              <a:rPr sz="3200" spc="-19" dirty="0" smtClean="0">
                <a:latin typeface="Calibri"/>
                <a:cs typeface="Calibri"/>
              </a:rPr>
              <a:t>α</a:t>
            </a:r>
            <a:r>
              <a:rPr sz="3200" spc="0" dirty="0" smtClean="0">
                <a:latin typeface="Calibri"/>
                <a:cs typeface="Calibri"/>
              </a:rPr>
              <a:t>γ</a:t>
            </a:r>
            <a:r>
              <a:rPr sz="3200" spc="-79" dirty="0" smtClean="0">
                <a:latin typeface="Calibri"/>
                <a:cs typeface="Calibri"/>
              </a:rPr>
              <a:t>κ</a:t>
            </a:r>
            <a:r>
              <a:rPr sz="3200" spc="-9" dirty="0" smtClean="0">
                <a:latin typeface="Calibri"/>
                <a:cs typeface="Calibri"/>
              </a:rPr>
              <a:t>ώ</a:t>
            </a:r>
            <a:r>
              <a:rPr sz="3200" spc="0" dirty="0" smtClean="0">
                <a:latin typeface="Calibri"/>
                <a:cs typeface="Calibri"/>
              </a:rPr>
              <a:t>ν </a:t>
            </a:r>
            <a:r>
              <a:rPr sz="3200" spc="-19" dirty="0" smtClean="0">
                <a:latin typeface="Calibri"/>
                <a:cs typeface="Calibri"/>
              </a:rPr>
              <a:t>τ</a:t>
            </a:r>
            <a:r>
              <a:rPr sz="3200" spc="-9" dirty="0" smtClean="0">
                <a:latin typeface="Calibri"/>
                <a:cs typeface="Calibri"/>
              </a:rPr>
              <a:t>ω</a:t>
            </a:r>
            <a:r>
              <a:rPr sz="3200" spc="0" dirty="0" smtClean="0">
                <a:latin typeface="Calibri"/>
                <a:cs typeface="Calibri"/>
              </a:rPr>
              <a:t>ν</a:t>
            </a:r>
            <a:r>
              <a:rPr sz="3200" spc="-1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εργ</a:t>
            </a:r>
            <a:r>
              <a:rPr sz="3200" spc="-14" dirty="0" smtClean="0">
                <a:latin typeface="Calibri"/>
                <a:cs typeface="Calibri"/>
              </a:rPr>
              <a:t>α</a:t>
            </a:r>
            <a:r>
              <a:rPr sz="3200" spc="0" dirty="0" smtClean="0">
                <a:latin typeface="Calibri"/>
                <a:cs typeface="Calibri"/>
              </a:rPr>
              <a:t>ζομέν</a:t>
            </a:r>
            <a:r>
              <a:rPr sz="3200" spc="-14" dirty="0" smtClean="0">
                <a:latin typeface="Calibri"/>
                <a:cs typeface="Calibri"/>
              </a:rPr>
              <a:t>ω</a:t>
            </a:r>
            <a:r>
              <a:rPr sz="3200" spc="0" dirty="0" smtClean="0">
                <a:latin typeface="Calibri"/>
                <a:cs typeface="Calibri"/>
              </a:rPr>
              <a:t>ν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420711"/>
            <a:ext cx="2288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solidFill>
                  <a:srgbClr val="FFFF00"/>
                </a:solidFill>
                <a:latin typeface="Arial"/>
                <a:cs typeface="Arial"/>
              </a:rPr>
              <a:t>•</a:t>
            </a:r>
            <a:endParaRPr sz="320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8600" y="4495800"/>
            <a:ext cx="61012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για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80306"/>
          </a:xfrm>
        </p:spPr>
        <p:txBody>
          <a:bodyPr>
            <a:normAutofit fontScale="90000"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ΘΕΩΡΙΕΣ ΗΓΕΣΙΑΣ</a:t>
            </a:r>
            <a:b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endParaRPr lang="el-GR" sz="5400" b="1" baseline="3413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0" y="1447800"/>
            <a:ext cx="9144000" cy="4929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38459" algn="just">
              <a:spcBef>
                <a:spcPts val="117"/>
              </a:spcBef>
              <a:buClr>
                <a:srgbClr val="FF0000"/>
              </a:buClr>
              <a:buSzPct val="120000"/>
            </a:pPr>
            <a:r>
              <a:rPr lang="el-GR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ΘΕΩΡΙΑ Χ &amp; Ψ ΤΟΥ </a:t>
            </a: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McGregor</a:t>
            </a:r>
            <a:endParaRPr lang="el-GR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12700" marR="38459" algn="just">
              <a:spcBef>
                <a:spcPts val="117"/>
              </a:spcBef>
              <a:buClr>
                <a:srgbClr val="FF0000"/>
              </a:buClr>
              <a:buSzPct val="120000"/>
            </a:pPr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pPr marL="12700" marR="38459" algn="just">
              <a:spcBef>
                <a:spcPts val="117"/>
              </a:spcBef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el-GR" sz="2100" dirty="0" smtClean="0">
                <a:latin typeface="Arial" pitchFamily="34" charset="0"/>
                <a:cs typeface="Arial" pitchFamily="34" charset="0"/>
              </a:rPr>
              <a:t>Σύμφωνα με την θεωρία του </a:t>
            </a:r>
            <a:r>
              <a:rPr lang="el-GR" sz="2100" dirty="0" err="1" smtClean="0">
                <a:latin typeface="Arial" pitchFamily="34" charset="0"/>
                <a:cs typeface="Arial" pitchFamily="34" charset="0"/>
              </a:rPr>
              <a:t>McGregor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, οι ηγετικές συμπεριφορές χωρίζονται σε δύο κύριες κατηγορίες, </a:t>
            </a:r>
            <a:r>
              <a:rPr lang="el-GR" sz="21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το δημοκρατικό και το αυταρχικό στυλ ηγεσίας,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 δημιουργώντας αντίστοιχα δύο ομάδες υποθέσεων: </a:t>
            </a:r>
            <a:r>
              <a:rPr lang="el-GR" sz="2100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την ομάδα Χ και την ομάδα Ψ.</a:t>
            </a:r>
          </a:p>
          <a:p>
            <a:pPr marL="12700" marR="38459" algn="just">
              <a:spcBef>
                <a:spcPts val="117"/>
              </a:spcBef>
              <a:buClr>
                <a:srgbClr val="FF0000"/>
              </a:buClr>
              <a:buSzPct val="120000"/>
              <a:buFont typeface="Wingdings" pitchFamily="2" charset="2"/>
              <a:buChar char="v"/>
            </a:pPr>
            <a:endParaRPr lang="el-GR" sz="2100" b="1" i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12700" algn="just">
              <a:spcBef>
                <a:spcPts val="879"/>
              </a:spcBef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el-GR" sz="2100" dirty="0" smtClean="0">
                <a:latin typeface="Arial" pitchFamily="34" charset="0"/>
                <a:cs typeface="Arial" pitchFamily="34" charset="0"/>
              </a:rPr>
              <a:t>Στην </a:t>
            </a:r>
            <a:r>
              <a:rPr lang="el-GR" sz="2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ομάδα Χ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, ο άνθρωπος τείνει έμφυτα προς την αποφ</a:t>
            </a:r>
            <a:r>
              <a:rPr lang="el-GR" sz="2100" spc="-14" dirty="0" smtClean="0">
                <a:latin typeface="Arial" pitchFamily="34" charset="0"/>
                <a:cs typeface="Arial" pitchFamily="34" charset="0"/>
              </a:rPr>
              <a:t>υ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γή</a:t>
            </a:r>
            <a:r>
              <a:rPr lang="el-GR" sz="2100" spc="-5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100" spc="-19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γ</a:t>
            </a:r>
            <a:r>
              <a:rPr lang="el-GR" sz="2100" spc="-4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σία</a:t>
            </a:r>
            <a:r>
              <a:rPr lang="el-GR" sz="2100" spc="14" dirty="0" smtClean="0">
                <a:latin typeface="Arial" pitchFamily="34" charset="0"/>
                <a:cs typeface="Arial" pitchFamily="34" charset="0"/>
              </a:rPr>
              <a:t>ς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l-GR" sz="2100" spc="-7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100" spc="-25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αρα</a:t>
            </a:r>
            <a:r>
              <a:rPr lang="el-GR" sz="2100" spc="-34" dirty="0" smtClean="0">
                <a:latin typeface="Arial" pitchFamily="34" charset="0"/>
                <a:cs typeface="Arial" pitchFamily="34" charset="0"/>
              </a:rPr>
              <a:t>ί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100" spc="-34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τη</a:t>
            </a:r>
            <a:r>
              <a:rPr lang="el-GR" sz="2100" spc="-67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η πί</a:t>
            </a:r>
            <a:r>
              <a:rPr lang="el-GR" sz="2100" spc="-25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ση,</a:t>
            </a:r>
            <a:r>
              <a:rPr lang="el-GR" sz="2100" spc="-4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z="2100" spc="3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spc="-25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αρ</a:t>
            </a:r>
            <a:r>
              <a:rPr lang="el-GR" sz="2100" spc="9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100" spc="-25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2100" spc="-34" dirty="0" smtClean="0">
                <a:latin typeface="Arial" pitchFamily="34" charset="0"/>
                <a:cs typeface="Arial" pitchFamily="34" charset="0"/>
              </a:rPr>
              <a:t>ί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νηση,</a:t>
            </a:r>
            <a:r>
              <a:rPr lang="el-GR" sz="2100" spc="-3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100" spc="-6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spc="-4" dirty="0" smtClean="0">
                <a:latin typeface="Arial" pitchFamily="34" charset="0"/>
                <a:cs typeface="Arial" pitchFamily="34" charset="0"/>
              </a:rPr>
              <a:t>έ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λε</a:t>
            </a:r>
            <a:r>
              <a:rPr lang="el-GR" sz="2100" spc="19" dirty="0" smtClean="0">
                <a:latin typeface="Arial" pitchFamily="34" charset="0"/>
                <a:cs typeface="Arial" pitchFamily="34" charset="0"/>
              </a:rPr>
              <a:t>γ</a:t>
            </a:r>
            <a:r>
              <a:rPr lang="el-GR" sz="2100" spc="-19" dirty="0" smtClean="0">
                <a:latin typeface="Arial" pitchFamily="34" charset="0"/>
                <a:cs typeface="Arial" pitchFamily="34" charset="0"/>
              </a:rPr>
              <a:t>χ</a:t>
            </a:r>
            <a:r>
              <a:rPr lang="el-GR" sz="2100" spc="4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ς</a:t>
            </a:r>
            <a:r>
              <a:rPr lang="el-GR" sz="2100" spc="-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100" spc="19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l-GR" sz="2100" spc="-19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ά</a:t>
            </a:r>
            <a:r>
              <a:rPr lang="el-GR" sz="2100" spc="-3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spc="-69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αι</a:t>
            </a:r>
            <a:r>
              <a:rPr lang="el-GR" sz="2100" spc="-8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τι</a:t>
            </a:r>
            <a:r>
              <a:rPr lang="el-GR" sz="2100" spc="9" dirty="0" smtClean="0">
                <a:latin typeface="Arial" pitchFamily="34" charset="0"/>
                <a:cs typeface="Arial" pitchFamily="34" charset="0"/>
              </a:rPr>
              <a:t>μ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ωρία</a:t>
            </a:r>
            <a:r>
              <a:rPr lang="el-GR" sz="2100" spc="-36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πρ</a:t>
            </a:r>
            <a:r>
              <a:rPr lang="el-GR" sz="2100" spc="4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100" spc="-34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ειμέν</a:t>
            </a:r>
            <a:r>
              <a:rPr lang="el-GR" sz="2100" spc="9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υ</a:t>
            </a:r>
            <a:r>
              <a:rPr lang="el-GR" sz="2100" spc="-6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να</a:t>
            </a:r>
            <a:r>
              <a:rPr lang="el-GR" sz="2100" spc="-1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επ</a:t>
            </a:r>
            <a:r>
              <a:rPr lang="el-GR" sz="2100" spc="-34" dirty="0" smtClean="0">
                <a:latin typeface="Arial" pitchFamily="34" charset="0"/>
                <a:cs typeface="Arial" pitchFamily="34" charset="0"/>
              </a:rPr>
              <a:t>ι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τευχθ</a:t>
            </a:r>
            <a:r>
              <a:rPr lang="el-GR" sz="2100" spc="9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ύν</a:t>
            </a:r>
            <a:r>
              <a:rPr lang="el-GR" sz="2100" spc="-6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spc="4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ι</a:t>
            </a:r>
            <a:r>
              <a:rPr lang="el-GR" sz="2100" spc="-17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spc="14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100" spc="-4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100" spc="4" dirty="0" smtClean="0">
                <a:latin typeface="Arial" pitchFamily="34" charset="0"/>
                <a:cs typeface="Arial" pitchFamily="34" charset="0"/>
              </a:rPr>
              <a:t>ό</a:t>
            </a:r>
            <a:r>
              <a:rPr lang="el-GR" sz="2100" spc="-19" dirty="0" smtClean="0">
                <a:latin typeface="Arial" pitchFamily="34" charset="0"/>
                <a:cs typeface="Arial" pitchFamily="34" charset="0"/>
              </a:rPr>
              <a:t>χ</a:t>
            </a:r>
            <a:r>
              <a:rPr lang="el-GR" sz="2100" spc="4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ι της</a:t>
            </a:r>
            <a:r>
              <a:rPr lang="el-GR" sz="2100" spc="-1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επ</a:t>
            </a:r>
            <a:r>
              <a:rPr lang="el-GR" sz="2100" spc="-25" dirty="0" smtClean="0">
                <a:latin typeface="Arial" pitchFamily="34" charset="0"/>
                <a:cs typeface="Arial" pitchFamily="34" charset="0"/>
              </a:rPr>
              <a:t>ι</a:t>
            </a:r>
            <a:r>
              <a:rPr lang="el-GR" sz="2100" spc="-19" dirty="0" smtClean="0">
                <a:latin typeface="Arial" pitchFamily="34" charset="0"/>
                <a:cs typeface="Arial" pitchFamily="34" charset="0"/>
              </a:rPr>
              <a:t>χ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είρη</a:t>
            </a:r>
            <a:r>
              <a:rPr lang="el-GR" sz="2100" spc="4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ης.</a:t>
            </a:r>
            <a:r>
              <a:rPr lang="el-GR" sz="2100" spc="-6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z="2100" spc="-3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spc="19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100" spc="-4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100" spc="-19" dirty="0" smtClean="0">
                <a:latin typeface="Arial" pitchFamily="34" charset="0"/>
                <a:cs typeface="Arial" pitchFamily="34" charset="0"/>
              </a:rPr>
              <a:t>ά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ση</a:t>
            </a:r>
            <a:r>
              <a:rPr lang="el-GR" sz="2100" spc="-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αυ</a:t>
            </a:r>
            <a:r>
              <a:rPr lang="el-GR" sz="2100" spc="9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ή</a:t>
            </a:r>
            <a:r>
              <a:rPr lang="el-GR" sz="2100" spc="-2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έ</a:t>
            </a:r>
            <a:r>
              <a:rPr lang="el-GR" sz="2100" spc="-25" dirty="0" smtClean="0">
                <a:latin typeface="Arial" pitchFamily="34" charset="0"/>
                <a:cs typeface="Arial" pitchFamily="34" charset="0"/>
              </a:rPr>
              <a:t>χ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ει</a:t>
            </a:r>
            <a:r>
              <a:rPr lang="el-GR" sz="2100" spc="-2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ως</a:t>
            </a:r>
            <a:r>
              <a:rPr lang="el-GR" sz="2100" spc="-2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spc="9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l-GR" sz="2100" spc="4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τέ</a:t>
            </a:r>
            <a:r>
              <a:rPr lang="el-GR" sz="2100" spc="4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l-GR" sz="2100" spc="-25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100" spc="-4" dirty="0" smtClean="0">
                <a:latin typeface="Arial" pitchFamily="34" charset="0"/>
                <a:cs typeface="Arial" pitchFamily="34" charset="0"/>
              </a:rPr>
              <a:t>μ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100" spc="-57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να</a:t>
            </a:r>
            <a:r>
              <a:rPr lang="el-GR" sz="2100" spc="-1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αν</a:t>
            </a:r>
            <a:r>
              <a:rPr lang="el-GR" sz="2100" spc="9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πτύσσε</a:t>
            </a:r>
            <a:r>
              <a:rPr lang="el-GR" sz="2100" spc="-9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αι</a:t>
            </a:r>
            <a:r>
              <a:rPr lang="el-GR" sz="2100" spc="-9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spc="-4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100" spc="-10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αυ</a:t>
            </a:r>
            <a:r>
              <a:rPr lang="el-GR" sz="2100" spc="-29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100" spc="-14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χ</a:t>
            </a:r>
            <a:r>
              <a:rPr lang="el-GR" sz="2100" spc="-9" dirty="0" smtClean="0">
                <a:latin typeface="Arial" pitchFamily="34" charset="0"/>
                <a:cs typeface="Arial" pitchFamily="34" charset="0"/>
              </a:rPr>
              <a:t>ι</a:t>
            </a:r>
            <a:r>
              <a:rPr lang="el-GR" sz="2100" spc="-54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ό</a:t>
            </a:r>
            <a:r>
              <a:rPr lang="el-GR" sz="2100" spc="-3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spc="25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100" spc="-59" dirty="0" smtClean="0">
                <a:latin typeface="Arial" pitchFamily="34" charset="0"/>
                <a:cs typeface="Arial" pitchFamily="34" charset="0"/>
              </a:rPr>
              <a:t>υ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λ </a:t>
            </a:r>
            <a:r>
              <a:rPr lang="el-GR" sz="2100" spc="-34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γ</a:t>
            </a:r>
            <a:r>
              <a:rPr lang="el-GR" sz="2100" spc="-34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σίας.</a:t>
            </a:r>
          </a:p>
          <a:p>
            <a:pPr marL="12700" marR="174799" algn="just">
              <a:spcBef>
                <a:spcPts val="995"/>
              </a:spcBef>
              <a:buClr>
                <a:srgbClr val="FF0000"/>
              </a:buClr>
              <a:buSzPct val="120000"/>
              <a:buFont typeface="Wingdings" pitchFamily="2" charset="2"/>
              <a:buChar char="v"/>
            </a:pPr>
            <a:r>
              <a:rPr lang="el-GR" sz="2100" dirty="0" smtClean="0">
                <a:latin typeface="Arial" pitchFamily="34" charset="0"/>
                <a:cs typeface="Arial" pitchFamily="34" charset="0"/>
              </a:rPr>
              <a:t>Στ</a:t>
            </a:r>
            <a:r>
              <a:rPr lang="el-GR" sz="2100" spc="-19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ν</a:t>
            </a:r>
            <a:r>
              <a:rPr lang="el-GR" sz="2100" spc="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ο</a:t>
            </a:r>
            <a:r>
              <a:rPr lang="el-GR" sz="2100" b="1" spc="-14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μ</a:t>
            </a:r>
            <a:r>
              <a:rPr lang="el-GR" sz="2100" b="1" spc="-2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ά</a:t>
            </a:r>
            <a:r>
              <a:rPr lang="el-GR" sz="2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δα</a:t>
            </a:r>
            <a:r>
              <a:rPr lang="el-GR" sz="2100" b="1" spc="-36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100" b="1" spc="-14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Ψ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l-GR" sz="2100" spc="-17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όπ</a:t>
            </a:r>
            <a:r>
              <a:rPr lang="el-GR" sz="2100" spc="4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υ</a:t>
            </a:r>
            <a:r>
              <a:rPr lang="el-GR" sz="2100" spc="-3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επι</a:t>
            </a:r>
            <a:r>
              <a:rPr lang="el-GR" sz="2100" spc="-19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ρατεί</a:t>
            </a:r>
            <a:r>
              <a:rPr lang="el-GR" sz="2100" spc="-76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spc="-9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100" spc="-1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δη</a:t>
            </a:r>
            <a:r>
              <a:rPr lang="el-GR" sz="2100" spc="-14" dirty="0" smtClean="0">
                <a:latin typeface="Arial" pitchFamily="34" charset="0"/>
                <a:cs typeface="Arial" pitchFamily="34" charset="0"/>
              </a:rPr>
              <a:t>μ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100" spc="-29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ρατι</a:t>
            </a:r>
            <a:r>
              <a:rPr lang="el-GR" sz="2100" spc="-64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ό</a:t>
            </a:r>
            <a:r>
              <a:rPr lang="el-GR" sz="2100" spc="-56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spc="25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100" spc="-59" dirty="0" smtClean="0">
                <a:latin typeface="Arial" pitchFamily="34" charset="0"/>
                <a:cs typeface="Arial" pitchFamily="34" charset="0"/>
              </a:rPr>
              <a:t>υ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l-GR" sz="2100" spc="-8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spc="-39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z="2100" spc="-4" dirty="0" smtClean="0">
                <a:latin typeface="Arial" pitchFamily="34" charset="0"/>
                <a:cs typeface="Arial" pitchFamily="34" charset="0"/>
              </a:rPr>
              <a:t>γ</a:t>
            </a:r>
            <a:r>
              <a:rPr lang="el-GR" sz="2100" spc="-29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σίας,</a:t>
            </a:r>
            <a:r>
              <a:rPr lang="el-GR" sz="2100" spc="-4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100" spc="-1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άν</a:t>
            </a:r>
            <a:r>
              <a:rPr lang="el-GR" sz="2100" spc="-19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ρω</a:t>
            </a:r>
            <a:r>
              <a:rPr lang="el-GR" sz="2100" spc="-9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l-GR" sz="2100" spc="4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ς</a:t>
            </a:r>
            <a:r>
              <a:rPr lang="el-GR" sz="2100" spc="-3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spc="-25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αί</a:t>
            </a:r>
            <a:r>
              <a:rPr lang="el-GR" sz="2100" spc="-19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l-GR" sz="2100" spc="-14" dirty="0" smtClean="0">
                <a:latin typeface="Arial" pitchFamily="34" charset="0"/>
                <a:cs typeface="Arial" pitchFamily="34" charset="0"/>
              </a:rPr>
              <a:t>ν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ει πρω</a:t>
            </a:r>
            <a:r>
              <a:rPr lang="el-GR" sz="2100" spc="-19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οβο</a:t>
            </a:r>
            <a:r>
              <a:rPr lang="el-GR" sz="2100" spc="-59" dirty="0" smtClean="0">
                <a:latin typeface="Arial" pitchFamily="34" charset="0"/>
                <a:cs typeface="Arial" pitchFamily="34" charset="0"/>
              </a:rPr>
              <a:t>υ</a:t>
            </a:r>
            <a:r>
              <a:rPr lang="el-GR" sz="2100" spc="-9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ί</a:t>
            </a:r>
            <a:r>
              <a:rPr lang="el-GR" sz="2100" spc="14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ς,</a:t>
            </a:r>
            <a:r>
              <a:rPr lang="el-GR" sz="2100" spc="-73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100" spc="-34" dirty="0" smtClean="0">
                <a:latin typeface="Arial" pitchFamily="34" charset="0"/>
                <a:cs typeface="Arial" pitchFamily="34" charset="0"/>
              </a:rPr>
              <a:t>ί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ναι</a:t>
            </a:r>
            <a:r>
              <a:rPr lang="el-GR" sz="21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ευ</a:t>
            </a:r>
            <a:r>
              <a:rPr lang="el-GR" sz="2100" spc="-50" dirty="0" smtClean="0">
                <a:latin typeface="Arial" pitchFamily="34" charset="0"/>
                <a:cs typeface="Arial" pitchFamily="34" charset="0"/>
              </a:rPr>
              <a:t>χ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αρι</a:t>
            </a:r>
            <a:r>
              <a:rPr lang="el-GR" sz="2100" spc="29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100" spc="9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μ</a:t>
            </a:r>
            <a:r>
              <a:rPr lang="el-GR" sz="2100" spc="4" dirty="0" smtClean="0">
                <a:latin typeface="Arial" pitchFamily="34" charset="0"/>
                <a:cs typeface="Arial" pitchFamily="34" charset="0"/>
              </a:rPr>
              <a:t>έ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νος</a:t>
            </a:r>
            <a:r>
              <a:rPr lang="el-GR" sz="2100" spc="-83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με</a:t>
            </a:r>
            <a:r>
              <a:rPr lang="el-GR" sz="2100" spc="-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100" spc="-25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ν</a:t>
            </a:r>
            <a:r>
              <a:rPr lang="el-GR" sz="21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100" spc="-19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l-GR" sz="2100" spc="4" dirty="0" smtClean="0">
                <a:latin typeface="Arial" pitchFamily="34" charset="0"/>
                <a:cs typeface="Arial" pitchFamily="34" charset="0"/>
              </a:rPr>
              <a:t>γ</a:t>
            </a:r>
            <a:r>
              <a:rPr lang="el-GR" sz="2100" spc="-9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100" spc="4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ία</a:t>
            </a:r>
            <a:r>
              <a:rPr lang="el-GR" sz="2100" spc="-146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spc="-75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αι</a:t>
            </a:r>
            <a:r>
              <a:rPr lang="el-GR" sz="2100" spc="-13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δεν</a:t>
            </a:r>
            <a:r>
              <a:rPr lang="el-GR" sz="2100" spc="-3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spc="4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100" spc="-25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100" spc="-34" dirty="0" smtClean="0">
                <a:latin typeface="Arial" pitchFamily="34" charset="0"/>
                <a:cs typeface="Arial" pitchFamily="34" charset="0"/>
              </a:rPr>
              <a:t>ι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τε</a:t>
            </a:r>
            <a:r>
              <a:rPr lang="el-GR" sz="2100" spc="-39" dirty="0" smtClean="0">
                <a:latin typeface="Arial" pitchFamily="34" charset="0"/>
                <a:cs typeface="Arial" pitchFamily="34" charset="0"/>
              </a:rPr>
              <a:t>ί</a:t>
            </a:r>
            <a:r>
              <a:rPr lang="el-GR" sz="2100" spc="-9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αι</a:t>
            </a:r>
            <a:r>
              <a:rPr lang="el-GR" sz="2100" spc="-7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z="2100" spc="-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spc="-25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αρα</a:t>
            </a:r>
            <a:r>
              <a:rPr lang="el-GR" sz="2100" spc="-25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2100" spc="-34" dirty="0" smtClean="0">
                <a:latin typeface="Arial" pitchFamily="34" charset="0"/>
                <a:cs typeface="Arial" pitchFamily="34" charset="0"/>
              </a:rPr>
              <a:t>ί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νη</a:t>
            </a:r>
            <a:r>
              <a:rPr lang="el-GR" sz="2100" spc="-9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η </a:t>
            </a:r>
            <a:r>
              <a:rPr lang="el-GR" sz="2100" spc="-4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100" spc="4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υ</a:t>
            </a:r>
            <a:r>
              <a:rPr lang="el-GR" sz="2100" spc="-2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για</a:t>
            </a:r>
            <a:r>
              <a:rPr lang="el-GR" sz="2100" spc="-18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να</a:t>
            </a:r>
            <a:r>
              <a:rPr lang="el-GR" sz="2100" spc="-1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l-GR" sz="2100" spc="14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100" spc="-59" dirty="0" smtClean="0">
                <a:latin typeface="Arial" pitchFamily="34" charset="0"/>
                <a:cs typeface="Arial" pitchFamily="34" charset="0"/>
              </a:rPr>
              <a:t>υ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l-GR" sz="2100" spc="-9" dirty="0" smtClean="0">
                <a:latin typeface="Arial" pitchFamily="34" charset="0"/>
                <a:cs typeface="Arial" pitchFamily="34" charset="0"/>
              </a:rPr>
              <a:t>έ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ψ</a:t>
            </a:r>
            <a:r>
              <a:rPr lang="el-GR" sz="2100" spc="-4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100" dirty="0" smtClean="0">
                <a:latin typeface="Arial" pitchFamily="34" charset="0"/>
                <a:cs typeface="Arial" pitchFamily="34" charset="0"/>
              </a:rPr>
              <a:t>ι.</a:t>
            </a:r>
            <a:endParaRPr lang="el-GR" sz="2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18"/>
          <p:cNvSpPr/>
          <p:nvPr/>
        </p:nvSpPr>
        <p:spPr>
          <a:xfrm>
            <a:off x="0" y="13716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18"/>
          <p:cNvSpPr/>
          <p:nvPr/>
        </p:nvSpPr>
        <p:spPr>
          <a:xfrm>
            <a:off x="0" y="65532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50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60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ΘΕΩΡΙΕΣ ΗΓΕΣΙΑΣ</a:t>
            </a:r>
            <a:br>
              <a:rPr lang="el-GR" sz="60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l-GR" sz="6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638800"/>
          </a:xfrm>
        </p:spPr>
        <p:txBody>
          <a:bodyPr>
            <a:normAutofit/>
          </a:bodyPr>
          <a:lstStyle/>
          <a:p>
            <a:pPr marL="12700" marR="38459" algn="just">
              <a:spcBef>
                <a:spcPts val="117"/>
              </a:spcBef>
              <a:buClr>
                <a:srgbClr val="FFFF00"/>
              </a:buClr>
              <a:buSzPct val="100000"/>
              <a:buNone/>
            </a:pPr>
            <a:r>
              <a:rPr lang="el-GR" sz="24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Μοντέλο του </a:t>
            </a:r>
            <a:r>
              <a:rPr lang="en-US" sz="24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Fiedler</a:t>
            </a:r>
            <a:r>
              <a:rPr lang="el-GR" sz="24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(1967</a:t>
            </a:r>
            <a:r>
              <a:rPr lang="el-GR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12700" marR="38459" algn="just">
              <a:spcBef>
                <a:spcPts val="117"/>
              </a:spcBef>
              <a:buClr>
                <a:srgbClr val="FFFF00"/>
              </a:buClr>
              <a:buSzPct val="100000"/>
            </a:pPr>
            <a:endParaRPr lang="en-US" sz="3200" baseline="2482" dirty="0" smtClean="0">
              <a:latin typeface="Arial" pitchFamily="34" charset="0"/>
              <a:cs typeface="Arial" pitchFamily="34" charset="0"/>
            </a:endParaRPr>
          </a:p>
          <a:p>
            <a:pPr marL="12700" marR="38459" algn="just">
              <a:spcBef>
                <a:spcPts val="117"/>
              </a:spcBef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l-GR" sz="3200" baseline="2482" dirty="0" smtClean="0">
                <a:latin typeface="Arial" pitchFamily="34" charset="0"/>
                <a:cs typeface="Arial" pitchFamily="34" charset="0"/>
              </a:rPr>
              <a:t>Μια</a:t>
            </a:r>
            <a:r>
              <a:rPr lang="el-GR" sz="3200" spc="-27" baseline="248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baseline="2482" dirty="0" smtClean="0">
                <a:latin typeface="Arial" pitchFamily="34" charset="0"/>
                <a:cs typeface="Arial" pitchFamily="34" charset="0"/>
              </a:rPr>
              <a:t>από</a:t>
            </a:r>
            <a:r>
              <a:rPr lang="el-GR" sz="3200" spc="-16" baseline="248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baseline="2482" dirty="0" smtClean="0">
                <a:latin typeface="Arial" pitchFamily="34" charset="0"/>
                <a:cs typeface="Arial" pitchFamily="34" charset="0"/>
              </a:rPr>
              <a:t>τις</a:t>
            </a:r>
            <a:r>
              <a:rPr lang="el-GR" sz="3200" spc="-38" baseline="248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el-GR" sz="3200" b="1" i="1" spc="-9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α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σι</a:t>
            </a:r>
            <a:r>
              <a:rPr lang="el-GR" sz="3200" b="1" i="1" spc="-19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κ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ές</a:t>
            </a:r>
            <a:r>
              <a:rPr lang="el-GR" sz="3200" b="1" i="1" spc="-43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ι</a:t>
            </a:r>
            <a:r>
              <a:rPr lang="el-GR" sz="3200" b="1" i="1" spc="-75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κ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αν</a:t>
            </a:r>
            <a:r>
              <a:rPr lang="el-GR" sz="3200" b="1" i="1" spc="-9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ό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τ</a:t>
            </a:r>
            <a:r>
              <a:rPr lang="el-GR" sz="3200" b="1" i="1" spc="-19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η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τες</a:t>
            </a:r>
            <a:r>
              <a:rPr lang="el-GR" sz="3200" b="1" i="1" spc="-26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3200" b="1" i="1" spc="-19" baseline="2482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τ</a:t>
            </a:r>
            <a:r>
              <a:rPr lang="el-GR" sz="3200" b="1" i="1" baseline="2482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ου</a:t>
            </a:r>
            <a:r>
              <a:rPr lang="el-GR" sz="3200" b="1" i="1" spc="-3" baseline="2482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3200" b="1" i="1" spc="-29" baseline="2482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η</a:t>
            </a:r>
            <a:r>
              <a:rPr lang="el-GR" sz="3200" b="1" i="1" baseline="2482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γέτη</a:t>
            </a:r>
            <a:r>
              <a:rPr lang="el-GR" sz="3200" b="1" i="1" spc="-19" baseline="2482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3200" baseline="2482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3200" spc="-44" baseline="2482" dirty="0" smtClean="0">
                <a:latin typeface="Arial" pitchFamily="34" charset="0"/>
                <a:cs typeface="Arial" pitchFamily="34" charset="0"/>
              </a:rPr>
              <a:t>ί</a:t>
            </a:r>
            <a:r>
              <a:rPr lang="el-GR" sz="3200" baseline="2482" dirty="0" smtClean="0">
                <a:latin typeface="Arial" pitchFamily="34" charset="0"/>
                <a:cs typeface="Arial" pitchFamily="34" charset="0"/>
              </a:rPr>
              <a:t>ναι</a:t>
            </a:r>
            <a:r>
              <a:rPr lang="el-GR" sz="3200" spc="-29" baseline="248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baseline="2482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z="3200" spc="8" baseline="248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δ</a:t>
            </a:r>
            <a:r>
              <a:rPr lang="el-GR" sz="3200" b="1" i="1" spc="-9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ι</a:t>
            </a:r>
            <a:r>
              <a:rPr lang="el-GR" sz="3200" b="1" i="1" spc="-14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ά</a:t>
            </a:r>
            <a:r>
              <a:rPr lang="el-GR" sz="3200" b="1" i="1" spc="14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γ</a:t>
            </a:r>
            <a:r>
              <a:rPr lang="el-GR" sz="3200" b="1" i="1" spc="-14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ν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ωση</a:t>
            </a:r>
            <a:r>
              <a:rPr lang="el-GR" sz="3200" b="1" spc="-61" baseline="248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spc="-9" baseline="2482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3200" spc="4" baseline="2482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3200" baseline="2482" dirty="0" smtClean="0">
                <a:latin typeface="Arial" pitchFamily="34" charset="0"/>
                <a:cs typeface="Arial" pitchFamily="34" charset="0"/>
              </a:rPr>
              <a:t>υ</a:t>
            </a:r>
            <a:r>
              <a:rPr lang="el-GR" sz="3200" spc="-25" baseline="248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spc="4" baseline="2482" dirty="0" err="1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3200" spc="-14" baseline="2482" dirty="0" err="1" smtClean="0">
                <a:latin typeface="Arial" pitchFamily="34" charset="0"/>
                <a:cs typeface="Arial" pitchFamily="34" charset="0"/>
              </a:rPr>
              <a:t>ρ</a:t>
            </a:r>
            <a:r>
              <a:rPr lang="el-GR" sz="3200" baseline="2482" dirty="0" err="1" smtClean="0">
                <a:latin typeface="Arial" pitchFamily="34" charset="0"/>
                <a:cs typeface="Arial" pitchFamily="34" charset="0"/>
              </a:rPr>
              <a:t>γ</a:t>
            </a:r>
            <a:r>
              <a:rPr lang="el-GR" sz="3200" spc="4" baseline="2482" dirty="0" err="1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3200" spc="-14" baseline="2482" dirty="0" err="1" smtClean="0">
                <a:latin typeface="Arial" pitchFamily="34" charset="0"/>
                <a:cs typeface="Arial" pitchFamily="34" charset="0"/>
              </a:rPr>
              <a:t>ν</a:t>
            </a:r>
            <a:r>
              <a:rPr lang="el-GR" sz="3200" baseline="2482" dirty="0" err="1" smtClean="0">
                <a:latin typeface="Arial" pitchFamily="34" charset="0"/>
                <a:cs typeface="Arial" pitchFamily="34" charset="0"/>
              </a:rPr>
              <a:t>ω</a:t>
            </a:r>
            <a:r>
              <a:rPr lang="el-GR" sz="3200" spc="-9" baseline="2482" dirty="0" err="1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3200" baseline="2482" dirty="0" err="1" smtClean="0">
                <a:latin typeface="Arial" pitchFamily="34" charset="0"/>
                <a:cs typeface="Arial" pitchFamily="34" charset="0"/>
              </a:rPr>
              <a:t>ια</a:t>
            </a:r>
            <a:r>
              <a:rPr lang="el-GR" sz="3200" spc="-75" baseline="2482" dirty="0" err="1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3200" spc="4" baseline="2482" dirty="0" err="1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3200" baseline="2482" dirty="0" err="1" smtClean="0">
                <a:latin typeface="Arial" pitchFamily="34" charset="0"/>
                <a:cs typeface="Arial" pitchFamily="34" charset="0"/>
              </a:rPr>
              <a:t>ύ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π</a:t>
            </a:r>
            <a:r>
              <a:rPr lang="el-GR" sz="3200" b="1" i="1" spc="4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ε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ριβ</a:t>
            </a:r>
            <a:r>
              <a:rPr lang="el-GR" sz="3200" b="1" i="1" spc="19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ά</a:t>
            </a:r>
            <a:r>
              <a:rPr lang="el-GR" sz="3200" b="1" i="1" spc="25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λ</a:t>
            </a:r>
            <a:r>
              <a:rPr lang="el-GR" sz="3200" b="1" i="1" spc="-19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λ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ο</a:t>
            </a:r>
            <a:r>
              <a:rPr lang="el-GR" sz="3200" b="1" i="1" spc="4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ν</a:t>
            </a:r>
            <a:r>
              <a:rPr lang="el-GR" sz="3200" b="1" i="1" spc="-19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τ</a:t>
            </a:r>
            <a:r>
              <a:rPr lang="el-GR" sz="3200" b="1" i="1" spc="4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ο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ς</a:t>
            </a:r>
            <a:r>
              <a:rPr lang="el-GR" sz="3200" b="1" spc="-64" baseline="248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baseline="2482" dirty="0" smtClean="0">
                <a:latin typeface="Arial" pitchFamily="34" charset="0"/>
                <a:cs typeface="Arial" pitchFamily="34" charset="0"/>
              </a:rPr>
              <a:t>προ</a:t>
            </a:r>
            <a:r>
              <a:rPr lang="el-GR" sz="3200" spc="-34" baseline="2482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3200" baseline="2482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3200" spc="-4" baseline="2482" dirty="0" smtClean="0">
                <a:latin typeface="Arial" pitchFamily="34" charset="0"/>
                <a:cs typeface="Arial" pitchFamily="34" charset="0"/>
              </a:rPr>
              <a:t>ι</a:t>
            </a:r>
            <a:r>
              <a:rPr lang="el-GR" sz="3200" baseline="2482" dirty="0" smtClean="0">
                <a:latin typeface="Arial" pitchFamily="34" charset="0"/>
                <a:cs typeface="Arial" pitchFamily="34" charset="0"/>
              </a:rPr>
              <a:t>μένου</a:t>
            </a:r>
            <a:r>
              <a:rPr lang="el-GR" sz="3200" spc="-86" baseline="248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baseline="2482" dirty="0" smtClean="0">
                <a:latin typeface="Arial" pitchFamily="34" charset="0"/>
                <a:cs typeface="Arial" pitchFamily="34" charset="0"/>
              </a:rPr>
              <a:t>να</a:t>
            </a:r>
            <a:r>
              <a:rPr lang="el-GR" sz="3200" spc="-7" baseline="248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δ</a:t>
            </a:r>
            <a:r>
              <a:rPr lang="el-GR" sz="3200" b="1" i="1" spc="-9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ι</a:t>
            </a:r>
            <a:r>
              <a:rPr lang="el-GR" sz="3200" b="1" i="1" spc="9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α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λέ</a:t>
            </a:r>
            <a:r>
              <a:rPr lang="el-GR" sz="3200" b="1" i="1" spc="-14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ξ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ει</a:t>
            </a:r>
            <a:r>
              <a:rPr lang="el-GR" sz="3200" b="1" i="1" spc="-3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3200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τ</a:t>
            </a:r>
            <a:r>
              <a:rPr lang="el-GR" sz="3200" i="1" spc="-50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η</a:t>
            </a:r>
            <a:r>
              <a:rPr lang="el-GR" sz="3200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ν</a:t>
            </a:r>
            <a:r>
              <a:rPr lang="en-US" sz="3200" i="1" spc="-20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3200" b="1" i="1" spc="-69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κ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α</a:t>
            </a:r>
            <a:r>
              <a:rPr lang="el-GR" sz="3200" b="1" i="1" spc="-25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τ</a:t>
            </a:r>
            <a:r>
              <a:rPr lang="el-GR" sz="3200" b="1" i="1" spc="9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α</a:t>
            </a:r>
            <a:r>
              <a:rPr lang="el-GR" sz="3200" b="1" i="1" spc="19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λ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λη</a:t>
            </a:r>
            <a:r>
              <a:rPr lang="el-GR" sz="3200" b="1" i="1" spc="-19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λ</a:t>
            </a:r>
            <a:r>
              <a:rPr lang="el-GR" sz="3200" b="1" i="1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ότερη</a:t>
            </a:r>
            <a:r>
              <a:rPr lang="el-GR" sz="3200" b="1" i="1" spc="-46" baseline="2482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3200" spc="4" baseline="2482" dirty="0" err="1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3200" spc="-14" baseline="2482" dirty="0" err="1" smtClean="0">
                <a:latin typeface="Arial" pitchFamily="34" charset="0"/>
                <a:cs typeface="Arial" pitchFamily="34" charset="0"/>
              </a:rPr>
              <a:t>ρ</a:t>
            </a:r>
            <a:r>
              <a:rPr lang="el-GR" sz="3200" baseline="2482" dirty="0" err="1" smtClean="0">
                <a:latin typeface="Arial" pitchFamily="34" charset="0"/>
                <a:cs typeface="Arial" pitchFamily="34" charset="0"/>
              </a:rPr>
              <a:t>γ</a:t>
            </a:r>
            <a:r>
              <a:rPr lang="el-GR" sz="3200" spc="4" baseline="2482" dirty="0" err="1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3200" spc="-14" baseline="2482" dirty="0" err="1" smtClean="0">
                <a:latin typeface="Arial" pitchFamily="34" charset="0"/>
                <a:cs typeface="Arial" pitchFamily="34" charset="0"/>
              </a:rPr>
              <a:t>ν</a:t>
            </a:r>
            <a:r>
              <a:rPr lang="el-GR" sz="3200" baseline="2482" dirty="0" err="1" smtClean="0">
                <a:latin typeface="Arial" pitchFamily="34" charset="0"/>
                <a:cs typeface="Arial" pitchFamily="34" charset="0"/>
              </a:rPr>
              <a:t>ω</a:t>
            </a:r>
            <a:r>
              <a:rPr lang="el-GR" sz="3200" spc="-9" baseline="2482" dirty="0" err="1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3200" baseline="2482" dirty="0" err="1" smtClean="0">
                <a:latin typeface="Arial" pitchFamily="34" charset="0"/>
                <a:cs typeface="Arial" pitchFamily="34" charset="0"/>
              </a:rPr>
              <a:t>ιακή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baseline="2482" dirty="0" smtClean="0">
                <a:latin typeface="Arial" pitchFamily="34" charset="0"/>
                <a:cs typeface="Arial" pitchFamily="34" charset="0"/>
              </a:rPr>
              <a:t>συμπεριφ</a:t>
            </a:r>
            <a:r>
              <a:rPr lang="el-GR" sz="3200" spc="9" baseline="2482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3200" baseline="2482" dirty="0" smtClean="0">
                <a:latin typeface="Arial" pitchFamily="34" charset="0"/>
                <a:cs typeface="Arial" pitchFamily="34" charset="0"/>
              </a:rPr>
              <a:t>ρά.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Με</a:t>
            </a:r>
            <a:r>
              <a:rPr lang="el-GR" sz="2000" spc="-28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β</a:t>
            </a:r>
            <a:r>
              <a:rPr lang="el-GR" sz="2000" spc="-19" dirty="0" smtClean="0">
                <a:latin typeface="Arial" pitchFamily="34" charset="0"/>
                <a:cs typeface="Arial" pitchFamily="34" charset="0"/>
              </a:rPr>
              <a:t>ά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ση</a:t>
            </a:r>
            <a:r>
              <a:rPr lang="el-GR" sz="2000" spc="-7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spc="-4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0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spc="-9" dirty="0" smtClean="0">
                <a:latin typeface="Arial" pitchFamily="34" charset="0"/>
                <a:cs typeface="Arial" pitchFamily="34" charset="0"/>
              </a:rPr>
              <a:t>μ</a:t>
            </a:r>
            <a:r>
              <a:rPr lang="el-GR" sz="2000" spc="4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000" spc="9" dirty="0" smtClean="0">
                <a:latin typeface="Arial" pitchFamily="34" charset="0"/>
                <a:cs typeface="Arial" pitchFamily="34" charset="0"/>
              </a:rPr>
              <a:t>ν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τέ</a:t>
            </a:r>
            <a:r>
              <a:rPr lang="el-GR" sz="2000" spc="-19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000" spc="-58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spc="-9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000" spc="4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υ</a:t>
            </a:r>
            <a:r>
              <a:rPr lang="el-GR" sz="2000" spc="-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Fiedler</a:t>
            </a:r>
            <a:r>
              <a:rPr lang="el-GR" sz="2000" spc="-56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υ</a:t>
            </a:r>
            <a:r>
              <a:rPr lang="el-GR" sz="2000" b="1" spc="-25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ά</a:t>
            </a:r>
            <a:r>
              <a:rPr lang="el-GR" sz="2000" b="1" spc="-14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l-GR" sz="2000" b="1" spc="-29" dirty="0" smtClean="0">
                <a:latin typeface="Arial" pitchFamily="34" charset="0"/>
                <a:cs typeface="Arial" pitchFamily="34" charset="0"/>
              </a:rPr>
              <a:t>χ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000" b="1" spc="-9" dirty="0" smtClean="0">
                <a:latin typeface="Arial" pitchFamily="34" charset="0"/>
                <a:cs typeface="Arial" pitchFamily="34" charset="0"/>
              </a:rPr>
              <a:t>υ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ν</a:t>
            </a:r>
            <a:r>
              <a:rPr lang="el-GR" sz="2000" b="1" spc="-18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spc="-9" dirty="0" smtClean="0">
                <a:latin typeface="Arial" pitchFamily="34" charset="0"/>
                <a:cs typeface="Arial" pitchFamily="34" charset="0"/>
              </a:rPr>
              <a:t>τρ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εις</a:t>
            </a:r>
            <a:r>
              <a:rPr lang="el-GR" sz="2000" b="1" spc="-26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spc="-25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αρ</a:t>
            </a:r>
            <a:r>
              <a:rPr lang="el-GR" sz="2000" b="1" spc="-14" dirty="0" smtClean="0">
                <a:latin typeface="Arial" pitchFamily="34" charset="0"/>
                <a:cs typeface="Arial" pitchFamily="34" charset="0"/>
              </a:rPr>
              <a:t>ά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γο</a:t>
            </a:r>
            <a:r>
              <a:rPr lang="el-GR" sz="2000" b="1" spc="9" dirty="0" smtClean="0">
                <a:latin typeface="Arial" pitchFamily="34" charset="0"/>
                <a:cs typeface="Arial" pitchFamily="34" charset="0"/>
              </a:rPr>
              <a:t>ν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τες</a:t>
            </a:r>
            <a:r>
              <a:rPr lang="el-GR" sz="2000" b="1" spc="-32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spc="4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ι</a:t>
            </a:r>
            <a:r>
              <a:rPr lang="el-GR" sz="2000" spc="-17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οποί</a:t>
            </a:r>
            <a:r>
              <a:rPr lang="el-GR" sz="2000" spc="9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ι</a:t>
            </a:r>
            <a:r>
              <a:rPr lang="el-GR" sz="2000" spc="-58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επη</a:t>
            </a:r>
            <a:r>
              <a:rPr lang="el-GR" sz="2000" spc="-4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l-GR" sz="2000" spc="-29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ά</a:t>
            </a:r>
            <a:r>
              <a:rPr lang="el-GR" sz="2000" spc="4" dirty="0" smtClean="0">
                <a:latin typeface="Arial" pitchFamily="34" charset="0"/>
                <a:cs typeface="Arial" pitchFamily="34" charset="0"/>
              </a:rPr>
              <a:t>ζο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υν απ</a:t>
            </a:r>
            <a:r>
              <a:rPr lang="el-GR" sz="2000" spc="14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τε</a:t>
            </a:r>
            <a:r>
              <a:rPr lang="el-GR" sz="2000" spc="4" dirty="0" smtClean="0">
                <a:latin typeface="Arial" pitchFamily="34" charset="0"/>
                <a:cs typeface="Arial" pitchFamily="34" charset="0"/>
              </a:rPr>
              <a:t>λ</a:t>
            </a:r>
            <a:r>
              <a:rPr lang="el-GR" sz="2000" spc="-25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z="2000" spc="-4" dirty="0" smtClean="0">
                <a:latin typeface="Arial" pitchFamily="34" charset="0"/>
                <a:cs typeface="Arial" pitchFamily="34" charset="0"/>
              </a:rPr>
              <a:t>μ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000" spc="4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ι</a:t>
            </a:r>
            <a:r>
              <a:rPr lang="el-GR" sz="2000" spc="-69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z="2000" spc="4" dirty="0" smtClean="0">
                <a:latin typeface="Arial" pitchFamily="34" charset="0"/>
                <a:cs typeface="Arial" pitchFamily="34" charset="0"/>
              </a:rPr>
              <a:t>ό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000" spc="-34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z="2000" spc="-4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z="2000" spc="-11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της</a:t>
            </a:r>
            <a:r>
              <a:rPr lang="el-GR" sz="2000" spc="-1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spc="-34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γ</a:t>
            </a:r>
            <a:r>
              <a:rPr lang="el-GR" sz="2000" spc="-34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σίας: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12700" marR="38459" algn="just">
              <a:spcBef>
                <a:spcPts val="117"/>
              </a:spcBef>
              <a:buClr>
                <a:srgbClr val="FFFF00"/>
              </a:buClr>
              <a:buSzPct val="100000"/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12700" marR="51159" algn="just">
              <a:spcBef>
                <a:spcPts val="117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Σχέσεις</a:t>
            </a:r>
            <a:r>
              <a:rPr lang="en-US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ηγέτη–μέλους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: βαθμός σιγουριάς, εμπιστοσύνης και σεβασμού που οι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εργαζόμενοι τρέφουν για τον ηγέτη τους.</a:t>
            </a:r>
          </a:p>
          <a:p>
            <a:pPr marL="12700" marR="512006" algn="just">
              <a:spcBef>
                <a:spcPts val="892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Δομή εργασιών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: βαθμός στον οποίο οι επιμέρους εργασίες γίνονται τυπικές και δομούνται.</a:t>
            </a:r>
          </a:p>
          <a:p>
            <a:pPr marL="12700" algn="just">
              <a:spcBef>
                <a:spcPts val="682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l-GR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Ισχύς της θέσης: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Ο βαθμός επιρροής που ο ηγέτης έχει επί δραστηριοτήτων, όπως η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πρόσληψη, η απόλυση, η πειθαρχία, οι προαγωγές και οι μισθολογικές αυξήσεις.</a:t>
            </a:r>
          </a:p>
          <a:p>
            <a:pPr marL="12700" marR="38459" algn="just">
              <a:spcBef>
                <a:spcPts val="117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dirty="0"/>
          </a:p>
        </p:txBody>
      </p:sp>
      <p:sp>
        <p:nvSpPr>
          <p:cNvPr id="4" name="object 15"/>
          <p:cNvSpPr/>
          <p:nvPr/>
        </p:nvSpPr>
        <p:spPr>
          <a:xfrm>
            <a:off x="0" y="1143000"/>
            <a:ext cx="9144000" cy="7620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15"/>
          <p:cNvSpPr/>
          <p:nvPr/>
        </p:nvSpPr>
        <p:spPr>
          <a:xfrm>
            <a:off x="0" y="64008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85800" y="374523"/>
            <a:ext cx="80010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ΘΕΩΡΙΕΣ ΗΓΕΣΙΑΣ</a:t>
            </a:r>
            <a:endParaRPr lang="el-GR" sz="54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0" y="1447800"/>
            <a:ext cx="4038600" cy="60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80010">
              <a:lnSpc>
                <a:spcPts val="4380"/>
              </a:lnSpc>
              <a:spcBef>
                <a:spcPts val="219"/>
              </a:spcBef>
            </a:pPr>
            <a:r>
              <a:rPr lang="el-GR" sz="3200" b="1" baseline="325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Μον</a:t>
            </a:r>
            <a:r>
              <a:rPr lang="el-GR" sz="3200" b="1" spc="14" baseline="325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τ</a:t>
            </a:r>
            <a:r>
              <a:rPr lang="el-GR" sz="3200" b="1" baseline="325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έλο</a:t>
            </a:r>
            <a:r>
              <a:rPr lang="el-GR" sz="3200" b="1" spc="-14" baseline="325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3200" b="1" baseline="325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τ</a:t>
            </a:r>
            <a:r>
              <a:rPr lang="el-GR" sz="3200" b="1" spc="9" baseline="325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ο</a:t>
            </a:r>
            <a:r>
              <a:rPr lang="el-GR" sz="3200" b="1" baseline="325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υ</a:t>
            </a:r>
            <a:r>
              <a:rPr lang="el-GR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baseline="2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Fiedler</a:t>
            </a:r>
            <a:r>
              <a:rPr lang="en-US" sz="3200" b="1" spc="14" baseline="2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baseline="2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(196</a:t>
            </a:r>
            <a:r>
              <a:rPr lang="en-US" sz="3200" b="1" spc="-14" baseline="2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3200" b="1" baseline="2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28600" y="2133600"/>
            <a:ext cx="4114800" cy="1979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28575">
              <a:lnSpc>
                <a:spcPct val="101725"/>
              </a:lnSpc>
              <a:spcBef>
                <a:spcPts val="81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Καταστάσεις Ι, ΙΙ και ΙΙΙ εξαιρετικά ευνοϊκές για τον ηγέτη.</a:t>
            </a:r>
          </a:p>
          <a:p>
            <a:pPr marL="12700" marR="28575">
              <a:lnSpc>
                <a:spcPct val="101725"/>
              </a:lnSpc>
              <a:spcBef>
                <a:spcPts val="705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pc="4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pc="-14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pc="-9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pc="9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pc="-14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pc="-9" dirty="0" smtClean="0">
                <a:latin typeface="Arial" pitchFamily="34" charset="0"/>
                <a:cs typeface="Arial" pitchFamily="34" charset="0"/>
              </a:rPr>
              <a:t>ά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σεις</a:t>
            </a:r>
            <a:r>
              <a:rPr lang="el-GR" spc="1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pc="4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l-GR" spc="-114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l-GR" spc="-1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el-GR" spc="-44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αι</a:t>
            </a:r>
            <a:r>
              <a:rPr lang="el-GR" spc="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VI</a:t>
            </a:r>
            <a:r>
              <a:rPr lang="el-GR" spc="-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pc="4" dirty="0" smtClean="0">
                <a:latin typeface="Arial" pitchFamily="34" charset="0"/>
                <a:cs typeface="Arial" pitchFamily="34" charset="0"/>
              </a:rPr>
              <a:t>μ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ετ</a:t>
            </a:r>
            <a:r>
              <a:rPr lang="el-GR" spc="4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ίως</a:t>
            </a:r>
            <a:r>
              <a:rPr lang="el-GR" spc="-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pc="4" dirty="0" smtClean="0">
                <a:latin typeface="Arial" pitchFamily="34" charset="0"/>
                <a:cs typeface="Arial" pitchFamily="34" charset="0"/>
              </a:rPr>
              <a:t>υ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ν</a:t>
            </a:r>
            <a:r>
              <a:rPr lang="el-GR" spc="4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ϊ</a:t>
            </a:r>
            <a:r>
              <a:rPr lang="el-GR" spc="-25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ές.</a:t>
            </a:r>
          </a:p>
          <a:p>
            <a:pPr marL="12700">
              <a:lnSpc>
                <a:spcPct val="101725"/>
              </a:lnSpc>
              <a:spcBef>
                <a:spcPts val="796"/>
              </a:spcBef>
              <a:buClr>
                <a:srgbClr val="FFFF00"/>
              </a:buClr>
              <a:buFont typeface="Wingdings" pitchFamily="2" charset="2"/>
              <a:buChar char="§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spc="4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pc="-14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pc="-9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l-GR" spc="9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l-GR" spc="-14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spc="-9" dirty="0" smtClean="0">
                <a:latin typeface="Arial" pitchFamily="34" charset="0"/>
                <a:cs typeface="Arial" pitchFamily="34" charset="0"/>
              </a:rPr>
              <a:t>ά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σεις</a:t>
            </a:r>
            <a:r>
              <a:rPr lang="el-GR" spc="1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l-GR" spc="9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l-GR" spc="-1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pc="-44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αι</a:t>
            </a:r>
            <a:r>
              <a:rPr lang="el-GR" spc="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l-GR" spc="9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l-GR" spc="4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l-GR" spc="-2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pc="-9" dirty="0" smtClean="0">
                <a:latin typeface="Arial" pitchFamily="34" charset="0"/>
                <a:cs typeface="Arial" pitchFamily="34" charset="0"/>
              </a:rPr>
              <a:t>ξ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αι</a:t>
            </a:r>
            <a:r>
              <a:rPr lang="el-GR" spc="4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ετι</a:t>
            </a:r>
            <a:r>
              <a:rPr lang="el-GR" spc="-44" dirty="0" smtClean="0">
                <a:latin typeface="Arial" pitchFamily="34" charset="0"/>
                <a:cs typeface="Arial" pitchFamily="34" charset="0"/>
              </a:rPr>
              <a:t>κ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ά δυσ</a:t>
            </a:r>
            <a:r>
              <a:rPr lang="el-GR" spc="4" dirty="0" smtClean="0">
                <a:latin typeface="Arial" pitchFamily="34" charset="0"/>
                <a:cs typeface="Arial" pitchFamily="34" charset="0"/>
              </a:rPr>
              <a:t>μ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εν</a:t>
            </a:r>
            <a:r>
              <a:rPr lang="el-GR" spc="4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ίς</a:t>
            </a:r>
            <a:r>
              <a:rPr lang="el-GR" spc="1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pc="4" dirty="0" smtClean="0">
                <a:latin typeface="Arial" pitchFamily="34" charset="0"/>
                <a:cs typeface="Arial" pitchFamily="34" charset="0"/>
              </a:rPr>
              <a:t>γ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ια </a:t>
            </a:r>
            <a:r>
              <a:rPr lang="el-GR" spc="-14" dirty="0" smtClean="0">
                <a:latin typeface="Arial" pitchFamily="34" charset="0"/>
                <a:cs typeface="Arial" pitchFamily="34" charset="0"/>
              </a:rPr>
              <a:t>τ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ον </a:t>
            </a:r>
            <a:r>
              <a:rPr lang="el-GR" spc="-25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pc="-4" dirty="0" smtClean="0">
                <a:latin typeface="Arial" pitchFamily="34" charset="0"/>
                <a:cs typeface="Arial" pitchFamily="34" charset="0"/>
              </a:rPr>
              <a:t>γ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έτ</a:t>
            </a:r>
            <a:r>
              <a:rPr lang="el-GR" spc="-75" dirty="0" smtClean="0">
                <a:latin typeface="Arial" pitchFamily="34" charset="0"/>
                <a:cs typeface="Arial" pitchFamily="34" charset="0"/>
              </a:rPr>
              <a:t>η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0" y="4191000"/>
            <a:ext cx="4343400" cy="2056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spcBef>
                <a:spcPts val="81"/>
              </a:spcBef>
            </a:pPr>
            <a:r>
              <a:rPr lang="el-GR" dirty="0" err="1" smtClean="0">
                <a:latin typeface="Arial" pitchFamily="34" charset="0"/>
                <a:cs typeface="Arial" pitchFamily="34" charset="0"/>
              </a:rPr>
              <a:t>Oι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προσανατολισμένοι στο </a:t>
            </a:r>
            <a:r>
              <a:rPr lang="el-GR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έργο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 ηγέτες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απέδιδαν καλύτερα στις πολύ ευνοϊκές και τις πολύ δυσμενείς καταστάσεις</a:t>
            </a:r>
          </a:p>
          <a:p>
            <a:pPr marL="12700" algn="just">
              <a:spcBef>
                <a:spcPts val="81"/>
              </a:spcBef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2700" marR="210900" algn="just">
              <a:spcBef>
                <a:spcPts val="81"/>
              </a:spcBef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Από την άλλη, οι προσανατολισμένοι στις </a:t>
            </a:r>
            <a:r>
              <a:rPr lang="el-GR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σχέσεις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ηγέτες απέδιδαν καλύτερα σε μετρίως ευνοϊκές καταστάσεις</a:t>
            </a:r>
          </a:p>
        </p:txBody>
      </p:sp>
      <p:sp>
        <p:nvSpPr>
          <p:cNvPr id="18" name="object 5"/>
          <p:cNvSpPr/>
          <p:nvPr/>
        </p:nvSpPr>
        <p:spPr>
          <a:xfrm>
            <a:off x="4343400" y="1600200"/>
            <a:ext cx="4648200" cy="426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04800" y="374523"/>
            <a:ext cx="85344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ΘΕΩΡΙΕΣ ΗΓΕΣΙΑΣ</a:t>
            </a:r>
            <a:endParaRPr lang="el-GR" sz="54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1462913"/>
            <a:ext cx="5667819" cy="11793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70"/>
              </a:lnSpc>
              <a:spcBef>
                <a:spcPts val="138"/>
              </a:spcBef>
            </a:pPr>
            <a:endParaRPr sz="2700">
              <a:latin typeface="Calibri"/>
              <a:cs typeface="Calibri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0" y="1295400"/>
            <a:ext cx="9144000" cy="74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ts val="5090"/>
              </a:lnSpc>
              <a:spcBef>
                <a:spcPts val="254"/>
              </a:spcBef>
            </a:pPr>
            <a:r>
              <a:rPr lang="el-GR" sz="22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Καταστασιακή</a:t>
            </a:r>
            <a:r>
              <a:rPr lang="el-GR" sz="2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θεωρία της ηγεσίας </a:t>
            </a:r>
            <a:r>
              <a:rPr lang="el-GR" sz="22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Situational</a:t>
            </a:r>
            <a:r>
              <a:rPr lang="el-GR" sz="2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2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Leadership</a:t>
            </a:r>
            <a:r>
              <a:rPr lang="el-GR" sz="2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2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l-GR" sz="24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ry</a:t>
            </a:r>
            <a:endParaRPr lang="el-GR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228600" y="3657600"/>
            <a:ext cx="8915400" cy="2611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ts val="2545"/>
              </a:lnSpc>
              <a:spcBef>
                <a:spcPts val="127"/>
              </a:spcBef>
            </a:pPr>
            <a:r>
              <a:rPr lang="el-GR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l-GR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Κατευθυντικό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: Ο ηγέτης καθορίζει ρόλους και υποδεικνύει στους εργαζομένους τι, πώς, πότε και πού να κάνουν διάφορες εργασίες.</a:t>
            </a:r>
          </a:p>
          <a:p>
            <a:pPr marL="12700" marR="1644541" algn="just">
              <a:lnSpc>
                <a:spcPts val="2590"/>
              </a:lnSpc>
              <a:spcBef>
                <a:spcPts val="873"/>
              </a:spcBef>
            </a:pPr>
            <a:r>
              <a:rPr lang="el-GR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l-GR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Ενισχυτικό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: Ο ηγέτης επιδεικνύει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κατευθυντική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και υποστηρικτική συμπεριφορά.</a:t>
            </a:r>
          </a:p>
          <a:p>
            <a:pPr marL="12700" marR="45720" algn="just">
              <a:lnSpc>
                <a:spcPct val="101725"/>
              </a:lnSpc>
              <a:spcBef>
                <a:spcPts val="655"/>
              </a:spcBef>
            </a:pPr>
            <a:r>
              <a:rPr lang="el-GR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l-GR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Συμμετοχικό: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Ο ηγέτης και οι ακόλουθοι λαμβάνουν από κοινού αποφάσεις· κύριος ρόλος του ηγέτη είναι η διευκόλυνση και η επικοινωνία.</a:t>
            </a:r>
          </a:p>
          <a:p>
            <a:pPr marL="12700" marR="45720" algn="just">
              <a:lnSpc>
                <a:spcPct val="101725"/>
              </a:lnSpc>
              <a:spcBef>
                <a:spcPts val="540"/>
              </a:spcBef>
            </a:pPr>
            <a:r>
              <a:rPr lang="el-GR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</a:t>
            </a:r>
            <a:r>
              <a:rPr lang="el-GR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Εκχώρησης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: Ο ηγέτης παρέχει λίγες κατευθύνσεις ή υποστήριξη.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457200" y="2133600"/>
            <a:ext cx="8382000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ts val="2590"/>
              </a:lnSpc>
              <a:spcBef>
                <a:spcPts val="117"/>
              </a:spcBef>
              <a:buClr>
                <a:srgbClr val="FFFF00"/>
              </a:buClr>
              <a:buFont typeface="Wingdings" pitchFamily="2" charset="2"/>
              <a:buChar char="q"/>
            </a:pPr>
            <a:r>
              <a:rPr lang="el-GR" sz="2200" dirty="0" smtClean="0">
                <a:latin typeface="Arial" pitchFamily="34" charset="0"/>
                <a:cs typeface="Arial" pitchFamily="34" charset="0"/>
              </a:rPr>
              <a:t>Έχουμε 4 στιλ ηγεσίας τα οποία συνδέονται με τα 4 στάδια της ετοιμότητας των ακολούθων:</a:t>
            </a:r>
          </a:p>
        </p:txBody>
      </p:sp>
      <p:sp>
        <p:nvSpPr>
          <p:cNvPr id="18" name="17 - Ορθογώνιο"/>
          <p:cNvSpPr/>
          <p:nvPr/>
        </p:nvSpPr>
        <p:spPr>
          <a:xfrm>
            <a:off x="381000" y="3048000"/>
            <a:ext cx="4800600" cy="386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46657">
              <a:lnSpc>
                <a:spcPct val="101725"/>
              </a:lnSpc>
              <a:spcBef>
                <a:spcPts val="1553"/>
              </a:spcBef>
            </a:pPr>
            <a:r>
              <a:rPr lang="el-GR" sz="2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Ο  Ηγέτης - 4 στιλ ηγεσίας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381000" y="374523"/>
            <a:ext cx="8305799" cy="7684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ΟΡΙΣΜΟΣ ΤΗΣ ΗΓΕΣΙΑΣ</a:t>
            </a:r>
            <a:endParaRPr lang="el-GR" sz="54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4800" y="1549019"/>
            <a:ext cx="8534400" cy="41659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81">
              <a:lnSpc>
                <a:spcPts val="3360"/>
              </a:lnSpc>
              <a:spcBef>
                <a:spcPts val="168"/>
              </a:spcBef>
              <a:buClr>
                <a:srgbClr val="FF0000"/>
              </a:buClr>
              <a:buFont typeface="Wingdings" pitchFamily="2" charset="2"/>
              <a:buChar char="v"/>
            </a:pPr>
            <a:endParaRPr lang="el-GR" sz="4400" spc="0" baseline="3413" dirty="0" smtClean="0">
              <a:latin typeface="Calibri"/>
              <a:cs typeface="Calibri"/>
            </a:endParaRPr>
          </a:p>
          <a:p>
            <a:pPr marL="12700" marR="61081" algn="just">
              <a:lnSpc>
                <a:spcPts val="3360"/>
              </a:lnSpc>
              <a:spcBef>
                <a:spcPts val="168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sz="4400" spc="0" baseline="3413" smtClean="0">
                <a:latin typeface="Calibri"/>
                <a:cs typeface="Calibri"/>
              </a:rPr>
              <a:t>Η </a:t>
            </a:r>
            <a:r>
              <a:rPr sz="4400" spc="0" baseline="3413" dirty="0" smtClean="0">
                <a:latin typeface="Calibri"/>
                <a:cs typeface="Calibri"/>
              </a:rPr>
              <a:t>δι</a:t>
            </a:r>
            <a:r>
              <a:rPr sz="4400" spc="-34" baseline="3413" dirty="0" smtClean="0">
                <a:latin typeface="Calibri"/>
                <a:cs typeface="Calibri"/>
              </a:rPr>
              <a:t>α</a:t>
            </a:r>
            <a:r>
              <a:rPr sz="4400" spc="0" baseline="3413" dirty="0" smtClean="0">
                <a:latin typeface="Calibri"/>
                <a:cs typeface="Calibri"/>
              </a:rPr>
              <a:t>δι</a:t>
            </a:r>
            <a:r>
              <a:rPr sz="4400" spc="-109" baseline="3413" dirty="0" smtClean="0">
                <a:latin typeface="Calibri"/>
                <a:cs typeface="Calibri"/>
              </a:rPr>
              <a:t>κ</a:t>
            </a:r>
            <a:r>
              <a:rPr sz="4400" spc="-29" baseline="3413" dirty="0" smtClean="0">
                <a:latin typeface="Calibri"/>
                <a:cs typeface="Calibri"/>
              </a:rPr>
              <a:t>α</a:t>
            </a:r>
            <a:r>
              <a:rPr sz="4400" spc="0" baseline="3413" dirty="0" smtClean="0">
                <a:latin typeface="Calibri"/>
                <a:cs typeface="Calibri"/>
              </a:rPr>
              <a:t>σία</a:t>
            </a:r>
            <a:r>
              <a:rPr sz="4400" spc="-19" baseline="3413" dirty="0" smtClean="0">
                <a:latin typeface="Calibri"/>
                <a:cs typeface="Calibri"/>
              </a:rPr>
              <a:t> </a:t>
            </a:r>
            <a:r>
              <a:rPr sz="4400" spc="0" baseline="3413" dirty="0" smtClean="0">
                <a:latin typeface="Calibri"/>
                <a:cs typeface="Calibri"/>
              </a:rPr>
              <a:t>επηρ</a:t>
            </a:r>
            <a:r>
              <a:rPr sz="4400" spc="-29" baseline="3413" dirty="0" smtClean="0">
                <a:latin typeface="Calibri"/>
                <a:cs typeface="Calibri"/>
              </a:rPr>
              <a:t>εα</a:t>
            </a:r>
            <a:r>
              <a:rPr sz="4400" spc="0" baseline="3413" dirty="0" smtClean="0">
                <a:latin typeface="Calibri"/>
                <a:cs typeface="Calibri"/>
              </a:rPr>
              <a:t>σ</a:t>
            </a:r>
            <a:r>
              <a:rPr sz="4400" spc="-19" baseline="3413" dirty="0" smtClean="0">
                <a:latin typeface="Calibri"/>
                <a:cs typeface="Calibri"/>
              </a:rPr>
              <a:t>μ</a:t>
            </a:r>
            <a:r>
              <a:rPr sz="4400" spc="0" baseline="3413" dirty="0" smtClean="0">
                <a:latin typeface="Calibri"/>
                <a:cs typeface="Calibri"/>
              </a:rPr>
              <a:t>ού </a:t>
            </a:r>
            <a:r>
              <a:rPr sz="4400" b="1" spc="-25" baseline="3413" smtClean="0">
                <a:solidFill>
                  <a:srgbClr val="FFC000"/>
                </a:solidFill>
                <a:latin typeface="Calibri"/>
                <a:cs typeface="Calibri"/>
              </a:rPr>
              <a:t>τ</a:t>
            </a:r>
            <a:r>
              <a:rPr sz="4400" b="1" spc="-9" baseline="3413" smtClean="0">
                <a:solidFill>
                  <a:srgbClr val="FFC000"/>
                </a:solidFill>
                <a:latin typeface="Calibri"/>
                <a:cs typeface="Calibri"/>
              </a:rPr>
              <a:t>ω</a:t>
            </a:r>
            <a:r>
              <a:rPr sz="4400" b="1" spc="0" baseline="3413" smtClean="0">
                <a:solidFill>
                  <a:srgbClr val="FFC000"/>
                </a:solidFill>
                <a:latin typeface="Calibri"/>
                <a:cs typeface="Calibri"/>
              </a:rPr>
              <a:t>ν </a:t>
            </a:r>
            <a:r>
              <a:rPr lang="el-GR" sz="4400" b="1" baseline="3413" dirty="0" smtClean="0">
                <a:solidFill>
                  <a:srgbClr val="FFC000"/>
                </a:solidFill>
                <a:latin typeface="Calibri"/>
                <a:cs typeface="Calibri"/>
              </a:rPr>
              <a:t>στάσεων και</a:t>
            </a:r>
            <a:r>
              <a:rPr sz="4400" b="1" spc="-29" baseline="3413" smtClean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4400" b="1" spc="0" baseline="3413" smtClean="0">
                <a:solidFill>
                  <a:srgbClr val="FFC000"/>
                </a:solidFill>
                <a:latin typeface="Calibri"/>
                <a:cs typeface="Calibri"/>
              </a:rPr>
              <a:t>της</a:t>
            </a:r>
            <a:r>
              <a:rPr lang="el-GR" sz="4400" b="1" spc="0" dirty="0" smtClean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4400" b="1" spc="0" baseline="1706" smtClean="0">
                <a:solidFill>
                  <a:srgbClr val="FFC000"/>
                </a:solidFill>
                <a:latin typeface="Calibri"/>
                <a:cs typeface="Calibri"/>
              </a:rPr>
              <a:t>συμπεριφοράς</a:t>
            </a:r>
            <a:r>
              <a:rPr sz="4400" spc="-34" baseline="1706" smtClean="0">
                <a:latin typeface="Calibri"/>
                <a:cs typeface="Calibri"/>
              </a:rPr>
              <a:t> </a:t>
            </a:r>
            <a:r>
              <a:rPr sz="4400" spc="0" baseline="1706" dirty="0" smtClean="0">
                <a:latin typeface="Calibri"/>
                <a:cs typeface="Calibri"/>
              </a:rPr>
              <a:t>μιας</a:t>
            </a:r>
            <a:r>
              <a:rPr sz="4400" spc="-9" baseline="1706" dirty="0" smtClean="0">
                <a:latin typeface="Calibri"/>
                <a:cs typeface="Calibri"/>
              </a:rPr>
              <a:t> </a:t>
            </a:r>
            <a:r>
              <a:rPr sz="4400" spc="0" baseline="1706" dirty="0" smtClean="0">
                <a:latin typeface="Calibri"/>
                <a:cs typeface="Calibri"/>
              </a:rPr>
              <a:t>μι</a:t>
            </a:r>
            <a:r>
              <a:rPr sz="4400" spc="-29" baseline="1706" dirty="0" smtClean="0">
                <a:latin typeface="Calibri"/>
                <a:cs typeface="Calibri"/>
              </a:rPr>
              <a:t>κ</a:t>
            </a:r>
            <a:r>
              <a:rPr sz="4400" spc="0" baseline="1706" dirty="0" smtClean="0">
                <a:latin typeface="Calibri"/>
                <a:cs typeface="Calibri"/>
              </a:rPr>
              <a:t>ρής </a:t>
            </a:r>
            <a:r>
              <a:rPr sz="4400" spc="0" baseline="1706" smtClean="0">
                <a:latin typeface="Calibri"/>
                <a:cs typeface="Calibri"/>
              </a:rPr>
              <a:t>ή</a:t>
            </a:r>
            <a:r>
              <a:rPr sz="4400" spc="-9" baseline="1706" smtClean="0">
                <a:latin typeface="Calibri"/>
                <a:cs typeface="Calibri"/>
              </a:rPr>
              <a:t> </a:t>
            </a:r>
            <a:r>
              <a:rPr sz="4400" spc="0" baseline="1706" smtClean="0">
                <a:latin typeface="Calibri"/>
                <a:cs typeface="Calibri"/>
              </a:rPr>
              <a:t>μ</a:t>
            </a:r>
            <a:r>
              <a:rPr sz="4400" spc="4" baseline="1706" smtClean="0">
                <a:latin typeface="Calibri"/>
                <a:cs typeface="Calibri"/>
              </a:rPr>
              <a:t>ε</a:t>
            </a:r>
            <a:r>
              <a:rPr sz="4400" spc="0" baseline="1706" smtClean="0">
                <a:latin typeface="Calibri"/>
                <a:cs typeface="Calibri"/>
              </a:rPr>
              <a:t>γάλης</a:t>
            </a:r>
            <a:r>
              <a:rPr lang="el-GR" sz="4400" spc="0" baseline="1706" dirty="0" smtClean="0">
                <a:latin typeface="Calibri"/>
                <a:cs typeface="Calibri"/>
              </a:rPr>
              <a:t>, τυπικής ή </a:t>
            </a:r>
            <a:r>
              <a:rPr lang="el-GR" sz="4400" baseline="1706" dirty="0" smtClean="0">
                <a:latin typeface="Calibri"/>
                <a:cs typeface="Calibri"/>
              </a:rPr>
              <a:t>ά</a:t>
            </a:r>
            <a:r>
              <a:rPr lang="el-GR" sz="4400" spc="0" baseline="1706" dirty="0" smtClean="0">
                <a:latin typeface="Calibri"/>
                <a:cs typeface="Calibri"/>
              </a:rPr>
              <a:t>τυπης</a:t>
            </a:r>
            <a:r>
              <a:rPr sz="4400" spc="-9" baseline="1706" smtClean="0">
                <a:latin typeface="Calibri"/>
                <a:cs typeface="Calibri"/>
              </a:rPr>
              <a:t> </a:t>
            </a:r>
            <a:r>
              <a:rPr sz="4400" spc="0" baseline="1706" smtClean="0">
                <a:latin typeface="Calibri"/>
                <a:cs typeface="Calibri"/>
              </a:rPr>
              <a:t>ομ</a:t>
            </a:r>
            <a:r>
              <a:rPr sz="4400" spc="-50" baseline="1706" smtClean="0">
                <a:latin typeface="Calibri"/>
                <a:cs typeface="Calibri"/>
              </a:rPr>
              <a:t>ά</a:t>
            </a:r>
            <a:r>
              <a:rPr sz="4400" spc="0" baseline="1706" smtClean="0">
                <a:latin typeface="Calibri"/>
                <a:cs typeface="Calibri"/>
              </a:rPr>
              <a:t>δας</a:t>
            </a:r>
            <a:r>
              <a:rPr lang="el-GR" sz="4400" spc="0" dirty="0" smtClean="0">
                <a:latin typeface="Calibri"/>
                <a:cs typeface="Calibri"/>
              </a:rPr>
              <a:t> </a:t>
            </a:r>
            <a:r>
              <a:rPr sz="4400" spc="0" baseline="1706" smtClean="0">
                <a:latin typeface="Calibri"/>
                <a:cs typeface="Calibri"/>
              </a:rPr>
              <a:t>αν</a:t>
            </a:r>
            <a:r>
              <a:rPr sz="4400" spc="-14" baseline="1706" smtClean="0">
                <a:latin typeface="Calibri"/>
                <a:cs typeface="Calibri"/>
              </a:rPr>
              <a:t>θ</a:t>
            </a:r>
            <a:r>
              <a:rPr sz="4400" spc="0" baseline="1706" smtClean="0">
                <a:latin typeface="Calibri"/>
                <a:cs typeface="Calibri"/>
              </a:rPr>
              <a:t>ρώ</a:t>
            </a:r>
            <a:r>
              <a:rPr sz="4400" spc="-29" baseline="1706" smtClean="0">
                <a:latin typeface="Calibri"/>
                <a:cs typeface="Calibri"/>
              </a:rPr>
              <a:t>π</a:t>
            </a:r>
            <a:r>
              <a:rPr sz="4400" spc="-9" baseline="1706" smtClean="0">
                <a:latin typeface="Calibri"/>
                <a:cs typeface="Calibri"/>
              </a:rPr>
              <a:t>ω</a:t>
            </a:r>
            <a:r>
              <a:rPr sz="4400" spc="0" baseline="1706" smtClean="0">
                <a:latin typeface="Calibri"/>
                <a:cs typeface="Calibri"/>
              </a:rPr>
              <a:t>ν</a:t>
            </a:r>
            <a:r>
              <a:rPr sz="4400" spc="-25" baseline="1706" smtClean="0">
                <a:latin typeface="Calibri"/>
                <a:cs typeface="Calibri"/>
              </a:rPr>
              <a:t> </a:t>
            </a:r>
            <a:r>
              <a:rPr sz="4400" spc="0" baseline="1706" dirty="0" smtClean="0">
                <a:latin typeface="Calibri"/>
                <a:cs typeface="Calibri"/>
              </a:rPr>
              <a:t>από </a:t>
            </a:r>
            <a:r>
              <a:rPr sz="4400" spc="0" baseline="1706" smtClean="0">
                <a:latin typeface="Calibri"/>
                <a:cs typeface="Calibri"/>
              </a:rPr>
              <a:t>ένα </a:t>
            </a:r>
            <a:r>
              <a:rPr sz="4400" spc="-9" baseline="1706" smtClean="0">
                <a:latin typeface="Calibri"/>
                <a:cs typeface="Calibri"/>
              </a:rPr>
              <a:t>ά</a:t>
            </a:r>
            <a:r>
              <a:rPr sz="4400" spc="-29" baseline="1706" smtClean="0">
                <a:latin typeface="Calibri"/>
                <a:cs typeface="Calibri"/>
              </a:rPr>
              <a:t>τ</a:t>
            </a:r>
            <a:r>
              <a:rPr sz="4400" spc="0" baseline="1706" smtClean="0">
                <a:latin typeface="Calibri"/>
                <a:cs typeface="Calibri"/>
              </a:rPr>
              <a:t>ο</a:t>
            </a:r>
            <a:r>
              <a:rPr sz="4400" spc="-19" baseline="1706" smtClean="0">
                <a:latin typeface="Calibri"/>
                <a:cs typeface="Calibri"/>
              </a:rPr>
              <a:t>μ</a:t>
            </a:r>
            <a:r>
              <a:rPr sz="4400" spc="0" baseline="1706" smtClean="0">
                <a:latin typeface="Calibri"/>
                <a:cs typeface="Calibri"/>
              </a:rPr>
              <a:t>ο</a:t>
            </a:r>
            <a:r>
              <a:rPr lang="el-GR" sz="4400" spc="0" baseline="1706" dirty="0" smtClean="0">
                <a:latin typeface="Calibri"/>
                <a:cs typeface="Calibri"/>
              </a:rPr>
              <a:t> (ηγέτη),</a:t>
            </a:r>
            <a:r>
              <a:rPr sz="4400" spc="0" baseline="1706" smtClean="0">
                <a:latin typeface="Calibri"/>
                <a:cs typeface="Calibri"/>
              </a:rPr>
              <a:t> </a:t>
            </a:r>
            <a:r>
              <a:rPr sz="4400" spc="0" baseline="1706" dirty="0" smtClean="0">
                <a:latin typeface="Calibri"/>
                <a:cs typeface="Calibri"/>
              </a:rPr>
              <a:t>με </a:t>
            </a:r>
            <a:r>
              <a:rPr sz="4400" spc="0" baseline="1706" smtClean="0">
                <a:latin typeface="Calibri"/>
                <a:cs typeface="Calibri"/>
              </a:rPr>
              <a:t>τέ</a:t>
            </a:r>
            <a:r>
              <a:rPr sz="4400" spc="-29" baseline="1706" smtClean="0">
                <a:latin typeface="Calibri"/>
                <a:cs typeface="Calibri"/>
              </a:rPr>
              <a:t>τ</a:t>
            </a:r>
            <a:r>
              <a:rPr sz="4400" spc="0" baseline="1706" smtClean="0">
                <a:latin typeface="Calibri"/>
                <a:cs typeface="Calibri"/>
              </a:rPr>
              <a:t>οιο </a:t>
            </a:r>
            <a:r>
              <a:rPr sz="4400" spc="-14" baseline="1706" smtClean="0">
                <a:latin typeface="Calibri"/>
                <a:cs typeface="Calibri"/>
              </a:rPr>
              <a:t>τ</a:t>
            </a:r>
            <a:r>
              <a:rPr sz="4400" spc="0" baseline="1706" smtClean="0">
                <a:latin typeface="Calibri"/>
                <a:cs typeface="Calibri"/>
              </a:rPr>
              <a:t>ρόπο</a:t>
            </a:r>
            <a:r>
              <a:rPr lang="el-GR" sz="4400" spc="0" dirty="0" smtClean="0">
                <a:latin typeface="Calibri"/>
                <a:cs typeface="Calibri"/>
              </a:rPr>
              <a:t> </a:t>
            </a:r>
            <a:r>
              <a:rPr sz="4400" spc="0" baseline="1706" smtClean="0">
                <a:latin typeface="Calibri"/>
                <a:cs typeface="Calibri"/>
              </a:rPr>
              <a:t>ώ</a:t>
            </a:r>
            <a:r>
              <a:rPr sz="4400" spc="34" baseline="1706" smtClean="0">
                <a:latin typeface="Calibri"/>
                <a:cs typeface="Calibri"/>
              </a:rPr>
              <a:t>σ</a:t>
            </a:r>
            <a:r>
              <a:rPr sz="4400" spc="0" baseline="1706" smtClean="0">
                <a:latin typeface="Calibri"/>
                <a:cs typeface="Calibri"/>
              </a:rPr>
              <a:t>τε</a:t>
            </a:r>
            <a:r>
              <a:rPr sz="4400" spc="-14" baseline="1706" smtClean="0">
                <a:latin typeface="Calibri"/>
                <a:cs typeface="Calibri"/>
              </a:rPr>
              <a:t> </a:t>
            </a:r>
            <a:r>
              <a:rPr sz="4400" b="1" spc="-29" baseline="1706" smtClean="0">
                <a:solidFill>
                  <a:srgbClr val="FFC000"/>
                </a:solidFill>
                <a:latin typeface="Calibri"/>
                <a:cs typeface="Calibri"/>
              </a:rPr>
              <a:t>ε</a:t>
            </a:r>
            <a:r>
              <a:rPr sz="4400" b="1" spc="0" baseline="1706" smtClean="0">
                <a:solidFill>
                  <a:srgbClr val="FFC000"/>
                </a:solidFill>
                <a:latin typeface="Calibri"/>
                <a:cs typeface="Calibri"/>
              </a:rPr>
              <a:t>θε</a:t>
            </a:r>
            <a:r>
              <a:rPr sz="4400" b="1" spc="-29" baseline="1706" smtClean="0">
                <a:solidFill>
                  <a:srgbClr val="FFC000"/>
                </a:solidFill>
                <a:latin typeface="Calibri"/>
                <a:cs typeface="Calibri"/>
              </a:rPr>
              <a:t>λ</a:t>
            </a:r>
            <a:r>
              <a:rPr sz="4400" b="1" spc="0" baseline="1706" smtClean="0">
                <a:solidFill>
                  <a:srgbClr val="FFC000"/>
                </a:solidFill>
                <a:latin typeface="Calibri"/>
                <a:cs typeface="Calibri"/>
              </a:rPr>
              <a:t>ο</a:t>
            </a:r>
            <a:r>
              <a:rPr sz="4400" b="1" spc="25" baseline="1706" smtClean="0">
                <a:solidFill>
                  <a:srgbClr val="FFC000"/>
                </a:solidFill>
                <a:latin typeface="Calibri"/>
                <a:cs typeface="Calibri"/>
              </a:rPr>
              <a:t>ν</a:t>
            </a:r>
            <a:r>
              <a:rPr sz="4400" b="1" spc="0" baseline="1706" smtClean="0">
                <a:solidFill>
                  <a:srgbClr val="FFC000"/>
                </a:solidFill>
                <a:latin typeface="Calibri"/>
                <a:cs typeface="Calibri"/>
              </a:rPr>
              <a:t>τι</a:t>
            </a:r>
            <a:r>
              <a:rPr sz="4400" b="1" spc="-119" baseline="1706" smtClean="0">
                <a:solidFill>
                  <a:srgbClr val="FFC000"/>
                </a:solidFill>
                <a:latin typeface="Calibri"/>
                <a:cs typeface="Calibri"/>
              </a:rPr>
              <a:t>κ</a:t>
            </a:r>
            <a:r>
              <a:rPr sz="4400" b="1" spc="0" baseline="1706" smtClean="0">
                <a:solidFill>
                  <a:srgbClr val="FFC000"/>
                </a:solidFill>
                <a:latin typeface="Calibri"/>
                <a:cs typeface="Calibri"/>
              </a:rPr>
              <a:t>ά</a:t>
            </a:r>
            <a:r>
              <a:rPr lang="el-GR" sz="4400" b="1" spc="0" baseline="1706" dirty="0" smtClean="0">
                <a:solidFill>
                  <a:srgbClr val="FFC000"/>
                </a:solidFill>
                <a:latin typeface="Calibri"/>
                <a:cs typeface="Calibri"/>
              </a:rPr>
              <a:t>, πρόθυμα</a:t>
            </a:r>
            <a:r>
              <a:rPr sz="4400" b="1" spc="0" baseline="1706" smtClean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4400" b="1" spc="-119" baseline="1706" dirty="0" smtClean="0">
                <a:solidFill>
                  <a:srgbClr val="FFC000"/>
                </a:solidFill>
                <a:latin typeface="Calibri"/>
                <a:cs typeface="Calibri"/>
              </a:rPr>
              <a:t>κ</a:t>
            </a:r>
            <a:r>
              <a:rPr sz="4400" b="1" spc="0" baseline="1706" dirty="0" smtClean="0">
                <a:solidFill>
                  <a:srgbClr val="FFC000"/>
                </a:solidFill>
                <a:latin typeface="Calibri"/>
                <a:cs typeface="Calibri"/>
              </a:rPr>
              <a:t>αι</a:t>
            </a:r>
            <a:r>
              <a:rPr sz="4400" b="1" spc="-9" baseline="1706" dirty="0" smtClean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4400" b="1" spc="0" baseline="1706" dirty="0" smtClean="0">
                <a:solidFill>
                  <a:srgbClr val="FFC000"/>
                </a:solidFill>
                <a:latin typeface="Calibri"/>
                <a:cs typeface="Calibri"/>
              </a:rPr>
              <a:t>με </a:t>
            </a:r>
            <a:r>
              <a:rPr sz="4400" b="1" spc="0" baseline="1706" smtClean="0">
                <a:solidFill>
                  <a:srgbClr val="FFC000"/>
                </a:solidFill>
                <a:latin typeface="Calibri"/>
                <a:cs typeface="Calibri"/>
              </a:rPr>
              <a:t>τ</a:t>
            </a:r>
            <a:r>
              <a:rPr sz="4400" b="1" spc="-79" baseline="1706" smtClean="0">
                <a:solidFill>
                  <a:srgbClr val="FFC000"/>
                </a:solidFill>
                <a:latin typeface="Calibri"/>
                <a:cs typeface="Calibri"/>
              </a:rPr>
              <a:t>η</a:t>
            </a:r>
            <a:r>
              <a:rPr sz="4400" b="1" spc="0" baseline="1706" smtClean="0">
                <a:solidFill>
                  <a:srgbClr val="FFC000"/>
                </a:solidFill>
                <a:latin typeface="Calibri"/>
                <a:cs typeface="Calibri"/>
              </a:rPr>
              <a:t>ν</a:t>
            </a:r>
            <a:r>
              <a:rPr sz="4400" b="1" spc="19" baseline="1706" smtClean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4400" b="1" spc="-114" baseline="1706" smtClean="0">
                <a:solidFill>
                  <a:srgbClr val="FFC000"/>
                </a:solidFill>
                <a:latin typeface="Calibri"/>
                <a:cs typeface="Calibri"/>
              </a:rPr>
              <a:t>κ</a:t>
            </a:r>
            <a:r>
              <a:rPr sz="4400" b="1" spc="0" baseline="1706" smtClean="0">
                <a:solidFill>
                  <a:srgbClr val="FFC000"/>
                </a:solidFill>
                <a:latin typeface="Calibri"/>
                <a:cs typeface="Calibri"/>
              </a:rPr>
              <a:t>α</a:t>
            </a:r>
            <a:r>
              <a:rPr sz="4400" b="1" spc="-19" baseline="1706" smtClean="0">
                <a:solidFill>
                  <a:srgbClr val="FFC000"/>
                </a:solidFill>
                <a:latin typeface="Calibri"/>
                <a:cs typeface="Calibri"/>
              </a:rPr>
              <a:t>τ</a:t>
            </a:r>
            <a:r>
              <a:rPr sz="4400" b="1" spc="0" baseline="1706" smtClean="0">
                <a:solidFill>
                  <a:srgbClr val="FFC000"/>
                </a:solidFill>
                <a:latin typeface="Calibri"/>
                <a:cs typeface="Calibri"/>
              </a:rPr>
              <a:t>ά</a:t>
            </a:r>
            <a:r>
              <a:rPr sz="4400" b="1" spc="29" baseline="1706" smtClean="0">
                <a:solidFill>
                  <a:srgbClr val="FFC000"/>
                </a:solidFill>
                <a:latin typeface="Calibri"/>
                <a:cs typeface="Calibri"/>
              </a:rPr>
              <a:t>λ</a:t>
            </a:r>
            <a:r>
              <a:rPr sz="4400" b="1" spc="0" baseline="1706" smtClean="0">
                <a:solidFill>
                  <a:srgbClr val="FFC000"/>
                </a:solidFill>
                <a:latin typeface="Calibri"/>
                <a:cs typeface="Calibri"/>
              </a:rPr>
              <a:t>ληλη</a:t>
            </a:r>
            <a:r>
              <a:rPr lang="el-GR" sz="4400" b="1" spc="0" dirty="0" smtClean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4400" b="1" spc="0" baseline="1706" smtClean="0">
                <a:solidFill>
                  <a:srgbClr val="FFC000"/>
                </a:solidFill>
                <a:latin typeface="Calibri"/>
                <a:cs typeface="Calibri"/>
              </a:rPr>
              <a:t>συ</a:t>
            </a:r>
            <a:r>
              <a:rPr sz="4400" b="1" spc="-14" baseline="1706" smtClean="0">
                <a:solidFill>
                  <a:srgbClr val="FFC000"/>
                </a:solidFill>
                <a:latin typeface="Calibri"/>
                <a:cs typeface="Calibri"/>
              </a:rPr>
              <a:t>ν</a:t>
            </a:r>
            <a:r>
              <a:rPr sz="4400" b="1" spc="0" baseline="1706" smtClean="0">
                <a:solidFill>
                  <a:srgbClr val="FFC000"/>
                </a:solidFill>
                <a:latin typeface="Calibri"/>
                <a:cs typeface="Calibri"/>
              </a:rPr>
              <a:t>ε</a:t>
            </a:r>
            <a:r>
              <a:rPr sz="4400" b="1" spc="-9" baseline="1706" smtClean="0">
                <a:solidFill>
                  <a:srgbClr val="FFC000"/>
                </a:solidFill>
                <a:latin typeface="Calibri"/>
                <a:cs typeface="Calibri"/>
              </a:rPr>
              <a:t>ρ</a:t>
            </a:r>
            <a:r>
              <a:rPr sz="4400" b="1" spc="0" baseline="1706" smtClean="0">
                <a:solidFill>
                  <a:srgbClr val="FFC000"/>
                </a:solidFill>
                <a:latin typeface="Calibri"/>
                <a:cs typeface="Calibri"/>
              </a:rPr>
              <a:t>γ</a:t>
            </a:r>
            <a:r>
              <a:rPr sz="4400" b="1" spc="-29" baseline="1706" smtClean="0">
                <a:solidFill>
                  <a:srgbClr val="FFC000"/>
                </a:solidFill>
                <a:latin typeface="Calibri"/>
                <a:cs typeface="Calibri"/>
              </a:rPr>
              <a:t>α</a:t>
            </a:r>
            <a:r>
              <a:rPr sz="4400" b="1" spc="0" baseline="1706" smtClean="0">
                <a:solidFill>
                  <a:srgbClr val="FFC000"/>
                </a:solidFill>
                <a:latin typeface="Calibri"/>
                <a:cs typeface="Calibri"/>
              </a:rPr>
              <a:t>σία</a:t>
            </a:r>
            <a:r>
              <a:rPr sz="4400" b="1" spc="-34" baseline="1706" smtClean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4400" spc="0" baseline="1706" dirty="0" smtClean="0">
                <a:latin typeface="Calibri"/>
                <a:cs typeface="Calibri"/>
              </a:rPr>
              <a:t>να</a:t>
            </a:r>
            <a:r>
              <a:rPr sz="4400" spc="-9" baseline="1706" dirty="0" smtClean="0">
                <a:latin typeface="Calibri"/>
                <a:cs typeface="Calibri"/>
              </a:rPr>
              <a:t> </a:t>
            </a:r>
            <a:r>
              <a:rPr sz="4400" spc="0" baseline="1706" dirty="0" smtClean="0">
                <a:latin typeface="Calibri"/>
                <a:cs typeface="Calibri"/>
              </a:rPr>
              <a:t>προ</a:t>
            </a:r>
            <a:r>
              <a:rPr sz="4400" spc="14" baseline="1706" dirty="0" smtClean="0">
                <a:latin typeface="Calibri"/>
                <a:cs typeface="Calibri"/>
              </a:rPr>
              <a:t>σ</a:t>
            </a:r>
            <a:r>
              <a:rPr sz="4400" spc="-29" baseline="1706" dirty="0" smtClean="0">
                <a:latin typeface="Calibri"/>
                <a:cs typeface="Calibri"/>
              </a:rPr>
              <a:t>π</a:t>
            </a:r>
            <a:r>
              <a:rPr sz="4400" spc="0" baseline="1706" dirty="0" smtClean="0">
                <a:latin typeface="Calibri"/>
                <a:cs typeface="Calibri"/>
              </a:rPr>
              <a:t>αθούν</a:t>
            </a:r>
            <a:r>
              <a:rPr sz="4400" spc="-29" baseline="1706" dirty="0" smtClean="0">
                <a:latin typeface="Calibri"/>
                <a:cs typeface="Calibri"/>
              </a:rPr>
              <a:t> </a:t>
            </a:r>
            <a:r>
              <a:rPr sz="4400" spc="0" baseline="1706" smtClean="0">
                <a:latin typeface="Calibri"/>
                <a:cs typeface="Calibri"/>
              </a:rPr>
              <a:t>να </a:t>
            </a:r>
            <a:r>
              <a:rPr sz="4400" spc="-79" baseline="1706" smtClean="0">
                <a:latin typeface="Calibri"/>
                <a:cs typeface="Calibri"/>
              </a:rPr>
              <a:t>υ</a:t>
            </a:r>
            <a:r>
              <a:rPr sz="4400" spc="-29" baseline="1706" smtClean="0">
                <a:latin typeface="Calibri"/>
                <a:cs typeface="Calibri"/>
              </a:rPr>
              <a:t>λ</a:t>
            </a:r>
            <a:r>
              <a:rPr sz="4400" spc="0" baseline="1706" smtClean="0">
                <a:latin typeface="Calibri"/>
                <a:cs typeface="Calibri"/>
              </a:rPr>
              <a:t>οποιήσουν</a:t>
            </a:r>
            <a:r>
              <a:rPr lang="el-GR" sz="4400" spc="0" baseline="1706" dirty="0" smtClean="0">
                <a:latin typeface="Calibri"/>
                <a:cs typeface="Calibri"/>
              </a:rPr>
              <a:t> στόχους που απορρέουν </a:t>
            </a:r>
            <a:r>
              <a:rPr lang="el-GR" sz="4400" spc="29" baseline="3413" dirty="0" smtClean="0">
                <a:latin typeface="Calibri"/>
                <a:cs typeface="Calibri"/>
              </a:rPr>
              <a:t>από την αποστολή της ομάδας, με τη μεγαλύτερη δυνατή αποτελεσματικότητα.</a:t>
            </a:r>
          </a:p>
          <a:p>
            <a:pPr marL="12700" marR="61081">
              <a:lnSpc>
                <a:spcPts val="3360"/>
              </a:lnSpc>
              <a:spcBef>
                <a:spcPts val="168"/>
              </a:spcBef>
            </a:pPr>
            <a:endParaRPr sz="4400">
              <a:latin typeface="Calibri"/>
              <a:cs typeface="Calibri"/>
            </a:endParaRPr>
          </a:p>
        </p:txBody>
      </p:sp>
      <p:sp>
        <p:nvSpPr>
          <p:cNvPr id="10" name="object 13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3"/>
          <p:cNvSpPr/>
          <p:nvPr/>
        </p:nvSpPr>
        <p:spPr>
          <a:xfrm>
            <a:off x="0" y="63246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2"/>
          <p:cNvSpPr txBox="1"/>
          <p:nvPr/>
        </p:nvSpPr>
        <p:spPr>
          <a:xfrm>
            <a:off x="5791200" y="5715000"/>
            <a:ext cx="2362200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30"/>
              </a:lnSpc>
              <a:spcBef>
                <a:spcPts val="101"/>
              </a:spcBef>
            </a:pPr>
            <a:r>
              <a:rPr sz="3200" spc="0" baseline="2874" dirty="0" smtClean="0">
                <a:latin typeface="Calibri"/>
                <a:cs typeface="Calibri"/>
              </a:rPr>
              <a:t>(Μπ</a:t>
            </a:r>
            <a:r>
              <a:rPr sz="3200" spc="-9" baseline="2874" dirty="0" smtClean="0">
                <a:latin typeface="Calibri"/>
                <a:cs typeface="Calibri"/>
              </a:rPr>
              <a:t>ο</a:t>
            </a:r>
            <a:r>
              <a:rPr sz="3200" spc="0" baseline="2874" dirty="0" smtClean="0">
                <a:latin typeface="Calibri"/>
                <a:cs typeface="Calibri"/>
              </a:rPr>
              <a:t>υρα</a:t>
            </a:r>
            <a:r>
              <a:rPr sz="3200" spc="14" baseline="2874" dirty="0" smtClean="0">
                <a:latin typeface="Calibri"/>
                <a:cs typeface="Calibri"/>
              </a:rPr>
              <a:t>ν</a:t>
            </a:r>
            <a:r>
              <a:rPr sz="3200" spc="-14" baseline="2874" dirty="0" smtClean="0">
                <a:latin typeface="Calibri"/>
                <a:cs typeface="Calibri"/>
              </a:rPr>
              <a:t>τ</a:t>
            </a:r>
            <a:r>
              <a:rPr sz="3200" spc="0" baseline="2874" dirty="0" smtClean="0">
                <a:latin typeface="Calibri"/>
                <a:cs typeface="Calibri"/>
              </a:rPr>
              <a:t>ά</a:t>
            </a:r>
            <a:r>
              <a:rPr sz="3200" spc="9" baseline="2874" dirty="0" smtClean="0">
                <a:latin typeface="Calibri"/>
                <a:cs typeface="Calibri"/>
              </a:rPr>
              <a:t>ς</a:t>
            </a:r>
            <a:r>
              <a:rPr sz="3200" spc="0" baseline="2874" dirty="0" smtClean="0">
                <a:latin typeface="Calibri"/>
                <a:cs typeface="Calibri"/>
              </a:rPr>
              <a:t>,</a:t>
            </a:r>
            <a:r>
              <a:rPr sz="3200" spc="-117" baseline="2874" dirty="0" smtClean="0">
                <a:latin typeface="Calibri"/>
                <a:cs typeface="Calibri"/>
              </a:rPr>
              <a:t> </a:t>
            </a:r>
            <a:r>
              <a:rPr sz="3200" spc="0" baseline="2874" dirty="0" smtClean="0">
                <a:latin typeface="Calibri"/>
                <a:cs typeface="Calibri"/>
              </a:rPr>
              <a:t>2015</a:t>
            </a:r>
            <a:r>
              <a:rPr sz="2850" spc="0" baseline="2874" dirty="0" smtClean="0">
                <a:latin typeface="Calibri"/>
                <a:cs typeface="Calibri"/>
              </a:rPr>
              <a:t>)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57200" y="374523"/>
            <a:ext cx="83058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ΘΕΩΡΙΕΣ ΗΓΕΣΙΑΣ</a:t>
            </a:r>
            <a:endParaRPr lang="el-GR" sz="54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0" y="1371600"/>
            <a:ext cx="9144000" cy="647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ts val="5090"/>
              </a:lnSpc>
              <a:spcBef>
                <a:spcPts val="254"/>
              </a:spcBef>
            </a:pPr>
            <a:r>
              <a:rPr lang="el-GR" sz="22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Καταστασιακή</a:t>
            </a:r>
            <a:r>
              <a:rPr lang="el-GR" sz="2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θεωρία της ηγεσίας </a:t>
            </a:r>
            <a:r>
              <a:rPr lang="el-GR" sz="22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Situational</a:t>
            </a:r>
            <a:r>
              <a:rPr lang="el-GR" sz="2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2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Leadership</a:t>
            </a:r>
            <a:r>
              <a:rPr lang="el-GR" sz="2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2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Theory</a:t>
            </a:r>
            <a:endParaRPr lang="el-GR" sz="22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228600" y="2286000"/>
            <a:ext cx="6172200" cy="386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46657">
              <a:lnSpc>
                <a:spcPct val="101725"/>
              </a:lnSpc>
              <a:spcBef>
                <a:spcPts val="1553"/>
              </a:spcBef>
            </a:pPr>
            <a:r>
              <a:rPr lang="el-GR" sz="2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Οι Ακόλουθοι - 4 στάδια της ετοιμότητας</a:t>
            </a:r>
          </a:p>
        </p:txBody>
      </p:sp>
      <p:sp>
        <p:nvSpPr>
          <p:cNvPr id="19" name="18 - Ορθογώνιο"/>
          <p:cNvSpPr/>
          <p:nvPr/>
        </p:nvSpPr>
        <p:spPr>
          <a:xfrm>
            <a:off x="152400" y="2819400"/>
            <a:ext cx="8686800" cy="3592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45765" algn="just">
              <a:lnSpc>
                <a:spcPts val="2545"/>
              </a:lnSpc>
              <a:spcBef>
                <a:spcPts val="127"/>
              </a:spcBef>
            </a:pPr>
            <a:r>
              <a:rPr lang="el-GR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Ε1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: Οι εργαζόμενοι είναι </a:t>
            </a:r>
            <a:r>
              <a:rPr lang="el-GR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ανίκανοι και απρόθυμοι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να αναλάβουν ευθύνες για πράξεις τους. Οι ακόλουθοι δεν είναι ικανοί ή δεν τρέφουν εμπιστοσύνη στις δυνάμεις τους.</a:t>
            </a:r>
          </a:p>
          <a:p>
            <a:pPr marL="12700" marR="43110" algn="just">
              <a:lnSpc>
                <a:spcPts val="2545"/>
              </a:lnSpc>
              <a:spcBef>
                <a:spcPts val="127"/>
              </a:spcBef>
            </a:pPr>
            <a:r>
              <a:rPr lang="el-GR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Ε2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: Οι εργαζόμενοι είναι </a:t>
            </a:r>
            <a:r>
              <a:rPr lang="el-GR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ανίκανοι αλλά πρόθυμοι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να διεκπεραιώσουν τις απαιτούμενες εργασίες. Είναι παρακινημένοι, αλλά δεν έχουν τις απαιτούμενες δεξιότητες.</a:t>
            </a:r>
          </a:p>
          <a:p>
            <a:pPr marL="12700" algn="just">
              <a:lnSpc>
                <a:spcPts val="2590"/>
              </a:lnSpc>
              <a:spcBef>
                <a:spcPts val="874"/>
              </a:spcBef>
            </a:pPr>
            <a:r>
              <a:rPr lang="el-GR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Ε3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: Οι εργαζόμενοι είναι </a:t>
            </a:r>
            <a:r>
              <a:rPr lang="el-GR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ικανοί αλλά απρόθυμοι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να κάνουν αυτό που τους ζητάει ο ηγέτης. Οι ακόλουθοι είναι ικανοί, αλλά δεν θέλουν να εργαστούν.</a:t>
            </a:r>
          </a:p>
          <a:p>
            <a:pPr marL="12700" marR="43110" algn="just">
              <a:lnSpc>
                <a:spcPct val="101725"/>
              </a:lnSpc>
              <a:spcBef>
                <a:spcPts val="666"/>
              </a:spcBef>
            </a:pPr>
            <a:r>
              <a:rPr lang="el-GR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Ε4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: Οι εργαζόμενοι </a:t>
            </a:r>
            <a:r>
              <a:rPr lang="el-GR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είναι ικανοί και πρόθυμοι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να κάνουν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ό,τι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τους ζητείται.</a:t>
            </a:r>
          </a:p>
          <a:p>
            <a:pPr marL="12700" marR="45765" algn="just">
              <a:lnSpc>
                <a:spcPct val="101725"/>
              </a:lnSpc>
              <a:spcBef>
                <a:spcPts val="528"/>
              </a:spcBef>
            </a:pPr>
            <a:endParaRPr lang="el-GR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267494"/>
            <a:ext cx="8534400" cy="875506"/>
          </a:xfrm>
        </p:spPr>
        <p:txBody>
          <a:bodyPr>
            <a:noAutofit/>
          </a:bodyPr>
          <a:lstStyle/>
          <a:p>
            <a:pPr algn="ctr"/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ΘΕΩΡΙΕΣ ΗΓΕΣΙΑΣ</a:t>
            </a:r>
            <a:b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l-GR" sz="4800" dirty="0"/>
          </a:p>
        </p:txBody>
      </p:sp>
      <p:sp>
        <p:nvSpPr>
          <p:cNvPr id="3" name="2 - Ορθογώνιο"/>
          <p:cNvSpPr/>
          <p:nvPr/>
        </p:nvSpPr>
        <p:spPr>
          <a:xfrm>
            <a:off x="0" y="1905001"/>
            <a:ext cx="4953000" cy="4670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33808">
              <a:lnSpc>
                <a:spcPts val="2140"/>
              </a:lnSpc>
              <a:spcBef>
                <a:spcPts val="107"/>
              </a:spcBef>
            </a:pPr>
            <a:r>
              <a:rPr lang="el-GR" sz="1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Ηγέτης – </a:t>
            </a:r>
            <a:r>
              <a:rPr lang="el-GR" sz="19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Ακόλουθοι…Ας</a:t>
            </a:r>
            <a:r>
              <a:rPr lang="el-GR" sz="1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τα βάλουμε μαζί</a:t>
            </a:r>
          </a:p>
          <a:p>
            <a:pPr marL="12700" algn="just">
              <a:spcBef>
                <a:spcPts val="826"/>
              </a:spcBef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Η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καταστασιακή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θεωρία της ηγεσίας αντιλαμβάνεται τη σχέση ηγέτη-ακολούθου ως σχέση γονέα-παιδιού.</a:t>
            </a:r>
          </a:p>
          <a:p>
            <a:pPr marL="12700" algn="just">
              <a:spcBef>
                <a:spcPts val="826"/>
              </a:spcBef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12700" algn="just"/>
            <a:r>
              <a:rPr lang="el-GR" sz="2000" dirty="0" smtClean="0">
                <a:latin typeface="Arial" pitchFamily="34" charset="0"/>
                <a:cs typeface="Arial" pitchFamily="34" charset="0"/>
              </a:rPr>
              <a:t>Όπως ακριβώς ο γονιός χαλαρώνει τον έλεγχο, όταν το παιδί γίνεται πιο ώριμο και υπεύθυνο, έτσι πρέπει να ενεργούν και οι ηγέτες.</a:t>
            </a:r>
          </a:p>
          <a:p>
            <a:pPr marL="12700" marR="153541" algn="just">
              <a:spcBef>
                <a:spcPts val="791"/>
              </a:spcBef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Όταν οι ακόλουθοι κατακτούν υψηλότερα επίπεδα ετοιμότητας, ο ηγέτης αντιδράει όχι μόνο μειώνοντας τον έλεγχο επί των δραστηριοτήτων τους, αλλά μειώνοντας και τις σχεσιακές συμπεριφορές.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228600" y="1219200"/>
            <a:ext cx="8763000" cy="641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ts val="5090"/>
              </a:lnSpc>
              <a:spcBef>
                <a:spcPts val="254"/>
              </a:spcBef>
            </a:pPr>
            <a:r>
              <a:rPr lang="el-GR" sz="20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Καταστασιακή</a:t>
            </a:r>
            <a:r>
              <a:rPr lang="el-GR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θεωρία της ηγεσίας </a:t>
            </a:r>
            <a:r>
              <a:rPr lang="el-GR" sz="20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Situational</a:t>
            </a:r>
            <a:r>
              <a:rPr lang="el-GR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Leadership</a:t>
            </a:r>
            <a:r>
              <a:rPr lang="el-GR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Theory</a:t>
            </a:r>
            <a:endParaRPr lang="el-GR" sz="20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7"/>
          <p:cNvSpPr/>
          <p:nvPr/>
        </p:nvSpPr>
        <p:spPr>
          <a:xfrm>
            <a:off x="5029200" y="2362201"/>
            <a:ext cx="3886199" cy="3352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18"/>
          <p:cNvSpPr/>
          <p:nvPr/>
        </p:nvSpPr>
        <p:spPr>
          <a:xfrm>
            <a:off x="0" y="66294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18"/>
          <p:cNvSpPr/>
          <p:nvPr/>
        </p:nvSpPr>
        <p:spPr>
          <a:xfrm>
            <a:off x="0" y="12192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2400" y="267494"/>
            <a:ext cx="8763000" cy="87550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ΘΕΩΡΙΕΣ ΗΓΕΣΙΑΣ</a:t>
            </a:r>
            <a:b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l-GR" sz="4800" dirty="0"/>
          </a:p>
        </p:txBody>
      </p:sp>
      <p:sp>
        <p:nvSpPr>
          <p:cNvPr id="3" name="2 - Ορθογώνιο"/>
          <p:cNvSpPr/>
          <p:nvPr/>
        </p:nvSpPr>
        <p:spPr>
          <a:xfrm>
            <a:off x="152400" y="2667000"/>
            <a:ext cx="8991600" cy="3465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43110" algn="just">
              <a:spcBef>
                <a:spcPts val="127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Αν οι ακόλουθοι ανήκουν στην κατηγορία Ε1 (ανίκανοι και απρόθυμοι):</a:t>
            </a:r>
          </a:p>
          <a:p>
            <a:pPr marL="12700" marR="43110" algn="just">
              <a:spcBef>
                <a:spcPts val="531"/>
              </a:spcBef>
              <a:buClr>
                <a:srgbClr val="FFFF00"/>
              </a:buClr>
            </a:pPr>
            <a:r>
              <a:rPr lang="el-GR" sz="20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κατευθυντικό</a:t>
            </a:r>
            <a:r>
              <a:rPr lang="el-GR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στιλ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(σαφείς οδηγίες)</a:t>
            </a:r>
          </a:p>
          <a:p>
            <a:pPr marL="12700" algn="just">
              <a:spcBef>
                <a:spcPts val="66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Αν οι ακόλουθοι ανήκουν στην κατηγορία Ε2 (ανίκανοι και πρόθυμοι):</a:t>
            </a:r>
          </a:p>
          <a:p>
            <a:pPr marL="12700" marR="43110" algn="just">
              <a:spcBef>
                <a:spcPts val="660"/>
              </a:spcBef>
              <a:buClr>
                <a:srgbClr val="FFFF00"/>
              </a:buClr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ενισχυτικό στιλ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(έντονος προσανατολισμός προς την εργασία και έντονος  προς τις σχέσεις.</a:t>
            </a:r>
          </a:p>
          <a:p>
            <a:pPr marL="12700" marR="43110" algn="just">
              <a:spcBef>
                <a:spcPts val="674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Αν οι ακόλουθοι ανήκουν στην κατηγορία Ε3 (ικανοί και απρόθυμοι): </a:t>
            </a:r>
          </a:p>
          <a:p>
            <a:pPr marL="12700" algn="just">
              <a:spcBef>
                <a:spcPts val="662"/>
              </a:spcBef>
              <a:buClr>
                <a:srgbClr val="FFFF00"/>
              </a:buClr>
            </a:pPr>
            <a:r>
              <a:rPr lang="el-GR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συμμετοχικό στιλ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(υψηλός προσανατολισμός στις σχέσεις)</a:t>
            </a:r>
          </a:p>
          <a:p>
            <a:pPr marL="12700" marR="43110" algn="just">
              <a:spcBef>
                <a:spcPts val="679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Αν οι ακόλουθοι ανήκουν στην κατηγορία Ε4 (ικανοί και πρόθυμοι):</a:t>
            </a:r>
          </a:p>
          <a:p>
            <a:pPr marL="12700" marR="43110" algn="just">
              <a:spcBef>
                <a:spcPts val="660"/>
              </a:spcBef>
              <a:buClr>
                <a:srgbClr val="FFFF00"/>
              </a:buClr>
            </a:pPr>
            <a:r>
              <a:rPr lang="el-GR" sz="2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στιλ εκχώρησης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(λίγες κατευθύνσεις ή υποστήριξη)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304800" y="1981200"/>
            <a:ext cx="7315200" cy="40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46657">
              <a:lnSpc>
                <a:spcPct val="101725"/>
              </a:lnSpc>
              <a:spcBef>
                <a:spcPts val="1553"/>
              </a:spcBef>
            </a:pPr>
            <a:r>
              <a:rPr lang="el-GR" sz="2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Ηγέτης  - Ακόλουθοι  …  Ας τα βάλουμε μαζί 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0" y="1143000"/>
            <a:ext cx="8915400" cy="641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ts val="5090"/>
              </a:lnSpc>
              <a:spcBef>
                <a:spcPts val="254"/>
              </a:spcBef>
            </a:pPr>
            <a:r>
              <a:rPr lang="el-GR" sz="20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Καταστασιακή</a:t>
            </a:r>
            <a:r>
              <a:rPr lang="el-GR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θεωρία της ηγεσίας </a:t>
            </a:r>
            <a:r>
              <a:rPr lang="el-GR" sz="20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Situational</a:t>
            </a:r>
            <a:r>
              <a:rPr lang="el-GR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Leadership</a:t>
            </a:r>
            <a:r>
              <a:rPr lang="el-GR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Theory</a:t>
            </a:r>
            <a:endParaRPr lang="el-GR" sz="20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18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18"/>
          <p:cNvSpPr/>
          <p:nvPr/>
        </p:nvSpPr>
        <p:spPr>
          <a:xfrm>
            <a:off x="0" y="63246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28600" y="69494"/>
            <a:ext cx="8534400" cy="1142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ΣΥΓΧΡΟΝΟΙ ΠΡΟΒΛΗΜΑΤΙΣΜΟΙ</a:t>
            </a:r>
          </a:p>
          <a:p>
            <a:pPr marL="12700" marR="76169" algn="ctr">
              <a:lnSpc>
                <a:spcPts val="4170"/>
              </a:lnSpc>
              <a:spcBef>
                <a:spcPts val="208"/>
              </a:spcBef>
            </a:pPr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ΓΙΑ ΤΗΝ ΗΓΕΣΙΑ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35940" y="1521086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1544065"/>
            <a:ext cx="6690097" cy="9564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2598">
              <a:lnSpc>
                <a:spcPts val="3155"/>
              </a:lnSpc>
              <a:spcBef>
                <a:spcPts val="157"/>
              </a:spcBef>
            </a:pPr>
            <a:r>
              <a:rPr sz="4500" b="1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Χαρ</a:t>
            </a:r>
            <a:r>
              <a:rPr sz="4500" b="1" spc="4" baseline="2730" dirty="0" smtClean="0">
                <a:solidFill>
                  <a:srgbClr val="FF0000"/>
                </a:solidFill>
                <a:latin typeface="Calibri"/>
                <a:cs typeface="Calibri"/>
              </a:rPr>
              <a:t>ι</a:t>
            </a:r>
            <a:r>
              <a:rPr sz="4500" b="1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σ</a:t>
            </a:r>
            <a:r>
              <a:rPr sz="4500" b="1" spc="-19" baseline="2730" dirty="0" smtClean="0">
                <a:solidFill>
                  <a:srgbClr val="FF0000"/>
                </a:solidFill>
                <a:latin typeface="Calibri"/>
                <a:cs typeface="Calibri"/>
              </a:rPr>
              <a:t>μ</a:t>
            </a:r>
            <a:r>
              <a:rPr sz="4500" b="1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ατ</a:t>
            </a:r>
            <a:r>
              <a:rPr sz="4500" b="1" spc="9" baseline="2730" dirty="0" smtClean="0">
                <a:solidFill>
                  <a:srgbClr val="FF0000"/>
                </a:solidFill>
                <a:latin typeface="Calibri"/>
                <a:cs typeface="Calibri"/>
              </a:rPr>
              <a:t>ι</a:t>
            </a:r>
            <a:r>
              <a:rPr sz="4500" b="1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κή </a:t>
            </a:r>
            <a:r>
              <a:rPr sz="4500" b="1" spc="-54" baseline="2730" dirty="0" smtClean="0">
                <a:solidFill>
                  <a:srgbClr val="FF0000"/>
                </a:solidFill>
                <a:latin typeface="Calibri"/>
                <a:cs typeface="Calibri"/>
              </a:rPr>
              <a:t>η</a:t>
            </a:r>
            <a:r>
              <a:rPr sz="4500" b="1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γ</a:t>
            </a:r>
            <a:r>
              <a:rPr sz="4500" b="1" spc="-39" baseline="2730" dirty="0" smtClean="0">
                <a:solidFill>
                  <a:srgbClr val="FF0000"/>
                </a:solidFill>
                <a:latin typeface="Calibri"/>
                <a:cs typeface="Calibri"/>
              </a:rPr>
              <a:t>ε</a:t>
            </a:r>
            <a:r>
              <a:rPr sz="4500" b="1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σία</a:t>
            </a:r>
            <a:endParaRPr sz="3000" b="1">
              <a:solidFill>
                <a:srgbClr val="FF0000"/>
              </a:solidFill>
              <a:latin typeface="Calibri"/>
              <a:cs typeface="Calibri"/>
            </a:endParaRPr>
          </a:p>
          <a:p>
            <a:pPr marL="127304">
              <a:lnSpc>
                <a:spcPct val="101725"/>
              </a:lnSpc>
              <a:spcBef>
                <a:spcPts val="991"/>
              </a:spcBef>
            </a:pPr>
            <a:r>
              <a:rPr sz="2600" spc="0" dirty="0" smtClean="0">
                <a:latin typeface="Arial"/>
                <a:cs typeface="Arial"/>
              </a:rPr>
              <a:t>–</a:t>
            </a:r>
            <a:r>
              <a:rPr sz="2600" spc="89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M</a:t>
            </a:r>
            <a:r>
              <a:rPr sz="2600" spc="-19" dirty="0" smtClean="0">
                <a:latin typeface="Calibri"/>
                <a:cs typeface="Calibri"/>
              </a:rPr>
              <a:t>a</a:t>
            </a:r>
            <a:r>
              <a:rPr sz="2600" spc="0" dirty="0" smtClean="0">
                <a:latin typeface="Calibri"/>
                <a:cs typeface="Calibri"/>
              </a:rPr>
              <a:t>x</a:t>
            </a:r>
            <a:r>
              <a:rPr sz="2600" spc="-9" dirty="0" smtClean="0">
                <a:latin typeface="Calibri"/>
                <a:cs typeface="Calibri"/>
              </a:rPr>
              <a:t> </a:t>
            </a:r>
            <a:r>
              <a:rPr sz="2600" spc="-94" dirty="0" smtClean="0">
                <a:latin typeface="Calibri"/>
                <a:cs typeface="Calibri"/>
              </a:rPr>
              <a:t>W</a:t>
            </a:r>
            <a:r>
              <a:rPr sz="2600" spc="0" dirty="0" smtClean="0">
                <a:latin typeface="Calibri"/>
                <a:cs typeface="Calibri"/>
              </a:rPr>
              <a:t>eber</a:t>
            </a:r>
            <a:r>
              <a:rPr sz="2600" spc="-1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(1920):</a:t>
            </a:r>
            <a:r>
              <a:rPr sz="2600" spc="-2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υ</a:t>
            </a:r>
            <a:r>
              <a:rPr sz="2600" spc="-19" dirty="0" smtClean="0">
                <a:latin typeface="Calibri"/>
                <a:cs typeface="Calibri"/>
              </a:rPr>
              <a:t>π</a:t>
            </a:r>
            <a:r>
              <a:rPr sz="2600" spc="0" dirty="0" smtClean="0">
                <a:latin typeface="Calibri"/>
                <a:cs typeface="Calibri"/>
              </a:rPr>
              <a:t>ά</a:t>
            </a:r>
            <a:r>
              <a:rPr sz="2600" spc="-19" dirty="0" smtClean="0">
                <a:latin typeface="Calibri"/>
                <a:cs typeface="Calibri"/>
              </a:rPr>
              <a:t>ρ</a:t>
            </a:r>
            <a:r>
              <a:rPr sz="2600" spc="-29" dirty="0" smtClean="0">
                <a:latin typeface="Calibri"/>
                <a:cs typeface="Calibri"/>
              </a:rPr>
              <a:t>χ</a:t>
            </a:r>
            <a:r>
              <a:rPr sz="2600" spc="0" dirty="0" smtClean="0">
                <a:latin typeface="Calibri"/>
                <a:cs typeface="Calibri"/>
              </a:rPr>
              <a:t>ουν ά</a:t>
            </a:r>
            <a:r>
              <a:rPr sz="2600" spc="-29" dirty="0" smtClean="0">
                <a:latin typeface="Calibri"/>
                <a:cs typeface="Calibri"/>
              </a:rPr>
              <a:t>τ</a:t>
            </a:r>
            <a:r>
              <a:rPr sz="2600" spc="0" dirty="0" smtClean="0">
                <a:latin typeface="Calibri"/>
                <a:cs typeface="Calibri"/>
              </a:rPr>
              <a:t>ο</a:t>
            </a:r>
            <a:r>
              <a:rPr sz="2600" spc="-19" dirty="0" smtClean="0">
                <a:latin typeface="Calibri"/>
                <a:cs typeface="Calibri"/>
              </a:rPr>
              <a:t>μ</a:t>
            </a:r>
            <a:r>
              <a:rPr sz="2600" spc="0" dirty="0" smtClean="0">
                <a:latin typeface="Calibri"/>
                <a:cs typeface="Calibri"/>
              </a:rPr>
              <a:t>α</a:t>
            </a:r>
            <a:r>
              <a:rPr sz="2600" spc="9" dirty="0" smtClean="0">
                <a:latin typeface="Calibri"/>
                <a:cs typeface="Calibri"/>
              </a:rPr>
              <a:t> </a:t>
            </a:r>
            <a:r>
              <a:rPr sz="2600" spc="-14" dirty="0" smtClean="0">
                <a:latin typeface="Calibri"/>
                <a:cs typeface="Calibri"/>
              </a:rPr>
              <a:t>τ</a:t>
            </a:r>
            <a:r>
              <a:rPr sz="2600" spc="0" dirty="0" smtClean="0">
                <a:latin typeface="Calibri"/>
                <a:cs typeface="Calibri"/>
              </a:rPr>
              <a:t>α οπ</a:t>
            </a:r>
            <a:r>
              <a:rPr sz="2600" spc="-9" dirty="0" smtClean="0">
                <a:latin typeface="Calibri"/>
                <a:cs typeface="Calibri"/>
              </a:rPr>
              <a:t>ο</a:t>
            </a:r>
            <a:r>
              <a:rPr sz="2600" spc="0" dirty="0" smtClean="0">
                <a:latin typeface="Calibri"/>
                <a:cs typeface="Calibri"/>
              </a:rPr>
              <a:t>ία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65679" y="2144395"/>
            <a:ext cx="8657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spc="0" baseline="3150" dirty="0" smtClean="0">
                <a:latin typeface="Calibri"/>
                <a:cs typeface="Calibri"/>
              </a:rPr>
              <a:t>έ</a:t>
            </a:r>
            <a:r>
              <a:rPr sz="3900" spc="-25" baseline="3150" dirty="0" smtClean="0">
                <a:latin typeface="Calibri"/>
                <a:cs typeface="Calibri"/>
              </a:rPr>
              <a:t>χ</a:t>
            </a:r>
            <a:r>
              <a:rPr sz="3900" spc="0" baseline="3150" dirty="0" smtClean="0">
                <a:latin typeface="Calibri"/>
                <a:cs typeface="Calibri"/>
              </a:rPr>
              <a:t>ουν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2540634"/>
            <a:ext cx="7222184" cy="19098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3766">
              <a:lnSpc>
                <a:spcPts val="2750"/>
              </a:lnSpc>
              <a:spcBef>
                <a:spcPts val="137"/>
              </a:spcBef>
            </a:pPr>
            <a:r>
              <a:rPr sz="3900" spc="0" baseline="3150" dirty="0" smtClean="0">
                <a:latin typeface="Calibri"/>
                <a:cs typeface="Calibri"/>
              </a:rPr>
              <a:t>τ</a:t>
            </a:r>
            <a:r>
              <a:rPr sz="3900" spc="-54" baseline="3150" dirty="0" smtClean="0">
                <a:latin typeface="Calibri"/>
                <a:cs typeface="Calibri"/>
              </a:rPr>
              <a:t>η</a:t>
            </a:r>
            <a:r>
              <a:rPr sz="3900" spc="0" baseline="3150" dirty="0" smtClean="0">
                <a:latin typeface="Calibri"/>
                <a:cs typeface="Calibri"/>
              </a:rPr>
              <a:t>ν ι</a:t>
            </a:r>
            <a:r>
              <a:rPr sz="3900" spc="-79" baseline="3150" dirty="0" smtClean="0">
                <a:latin typeface="Calibri"/>
                <a:cs typeface="Calibri"/>
              </a:rPr>
              <a:t>κ</a:t>
            </a:r>
            <a:r>
              <a:rPr sz="3900" spc="0" baseline="3150" dirty="0" smtClean="0">
                <a:latin typeface="Calibri"/>
                <a:cs typeface="Calibri"/>
              </a:rPr>
              <a:t>αν</a:t>
            </a:r>
            <a:r>
              <a:rPr sz="3900" spc="-9" baseline="3150" dirty="0" smtClean="0">
                <a:latin typeface="Calibri"/>
                <a:cs typeface="Calibri"/>
              </a:rPr>
              <a:t>ό</a:t>
            </a:r>
            <a:r>
              <a:rPr sz="3900" spc="0" baseline="3150" dirty="0" smtClean="0">
                <a:latin typeface="Calibri"/>
                <a:cs typeface="Calibri"/>
              </a:rPr>
              <a:t>τ</a:t>
            </a:r>
            <a:r>
              <a:rPr sz="3900" spc="-29" baseline="3150" dirty="0" smtClean="0">
                <a:latin typeface="Calibri"/>
                <a:cs typeface="Calibri"/>
              </a:rPr>
              <a:t>η</a:t>
            </a:r>
            <a:r>
              <a:rPr sz="3900" spc="-14" baseline="3150" dirty="0" smtClean="0">
                <a:latin typeface="Calibri"/>
                <a:cs typeface="Calibri"/>
              </a:rPr>
              <a:t>τ</a:t>
            </a:r>
            <a:r>
              <a:rPr sz="3900" spc="0" baseline="3150" dirty="0" smtClean="0">
                <a:latin typeface="Calibri"/>
                <a:cs typeface="Calibri"/>
              </a:rPr>
              <a:t>α να </a:t>
            </a:r>
            <a:r>
              <a:rPr sz="3900" spc="-9" baseline="3150" dirty="0" smtClean="0">
                <a:latin typeface="Calibri"/>
                <a:cs typeface="Calibri"/>
              </a:rPr>
              <a:t>«</a:t>
            </a:r>
            <a:r>
              <a:rPr sz="3900" spc="-14" baseline="3150" dirty="0" smtClean="0">
                <a:latin typeface="Calibri"/>
                <a:cs typeface="Calibri"/>
              </a:rPr>
              <a:t>μα</a:t>
            </a:r>
            <a:r>
              <a:rPr sz="3900" spc="14" baseline="3150" dirty="0" smtClean="0">
                <a:latin typeface="Calibri"/>
                <a:cs typeface="Calibri"/>
              </a:rPr>
              <a:t>γ</a:t>
            </a:r>
            <a:r>
              <a:rPr sz="3900" spc="0" baseline="3150" dirty="0" smtClean="0">
                <a:latin typeface="Calibri"/>
                <a:cs typeface="Calibri"/>
              </a:rPr>
              <a:t>ν</a:t>
            </a:r>
            <a:r>
              <a:rPr sz="3900" spc="-34" baseline="3150" dirty="0" smtClean="0">
                <a:latin typeface="Calibri"/>
                <a:cs typeface="Calibri"/>
              </a:rPr>
              <a:t>η</a:t>
            </a:r>
            <a:r>
              <a:rPr sz="3900" spc="0" baseline="3150" dirty="0" smtClean="0">
                <a:latin typeface="Calibri"/>
                <a:cs typeface="Calibri"/>
              </a:rPr>
              <a:t>τίζουν»</a:t>
            </a:r>
            <a:r>
              <a:rPr sz="3900" spc="-14" baseline="3150" dirty="0" smtClean="0">
                <a:latin typeface="Calibri"/>
                <a:cs typeface="Calibri"/>
              </a:rPr>
              <a:t> </a:t>
            </a:r>
            <a:r>
              <a:rPr sz="3900" spc="-79" baseline="3150" dirty="0" smtClean="0">
                <a:latin typeface="Calibri"/>
                <a:cs typeface="Calibri"/>
              </a:rPr>
              <a:t>κ</a:t>
            </a:r>
            <a:r>
              <a:rPr sz="3900" spc="0" baseline="3150" dirty="0" smtClean="0">
                <a:latin typeface="Calibri"/>
                <a:cs typeface="Calibri"/>
              </a:rPr>
              <a:t>αι </a:t>
            </a:r>
            <a:r>
              <a:rPr sz="3900" spc="-9" baseline="3150" dirty="0" smtClean="0">
                <a:latin typeface="Calibri"/>
                <a:cs typeface="Calibri"/>
              </a:rPr>
              <a:t>ν</a:t>
            </a:r>
            <a:r>
              <a:rPr sz="3900" spc="0" baseline="3150" dirty="0" smtClean="0">
                <a:latin typeface="Calibri"/>
                <a:cs typeface="Calibri"/>
              </a:rPr>
              <a:t>α εμπ</a:t>
            </a:r>
            <a:r>
              <a:rPr sz="3900" spc="-9" baseline="3150" dirty="0" smtClean="0">
                <a:latin typeface="Calibri"/>
                <a:cs typeface="Calibri"/>
              </a:rPr>
              <a:t>ν</a:t>
            </a:r>
            <a:r>
              <a:rPr sz="3900" spc="0" baseline="3150" dirty="0" smtClean="0">
                <a:latin typeface="Calibri"/>
                <a:cs typeface="Calibri"/>
              </a:rPr>
              <a:t>έουν.</a:t>
            </a:r>
            <a:endParaRPr sz="2600">
              <a:latin typeface="Calibri"/>
              <a:cs typeface="Calibri"/>
            </a:endParaRPr>
          </a:p>
          <a:p>
            <a:pPr marL="413766" marR="79891" indent="-286461">
              <a:lnSpc>
                <a:spcPts val="3120"/>
              </a:lnSpc>
              <a:spcBef>
                <a:spcPts val="1144"/>
              </a:spcBef>
            </a:pPr>
            <a:r>
              <a:rPr sz="2600" spc="0" dirty="0" smtClean="0">
                <a:latin typeface="Arial"/>
                <a:cs typeface="Arial"/>
              </a:rPr>
              <a:t>–</a:t>
            </a:r>
            <a:r>
              <a:rPr sz="2600" spc="89" dirty="0" smtClean="0">
                <a:latin typeface="Arial"/>
                <a:cs typeface="Arial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Χαρακτηρ</a:t>
            </a:r>
            <a:r>
              <a:rPr sz="2600" spc="4" dirty="0" smtClean="0">
                <a:latin typeface="Calibri"/>
                <a:cs typeface="Calibri"/>
              </a:rPr>
              <a:t>ί</a:t>
            </a:r>
            <a:r>
              <a:rPr sz="2600" spc="0" dirty="0" smtClean="0">
                <a:latin typeface="Calibri"/>
                <a:cs typeface="Calibri"/>
              </a:rPr>
              <a:t>ζ</a:t>
            </a:r>
            <a:r>
              <a:rPr sz="2600" spc="-9" dirty="0" smtClean="0">
                <a:latin typeface="Calibri"/>
                <a:cs typeface="Calibri"/>
              </a:rPr>
              <a:t>ο</a:t>
            </a:r>
            <a:r>
              <a:rPr sz="2600" spc="0" dirty="0" smtClean="0">
                <a:latin typeface="Calibri"/>
                <a:cs typeface="Calibri"/>
              </a:rPr>
              <a:t>νται από αυ</a:t>
            </a:r>
            <a:r>
              <a:rPr sz="2600" spc="-25" dirty="0" smtClean="0">
                <a:latin typeface="Calibri"/>
                <a:cs typeface="Calibri"/>
              </a:rPr>
              <a:t>τ</a:t>
            </a:r>
            <a:r>
              <a:rPr sz="2600" spc="0" dirty="0" smtClean="0">
                <a:latin typeface="Calibri"/>
                <a:cs typeface="Calibri"/>
              </a:rPr>
              <a:t>οπεπ</a:t>
            </a:r>
            <a:r>
              <a:rPr sz="2600" spc="-9" dirty="0" smtClean="0">
                <a:latin typeface="Calibri"/>
                <a:cs typeface="Calibri"/>
              </a:rPr>
              <a:t>ο</a:t>
            </a:r>
            <a:r>
              <a:rPr sz="2600" spc="0" dirty="0" smtClean="0">
                <a:latin typeface="Calibri"/>
                <a:cs typeface="Calibri"/>
              </a:rPr>
              <a:t>ί</a:t>
            </a:r>
            <a:r>
              <a:rPr sz="2600" spc="-9" dirty="0" smtClean="0">
                <a:latin typeface="Calibri"/>
                <a:cs typeface="Calibri"/>
              </a:rPr>
              <a:t>θ</a:t>
            </a:r>
            <a:r>
              <a:rPr sz="2600" spc="0" dirty="0" smtClean="0">
                <a:latin typeface="Calibri"/>
                <a:cs typeface="Calibri"/>
              </a:rPr>
              <a:t>ηση,</a:t>
            </a:r>
            <a:r>
              <a:rPr sz="2600" spc="14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ό</a:t>
            </a:r>
            <a:r>
              <a:rPr sz="2600" spc="-9" dirty="0" smtClean="0">
                <a:latin typeface="Calibri"/>
                <a:cs typeface="Calibri"/>
              </a:rPr>
              <a:t>ρ</a:t>
            </a:r>
            <a:r>
              <a:rPr sz="2600" spc="0" dirty="0" smtClean="0">
                <a:latin typeface="Calibri"/>
                <a:cs typeface="Calibri"/>
              </a:rPr>
              <a:t>α</a:t>
            </a:r>
            <a:r>
              <a:rPr sz="2600" spc="-14" dirty="0" smtClean="0">
                <a:latin typeface="Calibri"/>
                <a:cs typeface="Calibri"/>
              </a:rPr>
              <a:t>μ</a:t>
            </a:r>
            <a:r>
              <a:rPr sz="2600" spc="0" dirty="0" smtClean="0">
                <a:latin typeface="Calibri"/>
                <a:cs typeface="Calibri"/>
              </a:rPr>
              <a:t>α, αφ</a:t>
            </a:r>
            <a:r>
              <a:rPr sz="2600" spc="-9" dirty="0" smtClean="0">
                <a:latin typeface="Calibri"/>
                <a:cs typeface="Calibri"/>
              </a:rPr>
              <a:t>ο</a:t>
            </a:r>
            <a:r>
              <a:rPr sz="2600" spc="0" dirty="0" smtClean="0">
                <a:latin typeface="Calibri"/>
                <a:cs typeface="Calibri"/>
              </a:rPr>
              <a:t>σίωση,</a:t>
            </a:r>
            <a:r>
              <a:rPr sz="2600" spc="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πί</a:t>
            </a:r>
            <a:r>
              <a:rPr sz="2600" spc="25" dirty="0" smtClean="0">
                <a:latin typeface="Calibri"/>
                <a:cs typeface="Calibri"/>
              </a:rPr>
              <a:t>σ</a:t>
            </a:r>
            <a:r>
              <a:rPr sz="2600" spc="0" dirty="0" smtClean="0">
                <a:latin typeface="Calibri"/>
                <a:cs typeface="Calibri"/>
              </a:rPr>
              <a:t>τη, φο</a:t>
            </a:r>
            <a:r>
              <a:rPr sz="2600" spc="-9" dirty="0" smtClean="0">
                <a:latin typeface="Calibri"/>
                <a:cs typeface="Calibri"/>
              </a:rPr>
              <a:t>ρ</a:t>
            </a:r>
            <a:r>
              <a:rPr sz="2600" spc="-25" dirty="0" smtClean="0">
                <a:latin typeface="Calibri"/>
                <a:cs typeface="Calibri"/>
              </a:rPr>
              <a:t>έ</a:t>
            </a:r>
            <a:r>
              <a:rPr sz="2600" spc="0" dirty="0" smtClean="0">
                <a:latin typeface="Calibri"/>
                <a:cs typeface="Calibri"/>
              </a:rPr>
              <a:t>ας</a:t>
            </a:r>
            <a:r>
              <a:rPr sz="2600" spc="-14" dirty="0" smtClean="0">
                <a:latin typeface="Calibri"/>
                <a:cs typeface="Calibri"/>
              </a:rPr>
              <a:t> </a:t>
            </a:r>
            <a:r>
              <a:rPr sz="2600" spc="9" dirty="0" smtClean="0">
                <a:latin typeface="Calibri"/>
                <a:cs typeface="Calibri"/>
              </a:rPr>
              <a:t>α</a:t>
            </a:r>
            <a:r>
              <a:rPr sz="2600" spc="0" dirty="0" smtClean="0">
                <a:latin typeface="Calibri"/>
                <a:cs typeface="Calibri"/>
              </a:rPr>
              <a:t>λ</a:t>
            </a:r>
            <a:r>
              <a:rPr sz="2600" spc="-34" dirty="0" smtClean="0">
                <a:latin typeface="Calibri"/>
                <a:cs typeface="Calibri"/>
              </a:rPr>
              <a:t>λ</a:t>
            </a:r>
            <a:r>
              <a:rPr sz="2600" spc="-14" dirty="0" smtClean="0">
                <a:latin typeface="Calibri"/>
                <a:cs typeface="Calibri"/>
              </a:rPr>
              <a:t>α</a:t>
            </a:r>
            <a:r>
              <a:rPr sz="2600" spc="-9" dirty="0" smtClean="0">
                <a:latin typeface="Calibri"/>
                <a:cs typeface="Calibri"/>
              </a:rPr>
              <a:t>γ</a:t>
            </a:r>
            <a:r>
              <a:rPr sz="2600" spc="-14" dirty="0" smtClean="0">
                <a:latin typeface="Calibri"/>
                <a:cs typeface="Calibri"/>
              </a:rPr>
              <a:t>ώ</a:t>
            </a:r>
            <a:r>
              <a:rPr sz="2600" spc="0" dirty="0" smtClean="0">
                <a:latin typeface="Calibri"/>
                <a:cs typeface="Calibri"/>
              </a:rPr>
              <a:t>ν, επι</a:t>
            </a:r>
            <a:r>
              <a:rPr sz="2600" spc="-75" dirty="0" smtClean="0">
                <a:latin typeface="Calibri"/>
                <a:cs typeface="Calibri"/>
              </a:rPr>
              <a:t>κ</a:t>
            </a:r>
            <a:r>
              <a:rPr sz="2600" spc="0" dirty="0" smtClean="0">
                <a:latin typeface="Calibri"/>
                <a:cs typeface="Calibri"/>
              </a:rPr>
              <a:t>ο</a:t>
            </a:r>
            <a:r>
              <a:rPr sz="2600" spc="-34" dirty="0" smtClean="0">
                <a:latin typeface="Calibri"/>
                <a:cs typeface="Calibri"/>
              </a:rPr>
              <a:t>ι</a:t>
            </a:r>
            <a:r>
              <a:rPr sz="2600" spc="-19" dirty="0" smtClean="0">
                <a:latin typeface="Calibri"/>
                <a:cs typeface="Calibri"/>
              </a:rPr>
              <a:t>ν</a:t>
            </a:r>
            <a:r>
              <a:rPr sz="2600" spc="-14" dirty="0" smtClean="0">
                <a:latin typeface="Calibri"/>
                <a:cs typeface="Calibri"/>
              </a:rPr>
              <a:t>ω</a:t>
            </a:r>
            <a:r>
              <a:rPr sz="2600" spc="0" dirty="0" smtClean="0">
                <a:latin typeface="Calibri"/>
                <a:cs typeface="Calibri"/>
              </a:rPr>
              <a:t>νία.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1058"/>
              </a:spcBef>
            </a:pPr>
            <a:r>
              <a:rPr sz="3000" b="1" spc="0" dirty="0" smtClean="0">
                <a:solidFill>
                  <a:srgbClr val="FF0000"/>
                </a:solidFill>
                <a:latin typeface="Calibri"/>
                <a:cs typeface="Calibri"/>
              </a:rPr>
              <a:t>Κάθετη δυ</a:t>
            </a:r>
            <a:r>
              <a:rPr sz="3000" b="1" spc="-39" dirty="0" smtClean="0">
                <a:solidFill>
                  <a:srgbClr val="FF0000"/>
                </a:solidFill>
                <a:latin typeface="Calibri"/>
                <a:cs typeface="Calibri"/>
              </a:rPr>
              <a:t>α</a:t>
            </a:r>
            <a:r>
              <a:rPr sz="3000" b="1" spc="0" dirty="0" smtClean="0">
                <a:solidFill>
                  <a:srgbClr val="FF0000"/>
                </a:solidFill>
                <a:latin typeface="Calibri"/>
                <a:cs typeface="Calibri"/>
              </a:rPr>
              <a:t>δι</a:t>
            </a:r>
            <a:r>
              <a:rPr sz="3000" b="1" spc="9" dirty="0" smtClean="0">
                <a:solidFill>
                  <a:srgbClr val="FF0000"/>
                </a:solidFill>
                <a:latin typeface="Calibri"/>
                <a:cs typeface="Calibri"/>
              </a:rPr>
              <a:t>κ</a:t>
            </a:r>
            <a:r>
              <a:rPr sz="3000" b="1" spc="0" dirty="0" smtClean="0">
                <a:solidFill>
                  <a:srgbClr val="FF0000"/>
                </a:solidFill>
                <a:latin typeface="Calibri"/>
                <a:cs typeface="Calibri"/>
              </a:rPr>
              <a:t>ή σύνδ</a:t>
            </a:r>
            <a:r>
              <a:rPr sz="3000" b="1" spc="-39" dirty="0" smtClean="0">
                <a:solidFill>
                  <a:srgbClr val="FF0000"/>
                </a:solidFill>
                <a:latin typeface="Calibri"/>
                <a:cs typeface="Calibri"/>
              </a:rPr>
              <a:t>ε</a:t>
            </a:r>
            <a:r>
              <a:rPr sz="3000" b="1" spc="0" dirty="0" smtClean="0">
                <a:solidFill>
                  <a:srgbClr val="FF0000"/>
                </a:solidFill>
                <a:latin typeface="Calibri"/>
                <a:cs typeface="Calibri"/>
              </a:rPr>
              <a:t>ση</a:t>
            </a:r>
            <a:endParaRPr sz="3000" b="1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021081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444" y="4624189"/>
            <a:ext cx="258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–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9906" y="4644136"/>
            <a:ext cx="6956378" cy="13012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spc="0" baseline="3150" dirty="0" smtClean="0">
                <a:latin typeface="Calibri"/>
                <a:cs typeface="Calibri"/>
              </a:rPr>
              <a:t>Ο </a:t>
            </a:r>
            <a:r>
              <a:rPr sz="3900" spc="-14" baseline="3150" dirty="0" smtClean="0">
                <a:latin typeface="Calibri"/>
                <a:cs typeface="Calibri"/>
              </a:rPr>
              <a:t>μ</a:t>
            </a:r>
            <a:r>
              <a:rPr sz="3900" spc="0" baseline="3150" dirty="0" smtClean="0">
                <a:latin typeface="Calibri"/>
                <a:cs typeface="Calibri"/>
              </a:rPr>
              <a:t>άνατ</a:t>
            </a:r>
            <a:r>
              <a:rPr sz="3900" spc="-34" baseline="3150" dirty="0" smtClean="0">
                <a:latin typeface="Calibri"/>
                <a:cs typeface="Calibri"/>
              </a:rPr>
              <a:t>ζ</a:t>
            </a:r>
            <a:r>
              <a:rPr sz="3900" spc="0" baseline="3150" dirty="0" smtClean="0">
                <a:latin typeface="Calibri"/>
                <a:cs typeface="Calibri"/>
              </a:rPr>
              <a:t>ερ δεν</a:t>
            </a:r>
            <a:r>
              <a:rPr sz="3900" spc="-14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συμπε</a:t>
            </a:r>
            <a:r>
              <a:rPr sz="3900" spc="-9" baseline="3150" dirty="0" smtClean="0">
                <a:latin typeface="Calibri"/>
                <a:cs typeface="Calibri"/>
              </a:rPr>
              <a:t>ρ</a:t>
            </a:r>
            <a:r>
              <a:rPr sz="3900" spc="0" baseline="3150" dirty="0" smtClean="0">
                <a:latin typeface="Calibri"/>
                <a:cs typeface="Calibri"/>
              </a:rPr>
              <a:t>ιφέρε</a:t>
            </a:r>
            <a:r>
              <a:rPr sz="3900" spc="-14" baseline="3150" dirty="0" smtClean="0">
                <a:latin typeface="Calibri"/>
                <a:cs typeface="Calibri"/>
              </a:rPr>
              <a:t>τ</a:t>
            </a:r>
            <a:r>
              <a:rPr sz="3900" spc="0" baseline="3150" dirty="0" smtClean="0">
                <a:latin typeface="Calibri"/>
                <a:cs typeface="Calibri"/>
              </a:rPr>
              <a:t>αι </a:t>
            </a:r>
            <a:r>
              <a:rPr sz="3900" spc="-9" baseline="3150" dirty="0" smtClean="0">
                <a:latin typeface="Calibri"/>
                <a:cs typeface="Calibri"/>
              </a:rPr>
              <a:t>μ</a:t>
            </a:r>
            <a:r>
              <a:rPr sz="3900" spc="0" baseline="3150" dirty="0" smtClean="0">
                <a:latin typeface="Calibri"/>
                <a:cs typeface="Calibri"/>
              </a:rPr>
              <a:t>ε </a:t>
            </a:r>
            <a:r>
              <a:rPr sz="3900" spc="-25" baseline="3150" dirty="0" smtClean="0">
                <a:latin typeface="Calibri"/>
                <a:cs typeface="Calibri"/>
              </a:rPr>
              <a:t>τ</a:t>
            </a:r>
            <a:r>
              <a:rPr sz="3900" spc="0" baseline="3150" dirty="0" smtClean="0">
                <a:latin typeface="Calibri"/>
                <a:cs typeface="Calibri"/>
              </a:rPr>
              <a:t>ο ίδ</a:t>
            </a:r>
            <a:r>
              <a:rPr sz="3900" spc="9" baseline="3150" dirty="0" smtClean="0">
                <a:latin typeface="Calibri"/>
                <a:cs typeface="Calibri"/>
              </a:rPr>
              <a:t>ι</a:t>
            </a:r>
            <a:r>
              <a:rPr sz="3900" spc="0" baseline="3150" dirty="0" smtClean="0">
                <a:latin typeface="Calibri"/>
                <a:cs typeface="Calibri"/>
              </a:rPr>
              <a:t>ο</a:t>
            </a:r>
            <a:r>
              <a:rPr sz="3900" spc="-14" baseline="3150" dirty="0" smtClean="0">
                <a:latin typeface="Calibri"/>
                <a:cs typeface="Calibri"/>
              </a:rPr>
              <a:t> </a:t>
            </a:r>
            <a:r>
              <a:rPr sz="3900" spc="14" baseline="3150" dirty="0" smtClean="0">
                <a:latin typeface="Calibri"/>
                <a:cs typeface="Calibri"/>
              </a:rPr>
              <a:t>σ</a:t>
            </a:r>
            <a:r>
              <a:rPr sz="3900" spc="0" baseline="3150" dirty="0" smtClean="0">
                <a:latin typeface="Calibri"/>
                <a:cs typeface="Calibri"/>
              </a:rPr>
              <a:t>τ</a:t>
            </a:r>
            <a:r>
              <a:rPr sz="3900" spc="-69" baseline="3150" dirty="0" smtClean="0">
                <a:latin typeface="Calibri"/>
                <a:cs typeface="Calibri"/>
              </a:rPr>
              <a:t>υ</a:t>
            </a:r>
            <a:r>
              <a:rPr sz="3900" spc="0" baseline="3150" dirty="0" smtClean="0">
                <a:latin typeface="Calibri"/>
                <a:cs typeface="Calibri"/>
              </a:rPr>
              <a:t>λ σε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spc="-29" baseline="1050" dirty="0" smtClean="0">
                <a:latin typeface="Calibri"/>
                <a:cs typeface="Calibri"/>
              </a:rPr>
              <a:t>όλ</a:t>
            </a:r>
            <a:r>
              <a:rPr sz="3900" spc="0" baseline="1050" dirty="0" smtClean="0">
                <a:latin typeface="Calibri"/>
                <a:cs typeface="Calibri"/>
              </a:rPr>
              <a:t>ους.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990"/>
              </a:spcBef>
            </a:pPr>
            <a:r>
              <a:rPr sz="2600" spc="0" dirty="0" smtClean="0">
                <a:latin typeface="Calibri"/>
                <a:cs typeface="Calibri"/>
              </a:rPr>
              <a:t>Δημιου</a:t>
            </a:r>
            <a:r>
              <a:rPr sz="2600" spc="-14" dirty="0" smtClean="0">
                <a:latin typeface="Calibri"/>
                <a:cs typeface="Calibri"/>
              </a:rPr>
              <a:t>ρ</a:t>
            </a:r>
            <a:r>
              <a:rPr sz="2600" spc="0" dirty="0" smtClean="0">
                <a:latin typeface="Calibri"/>
                <a:cs typeface="Calibri"/>
              </a:rPr>
              <a:t>γ</a:t>
            </a:r>
            <a:r>
              <a:rPr sz="2600" spc="9" dirty="0" smtClean="0">
                <a:latin typeface="Calibri"/>
                <a:cs typeface="Calibri"/>
              </a:rPr>
              <a:t>ί</a:t>
            </a:r>
            <a:r>
              <a:rPr sz="2600" spc="0" dirty="0" smtClean="0">
                <a:latin typeface="Calibri"/>
                <a:cs typeface="Calibri"/>
              </a:rPr>
              <a:t>α</a:t>
            </a:r>
            <a:r>
              <a:rPr sz="2600" spc="-25" dirty="0" smtClean="0">
                <a:latin typeface="Calibri"/>
                <a:cs typeface="Calibri"/>
              </a:rPr>
              <a:t> </a:t>
            </a:r>
            <a:r>
              <a:rPr sz="2600" spc="-34" dirty="0" smtClean="0">
                <a:latin typeface="Calibri"/>
                <a:cs typeface="Calibri"/>
              </a:rPr>
              <a:t>έ</a:t>
            </a:r>
            <a:r>
              <a:rPr sz="2600" spc="0" dirty="0" smtClean="0">
                <a:latin typeface="Calibri"/>
                <a:cs typeface="Calibri"/>
              </a:rPr>
              <a:t>σω </a:t>
            </a:r>
            <a:r>
              <a:rPr sz="2600" spc="-75" dirty="0" smtClean="0">
                <a:latin typeface="Calibri"/>
                <a:cs typeface="Calibri"/>
              </a:rPr>
              <a:t>κ</a:t>
            </a:r>
            <a:r>
              <a:rPr sz="2600" spc="0" dirty="0" smtClean="0">
                <a:latin typeface="Calibri"/>
                <a:cs typeface="Calibri"/>
              </a:rPr>
              <a:t>αι έ</a:t>
            </a:r>
            <a:r>
              <a:rPr sz="2600" spc="-25" dirty="0" smtClean="0">
                <a:latin typeface="Calibri"/>
                <a:cs typeface="Calibri"/>
              </a:rPr>
              <a:t>ξ</a:t>
            </a:r>
            <a:r>
              <a:rPr sz="2600" spc="0" dirty="0" smtClean="0">
                <a:latin typeface="Calibri"/>
                <a:cs typeface="Calibri"/>
              </a:rPr>
              <a:t>ω</a:t>
            </a:r>
            <a:r>
              <a:rPr sz="2600" spc="-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ο</a:t>
            </a:r>
            <a:r>
              <a:rPr sz="2600" spc="-19" dirty="0" smtClean="0">
                <a:latin typeface="Calibri"/>
                <a:cs typeface="Calibri"/>
              </a:rPr>
              <a:t>μ</a:t>
            </a:r>
            <a:r>
              <a:rPr sz="2600" spc="-34" dirty="0" smtClean="0">
                <a:latin typeface="Calibri"/>
                <a:cs typeface="Calibri"/>
              </a:rPr>
              <a:t>ά</a:t>
            </a:r>
            <a:r>
              <a:rPr sz="2600" spc="0" dirty="0" smtClean="0">
                <a:latin typeface="Calibri"/>
                <a:cs typeface="Calibri"/>
              </a:rPr>
              <a:t>δας.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444" y="5569348"/>
            <a:ext cx="258879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–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28600" y="374523"/>
            <a:ext cx="89154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ΑΠΟΤΕΛΕΣΜΑΤΙΚΗ ΗΓΕΣΙΑ</a:t>
            </a:r>
            <a:endParaRPr lang="el-GR" sz="48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1549019"/>
            <a:ext cx="377261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sz="4800" b="1" spc="-39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Ε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ΛΕΙΟ ΣΤ</a:t>
            </a:r>
            <a:r>
              <a:rPr sz="4800" b="1" spc="-234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Υ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Λ</a:t>
            </a:r>
            <a:r>
              <a:rPr sz="4800" b="1" spc="-9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Η</a:t>
            </a:r>
            <a:r>
              <a:rPr sz="4800" b="1" spc="-14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Γ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ΕΣ</a:t>
            </a:r>
            <a:r>
              <a:rPr sz="4800" b="1" spc="-14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Ι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ΑΣ;</a:t>
            </a:r>
            <a:endParaRPr sz="32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2164563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2189124"/>
            <a:ext cx="7099500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Ε</a:t>
            </a:r>
            <a:r>
              <a:rPr sz="4800" spc="-14" baseline="3413" dirty="0" smtClean="0">
                <a:latin typeface="Calibri"/>
                <a:cs typeface="Calibri"/>
              </a:rPr>
              <a:t>ν</a:t>
            </a:r>
            <a:r>
              <a:rPr sz="4800" spc="0" baseline="3413" dirty="0" smtClean="0">
                <a:latin typeface="Calibri"/>
                <a:cs typeface="Calibri"/>
              </a:rPr>
              <a:t>ε</a:t>
            </a:r>
            <a:r>
              <a:rPr sz="4800" spc="-9" baseline="3413" dirty="0" smtClean="0">
                <a:latin typeface="Calibri"/>
                <a:cs typeface="Calibri"/>
              </a:rPr>
              <a:t>ρ</a:t>
            </a:r>
            <a:r>
              <a:rPr sz="4800" spc="0" baseline="3413" dirty="0" smtClean="0">
                <a:latin typeface="Calibri"/>
                <a:cs typeface="Calibri"/>
              </a:rPr>
              <a:t>γοποιεί</a:t>
            </a:r>
            <a:r>
              <a:rPr sz="4800" spc="-25" baseline="3413" dirty="0" smtClean="0">
                <a:latin typeface="Calibri"/>
                <a:cs typeface="Calibri"/>
              </a:rPr>
              <a:t> </a:t>
            </a:r>
            <a:r>
              <a:rPr sz="4800" spc="-29" baseline="3413" dirty="0" smtClean="0">
                <a:latin typeface="Calibri"/>
                <a:cs typeface="Calibri"/>
              </a:rPr>
              <a:t>τ</a:t>
            </a:r>
            <a:r>
              <a:rPr sz="4800" spc="0" baseline="3413" dirty="0" smtClean="0">
                <a:latin typeface="Calibri"/>
                <a:cs typeface="Calibri"/>
              </a:rPr>
              <a:t>ο σύν</a:t>
            </a:r>
            <a:r>
              <a:rPr sz="4800" spc="-19" baseline="3413" dirty="0" smtClean="0">
                <a:latin typeface="Calibri"/>
                <a:cs typeface="Calibri"/>
              </a:rPr>
              <a:t>ο</a:t>
            </a:r>
            <a:r>
              <a:rPr sz="4800" spc="-29" baseline="3413" dirty="0" smtClean="0">
                <a:latin typeface="Calibri"/>
                <a:cs typeface="Calibri"/>
              </a:rPr>
              <a:t>λ</a:t>
            </a:r>
            <a:r>
              <a:rPr sz="4800" spc="0" baseline="3413" dirty="0" smtClean="0">
                <a:latin typeface="Calibri"/>
                <a:cs typeface="Calibri"/>
              </a:rPr>
              <a:t>ο τ</a:t>
            </a:r>
            <a:r>
              <a:rPr sz="4800" spc="-14" baseline="3413" dirty="0" smtClean="0">
                <a:latin typeface="Calibri"/>
                <a:cs typeface="Calibri"/>
              </a:rPr>
              <a:t>η</a:t>
            </a:r>
            <a:r>
              <a:rPr sz="4800" spc="0" baseline="3413" dirty="0" smtClean="0">
                <a:latin typeface="Calibri"/>
                <a:cs typeface="Calibri"/>
              </a:rPr>
              <a:t>ς δυναμι</a:t>
            </a:r>
            <a:r>
              <a:rPr sz="4800" spc="-119" baseline="3413" dirty="0" smtClean="0">
                <a:latin typeface="Calibri"/>
                <a:cs typeface="Calibri"/>
              </a:rPr>
              <a:t>κ</a:t>
            </a:r>
            <a:r>
              <a:rPr sz="4800" spc="0" baseline="3413" dirty="0" smtClean="0">
                <a:latin typeface="Calibri"/>
                <a:cs typeface="Calibri"/>
              </a:rPr>
              <a:t>ότ</a:t>
            </a:r>
            <a:r>
              <a:rPr sz="4800" spc="-59" baseline="3413" dirty="0" smtClean="0">
                <a:latin typeface="Calibri"/>
                <a:cs typeface="Calibri"/>
              </a:rPr>
              <a:t>η</a:t>
            </a:r>
            <a:r>
              <a:rPr sz="4800" spc="-14" baseline="3413" dirty="0" smtClean="0">
                <a:latin typeface="Calibri"/>
                <a:cs typeface="Calibri"/>
              </a:rPr>
              <a:t>τ</a:t>
            </a:r>
            <a:r>
              <a:rPr sz="4800" spc="0" baseline="3413" dirty="0" smtClean="0">
                <a:latin typeface="Calibri"/>
                <a:cs typeface="Calibri"/>
              </a:rPr>
              <a:t>ας</a:t>
            </a:r>
            <a:endParaRPr sz="3200">
              <a:latin typeface="Calibri"/>
              <a:cs typeface="Calibri"/>
            </a:endParaRPr>
          </a:p>
          <a:p>
            <a:pPr marL="12700" marR="61081">
              <a:lnSpc>
                <a:spcPts val="3840"/>
              </a:lnSpc>
              <a:spcBef>
                <a:spcPts val="23"/>
              </a:spcBef>
            </a:pPr>
            <a:r>
              <a:rPr sz="4800" spc="-19" baseline="1706" dirty="0" smtClean="0">
                <a:latin typeface="Calibri"/>
                <a:cs typeface="Calibri"/>
              </a:rPr>
              <a:t>ό</a:t>
            </a:r>
            <a:r>
              <a:rPr sz="4800" spc="-44" baseline="1706" dirty="0" smtClean="0">
                <a:latin typeface="Calibri"/>
                <a:cs typeface="Calibri"/>
              </a:rPr>
              <a:t>λ</a:t>
            </a:r>
            <a:r>
              <a:rPr sz="4800" spc="-9" baseline="1706" dirty="0" smtClean="0">
                <a:latin typeface="Calibri"/>
                <a:cs typeface="Calibri"/>
              </a:rPr>
              <a:t>ω</a:t>
            </a:r>
            <a:r>
              <a:rPr sz="4800" spc="0" baseline="1706" dirty="0" smtClean="0">
                <a:latin typeface="Calibri"/>
                <a:cs typeface="Calibri"/>
              </a:rPr>
              <a:t>ν</a:t>
            </a:r>
            <a:r>
              <a:rPr sz="4800" spc="-14" baseline="1706" dirty="0" smtClean="0">
                <a:latin typeface="Calibri"/>
                <a:cs typeface="Calibri"/>
              </a:rPr>
              <a:t> τ</a:t>
            </a:r>
            <a:r>
              <a:rPr sz="4800" spc="-9" baseline="1706" dirty="0" smtClean="0">
                <a:latin typeface="Calibri"/>
                <a:cs typeface="Calibri"/>
              </a:rPr>
              <a:t>ω</a:t>
            </a:r>
            <a:r>
              <a:rPr sz="4800" spc="0" baseline="1706" dirty="0" smtClean="0">
                <a:latin typeface="Calibri"/>
                <a:cs typeface="Calibri"/>
              </a:rPr>
              <a:t>ν</a:t>
            </a:r>
            <a:r>
              <a:rPr sz="4800" spc="-14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με</a:t>
            </a:r>
            <a:r>
              <a:rPr sz="4800" spc="-39" baseline="1706" dirty="0" smtClean="0">
                <a:latin typeface="Calibri"/>
                <a:cs typeface="Calibri"/>
              </a:rPr>
              <a:t>λ</a:t>
            </a:r>
            <a:r>
              <a:rPr sz="4800" spc="-9" baseline="1706" dirty="0" smtClean="0">
                <a:latin typeface="Calibri"/>
                <a:cs typeface="Calibri"/>
              </a:rPr>
              <a:t>ώ</a:t>
            </a:r>
            <a:r>
              <a:rPr sz="4800" spc="0" baseline="1706" dirty="0" smtClean="0">
                <a:latin typeface="Calibri"/>
                <a:cs typeface="Calibri"/>
              </a:rPr>
              <a:t>ν</a:t>
            </a:r>
            <a:r>
              <a:rPr sz="4800" spc="-14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της ομ</a:t>
            </a:r>
            <a:r>
              <a:rPr sz="4800" spc="-44" baseline="1706" dirty="0" smtClean="0">
                <a:latin typeface="Calibri"/>
                <a:cs typeface="Calibri"/>
              </a:rPr>
              <a:t>ά</a:t>
            </a:r>
            <a:r>
              <a:rPr sz="4800" spc="0" baseline="1706" dirty="0" smtClean="0">
                <a:latin typeface="Calibri"/>
                <a:cs typeface="Calibri"/>
              </a:rPr>
              <a:t>δας</a:t>
            </a:r>
            <a:r>
              <a:rPr sz="4800" spc="-24" baseline="1706" dirty="0" smtClean="0">
                <a:latin typeface="Calibri"/>
                <a:cs typeface="Calibri"/>
              </a:rPr>
              <a:t> </a:t>
            </a:r>
            <a:r>
              <a:rPr sz="4800" spc="-114" baseline="1706" dirty="0" smtClean="0">
                <a:latin typeface="Calibri"/>
                <a:cs typeface="Calibri"/>
              </a:rPr>
              <a:t>κ</a:t>
            </a:r>
            <a:r>
              <a:rPr sz="4800" spc="0" baseline="1706" dirty="0" smtClean="0">
                <a:latin typeface="Calibri"/>
                <a:cs typeface="Calibri"/>
              </a:rPr>
              <a:t>αι </a:t>
            </a:r>
            <a:r>
              <a:rPr sz="4800" spc="-25" baseline="1706" dirty="0" smtClean="0">
                <a:latin typeface="Calibri"/>
                <a:cs typeface="Calibri"/>
              </a:rPr>
              <a:t>τ</a:t>
            </a:r>
            <a:r>
              <a:rPr sz="4800" spc="0" baseline="1706" dirty="0" smtClean="0">
                <a:latin typeface="Calibri"/>
                <a:cs typeface="Calibri"/>
              </a:rPr>
              <a:t>ο οπ</a:t>
            </a:r>
            <a:r>
              <a:rPr sz="4800" spc="4" baseline="1706" dirty="0" smtClean="0">
                <a:latin typeface="Calibri"/>
                <a:cs typeface="Calibri"/>
              </a:rPr>
              <a:t>ο</a:t>
            </a:r>
            <a:r>
              <a:rPr sz="4800" spc="0" baseline="1706" dirty="0" smtClean="0">
                <a:latin typeface="Calibri"/>
                <a:cs typeface="Calibri"/>
              </a:rPr>
              <a:t>ίο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40" y="3164713"/>
            <a:ext cx="3466214" cy="9204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-14" baseline="3413" dirty="0" smtClean="0">
                <a:latin typeface="Calibri"/>
                <a:cs typeface="Calibri"/>
              </a:rPr>
              <a:t>τ</a:t>
            </a:r>
            <a:r>
              <a:rPr sz="4800" spc="0" baseline="3413" dirty="0" smtClean="0">
                <a:latin typeface="Calibri"/>
                <a:cs typeface="Calibri"/>
              </a:rPr>
              <a:t>αυ</a:t>
            </a:r>
            <a:r>
              <a:rPr sz="4800" spc="-29" baseline="3413" dirty="0" smtClean="0">
                <a:latin typeface="Calibri"/>
                <a:cs typeface="Calibri"/>
              </a:rPr>
              <a:t>τ</a:t>
            </a:r>
            <a:r>
              <a:rPr sz="4800" spc="0" baseline="3413" dirty="0" smtClean="0">
                <a:latin typeface="Calibri"/>
                <a:cs typeface="Calibri"/>
              </a:rPr>
              <a:t>όχρ</a:t>
            </a:r>
            <a:r>
              <a:rPr sz="4800" spc="9" baseline="3413" dirty="0" smtClean="0">
                <a:latin typeface="Calibri"/>
                <a:cs typeface="Calibri"/>
              </a:rPr>
              <a:t>ο</a:t>
            </a:r>
            <a:r>
              <a:rPr sz="4800" spc="0" baseline="3413" dirty="0" smtClean="0">
                <a:latin typeface="Calibri"/>
                <a:cs typeface="Calibri"/>
              </a:rPr>
              <a:t>να</a:t>
            </a:r>
            <a:r>
              <a:rPr sz="4800" spc="-2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αυ</a:t>
            </a:r>
            <a:r>
              <a:rPr sz="4800" spc="-39" baseline="3413" dirty="0" smtClean="0">
                <a:latin typeface="Calibri"/>
                <a:cs typeface="Calibri"/>
              </a:rPr>
              <a:t>ξ</a:t>
            </a:r>
            <a:r>
              <a:rPr sz="4800" spc="0" baseline="3413" dirty="0" smtClean="0">
                <a:latin typeface="Calibri"/>
                <a:cs typeface="Calibri"/>
              </a:rPr>
              <a:t>ά</a:t>
            </a:r>
            <a:r>
              <a:rPr sz="4800" spc="-14" baseline="3413" dirty="0" smtClean="0">
                <a:latin typeface="Calibri"/>
                <a:cs typeface="Calibri"/>
              </a:rPr>
              <a:t>ν</a:t>
            </a:r>
            <a:r>
              <a:rPr sz="4800" spc="0" baseline="3413" dirty="0" smtClean="0">
                <a:latin typeface="Calibri"/>
                <a:cs typeface="Calibri"/>
              </a:rPr>
              <a:t>ει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ts val="3845"/>
              </a:lnSpc>
              <a:spcBef>
                <a:spcPts val="24"/>
              </a:spcBef>
            </a:pPr>
            <a:r>
              <a:rPr sz="4800" spc="0" baseline="1706" dirty="0" smtClean="0">
                <a:latin typeface="Calibri"/>
                <a:cs typeface="Calibri"/>
              </a:rPr>
              <a:t>δυναμι</a:t>
            </a:r>
            <a:r>
              <a:rPr sz="4800" spc="-119" baseline="1706" dirty="0" smtClean="0">
                <a:latin typeface="Calibri"/>
                <a:cs typeface="Calibri"/>
              </a:rPr>
              <a:t>κ</a:t>
            </a:r>
            <a:r>
              <a:rPr sz="4800" spc="0" baseline="1706" dirty="0" smtClean="0">
                <a:latin typeface="Calibri"/>
                <a:cs typeface="Calibri"/>
              </a:rPr>
              <a:t>ότ</a:t>
            </a:r>
            <a:r>
              <a:rPr sz="4800" spc="-59" baseline="1706" dirty="0" smtClean="0">
                <a:latin typeface="Calibri"/>
                <a:cs typeface="Calibri"/>
              </a:rPr>
              <a:t>η</a:t>
            </a:r>
            <a:r>
              <a:rPr sz="4800" spc="-14" baseline="1706" dirty="0" smtClean="0">
                <a:latin typeface="Calibri"/>
                <a:cs typeface="Calibri"/>
              </a:rPr>
              <a:t>τ</a:t>
            </a:r>
            <a:r>
              <a:rPr sz="4800" spc="0" baseline="1706" dirty="0" smtClean="0">
                <a:latin typeface="Calibri"/>
                <a:cs typeface="Calibri"/>
              </a:rPr>
              <a:t>α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51147" y="3164713"/>
            <a:ext cx="28907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–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47057" y="3164713"/>
            <a:ext cx="206360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αναπτύσσει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13742" y="3164713"/>
            <a:ext cx="634948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τ</a:t>
            </a:r>
            <a:r>
              <a:rPr sz="4800" spc="-79" baseline="3413" dirty="0" smtClean="0">
                <a:latin typeface="Calibri"/>
                <a:cs typeface="Calibri"/>
              </a:rPr>
              <a:t>η</a:t>
            </a:r>
            <a:r>
              <a:rPr sz="4800" spc="0" baseline="3413" dirty="0" smtClean="0">
                <a:latin typeface="Calibri"/>
                <a:cs typeface="Calibri"/>
              </a:rPr>
              <a:t>ν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56657" y="3164713"/>
            <a:ext cx="75132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-14" baseline="3413" dirty="0" smtClean="0">
                <a:latin typeface="Calibri"/>
                <a:cs typeface="Calibri"/>
              </a:rPr>
              <a:t>ί</a:t>
            </a:r>
            <a:r>
              <a:rPr sz="4800" spc="0" baseline="3413" dirty="0" smtClean="0">
                <a:latin typeface="Calibri"/>
                <a:cs typeface="Calibri"/>
              </a:rPr>
              <a:t>δια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11064" y="3164713"/>
            <a:ext cx="46241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τη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33400" y="374523"/>
            <a:ext cx="82296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ΑΠΟΤΕΛΕΣΜΑΤΙΚΗ ΗΓΕΣΙΑ</a:t>
            </a:r>
            <a:endParaRPr lang="el-GR" sz="48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1549019"/>
            <a:ext cx="736398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ΙΚΑΝ</a:t>
            </a:r>
            <a:r>
              <a:rPr sz="4800" b="1" spc="-54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</a:t>
            </a: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ΤΗ</a:t>
            </a:r>
            <a:r>
              <a:rPr sz="4800" b="1" spc="-9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ΕΣ</a:t>
            </a:r>
            <a:r>
              <a:rPr sz="4800" b="1" spc="-9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ΓΙΑ</a:t>
            </a:r>
            <a:r>
              <a:rPr sz="4800" b="1" spc="-9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ΑΠ</a:t>
            </a:r>
            <a:r>
              <a:rPr sz="4800" b="1" spc="-59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</a:t>
            </a: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sz="4800" b="1" spc="-39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Ε</a:t>
            </a: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ΛΕΣΜ</a:t>
            </a:r>
            <a:r>
              <a:rPr sz="4800" b="1" spc="-269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Α</a:t>
            </a: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ΤΙΚΗ</a:t>
            </a:r>
            <a:r>
              <a:rPr sz="4800" b="1" spc="-9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ΗΓΕ</a:t>
            </a:r>
            <a:r>
              <a:rPr sz="4800" b="1" spc="-14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Σ</a:t>
            </a:r>
            <a:r>
              <a:rPr sz="48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ΙΑ</a:t>
            </a:r>
            <a:endParaRPr sz="32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2189124"/>
            <a:ext cx="289273" cy="29932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•</a:t>
            </a:r>
            <a:endParaRPr sz="3200"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965"/>
              </a:spcBef>
            </a:pPr>
            <a:r>
              <a:rPr sz="3200" spc="0" dirty="0" smtClean="0">
                <a:latin typeface="Calibri"/>
                <a:cs typeface="Calibri"/>
              </a:rPr>
              <a:t>•</a:t>
            </a:r>
            <a:endParaRPr sz="3200"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1133"/>
              </a:spcBef>
            </a:pPr>
            <a:r>
              <a:rPr sz="3200" spc="0" dirty="0" smtClean="0">
                <a:latin typeface="Calibri"/>
                <a:cs typeface="Calibri"/>
              </a:rPr>
              <a:t>•</a:t>
            </a:r>
            <a:endParaRPr sz="3200"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1136"/>
              </a:spcBef>
            </a:pPr>
            <a:r>
              <a:rPr sz="3200" spc="0" dirty="0" smtClean="0">
                <a:latin typeface="Calibri"/>
                <a:cs typeface="Calibri"/>
              </a:rPr>
              <a:t>•</a:t>
            </a:r>
            <a:endParaRPr sz="3200"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1133"/>
              </a:spcBef>
            </a:pPr>
            <a:r>
              <a:rPr sz="3200" spc="0" dirty="0" smtClean="0">
                <a:latin typeface="Calibri"/>
                <a:cs typeface="Calibri"/>
              </a:rPr>
              <a:t>•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40" y="2189124"/>
            <a:ext cx="7597114" cy="171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επι</a:t>
            </a:r>
            <a:r>
              <a:rPr sz="4800" spc="-109" baseline="3413" dirty="0" smtClean="0">
                <a:latin typeface="Calibri"/>
                <a:cs typeface="Calibri"/>
              </a:rPr>
              <a:t>κ</a:t>
            </a:r>
            <a:r>
              <a:rPr sz="4800" spc="0" baseline="3413" dirty="0" smtClean="0">
                <a:latin typeface="Calibri"/>
                <a:cs typeface="Calibri"/>
              </a:rPr>
              <a:t>ο</a:t>
            </a:r>
            <a:r>
              <a:rPr sz="4800" spc="-50" baseline="3413" dirty="0" smtClean="0">
                <a:latin typeface="Calibri"/>
                <a:cs typeface="Calibri"/>
              </a:rPr>
              <a:t>ι</a:t>
            </a:r>
            <a:r>
              <a:rPr sz="4800" spc="-14" baseline="3413" dirty="0" smtClean="0">
                <a:latin typeface="Calibri"/>
                <a:cs typeface="Calibri"/>
              </a:rPr>
              <a:t>νω</a:t>
            </a:r>
            <a:r>
              <a:rPr sz="4800" spc="0" baseline="3413" dirty="0" smtClean="0">
                <a:latin typeface="Calibri"/>
                <a:cs typeface="Calibri"/>
              </a:rPr>
              <a:t>νίας</a:t>
            </a:r>
            <a:r>
              <a:rPr sz="4800" spc="-34" baseline="3413" dirty="0" smtClean="0">
                <a:latin typeface="Calibri"/>
                <a:cs typeface="Calibri"/>
              </a:rPr>
              <a:t> </a:t>
            </a:r>
            <a:r>
              <a:rPr sz="4800" spc="-114" baseline="3413" dirty="0" smtClean="0">
                <a:latin typeface="Calibri"/>
                <a:cs typeface="Calibri"/>
              </a:rPr>
              <a:t>κ</a:t>
            </a:r>
            <a:r>
              <a:rPr sz="4800" spc="0" baseline="3413" dirty="0" smtClean="0">
                <a:latin typeface="Calibri"/>
                <a:cs typeface="Calibri"/>
              </a:rPr>
              <a:t>αι </a:t>
            </a:r>
            <a:r>
              <a:rPr sz="4800" spc="-64" baseline="3413" dirty="0" smtClean="0">
                <a:latin typeface="Calibri"/>
                <a:cs typeface="Calibri"/>
              </a:rPr>
              <a:t>κ</a:t>
            </a:r>
            <a:r>
              <a:rPr sz="4800" spc="0" baseline="3413" dirty="0" smtClean="0">
                <a:latin typeface="Calibri"/>
                <a:cs typeface="Calibri"/>
              </a:rPr>
              <a:t>υρίως</a:t>
            </a:r>
            <a:r>
              <a:rPr sz="4800" spc="-24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ι</a:t>
            </a:r>
            <a:r>
              <a:rPr sz="4800" spc="-119" baseline="3413" dirty="0" smtClean="0">
                <a:latin typeface="Calibri"/>
                <a:cs typeface="Calibri"/>
              </a:rPr>
              <a:t>κ</a:t>
            </a:r>
            <a:r>
              <a:rPr sz="4800" spc="0" baseline="3413" dirty="0" smtClean="0">
                <a:latin typeface="Calibri"/>
                <a:cs typeface="Calibri"/>
              </a:rPr>
              <a:t>ανότ</a:t>
            </a:r>
            <a:r>
              <a:rPr sz="4800" spc="-59" baseline="3413" dirty="0" smtClean="0">
                <a:latin typeface="Calibri"/>
                <a:cs typeface="Calibri"/>
              </a:rPr>
              <a:t>η</a:t>
            </a:r>
            <a:r>
              <a:rPr sz="4800" spc="-14" baseline="3413" dirty="0" smtClean="0">
                <a:latin typeface="Calibri"/>
                <a:cs typeface="Calibri"/>
              </a:rPr>
              <a:t>τ</a:t>
            </a:r>
            <a:r>
              <a:rPr sz="4800" spc="0" baseline="3413" dirty="0" smtClean="0">
                <a:latin typeface="Calibri"/>
                <a:cs typeface="Calibri"/>
              </a:rPr>
              <a:t>α</a:t>
            </a:r>
            <a:r>
              <a:rPr sz="4800" spc="-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να α</a:t>
            </a:r>
            <a:r>
              <a:rPr sz="4800" spc="-119" baseline="3413" dirty="0" smtClean="0">
                <a:latin typeface="Calibri"/>
                <a:cs typeface="Calibri"/>
              </a:rPr>
              <a:t>κ</a:t>
            </a:r>
            <a:r>
              <a:rPr sz="4800" spc="0" baseline="3413" dirty="0" smtClean="0">
                <a:latin typeface="Calibri"/>
                <a:cs typeface="Calibri"/>
              </a:rPr>
              <a:t>ο</a:t>
            </a:r>
            <a:r>
              <a:rPr sz="4800" spc="-19" baseline="3413" dirty="0" smtClean="0">
                <a:latin typeface="Calibri"/>
                <a:cs typeface="Calibri"/>
              </a:rPr>
              <a:t>ύ</a:t>
            </a:r>
            <a:r>
              <a:rPr sz="4800" spc="0" baseline="3413" dirty="0" smtClean="0">
                <a:latin typeface="Calibri"/>
                <a:cs typeface="Calibri"/>
              </a:rPr>
              <a:t>ει</a:t>
            </a:r>
            <a:endParaRPr sz="3200">
              <a:latin typeface="Calibri"/>
              <a:cs typeface="Calibri"/>
            </a:endParaRPr>
          </a:p>
          <a:p>
            <a:pPr marL="12700" marR="614130">
              <a:lnSpc>
                <a:spcPct val="131510"/>
              </a:lnSpc>
              <a:spcBef>
                <a:spcPts val="742"/>
              </a:spcBef>
            </a:pPr>
            <a:r>
              <a:rPr sz="3200" spc="-9" dirty="0" smtClean="0">
                <a:latin typeface="Calibri"/>
                <a:cs typeface="Calibri"/>
              </a:rPr>
              <a:t>μ</a:t>
            </a:r>
            <a:r>
              <a:rPr sz="3200" spc="0" dirty="0" smtClean="0">
                <a:latin typeface="Calibri"/>
                <a:cs typeface="Calibri"/>
              </a:rPr>
              <a:t>άθ</a:t>
            </a:r>
            <a:r>
              <a:rPr sz="3200" spc="-9" dirty="0" smtClean="0">
                <a:latin typeface="Calibri"/>
                <a:cs typeface="Calibri"/>
              </a:rPr>
              <a:t>η</a:t>
            </a:r>
            <a:r>
              <a:rPr sz="3200" spc="0" dirty="0" smtClean="0">
                <a:latin typeface="Calibri"/>
                <a:cs typeface="Calibri"/>
              </a:rPr>
              <a:t>σης ή</a:t>
            </a:r>
            <a:r>
              <a:rPr sz="3200" spc="-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ανάπτυξης </a:t>
            </a:r>
            <a:r>
              <a:rPr sz="3200" spc="14" dirty="0" smtClean="0">
                <a:latin typeface="Calibri"/>
                <a:cs typeface="Calibri"/>
              </a:rPr>
              <a:t>γ</a:t>
            </a:r>
            <a:r>
              <a:rPr sz="3200" spc="-9" dirty="0" smtClean="0">
                <a:latin typeface="Calibri"/>
                <a:cs typeface="Calibri"/>
              </a:rPr>
              <a:t>ν</a:t>
            </a:r>
            <a:r>
              <a:rPr sz="3200" spc="0" dirty="0" smtClean="0">
                <a:latin typeface="Calibri"/>
                <a:cs typeface="Calibri"/>
              </a:rPr>
              <a:t>ώσεων</a:t>
            </a:r>
            <a:r>
              <a:rPr sz="3200" spc="-2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ενη</a:t>
            </a:r>
            <a:r>
              <a:rPr sz="3200" spc="-19" dirty="0" smtClean="0">
                <a:latin typeface="Calibri"/>
                <a:cs typeface="Calibri"/>
              </a:rPr>
              <a:t>λ</a:t>
            </a:r>
            <a:r>
              <a:rPr sz="3200" spc="0" dirty="0" smtClean="0">
                <a:latin typeface="Calibri"/>
                <a:cs typeface="Calibri"/>
              </a:rPr>
              <a:t>ί</a:t>
            </a:r>
            <a:r>
              <a:rPr sz="3200" spc="-79" dirty="0" smtClean="0">
                <a:latin typeface="Calibri"/>
                <a:cs typeface="Calibri"/>
              </a:rPr>
              <a:t>κ</a:t>
            </a:r>
            <a:r>
              <a:rPr sz="3200" spc="-9" dirty="0" smtClean="0">
                <a:latin typeface="Calibri"/>
                <a:cs typeface="Calibri"/>
              </a:rPr>
              <a:t>ω</a:t>
            </a:r>
            <a:r>
              <a:rPr sz="3200" spc="0" dirty="0" smtClean="0">
                <a:latin typeface="Calibri"/>
                <a:cs typeface="Calibri"/>
              </a:rPr>
              <a:t>ν έμπνευσης </a:t>
            </a:r>
            <a:r>
              <a:rPr sz="3200" spc="-114" dirty="0" smtClean="0">
                <a:latin typeface="Calibri"/>
                <a:cs typeface="Calibri"/>
              </a:rPr>
              <a:t>κ</a:t>
            </a:r>
            <a:r>
              <a:rPr sz="3200" spc="0" dirty="0" smtClean="0">
                <a:latin typeface="Calibri"/>
                <a:cs typeface="Calibri"/>
              </a:rPr>
              <a:t>αι</a:t>
            </a:r>
            <a:r>
              <a:rPr sz="3200" spc="-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δημιουργί</a:t>
            </a:r>
            <a:r>
              <a:rPr sz="3200" spc="-14" dirty="0" smtClean="0">
                <a:latin typeface="Calibri"/>
                <a:cs typeface="Calibri"/>
              </a:rPr>
              <a:t>α</a:t>
            </a:r>
            <a:r>
              <a:rPr sz="3200" spc="0" dirty="0" smtClean="0">
                <a:latin typeface="Calibri"/>
                <a:cs typeface="Calibri"/>
              </a:rPr>
              <a:t>ς</a:t>
            </a:r>
            <a:r>
              <a:rPr sz="3200" spc="-2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ορά</a:t>
            </a:r>
            <a:r>
              <a:rPr sz="3200" spc="-9" dirty="0" smtClean="0">
                <a:latin typeface="Calibri"/>
                <a:cs typeface="Calibri"/>
              </a:rPr>
              <a:t>μ</a:t>
            </a:r>
            <a:r>
              <a:rPr sz="3200" spc="0" dirty="0" smtClean="0">
                <a:latin typeface="Calibri"/>
                <a:cs typeface="Calibri"/>
              </a:rPr>
              <a:t>α</a:t>
            </a:r>
            <a:r>
              <a:rPr sz="3200" spc="-29" dirty="0" smtClean="0">
                <a:latin typeface="Calibri"/>
                <a:cs typeface="Calibri"/>
              </a:rPr>
              <a:t>τ</a:t>
            </a:r>
            <a:r>
              <a:rPr sz="3200" spc="0" dirty="0" smtClean="0">
                <a:latin typeface="Calibri"/>
                <a:cs typeface="Calibri"/>
              </a:rPr>
              <a:t>ος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4109974"/>
            <a:ext cx="3552071" cy="10723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συμμε</a:t>
            </a:r>
            <a:r>
              <a:rPr sz="4800" spc="-19" baseline="3413" dirty="0" smtClean="0">
                <a:latin typeface="Calibri"/>
                <a:cs typeface="Calibri"/>
              </a:rPr>
              <a:t>τ</a:t>
            </a:r>
            <a:r>
              <a:rPr sz="4800" spc="0" baseline="3413" dirty="0" smtClean="0">
                <a:latin typeface="Calibri"/>
                <a:cs typeface="Calibri"/>
              </a:rPr>
              <a:t>οχικής</a:t>
            </a:r>
            <a:r>
              <a:rPr sz="4800" spc="-1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λήψης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ct val="101725"/>
              </a:lnSpc>
              <a:spcBef>
                <a:spcPts val="965"/>
              </a:spcBef>
            </a:pPr>
            <a:r>
              <a:rPr sz="3200" spc="0" dirty="0" smtClean="0">
                <a:latin typeface="Calibri"/>
                <a:cs typeface="Calibri"/>
              </a:rPr>
              <a:t>ανάπτυξ</a:t>
            </a:r>
            <a:r>
              <a:rPr sz="3200" spc="-14" dirty="0" smtClean="0">
                <a:latin typeface="Calibri"/>
                <a:cs typeface="Calibri"/>
              </a:rPr>
              <a:t>η</a:t>
            </a:r>
            <a:r>
              <a:rPr sz="3200" spc="0" dirty="0" smtClean="0">
                <a:latin typeface="Calibri"/>
                <a:cs typeface="Calibri"/>
              </a:rPr>
              <a:t>ς ομ</a:t>
            </a:r>
            <a:r>
              <a:rPr sz="3200" spc="-50" dirty="0" smtClean="0">
                <a:latin typeface="Calibri"/>
                <a:cs typeface="Calibri"/>
              </a:rPr>
              <a:t>ά</a:t>
            </a:r>
            <a:r>
              <a:rPr sz="3200" spc="0" dirty="0" smtClean="0">
                <a:latin typeface="Calibri"/>
                <a:cs typeface="Calibri"/>
              </a:rPr>
              <a:t>δας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36436" y="4109974"/>
            <a:ext cx="211609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-9" baseline="3413" dirty="0" smtClean="0">
                <a:latin typeface="Calibri"/>
                <a:cs typeface="Calibri"/>
              </a:rPr>
              <a:t>α</a:t>
            </a:r>
            <a:r>
              <a:rPr sz="4800" spc="0" baseline="3413" dirty="0" smtClean="0">
                <a:latin typeface="Calibri"/>
                <a:cs typeface="Calibri"/>
              </a:rPr>
              <a:t>πο</a:t>
            </a:r>
            <a:r>
              <a:rPr sz="4800" spc="4" baseline="3413" dirty="0" smtClean="0">
                <a:latin typeface="Calibri"/>
                <a:cs typeface="Calibri"/>
              </a:rPr>
              <a:t>φ</a:t>
            </a:r>
            <a:r>
              <a:rPr sz="4800" spc="-29" baseline="3413" dirty="0" smtClean="0">
                <a:latin typeface="Calibri"/>
                <a:cs typeface="Calibri"/>
              </a:rPr>
              <a:t>ά</a:t>
            </a:r>
            <a:r>
              <a:rPr sz="4800" spc="0" baseline="3413" dirty="0" smtClean="0">
                <a:latin typeface="Calibri"/>
                <a:cs typeface="Calibri"/>
              </a:rPr>
              <a:t>σεων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57200" y="374523"/>
            <a:ext cx="83820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ΑΠΟΤΕΛΕΣΜΑΤΙΚΗ ΗΓΕΣΙΑ</a:t>
            </a:r>
            <a:endParaRPr lang="el-GR" sz="48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544065"/>
            <a:ext cx="6895973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ΙΚΑΝ</a:t>
            </a:r>
            <a:r>
              <a:rPr sz="4500" b="1" spc="-54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</a:t>
            </a: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ΤΗ</a:t>
            </a:r>
            <a:r>
              <a:rPr sz="4500" b="1" spc="4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ΕΣ</a:t>
            </a:r>
            <a:r>
              <a:rPr sz="4500" b="1" spc="-24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ΓΙΑ</a:t>
            </a:r>
            <a:r>
              <a:rPr sz="4500" b="1" spc="-9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Α</a:t>
            </a: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Π</a:t>
            </a:r>
            <a:r>
              <a:rPr sz="4500" b="1" spc="-54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</a:t>
            </a: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sz="4500" b="1" spc="-19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Ε</a:t>
            </a: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ΛΕ</a:t>
            </a:r>
            <a:r>
              <a:rPr sz="4500" b="1" spc="-9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Σ</a:t>
            </a: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Μ</a:t>
            </a:r>
            <a:r>
              <a:rPr sz="4500" b="1" spc="-25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Α</a:t>
            </a: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ΤΙ</a:t>
            </a:r>
            <a:r>
              <a:rPr sz="4500" b="1" spc="4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Κ</a:t>
            </a: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Η</a:t>
            </a:r>
            <a:r>
              <a:rPr sz="4500" b="1" spc="-14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ΗΓΕ</a:t>
            </a:r>
            <a:r>
              <a:rPr sz="4500" b="1" spc="-9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Σ</a:t>
            </a:r>
            <a:r>
              <a:rPr sz="4500" b="1" spc="0" baseline="273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ΙΑ</a:t>
            </a:r>
            <a:endParaRPr sz="30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153691"/>
            <a:ext cx="272485" cy="2845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latin typeface="Calibri"/>
                <a:cs typeface="Calibri"/>
              </a:rPr>
              <a:t>•</a:t>
            </a:r>
            <a:endParaRPr sz="3000"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980"/>
              </a:spcBef>
            </a:pPr>
            <a:r>
              <a:rPr sz="3000" spc="0" dirty="0" smtClean="0">
                <a:latin typeface="Calibri"/>
                <a:cs typeface="Calibri"/>
              </a:rPr>
              <a:t>•</a:t>
            </a:r>
            <a:endParaRPr sz="3000"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1137"/>
              </a:spcBef>
            </a:pPr>
            <a:r>
              <a:rPr sz="3000" spc="0" dirty="0" smtClean="0">
                <a:latin typeface="Calibri"/>
                <a:cs typeface="Calibri"/>
              </a:rPr>
              <a:t>•</a:t>
            </a:r>
            <a:endParaRPr sz="3000"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1140"/>
              </a:spcBef>
            </a:pPr>
            <a:r>
              <a:rPr sz="3000" spc="0" dirty="0" smtClean="0">
                <a:latin typeface="Calibri"/>
                <a:cs typeface="Calibri"/>
              </a:rPr>
              <a:t>•</a:t>
            </a:r>
            <a:endParaRPr sz="3000"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1137"/>
              </a:spcBef>
            </a:pPr>
            <a:r>
              <a:rPr sz="3000" spc="0" dirty="0" smtClean="0">
                <a:latin typeface="Calibri"/>
                <a:cs typeface="Calibri"/>
              </a:rPr>
              <a:t>•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40" y="2153691"/>
            <a:ext cx="7780568" cy="2845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063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latin typeface="Calibri"/>
                <a:cs typeface="Calibri"/>
              </a:rPr>
              <a:t>α</a:t>
            </a:r>
            <a:r>
              <a:rPr sz="4500" spc="-34" baseline="2730" dirty="0" smtClean="0">
                <a:latin typeface="Calibri"/>
                <a:cs typeface="Calibri"/>
              </a:rPr>
              <a:t>ξ</a:t>
            </a:r>
            <a:r>
              <a:rPr sz="4500" spc="0" baseline="2730" dirty="0" smtClean="0">
                <a:latin typeface="Calibri"/>
                <a:cs typeface="Calibri"/>
              </a:rPr>
              <a:t>ι</a:t>
            </a:r>
            <a:r>
              <a:rPr sz="4500" spc="-19" baseline="2730" dirty="0" smtClean="0">
                <a:latin typeface="Calibri"/>
                <a:cs typeface="Calibri"/>
              </a:rPr>
              <a:t>ολ</a:t>
            </a:r>
            <a:r>
              <a:rPr sz="4500" spc="0" baseline="2730" dirty="0" smtClean="0">
                <a:latin typeface="Calibri"/>
                <a:cs typeface="Calibri"/>
              </a:rPr>
              <a:t>όγησης </a:t>
            </a:r>
            <a:r>
              <a:rPr sz="4500" spc="-100" baseline="2730" dirty="0" smtClean="0">
                <a:latin typeface="Calibri"/>
                <a:cs typeface="Calibri"/>
              </a:rPr>
              <a:t>κ</a:t>
            </a:r>
            <a:r>
              <a:rPr sz="4500" spc="0" baseline="2730" dirty="0" smtClean="0">
                <a:latin typeface="Calibri"/>
                <a:cs typeface="Calibri"/>
              </a:rPr>
              <a:t>αι</a:t>
            </a:r>
            <a:r>
              <a:rPr sz="4500" spc="-9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επιβράβευσ</a:t>
            </a:r>
            <a:r>
              <a:rPr sz="4500" spc="-9" baseline="2730" dirty="0" smtClean="0">
                <a:latin typeface="Calibri"/>
                <a:cs typeface="Calibri"/>
              </a:rPr>
              <a:t>η</a:t>
            </a:r>
            <a:r>
              <a:rPr sz="4500" spc="0" baseline="2730" dirty="0" smtClean="0">
                <a:latin typeface="Calibri"/>
                <a:cs typeface="Calibri"/>
              </a:rPr>
              <a:t>ς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3662"/>
              </a:lnSpc>
              <a:spcBef>
                <a:spcPts val="980"/>
              </a:spcBef>
            </a:pPr>
            <a:r>
              <a:rPr sz="3000" spc="0" dirty="0" smtClean="0">
                <a:latin typeface="Calibri"/>
                <a:cs typeface="Calibri"/>
              </a:rPr>
              <a:t>με</a:t>
            </a:r>
            <a:r>
              <a:rPr sz="3000" spc="-14" dirty="0" smtClean="0">
                <a:latin typeface="Calibri"/>
                <a:cs typeface="Calibri"/>
              </a:rPr>
              <a:t>τ</a:t>
            </a:r>
            <a:r>
              <a:rPr sz="3000" spc="0" dirty="0" smtClean="0">
                <a:latin typeface="Calibri"/>
                <a:cs typeface="Calibri"/>
              </a:rPr>
              <a:t>αβ</a:t>
            </a:r>
            <a:r>
              <a:rPr sz="3000" spc="9" dirty="0" smtClean="0">
                <a:latin typeface="Calibri"/>
                <a:cs typeface="Calibri"/>
              </a:rPr>
              <a:t>ί</a:t>
            </a:r>
            <a:r>
              <a:rPr sz="3000" spc="0" dirty="0" smtClean="0">
                <a:latin typeface="Calibri"/>
                <a:cs typeface="Calibri"/>
              </a:rPr>
              <a:t>β</a:t>
            </a:r>
            <a:r>
              <a:rPr sz="3000" spc="-19" dirty="0" smtClean="0">
                <a:latin typeface="Calibri"/>
                <a:cs typeface="Calibri"/>
              </a:rPr>
              <a:t>α</a:t>
            </a:r>
            <a:r>
              <a:rPr sz="3000" spc="0" dirty="0" smtClean="0">
                <a:latin typeface="Calibri"/>
                <a:cs typeface="Calibri"/>
              </a:rPr>
              <a:t>σης ε</a:t>
            </a:r>
            <a:r>
              <a:rPr sz="3000" spc="-29" dirty="0" smtClean="0">
                <a:latin typeface="Calibri"/>
                <a:cs typeface="Calibri"/>
              </a:rPr>
              <a:t>ξ</a:t>
            </a:r>
            <a:r>
              <a:rPr sz="3000" spc="0" dirty="0" smtClean="0">
                <a:latin typeface="Calibri"/>
                <a:cs typeface="Calibri"/>
              </a:rPr>
              <a:t>ουσίας </a:t>
            </a:r>
            <a:r>
              <a:rPr sz="3000" spc="-100" dirty="0" smtClean="0">
                <a:latin typeface="Calibri"/>
                <a:cs typeface="Calibri"/>
              </a:rPr>
              <a:t>κ</a:t>
            </a:r>
            <a:r>
              <a:rPr sz="3000" spc="0" dirty="0" smtClean="0">
                <a:latin typeface="Calibri"/>
                <a:cs typeface="Calibri"/>
              </a:rPr>
              <a:t>αι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ανάθ</a:t>
            </a:r>
            <a:r>
              <a:rPr sz="3000" spc="-34" dirty="0" smtClean="0">
                <a:latin typeface="Calibri"/>
                <a:cs typeface="Calibri"/>
              </a:rPr>
              <a:t>ε</a:t>
            </a:r>
            <a:r>
              <a:rPr sz="3000" spc="0" dirty="0" smtClean="0">
                <a:latin typeface="Calibri"/>
                <a:cs typeface="Calibri"/>
              </a:rPr>
              <a:t>σης </a:t>
            </a:r>
            <a:r>
              <a:rPr sz="3000" spc="-84" dirty="0" smtClean="0">
                <a:latin typeface="Calibri"/>
                <a:cs typeface="Calibri"/>
              </a:rPr>
              <a:t>κ</a:t>
            </a:r>
            <a:r>
              <a:rPr sz="3000" spc="0" dirty="0" smtClean="0">
                <a:latin typeface="Calibri"/>
                <a:cs typeface="Calibri"/>
              </a:rPr>
              <a:t>αθη</a:t>
            </a:r>
            <a:r>
              <a:rPr sz="3000" spc="-94" dirty="0" smtClean="0">
                <a:latin typeface="Calibri"/>
                <a:cs typeface="Calibri"/>
              </a:rPr>
              <a:t>κ</a:t>
            </a:r>
            <a:r>
              <a:rPr sz="3000" spc="0" dirty="0" smtClean="0">
                <a:latin typeface="Calibri"/>
                <a:cs typeface="Calibri"/>
              </a:rPr>
              <a:t>ό</a:t>
            </a:r>
            <a:r>
              <a:rPr sz="3000" spc="9" dirty="0" smtClean="0">
                <a:latin typeface="Calibri"/>
                <a:cs typeface="Calibri"/>
              </a:rPr>
              <a:t>ν</a:t>
            </a:r>
            <a:r>
              <a:rPr sz="3000" spc="0" dirty="0" smtClean="0">
                <a:latin typeface="Calibri"/>
                <a:cs typeface="Calibri"/>
              </a:rPr>
              <a:t>τ</a:t>
            </a:r>
            <a:r>
              <a:rPr sz="3000" spc="-19" dirty="0" smtClean="0">
                <a:latin typeface="Calibri"/>
                <a:cs typeface="Calibri"/>
              </a:rPr>
              <a:t>ω</a:t>
            </a:r>
            <a:r>
              <a:rPr sz="3000" spc="0" dirty="0" smtClean="0">
                <a:latin typeface="Calibri"/>
                <a:cs typeface="Calibri"/>
              </a:rPr>
              <a:t>ν 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3662"/>
              </a:lnSpc>
              <a:spcBef>
                <a:spcPts val="1138"/>
              </a:spcBef>
            </a:pPr>
            <a:r>
              <a:rPr sz="3000" spc="0" dirty="0" smtClean="0">
                <a:latin typeface="Calibri"/>
                <a:cs typeface="Calibri"/>
              </a:rPr>
              <a:t>επ</a:t>
            </a:r>
            <a:r>
              <a:rPr sz="3000" spc="25" dirty="0" smtClean="0">
                <a:latin typeface="Calibri"/>
                <a:cs typeface="Calibri"/>
              </a:rPr>
              <a:t>ι</a:t>
            </a:r>
            <a:r>
              <a:rPr sz="3000" spc="-19" dirty="0" smtClean="0">
                <a:latin typeface="Calibri"/>
                <a:cs typeface="Calibri"/>
              </a:rPr>
              <a:t>λ</a:t>
            </a:r>
            <a:r>
              <a:rPr sz="3000" spc="0" dirty="0" smtClean="0">
                <a:latin typeface="Calibri"/>
                <a:cs typeface="Calibri"/>
              </a:rPr>
              <a:t>ογής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δι</a:t>
            </a:r>
            <a:r>
              <a:rPr sz="3000" spc="9" dirty="0" smtClean="0">
                <a:latin typeface="Calibri"/>
                <a:cs typeface="Calibri"/>
              </a:rPr>
              <a:t>α</a:t>
            </a:r>
            <a:r>
              <a:rPr sz="3000" spc="0" dirty="0" smtClean="0">
                <a:latin typeface="Calibri"/>
                <a:cs typeface="Calibri"/>
              </a:rPr>
              <a:t>τήρησ</a:t>
            </a:r>
            <a:r>
              <a:rPr sz="3000" spc="-9" dirty="0" smtClean="0">
                <a:latin typeface="Calibri"/>
                <a:cs typeface="Calibri"/>
              </a:rPr>
              <a:t>η</a:t>
            </a:r>
            <a:r>
              <a:rPr sz="3000" spc="0" dirty="0" smtClean="0">
                <a:latin typeface="Calibri"/>
                <a:cs typeface="Calibri"/>
              </a:rPr>
              <a:t>ς</a:t>
            </a:r>
            <a:r>
              <a:rPr sz="3000" spc="1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ι</a:t>
            </a:r>
            <a:r>
              <a:rPr sz="3000" spc="-84" dirty="0" smtClean="0">
                <a:latin typeface="Calibri"/>
                <a:cs typeface="Calibri"/>
              </a:rPr>
              <a:t>κ</a:t>
            </a:r>
            <a:r>
              <a:rPr sz="3000" spc="0" dirty="0" smtClean="0">
                <a:latin typeface="Calibri"/>
                <a:cs typeface="Calibri"/>
              </a:rPr>
              <a:t>α</a:t>
            </a:r>
            <a:r>
              <a:rPr sz="3000" spc="-9" dirty="0" smtClean="0">
                <a:latin typeface="Calibri"/>
                <a:cs typeface="Calibri"/>
              </a:rPr>
              <a:t>νώ</a:t>
            </a:r>
            <a:r>
              <a:rPr sz="3000" spc="0" dirty="0" smtClean="0">
                <a:latin typeface="Calibri"/>
                <a:cs typeface="Calibri"/>
              </a:rPr>
              <a:t>ν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συ</a:t>
            </a:r>
            <a:r>
              <a:rPr sz="3000" spc="-9" dirty="0" smtClean="0">
                <a:latin typeface="Calibri"/>
                <a:cs typeface="Calibri"/>
              </a:rPr>
              <a:t>ν</a:t>
            </a:r>
            <a:r>
              <a:rPr sz="3000" spc="0" dirty="0" smtClean="0">
                <a:latin typeface="Calibri"/>
                <a:cs typeface="Calibri"/>
              </a:rPr>
              <a:t>ε</a:t>
            </a:r>
            <a:r>
              <a:rPr sz="3000" spc="-14" dirty="0" smtClean="0">
                <a:latin typeface="Calibri"/>
                <a:cs typeface="Calibri"/>
              </a:rPr>
              <a:t>ρ</a:t>
            </a:r>
            <a:r>
              <a:rPr sz="3000" spc="0" dirty="0" smtClean="0">
                <a:latin typeface="Calibri"/>
                <a:cs typeface="Calibri"/>
              </a:rPr>
              <a:t>γ</a:t>
            </a:r>
            <a:r>
              <a:rPr sz="3000" spc="4" dirty="0" smtClean="0">
                <a:latin typeface="Calibri"/>
                <a:cs typeface="Calibri"/>
              </a:rPr>
              <a:t>α</a:t>
            </a:r>
            <a:r>
              <a:rPr sz="3000" spc="0" dirty="0" smtClean="0">
                <a:latin typeface="Calibri"/>
                <a:cs typeface="Calibri"/>
              </a:rPr>
              <a:t>τ</a:t>
            </a:r>
            <a:r>
              <a:rPr sz="3000" spc="-19" dirty="0" smtClean="0">
                <a:latin typeface="Calibri"/>
                <a:cs typeface="Calibri"/>
              </a:rPr>
              <a:t>ώ</a:t>
            </a:r>
            <a:r>
              <a:rPr sz="3000" spc="0" dirty="0" smtClean="0">
                <a:latin typeface="Calibri"/>
                <a:cs typeface="Calibri"/>
              </a:rPr>
              <a:t>ν 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3662"/>
              </a:lnSpc>
              <a:spcBef>
                <a:spcPts val="1138"/>
              </a:spcBef>
            </a:pPr>
            <a:r>
              <a:rPr sz="3000" spc="0" dirty="0" smtClean="0">
                <a:latin typeface="Calibri"/>
                <a:cs typeface="Calibri"/>
              </a:rPr>
              <a:t>σ</a:t>
            </a:r>
            <a:r>
              <a:rPr sz="3000" spc="-89" dirty="0" smtClean="0">
                <a:latin typeface="Calibri"/>
                <a:cs typeface="Calibri"/>
              </a:rPr>
              <a:t>ύ</a:t>
            </a:r>
            <a:r>
              <a:rPr sz="3000" spc="9" dirty="0" smtClean="0">
                <a:latin typeface="Calibri"/>
                <a:cs typeface="Calibri"/>
              </a:rPr>
              <a:t>λ</a:t>
            </a:r>
            <a:r>
              <a:rPr sz="3000" spc="0" dirty="0" smtClean="0">
                <a:latin typeface="Calibri"/>
                <a:cs typeface="Calibri"/>
              </a:rPr>
              <a:t>ληψης,</a:t>
            </a:r>
            <a:r>
              <a:rPr sz="3000" spc="9" dirty="0" smtClean="0">
                <a:latin typeface="Calibri"/>
                <a:cs typeface="Calibri"/>
              </a:rPr>
              <a:t> σ</a:t>
            </a:r>
            <a:r>
              <a:rPr sz="3000" spc="-19" dirty="0" smtClean="0">
                <a:latin typeface="Calibri"/>
                <a:cs typeface="Calibri"/>
              </a:rPr>
              <a:t>χ</a:t>
            </a:r>
            <a:r>
              <a:rPr sz="3000" spc="-50" dirty="0" smtClean="0">
                <a:latin typeface="Calibri"/>
                <a:cs typeface="Calibri"/>
              </a:rPr>
              <a:t>ε</a:t>
            </a:r>
            <a:r>
              <a:rPr sz="3000" spc="0" dirty="0" smtClean="0">
                <a:latin typeface="Calibri"/>
                <a:cs typeface="Calibri"/>
              </a:rPr>
              <a:t>δι</a:t>
            </a:r>
            <a:r>
              <a:rPr sz="3000" spc="-9" dirty="0" smtClean="0">
                <a:latin typeface="Calibri"/>
                <a:cs typeface="Calibri"/>
              </a:rPr>
              <a:t>α</a:t>
            </a:r>
            <a:r>
              <a:rPr sz="3000" spc="0" dirty="0" smtClean="0">
                <a:latin typeface="Calibri"/>
                <a:cs typeface="Calibri"/>
              </a:rPr>
              <a:t>σ</a:t>
            </a:r>
            <a:r>
              <a:rPr sz="3000" spc="-29" dirty="0" smtClean="0">
                <a:latin typeface="Calibri"/>
                <a:cs typeface="Calibri"/>
              </a:rPr>
              <a:t>μ</a:t>
            </a:r>
            <a:r>
              <a:rPr sz="3000" spc="0" dirty="0" smtClean="0">
                <a:latin typeface="Calibri"/>
                <a:cs typeface="Calibri"/>
              </a:rPr>
              <a:t>ού </a:t>
            </a:r>
            <a:r>
              <a:rPr sz="3000" spc="-89" dirty="0" smtClean="0">
                <a:latin typeface="Calibri"/>
                <a:cs typeface="Calibri"/>
              </a:rPr>
              <a:t>κ</a:t>
            </a:r>
            <a:r>
              <a:rPr sz="3000" spc="0" dirty="0" smtClean="0">
                <a:latin typeface="Calibri"/>
                <a:cs typeface="Calibri"/>
              </a:rPr>
              <a:t>αι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-89" dirty="0" smtClean="0">
                <a:latin typeface="Calibri"/>
                <a:cs typeface="Calibri"/>
              </a:rPr>
              <a:t>υ</a:t>
            </a:r>
            <a:r>
              <a:rPr sz="3000" spc="-19" dirty="0" smtClean="0">
                <a:latin typeface="Calibri"/>
                <a:cs typeface="Calibri"/>
              </a:rPr>
              <a:t>λ</a:t>
            </a:r>
            <a:r>
              <a:rPr sz="3000" spc="0" dirty="0" smtClean="0">
                <a:latin typeface="Calibri"/>
                <a:cs typeface="Calibri"/>
              </a:rPr>
              <a:t>οπο</a:t>
            </a:r>
            <a:r>
              <a:rPr sz="3000" spc="4" dirty="0" smtClean="0">
                <a:latin typeface="Calibri"/>
                <a:cs typeface="Calibri"/>
              </a:rPr>
              <a:t>ί</a:t>
            </a:r>
            <a:r>
              <a:rPr sz="3000" spc="0" dirty="0" smtClean="0">
                <a:latin typeface="Calibri"/>
                <a:cs typeface="Calibri"/>
              </a:rPr>
              <a:t>ησης</a:t>
            </a:r>
            <a:r>
              <a:rPr sz="3000" spc="9" dirty="0" smtClean="0">
                <a:latin typeface="Calibri"/>
                <a:cs typeface="Calibri"/>
              </a:rPr>
              <a:t> αλ</a:t>
            </a:r>
            <a:r>
              <a:rPr sz="3000" spc="-34" dirty="0" smtClean="0">
                <a:latin typeface="Calibri"/>
                <a:cs typeface="Calibri"/>
              </a:rPr>
              <a:t>λ</a:t>
            </a:r>
            <a:r>
              <a:rPr sz="3000" spc="0" dirty="0" smtClean="0">
                <a:latin typeface="Calibri"/>
                <a:cs typeface="Calibri"/>
              </a:rPr>
              <a:t>α</a:t>
            </a:r>
            <a:r>
              <a:rPr sz="3000" spc="-14" dirty="0" smtClean="0">
                <a:latin typeface="Calibri"/>
                <a:cs typeface="Calibri"/>
              </a:rPr>
              <a:t>γ</a:t>
            </a:r>
            <a:r>
              <a:rPr sz="3000" spc="-9" dirty="0" smtClean="0">
                <a:latin typeface="Calibri"/>
                <a:cs typeface="Calibri"/>
              </a:rPr>
              <a:t>ώ</a:t>
            </a:r>
            <a:r>
              <a:rPr sz="3000" spc="0" dirty="0" smtClean="0">
                <a:latin typeface="Calibri"/>
                <a:cs typeface="Calibri"/>
              </a:rPr>
              <a:t>ν</a:t>
            </a:r>
            <a:endParaRPr sz="3000">
              <a:latin typeface="Calibri"/>
              <a:cs typeface="Calibri"/>
            </a:endParaRPr>
          </a:p>
          <a:p>
            <a:pPr marL="12700" marR="57063">
              <a:lnSpc>
                <a:spcPts val="3660"/>
              </a:lnSpc>
              <a:spcBef>
                <a:spcPts val="1321"/>
              </a:spcBef>
            </a:pPr>
            <a:r>
              <a:rPr sz="3000" spc="0" dirty="0" smtClean="0">
                <a:latin typeface="Calibri"/>
                <a:cs typeface="Calibri"/>
              </a:rPr>
              <a:t>αν</a:t>
            </a:r>
            <a:r>
              <a:rPr sz="3000" spc="9" dirty="0" smtClean="0">
                <a:latin typeface="Calibri"/>
                <a:cs typeface="Calibri"/>
              </a:rPr>
              <a:t>ά</a:t>
            </a:r>
            <a:r>
              <a:rPr sz="3000" spc="-34" dirty="0" smtClean="0">
                <a:latin typeface="Calibri"/>
                <a:cs typeface="Calibri"/>
              </a:rPr>
              <a:t>λ</a:t>
            </a:r>
            <a:r>
              <a:rPr sz="3000" spc="0" dirty="0" smtClean="0">
                <a:latin typeface="Calibri"/>
                <a:cs typeface="Calibri"/>
              </a:rPr>
              <a:t>υσ</a:t>
            </a:r>
            <a:r>
              <a:rPr sz="3000" spc="-9" dirty="0" smtClean="0">
                <a:latin typeface="Calibri"/>
                <a:cs typeface="Calibri"/>
              </a:rPr>
              <a:t>η</a:t>
            </a:r>
            <a:r>
              <a:rPr sz="3000" spc="0" dirty="0" smtClean="0">
                <a:latin typeface="Calibri"/>
                <a:cs typeface="Calibri"/>
              </a:rPr>
              <a:t>ς τ</a:t>
            </a:r>
            <a:r>
              <a:rPr sz="3000" spc="-19" dirty="0" smtClean="0">
                <a:latin typeface="Calibri"/>
                <a:cs typeface="Calibri"/>
              </a:rPr>
              <a:t>ά</a:t>
            </a:r>
            <a:r>
              <a:rPr sz="3000" spc="0" dirty="0" smtClean="0">
                <a:latin typeface="Calibri"/>
                <a:cs typeface="Calibri"/>
              </a:rPr>
              <a:t>σε</a:t>
            </a:r>
            <a:r>
              <a:rPr sz="3000" spc="-9" dirty="0" smtClean="0">
                <a:latin typeface="Calibri"/>
                <a:cs typeface="Calibri"/>
              </a:rPr>
              <a:t>ω</a:t>
            </a:r>
            <a:r>
              <a:rPr sz="3000" spc="0" dirty="0" smtClean="0">
                <a:latin typeface="Calibri"/>
                <a:cs typeface="Calibri"/>
              </a:rPr>
              <a:t>ν</a:t>
            </a:r>
            <a:r>
              <a:rPr sz="3000" spc="-1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περιβ</a:t>
            </a:r>
            <a:r>
              <a:rPr sz="3000" spc="14" dirty="0" smtClean="0">
                <a:latin typeface="Calibri"/>
                <a:cs typeface="Calibri"/>
              </a:rPr>
              <a:t>ά</a:t>
            </a:r>
            <a:r>
              <a:rPr sz="3000" spc="9" dirty="0" smtClean="0">
                <a:latin typeface="Calibri"/>
                <a:cs typeface="Calibri"/>
              </a:rPr>
              <a:t>λ</a:t>
            </a:r>
            <a:r>
              <a:rPr sz="3000" spc="-19" dirty="0" smtClean="0">
                <a:latin typeface="Calibri"/>
                <a:cs typeface="Calibri"/>
              </a:rPr>
              <a:t>λ</a:t>
            </a:r>
            <a:r>
              <a:rPr sz="3000" spc="0" dirty="0" smtClean="0">
                <a:latin typeface="Calibri"/>
                <a:cs typeface="Calibri"/>
              </a:rPr>
              <a:t>ο</a:t>
            </a:r>
            <a:r>
              <a:rPr sz="3000" spc="9" dirty="0" smtClean="0">
                <a:latin typeface="Calibri"/>
                <a:cs typeface="Calibri"/>
              </a:rPr>
              <a:t>ν</a:t>
            </a:r>
            <a:r>
              <a:rPr sz="3000" spc="-19" dirty="0" smtClean="0">
                <a:latin typeface="Calibri"/>
                <a:cs typeface="Calibri"/>
              </a:rPr>
              <a:t>τ</a:t>
            </a:r>
            <a:r>
              <a:rPr sz="3000" spc="0" dirty="0" smtClean="0">
                <a:latin typeface="Calibri"/>
                <a:cs typeface="Calibri"/>
              </a:rPr>
              <a:t>ος</a:t>
            </a:r>
            <a:r>
              <a:rPr sz="3000" spc="9" dirty="0" smtClean="0">
                <a:latin typeface="Calibri"/>
                <a:cs typeface="Calibri"/>
              </a:rPr>
              <a:t> </a:t>
            </a:r>
            <a:r>
              <a:rPr sz="3000" spc="-94" dirty="0" smtClean="0">
                <a:latin typeface="Calibri"/>
                <a:cs typeface="Calibri"/>
              </a:rPr>
              <a:t>κ</a:t>
            </a:r>
            <a:r>
              <a:rPr sz="3000" spc="0" dirty="0" smtClean="0">
                <a:latin typeface="Calibri"/>
                <a:cs typeface="Calibri"/>
              </a:rPr>
              <a:t>αι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πρό</a:t>
            </a:r>
            <a:r>
              <a:rPr sz="3000" spc="9" dirty="0" smtClean="0">
                <a:latin typeface="Calibri"/>
                <a:cs typeface="Calibri"/>
              </a:rPr>
              <a:t>γ</a:t>
            </a:r>
            <a:r>
              <a:rPr sz="3000" spc="-14" dirty="0" smtClean="0">
                <a:latin typeface="Calibri"/>
                <a:cs typeface="Calibri"/>
              </a:rPr>
              <a:t>ν</a:t>
            </a:r>
            <a:r>
              <a:rPr sz="3000" spc="0" dirty="0" smtClean="0">
                <a:latin typeface="Calibri"/>
                <a:cs typeface="Calibri"/>
              </a:rPr>
              <a:t>ωσης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04800" y="374523"/>
            <a:ext cx="8534399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ΔΥΝΑΜΙΚΗ ΟΜΑΔΩΝ</a:t>
            </a:r>
            <a:endParaRPr lang="el-GR" sz="48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1462913"/>
            <a:ext cx="2260422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sz="4050" b="1" spc="-9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υ</a:t>
            </a:r>
            <a:r>
              <a:rPr sz="405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πική Ο</a:t>
            </a:r>
            <a:r>
              <a:rPr sz="4050" b="1" spc="-9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μ</a:t>
            </a:r>
            <a:r>
              <a:rPr sz="4050" b="1" spc="-34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ά</a:t>
            </a:r>
            <a:r>
              <a:rPr sz="405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δα:</a:t>
            </a:r>
            <a:endParaRPr sz="27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1923815"/>
            <a:ext cx="196850" cy="8501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46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8840" y="1944497"/>
            <a:ext cx="7351837" cy="11793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2786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Α</a:t>
            </a:r>
            <a:r>
              <a:rPr sz="4050" spc="-9" baseline="3034" dirty="0" smtClean="0">
                <a:latin typeface="Calibri"/>
                <a:cs typeface="Calibri"/>
              </a:rPr>
              <a:t>π</a:t>
            </a:r>
            <a:r>
              <a:rPr sz="4050" spc="0" baseline="3034" dirty="0" smtClean="0">
                <a:latin typeface="Calibri"/>
                <a:cs typeface="Calibri"/>
              </a:rPr>
              <a:t>όρροια της</a:t>
            </a:r>
            <a:r>
              <a:rPr sz="4050" spc="1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επίσ</a:t>
            </a:r>
            <a:r>
              <a:rPr sz="4050" spc="9" baseline="3034" dirty="0" smtClean="0">
                <a:latin typeface="Calibri"/>
                <a:cs typeface="Calibri"/>
              </a:rPr>
              <a:t>η</a:t>
            </a:r>
            <a:r>
              <a:rPr sz="4050" spc="0" baseline="3034" dirty="0" smtClean="0">
                <a:latin typeface="Calibri"/>
                <a:cs typeface="Calibri"/>
              </a:rPr>
              <a:t>μης</a:t>
            </a:r>
            <a:r>
              <a:rPr sz="4050" spc="-1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ο</a:t>
            </a:r>
            <a:r>
              <a:rPr sz="4050" spc="-14" baseline="3034" dirty="0" smtClean="0">
                <a:latin typeface="Calibri"/>
                <a:cs typeface="Calibri"/>
              </a:rPr>
              <a:t>ρ</a:t>
            </a:r>
            <a:r>
              <a:rPr sz="4050" spc="0" baseline="3034" dirty="0" smtClean="0">
                <a:latin typeface="Calibri"/>
                <a:cs typeface="Calibri"/>
              </a:rPr>
              <a:t>γά</a:t>
            </a:r>
            <a:r>
              <a:rPr sz="4050" spc="-9" baseline="3034" dirty="0" smtClean="0">
                <a:latin typeface="Calibri"/>
                <a:cs typeface="Calibri"/>
              </a:rPr>
              <a:t>ν</a:t>
            </a:r>
            <a:r>
              <a:rPr sz="4050" spc="0" baseline="3034" dirty="0" smtClean="0">
                <a:latin typeface="Calibri"/>
                <a:cs typeface="Calibri"/>
              </a:rPr>
              <a:t>ω</a:t>
            </a:r>
            <a:r>
              <a:rPr sz="4050" spc="4" baseline="3034" dirty="0" smtClean="0">
                <a:latin typeface="Calibri"/>
                <a:cs typeface="Calibri"/>
              </a:rPr>
              <a:t>σ</a:t>
            </a:r>
            <a:r>
              <a:rPr sz="4050" spc="0" baseline="3034" dirty="0" smtClean="0">
                <a:latin typeface="Calibri"/>
                <a:cs typeface="Calibri"/>
              </a:rPr>
              <a:t>ης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ts val="3215"/>
              </a:lnSpc>
              <a:spcBef>
                <a:spcPts val="513"/>
              </a:spcBef>
            </a:pPr>
            <a:r>
              <a:rPr sz="2700" spc="0" dirty="0" smtClean="0">
                <a:latin typeface="Calibri"/>
                <a:cs typeface="Calibri"/>
              </a:rPr>
              <a:t>Λε</a:t>
            </a:r>
            <a:r>
              <a:rPr sz="2700" spc="-25" dirty="0" smtClean="0">
                <a:latin typeface="Calibri"/>
                <a:cs typeface="Calibri"/>
              </a:rPr>
              <a:t>ιτ</a:t>
            </a:r>
            <a:r>
              <a:rPr sz="2700" spc="0" dirty="0" smtClean="0">
                <a:latin typeface="Calibri"/>
                <a:cs typeface="Calibri"/>
              </a:rPr>
              <a:t>ου</a:t>
            </a:r>
            <a:r>
              <a:rPr sz="2700" spc="-14" dirty="0" smtClean="0">
                <a:latin typeface="Calibri"/>
                <a:cs typeface="Calibri"/>
              </a:rPr>
              <a:t>ρ</a:t>
            </a:r>
            <a:r>
              <a:rPr sz="2700" spc="0" dirty="0" smtClean="0">
                <a:latin typeface="Calibri"/>
                <a:cs typeface="Calibri"/>
              </a:rPr>
              <a:t>γι</a:t>
            </a:r>
            <a:r>
              <a:rPr sz="2700" spc="-39" dirty="0" smtClean="0">
                <a:latin typeface="Calibri"/>
                <a:cs typeface="Calibri"/>
              </a:rPr>
              <a:t>κ</a:t>
            </a:r>
            <a:r>
              <a:rPr sz="2700" spc="0" dirty="0" smtClean="0">
                <a:latin typeface="Calibri"/>
                <a:cs typeface="Calibri"/>
              </a:rPr>
              <a:t>ές</a:t>
            </a:r>
            <a:r>
              <a:rPr sz="2700" spc="-2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Ο</a:t>
            </a:r>
            <a:r>
              <a:rPr sz="2700" spc="-9" dirty="0" smtClean="0">
                <a:latin typeface="Calibri"/>
                <a:cs typeface="Calibri"/>
              </a:rPr>
              <a:t>μ</a:t>
            </a:r>
            <a:r>
              <a:rPr sz="2700" spc="-29" dirty="0" smtClean="0">
                <a:latin typeface="Calibri"/>
                <a:cs typeface="Calibri"/>
              </a:rPr>
              <a:t>ά</a:t>
            </a:r>
            <a:r>
              <a:rPr sz="2700" spc="0" dirty="0" smtClean="0">
                <a:latin typeface="Calibri"/>
                <a:cs typeface="Calibri"/>
              </a:rPr>
              <a:t>δ</a:t>
            </a:r>
            <a:r>
              <a:rPr sz="2700" spc="4" dirty="0" smtClean="0">
                <a:latin typeface="Calibri"/>
                <a:cs typeface="Calibri"/>
              </a:rPr>
              <a:t>ε</a:t>
            </a:r>
            <a:r>
              <a:rPr sz="2700" spc="0" dirty="0" smtClean="0">
                <a:latin typeface="Calibri"/>
                <a:cs typeface="Calibri"/>
              </a:rPr>
              <a:t>ς,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ε</a:t>
            </a:r>
            <a:r>
              <a:rPr sz="2700" spc="-69" dirty="0" smtClean="0">
                <a:latin typeface="Calibri"/>
                <a:cs typeface="Calibri"/>
              </a:rPr>
              <a:t>κ</a:t>
            </a:r>
            <a:r>
              <a:rPr sz="2700" spc="0" dirty="0" smtClean="0">
                <a:latin typeface="Calibri"/>
                <a:cs typeface="Calibri"/>
              </a:rPr>
              <a:t>φράζουν δ</a:t>
            </a:r>
            <a:r>
              <a:rPr sz="2700" spc="4" dirty="0" smtClean="0">
                <a:latin typeface="Calibri"/>
                <a:cs typeface="Calibri"/>
              </a:rPr>
              <a:t>ο</a:t>
            </a:r>
            <a:r>
              <a:rPr sz="2700" spc="0" dirty="0" smtClean="0">
                <a:latin typeface="Calibri"/>
                <a:cs typeface="Calibri"/>
              </a:rPr>
              <a:t>μές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ο</a:t>
            </a:r>
            <a:r>
              <a:rPr sz="2700" spc="-14" dirty="0" smtClean="0">
                <a:latin typeface="Calibri"/>
                <a:cs typeface="Calibri"/>
              </a:rPr>
              <a:t>ρ</a:t>
            </a:r>
            <a:r>
              <a:rPr sz="2700" spc="0" dirty="0" smtClean="0">
                <a:latin typeface="Calibri"/>
                <a:cs typeface="Calibri"/>
              </a:rPr>
              <a:t>γά</a:t>
            </a:r>
            <a:r>
              <a:rPr sz="2700" spc="-9" dirty="0" smtClean="0">
                <a:latin typeface="Calibri"/>
                <a:cs typeface="Calibri"/>
              </a:rPr>
              <a:t>ν</a:t>
            </a:r>
            <a:r>
              <a:rPr sz="2700" spc="0" dirty="0" smtClean="0">
                <a:latin typeface="Calibri"/>
                <a:cs typeface="Calibri"/>
              </a:rPr>
              <a:t>ω</a:t>
            </a:r>
            <a:r>
              <a:rPr sz="2700" spc="4" dirty="0" smtClean="0">
                <a:latin typeface="Calibri"/>
                <a:cs typeface="Calibri"/>
              </a:rPr>
              <a:t>σ</a:t>
            </a:r>
            <a:r>
              <a:rPr sz="2700" spc="0" dirty="0" smtClean="0">
                <a:latin typeface="Calibri"/>
                <a:cs typeface="Calibri"/>
              </a:rPr>
              <a:t>ης</a:t>
            </a:r>
            <a:endParaRPr sz="2700">
              <a:latin typeface="Calibri"/>
              <a:cs typeface="Calibri"/>
            </a:endParaRPr>
          </a:p>
          <a:p>
            <a:pPr marL="12700" marR="62786">
              <a:lnSpc>
                <a:spcPts val="2670"/>
              </a:lnSpc>
            </a:pPr>
            <a:r>
              <a:rPr sz="4050" spc="0" baseline="4045" dirty="0" smtClean="0">
                <a:latin typeface="Calibri"/>
                <a:cs typeface="Calibri"/>
              </a:rPr>
              <a:t>(τμήμα</a:t>
            </a:r>
            <a:r>
              <a:rPr sz="4050" spc="-14" baseline="4045" dirty="0" smtClean="0">
                <a:latin typeface="Calibri"/>
                <a:cs typeface="Calibri"/>
              </a:rPr>
              <a:t>τ</a:t>
            </a:r>
            <a:r>
              <a:rPr sz="4050" spc="0" baseline="4045" dirty="0" smtClean="0">
                <a:latin typeface="Calibri"/>
                <a:cs typeface="Calibri"/>
              </a:rPr>
              <a:t>α)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3718839"/>
            <a:ext cx="2171116" cy="3686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Ά</a:t>
            </a:r>
            <a:r>
              <a:rPr sz="4050" b="1" spc="-9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sz="405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υ</a:t>
            </a:r>
            <a:r>
              <a:rPr sz="4050" b="1" spc="-9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π</a:t>
            </a:r>
            <a:r>
              <a:rPr sz="405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η Ομ</a:t>
            </a:r>
            <a:r>
              <a:rPr sz="4050" b="1" spc="-44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ά</a:t>
            </a:r>
            <a:r>
              <a:rPr sz="405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δα:</a:t>
            </a:r>
            <a:endParaRPr sz="27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4179970"/>
            <a:ext cx="196850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4200652"/>
            <a:ext cx="4987872" cy="697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95"/>
              </a:lnSpc>
              <a:spcBef>
                <a:spcPts val="105"/>
              </a:spcBef>
            </a:pPr>
            <a:r>
              <a:rPr sz="2700" spc="0" dirty="0" smtClean="0">
                <a:latin typeface="Calibri"/>
                <a:cs typeface="Calibri"/>
              </a:rPr>
              <a:t>Σχη</a:t>
            </a:r>
            <a:r>
              <a:rPr sz="2700" spc="-9" dirty="0" smtClean="0">
                <a:latin typeface="Calibri"/>
                <a:cs typeface="Calibri"/>
              </a:rPr>
              <a:t>μ</a:t>
            </a:r>
            <a:r>
              <a:rPr sz="2700" spc="0" dirty="0" smtClean="0">
                <a:latin typeface="Calibri"/>
                <a:cs typeface="Calibri"/>
              </a:rPr>
              <a:t>ατ</a:t>
            </a:r>
            <a:r>
              <a:rPr sz="2700" spc="4" dirty="0" smtClean="0">
                <a:latin typeface="Calibri"/>
                <a:cs typeface="Calibri"/>
              </a:rPr>
              <a:t>ί</a:t>
            </a:r>
            <a:r>
              <a:rPr sz="2700" spc="0" dirty="0" smtClean="0">
                <a:latin typeface="Calibri"/>
                <a:cs typeface="Calibri"/>
              </a:rPr>
              <a:t>ζο</a:t>
            </a:r>
            <a:r>
              <a:rPr sz="2700" spc="9" dirty="0" smtClean="0">
                <a:latin typeface="Calibri"/>
                <a:cs typeface="Calibri"/>
              </a:rPr>
              <a:t>ν</a:t>
            </a:r>
            <a:r>
              <a:rPr sz="2700" spc="-14" dirty="0" smtClean="0">
                <a:latin typeface="Calibri"/>
                <a:cs typeface="Calibri"/>
              </a:rPr>
              <a:t>τ</a:t>
            </a:r>
            <a:r>
              <a:rPr sz="2700" spc="0" dirty="0" smtClean="0">
                <a:latin typeface="Calibri"/>
                <a:cs typeface="Calibri"/>
              </a:rPr>
              <a:t>αι αν</a:t>
            </a:r>
            <a:r>
              <a:rPr sz="2700" spc="9" dirty="0" smtClean="0">
                <a:latin typeface="Calibri"/>
                <a:cs typeface="Calibri"/>
              </a:rPr>
              <a:t>ε</a:t>
            </a:r>
            <a:r>
              <a:rPr sz="2700" spc="0" dirty="0" smtClean="0">
                <a:latin typeface="Calibri"/>
                <a:cs typeface="Calibri"/>
              </a:rPr>
              <a:t>πίσημα,</a:t>
            </a:r>
            <a:r>
              <a:rPr sz="2700" spc="-2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με β</a:t>
            </a:r>
            <a:r>
              <a:rPr sz="2700" spc="-14" dirty="0" smtClean="0">
                <a:latin typeface="Calibri"/>
                <a:cs typeface="Calibri"/>
              </a:rPr>
              <a:t>ά</a:t>
            </a:r>
            <a:r>
              <a:rPr sz="2700" spc="0" dirty="0" smtClean="0">
                <a:latin typeface="Calibri"/>
                <a:cs typeface="Calibri"/>
              </a:rPr>
              <a:t>ση 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ts val="3295"/>
              </a:lnSpc>
            </a:pPr>
            <a:r>
              <a:rPr sz="2700" spc="0" dirty="0" smtClean="0">
                <a:latin typeface="Calibri"/>
                <a:cs typeface="Calibri"/>
              </a:rPr>
              <a:t>με</a:t>
            </a:r>
            <a:r>
              <a:rPr sz="2700" spc="-44" dirty="0" smtClean="0">
                <a:latin typeface="Calibri"/>
                <a:cs typeface="Calibri"/>
              </a:rPr>
              <a:t>λ</a:t>
            </a:r>
            <a:r>
              <a:rPr sz="2700" spc="0" dirty="0" smtClean="0">
                <a:latin typeface="Calibri"/>
                <a:cs typeface="Calibri"/>
              </a:rPr>
              <a:t>ών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-25" dirty="0" smtClean="0">
                <a:latin typeface="Calibri"/>
                <a:cs typeface="Calibri"/>
              </a:rPr>
              <a:t>τ</a:t>
            </a:r>
            <a:r>
              <a:rPr sz="2700" spc="0" dirty="0" smtClean="0">
                <a:latin typeface="Calibri"/>
                <a:cs typeface="Calibri"/>
              </a:rPr>
              <a:t>ους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68720" y="4200652"/>
            <a:ext cx="541121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τ</a:t>
            </a:r>
            <a:r>
              <a:rPr sz="4050" spc="-50" baseline="3034" dirty="0" smtClean="0">
                <a:latin typeface="Calibri"/>
                <a:cs typeface="Calibri"/>
              </a:rPr>
              <a:t>η</a:t>
            </a:r>
            <a:r>
              <a:rPr sz="4050" spc="0" baseline="3034" dirty="0" smtClean="0">
                <a:latin typeface="Calibri"/>
                <a:cs typeface="Calibri"/>
              </a:rPr>
              <a:t>ν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10502" y="4200652"/>
            <a:ext cx="1111707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ανάγ</a:t>
            </a:r>
            <a:r>
              <a:rPr sz="4050" spc="-9" baseline="3034" dirty="0" smtClean="0">
                <a:latin typeface="Calibri"/>
                <a:cs typeface="Calibri"/>
              </a:rPr>
              <a:t>κ</a:t>
            </a:r>
            <a:r>
              <a:rPr sz="4050" spc="0" baseline="3034" dirty="0" smtClean="0">
                <a:latin typeface="Calibri"/>
                <a:cs typeface="Calibri"/>
              </a:rPr>
              <a:t>η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24584" y="4200652"/>
            <a:ext cx="600443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-14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ων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990992"/>
            <a:ext cx="196850" cy="849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44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5011674"/>
            <a:ext cx="1159370" cy="849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Ο</a:t>
            </a:r>
            <a:r>
              <a:rPr sz="4050" spc="-9" baseline="3034" dirty="0" smtClean="0">
                <a:latin typeface="Calibri"/>
                <a:cs typeface="Calibri"/>
              </a:rPr>
              <a:t>μ</a:t>
            </a:r>
            <a:r>
              <a:rPr sz="4050" spc="-29" baseline="3034" dirty="0" smtClean="0">
                <a:latin typeface="Calibri"/>
                <a:cs typeface="Calibri"/>
              </a:rPr>
              <a:t>ά</a:t>
            </a:r>
            <a:r>
              <a:rPr sz="4050" spc="0" baseline="3034" dirty="0" smtClean="0">
                <a:latin typeface="Calibri"/>
                <a:cs typeface="Calibri"/>
              </a:rPr>
              <a:t>δ</a:t>
            </a:r>
            <a:r>
              <a:rPr sz="4050" spc="4" baseline="3034" dirty="0" smtClean="0">
                <a:latin typeface="Calibri"/>
                <a:cs typeface="Calibri"/>
              </a:rPr>
              <a:t>ε</a:t>
            </a:r>
            <a:r>
              <a:rPr sz="4050" spc="0" baseline="3034" dirty="0" smtClean="0">
                <a:latin typeface="Calibri"/>
                <a:cs typeface="Calibri"/>
              </a:rPr>
              <a:t>ς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52"/>
              </a:spcBef>
            </a:pPr>
            <a:r>
              <a:rPr sz="2700" spc="0" dirty="0" smtClean="0">
                <a:latin typeface="Calibri"/>
                <a:cs typeface="Calibri"/>
              </a:rPr>
              <a:t>Ο</a:t>
            </a:r>
            <a:r>
              <a:rPr sz="2700" spc="-9" dirty="0" smtClean="0">
                <a:latin typeface="Calibri"/>
                <a:cs typeface="Calibri"/>
              </a:rPr>
              <a:t>μ</a:t>
            </a:r>
            <a:r>
              <a:rPr sz="2700" spc="-29" dirty="0" smtClean="0">
                <a:latin typeface="Calibri"/>
                <a:cs typeface="Calibri"/>
              </a:rPr>
              <a:t>ά</a:t>
            </a:r>
            <a:r>
              <a:rPr sz="2700" spc="0" dirty="0" smtClean="0">
                <a:latin typeface="Calibri"/>
                <a:cs typeface="Calibri"/>
              </a:rPr>
              <a:t>δ</a:t>
            </a:r>
            <a:r>
              <a:rPr sz="2700" spc="4" dirty="0" smtClean="0">
                <a:latin typeface="Calibri"/>
                <a:cs typeface="Calibri"/>
              </a:rPr>
              <a:t>ε</a:t>
            </a:r>
            <a:r>
              <a:rPr sz="2700" spc="0" dirty="0" smtClean="0">
                <a:latin typeface="Calibri"/>
                <a:cs typeface="Calibri"/>
              </a:rPr>
              <a:t>ς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38870" y="5011674"/>
            <a:ext cx="2023135" cy="849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Συμφερό</a:t>
            </a:r>
            <a:r>
              <a:rPr sz="4050" spc="14" baseline="3034" dirty="0" smtClean="0">
                <a:latin typeface="Calibri"/>
                <a:cs typeface="Calibri"/>
              </a:rPr>
              <a:t>ν</a:t>
            </a:r>
            <a:r>
              <a:rPr sz="4050" spc="-14" baseline="3034" dirty="0" smtClean="0">
                <a:latin typeface="Calibri"/>
                <a:cs typeface="Calibri"/>
              </a:rPr>
              <a:t>τ</a:t>
            </a:r>
            <a:r>
              <a:rPr sz="4050" spc="0" baseline="3034" dirty="0" smtClean="0">
                <a:latin typeface="Calibri"/>
                <a:cs typeface="Calibri"/>
              </a:rPr>
              <a:t>ων</a:t>
            </a:r>
            <a:endParaRPr sz="2700">
              <a:latin typeface="Calibri"/>
              <a:cs typeface="Calibri"/>
            </a:endParaRPr>
          </a:p>
          <a:p>
            <a:pPr marL="12700" marR="51435">
              <a:lnSpc>
                <a:spcPct val="101725"/>
              </a:lnSpc>
              <a:spcBef>
                <a:spcPts val="352"/>
              </a:spcBef>
            </a:pPr>
            <a:r>
              <a:rPr sz="2700" spc="0" dirty="0" smtClean="0">
                <a:latin typeface="Calibri"/>
                <a:cs typeface="Calibri"/>
              </a:rPr>
              <a:t>Φ</a:t>
            </a:r>
            <a:r>
              <a:rPr sz="2700" spc="25" dirty="0" smtClean="0">
                <a:latin typeface="Calibri"/>
                <a:cs typeface="Calibri"/>
              </a:rPr>
              <a:t>ι</a:t>
            </a:r>
            <a:r>
              <a:rPr sz="2700" spc="-25" dirty="0" smtClean="0">
                <a:latin typeface="Calibri"/>
                <a:cs typeface="Calibri"/>
              </a:rPr>
              <a:t>λ</a:t>
            </a:r>
            <a:r>
              <a:rPr sz="2700" spc="0" dirty="0" smtClean="0">
                <a:latin typeface="Calibri"/>
                <a:cs typeface="Calibri"/>
              </a:rPr>
              <a:t>ί</a:t>
            </a:r>
            <a:r>
              <a:rPr sz="2700" spc="4" dirty="0" smtClean="0">
                <a:latin typeface="Calibri"/>
                <a:cs typeface="Calibri"/>
              </a:rPr>
              <a:t>α</a:t>
            </a:r>
            <a:r>
              <a:rPr sz="2700" spc="0" dirty="0" smtClean="0">
                <a:latin typeface="Calibri"/>
                <a:cs typeface="Calibri"/>
              </a:rPr>
              <a:t>ς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81001" y="374523"/>
            <a:ext cx="82296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ΔΥΝΑΜΙΚΗ ΟΜΑΔΩΝ</a:t>
            </a:r>
            <a:endParaRPr lang="el-GR" sz="48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2704" y="1549019"/>
            <a:ext cx="809519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Οι ο</a:t>
            </a:r>
            <a:r>
              <a:rPr sz="4800" spc="-9" baseline="3413" dirty="0" smtClean="0">
                <a:latin typeface="Calibri"/>
                <a:cs typeface="Calibri"/>
              </a:rPr>
              <a:t>μ</a:t>
            </a:r>
            <a:r>
              <a:rPr sz="4800" spc="-39" baseline="3413" dirty="0" smtClean="0">
                <a:latin typeface="Calibri"/>
                <a:cs typeface="Calibri"/>
              </a:rPr>
              <a:t>ά</a:t>
            </a:r>
            <a:r>
              <a:rPr sz="4800" spc="0" baseline="3413" dirty="0" smtClean="0">
                <a:latin typeface="Calibri"/>
                <a:cs typeface="Calibri"/>
              </a:rPr>
              <a:t>δες</a:t>
            </a:r>
            <a:r>
              <a:rPr sz="4800" spc="-9" baseline="3413" dirty="0" smtClean="0">
                <a:latin typeface="Calibri"/>
                <a:cs typeface="Calibri"/>
              </a:rPr>
              <a:t> </a:t>
            </a:r>
            <a:r>
              <a:rPr sz="4800" spc="29" baseline="3413" dirty="0" smtClean="0">
                <a:latin typeface="Calibri"/>
                <a:cs typeface="Calibri"/>
              </a:rPr>
              <a:t>σ</a:t>
            </a:r>
            <a:r>
              <a:rPr sz="4800" spc="-29" baseline="3413" dirty="0" smtClean="0">
                <a:latin typeface="Calibri"/>
                <a:cs typeface="Calibri"/>
              </a:rPr>
              <a:t>τ</a:t>
            </a:r>
            <a:r>
              <a:rPr sz="4800" spc="0" baseline="3413" dirty="0" smtClean="0">
                <a:latin typeface="Calibri"/>
                <a:cs typeface="Calibri"/>
              </a:rPr>
              <a:t>ον</a:t>
            </a:r>
            <a:r>
              <a:rPr sz="4800" spc="-9" baseline="3413" dirty="0" smtClean="0">
                <a:latin typeface="Calibri"/>
                <a:cs typeface="Calibri"/>
              </a:rPr>
              <a:t> </a:t>
            </a:r>
            <a:r>
              <a:rPr sz="4800" spc="-29" baseline="3413" dirty="0" smtClean="0">
                <a:latin typeface="Calibri"/>
                <a:cs typeface="Calibri"/>
              </a:rPr>
              <a:t>χ</a:t>
            </a:r>
            <a:r>
              <a:rPr sz="4800" spc="0" baseline="3413" dirty="0" smtClean="0">
                <a:latin typeface="Calibri"/>
                <a:cs typeface="Calibri"/>
              </a:rPr>
              <a:t>ώρο</a:t>
            </a:r>
            <a:r>
              <a:rPr sz="4800" spc="-1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εργ</a:t>
            </a:r>
            <a:r>
              <a:rPr sz="4800" spc="-39" baseline="3413" dirty="0" smtClean="0">
                <a:latin typeface="Calibri"/>
                <a:cs typeface="Calibri"/>
              </a:rPr>
              <a:t>α</a:t>
            </a:r>
            <a:r>
              <a:rPr sz="4800" spc="0" baseline="3413" dirty="0" smtClean="0">
                <a:latin typeface="Calibri"/>
                <a:cs typeface="Calibri"/>
              </a:rPr>
              <a:t>σίας</a:t>
            </a:r>
            <a:r>
              <a:rPr sz="4800" spc="-2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ε</a:t>
            </a:r>
            <a:r>
              <a:rPr sz="4800" spc="-50" baseline="3413" dirty="0" smtClean="0">
                <a:latin typeface="Calibri"/>
                <a:cs typeface="Calibri"/>
              </a:rPr>
              <a:t>ί</a:t>
            </a:r>
            <a:r>
              <a:rPr sz="4800" spc="0" baseline="3413" dirty="0" smtClean="0">
                <a:latin typeface="Calibri"/>
                <a:cs typeface="Calibri"/>
              </a:rPr>
              <a:t>ναι </a:t>
            </a:r>
            <a:r>
              <a:rPr sz="4800" spc="-9" baseline="3413" dirty="0" smtClean="0">
                <a:latin typeface="Calibri"/>
                <a:cs typeface="Calibri"/>
              </a:rPr>
              <a:t>σ</a:t>
            </a:r>
            <a:r>
              <a:rPr sz="4800" spc="0" baseline="3413" dirty="0" smtClean="0">
                <a:latin typeface="Calibri"/>
                <a:cs typeface="Calibri"/>
              </a:rPr>
              <a:t>η</a:t>
            </a:r>
            <a:r>
              <a:rPr sz="4800" spc="-14" baseline="3413" dirty="0" smtClean="0">
                <a:latin typeface="Calibri"/>
                <a:cs typeface="Calibri"/>
              </a:rPr>
              <a:t>μ</a:t>
            </a:r>
            <a:r>
              <a:rPr sz="4800" spc="0" baseline="3413" dirty="0" smtClean="0">
                <a:latin typeface="Calibri"/>
                <a:cs typeface="Calibri"/>
              </a:rPr>
              <a:t>α</a:t>
            </a:r>
            <a:r>
              <a:rPr sz="4800" spc="14" baseline="3413" dirty="0" smtClean="0">
                <a:latin typeface="Calibri"/>
                <a:cs typeface="Calibri"/>
              </a:rPr>
              <a:t>ν</a:t>
            </a:r>
            <a:r>
              <a:rPr sz="4800" spc="0" baseline="3413" dirty="0" smtClean="0">
                <a:latin typeface="Calibri"/>
                <a:cs typeface="Calibri"/>
              </a:rPr>
              <a:t>τι</a:t>
            </a:r>
            <a:r>
              <a:rPr sz="4800" spc="-59" baseline="3413" dirty="0" smtClean="0">
                <a:latin typeface="Calibri"/>
                <a:cs typeface="Calibri"/>
              </a:rPr>
              <a:t>κ</a:t>
            </a:r>
            <a:r>
              <a:rPr sz="4800" spc="0" baseline="3413" dirty="0" smtClean="0">
                <a:latin typeface="Calibri"/>
                <a:cs typeface="Calibri"/>
              </a:rPr>
              <a:t>ές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24102" y="2036724"/>
            <a:ext cx="5864017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γι</a:t>
            </a:r>
            <a:r>
              <a:rPr sz="4800" spc="-9" baseline="3413" dirty="0" smtClean="0">
                <a:latin typeface="Calibri"/>
                <a:cs typeface="Calibri"/>
              </a:rPr>
              <a:t>α</a:t>
            </a:r>
            <a:r>
              <a:rPr sz="4800" spc="0" baseline="3413" dirty="0" smtClean="0">
                <a:latin typeface="Calibri"/>
                <a:cs typeface="Calibri"/>
              </a:rPr>
              <a:t>τί</a:t>
            </a:r>
            <a:r>
              <a:rPr sz="4800" spc="-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μεγα</a:t>
            </a:r>
            <a:r>
              <a:rPr sz="4800" spc="-25" baseline="3413" dirty="0" smtClean="0">
                <a:latin typeface="Calibri"/>
                <a:cs typeface="Calibri"/>
              </a:rPr>
              <a:t>λ</a:t>
            </a:r>
            <a:r>
              <a:rPr sz="4800" spc="0" baseline="3413" dirty="0" smtClean="0">
                <a:latin typeface="Calibri"/>
                <a:cs typeface="Calibri"/>
              </a:rPr>
              <a:t>ύτερο</a:t>
            </a:r>
            <a:r>
              <a:rPr sz="4800" spc="-25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αποτέλ</a:t>
            </a:r>
            <a:r>
              <a:rPr sz="4800" spc="-50" baseline="3413" dirty="0" smtClean="0">
                <a:latin typeface="Calibri"/>
                <a:cs typeface="Calibri"/>
              </a:rPr>
              <a:t>ε</a:t>
            </a:r>
            <a:r>
              <a:rPr sz="4800" spc="0" baseline="3413" dirty="0" smtClean="0">
                <a:latin typeface="Calibri"/>
                <a:cs typeface="Calibri"/>
              </a:rPr>
              <a:t>σ</a:t>
            </a:r>
            <a:r>
              <a:rPr sz="4800" spc="-14" baseline="3413" dirty="0" smtClean="0">
                <a:latin typeface="Calibri"/>
                <a:cs typeface="Calibri"/>
              </a:rPr>
              <a:t>μ</a:t>
            </a:r>
            <a:r>
              <a:rPr sz="4800" spc="0" baseline="3413" dirty="0" smtClean="0">
                <a:latin typeface="Calibri"/>
                <a:cs typeface="Calibri"/>
              </a:rPr>
              <a:t>α</a:t>
            </a:r>
            <a:r>
              <a:rPr sz="4800" spc="-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από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93667" y="2036724"/>
            <a:ext cx="570250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ότι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68244" y="2036724"/>
            <a:ext cx="454602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-29" baseline="3413" dirty="0" smtClean="0">
                <a:latin typeface="Calibri"/>
                <a:cs typeface="Calibri"/>
              </a:rPr>
              <a:t>τ</a:t>
            </a:r>
            <a:r>
              <a:rPr sz="4800" spc="0" baseline="3413" dirty="0" smtClean="0">
                <a:latin typeface="Calibri"/>
                <a:cs typeface="Calibri"/>
              </a:rPr>
              <a:t>ο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2524632"/>
            <a:ext cx="3810052" cy="10723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7117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ά</a:t>
            </a:r>
            <a:r>
              <a:rPr sz="4800" spc="-14" baseline="3413" dirty="0" smtClean="0">
                <a:latin typeface="Calibri"/>
                <a:cs typeface="Calibri"/>
              </a:rPr>
              <a:t>θ</a:t>
            </a:r>
            <a:r>
              <a:rPr sz="4800" spc="0" baseline="3413" dirty="0" smtClean="0">
                <a:latin typeface="Calibri"/>
                <a:cs typeface="Calibri"/>
              </a:rPr>
              <a:t>ροισμα</a:t>
            </a:r>
            <a:endParaRPr sz="3200">
              <a:latin typeface="Calibri"/>
              <a:cs typeface="Calibri"/>
            </a:endParaRPr>
          </a:p>
          <a:p>
            <a:pPr marL="12700" marR="4477">
              <a:lnSpc>
                <a:spcPct val="101725"/>
              </a:lnSpc>
              <a:spcBef>
                <a:spcPts val="965"/>
              </a:spcBef>
            </a:pPr>
            <a:r>
              <a:rPr sz="3200" b="1" spc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Δυνα</a:t>
            </a:r>
            <a:r>
              <a:rPr sz="3200" b="1" spc="-25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sz="3200" b="1" spc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ότ</a:t>
            </a:r>
            <a:r>
              <a:rPr sz="3200" b="1" spc="-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η</a:t>
            </a:r>
            <a:r>
              <a:rPr sz="3200" b="1" spc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τες</a:t>
            </a:r>
            <a:r>
              <a:rPr sz="3200" b="1" spc="-1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3200" b="1" spc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</a:t>
            </a:r>
            <a:r>
              <a:rPr sz="3200" b="1" spc="-9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μ</a:t>
            </a:r>
            <a:r>
              <a:rPr sz="3200" b="1" spc="-29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ά</a:t>
            </a:r>
            <a:r>
              <a:rPr sz="3200" b="1" spc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δας:</a:t>
            </a:r>
            <a:endParaRPr sz="32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46227" y="2524632"/>
            <a:ext cx="70656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-14" baseline="3413" dirty="0" smtClean="0">
                <a:latin typeface="Calibri"/>
                <a:cs typeface="Calibri"/>
              </a:rPr>
              <a:t>τ</a:t>
            </a:r>
            <a:r>
              <a:rPr sz="4800" spc="-9" baseline="3413" dirty="0" smtClean="0">
                <a:latin typeface="Calibri"/>
                <a:cs typeface="Calibri"/>
              </a:rPr>
              <a:t>ω</a:t>
            </a:r>
            <a:r>
              <a:rPr sz="4800" spc="0" baseline="3413" dirty="0" smtClean="0">
                <a:latin typeface="Calibri"/>
                <a:cs typeface="Calibri"/>
              </a:rPr>
              <a:t>ν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58316" y="2524632"/>
            <a:ext cx="114358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με</a:t>
            </a:r>
            <a:r>
              <a:rPr sz="4800" spc="-39" baseline="3413" dirty="0" smtClean="0">
                <a:latin typeface="Calibri"/>
                <a:cs typeface="Calibri"/>
              </a:rPr>
              <a:t>λ</a:t>
            </a:r>
            <a:r>
              <a:rPr sz="4800" spc="-9" baseline="3413" dirty="0" smtClean="0">
                <a:latin typeface="Calibri"/>
                <a:cs typeface="Calibri"/>
              </a:rPr>
              <a:t>ώ</a:t>
            </a:r>
            <a:r>
              <a:rPr sz="4800" spc="0" baseline="3413" dirty="0" smtClean="0">
                <a:latin typeface="Calibri"/>
                <a:cs typeface="Calibri"/>
              </a:rPr>
              <a:t>ν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05390" y="2524632"/>
            <a:ext cx="73219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της.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780384"/>
            <a:ext cx="229006" cy="2353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191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62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360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3804945"/>
            <a:ext cx="6301955" cy="23530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Συ</a:t>
            </a:r>
            <a:r>
              <a:rPr sz="4800" spc="-14" baseline="3413" dirty="0" smtClean="0">
                <a:latin typeface="Calibri"/>
                <a:cs typeface="Calibri"/>
              </a:rPr>
              <a:t>ν</a:t>
            </a:r>
            <a:r>
              <a:rPr sz="4800" spc="0" baseline="3413" dirty="0" smtClean="0">
                <a:latin typeface="Calibri"/>
                <a:cs typeface="Calibri"/>
              </a:rPr>
              <a:t>έ</a:t>
            </a:r>
            <a:r>
              <a:rPr sz="4800" spc="-9" baseline="3413" dirty="0" smtClean="0">
                <a:latin typeface="Calibri"/>
                <a:cs typeface="Calibri"/>
              </a:rPr>
              <a:t>ρ</a:t>
            </a:r>
            <a:r>
              <a:rPr sz="4800" spc="0" baseline="3413" dirty="0" smtClean="0">
                <a:latin typeface="Calibri"/>
                <a:cs typeface="Calibri"/>
              </a:rPr>
              <a:t>για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ct val="101725"/>
              </a:lnSpc>
              <a:spcBef>
                <a:spcPts val="965"/>
              </a:spcBef>
            </a:pPr>
            <a:r>
              <a:rPr sz="3200" spc="0" dirty="0" smtClean="0">
                <a:latin typeface="Calibri"/>
                <a:cs typeface="Calibri"/>
              </a:rPr>
              <a:t>Συ</a:t>
            </a:r>
            <a:r>
              <a:rPr sz="3200" spc="19" dirty="0" smtClean="0">
                <a:latin typeface="Calibri"/>
                <a:cs typeface="Calibri"/>
              </a:rPr>
              <a:t>ν</a:t>
            </a:r>
            <a:r>
              <a:rPr sz="3200" spc="-29" dirty="0" smtClean="0">
                <a:latin typeface="Calibri"/>
                <a:cs typeface="Calibri"/>
              </a:rPr>
              <a:t>τ</a:t>
            </a:r>
            <a:r>
              <a:rPr sz="3200" spc="0" dirty="0" smtClean="0">
                <a:latin typeface="Calibri"/>
                <a:cs typeface="Calibri"/>
              </a:rPr>
              <a:t>ονισ</a:t>
            </a:r>
            <a:r>
              <a:rPr sz="3200" spc="-19" dirty="0" smtClean="0">
                <a:latin typeface="Calibri"/>
                <a:cs typeface="Calibri"/>
              </a:rPr>
              <a:t>μ</a:t>
            </a:r>
            <a:r>
              <a:rPr sz="3200" spc="0" dirty="0" smtClean="0">
                <a:latin typeface="Calibri"/>
                <a:cs typeface="Calibri"/>
              </a:rPr>
              <a:t>ός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ct val="101725"/>
              </a:lnSpc>
              <a:spcBef>
                <a:spcPts val="1135"/>
              </a:spcBef>
            </a:pPr>
            <a:r>
              <a:rPr sz="3200" spc="0" dirty="0" smtClean="0">
                <a:latin typeface="Calibri"/>
                <a:cs typeface="Calibri"/>
              </a:rPr>
              <a:t>Ι</a:t>
            </a:r>
            <a:r>
              <a:rPr sz="3200" spc="-119" dirty="0" smtClean="0">
                <a:latin typeface="Calibri"/>
                <a:cs typeface="Calibri"/>
              </a:rPr>
              <a:t>κ</a:t>
            </a:r>
            <a:r>
              <a:rPr sz="3200" spc="0" dirty="0" smtClean="0">
                <a:latin typeface="Calibri"/>
                <a:cs typeface="Calibri"/>
              </a:rPr>
              <a:t>ανοποίηση</a:t>
            </a:r>
            <a:r>
              <a:rPr sz="3200" spc="-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μ</a:t>
            </a:r>
            <a:r>
              <a:rPr sz="3200" spc="4" dirty="0" smtClean="0">
                <a:latin typeface="Calibri"/>
                <a:cs typeface="Calibri"/>
              </a:rPr>
              <a:t>ε</a:t>
            </a:r>
            <a:r>
              <a:rPr sz="3200" spc="-44" dirty="0" smtClean="0">
                <a:latin typeface="Calibri"/>
                <a:cs typeface="Calibri"/>
              </a:rPr>
              <a:t>λ</a:t>
            </a:r>
            <a:r>
              <a:rPr sz="3200" spc="-14" dirty="0" smtClean="0">
                <a:latin typeface="Calibri"/>
                <a:cs typeface="Calibri"/>
              </a:rPr>
              <a:t>ώ</a:t>
            </a:r>
            <a:r>
              <a:rPr sz="3200" spc="0" dirty="0" smtClean="0">
                <a:latin typeface="Calibri"/>
                <a:cs typeface="Calibri"/>
              </a:rPr>
              <a:t>ν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133"/>
              </a:spcBef>
            </a:pPr>
            <a:r>
              <a:rPr sz="3200" spc="0" dirty="0" smtClean="0">
                <a:latin typeface="Calibri"/>
                <a:cs typeface="Calibri"/>
              </a:rPr>
              <a:t>Αν</a:t>
            </a:r>
            <a:r>
              <a:rPr sz="3200" spc="-9" dirty="0" smtClean="0">
                <a:latin typeface="Calibri"/>
                <a:cs typeface="Calibri"/>
              </a:rPr>
              <a:t>ά</a:t>
            </a:r>
            <a:r>
              <a:rPr sz="3200" spc="0" dirty="0" smtClean="0">
                <a:latin typeface="Calibri"/>
                <a:cs typeface="Calibri"/>
              </a:rPr>
              <a:t>πτυξη ε</a:t>
            </a:r>
            <a:r>
              <a:rPr sz="3200" spc="-34" dirty="0" smtClean="0">
                <a:latin typeface="Calibri"/>
                <a:cs typeface="Calibri"/>
              </a:rPr>
              <a:t>ξ</a:t>
            </a:r>
            <a:r>
              <a:rPr sz="3200" spc="0" dirty="0" smtClean="0">
                <a:latin typeface="Calibri"/>
                <a:cs typeface="Calibri"/>
              </a:rPr>
              <a:t>έ</a:t>
            </a:r>
            <a:r>
              <a:rPr sz="3200" spc="-14" dirty="0" smtClean="0">
                <a:latin typeface="Calibri"/>
                <a:cs typeface="Calibri"/>
              </a:rPr>
              <a:t>λ</a:t>
            </a:r>
            <a:r>
              <a:rPr sz="3200" spc="0" dirty="0" smtClean="0">
                <a:latin typeface="Calibri"/>
                <a:cs typeface="Calibri"/>
              </a:rPr>
              <a:t>ιξη</a:t>
            </a:r>
            <a:r>
              <a:rPr sz="3200" spc="-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α</a:t>
            </a:r>
            <a:r>
              <a:rPr sz="3200" spc="-39" dirty="0" smtClean="0">
                <a:latin typeface="Calibri"/>
                <a:cs typeface="Calibri"/>
              </a:rPr>
              <a:t>ξ</a:t>
            </a:r>
            <a:r>
              <a:rPr sz="3200" spc="0" dirty="0" smtClean="0">
                <a:latin typeface="Calibri"/>
                <a:cs typeface="Calibri"/>
              </a:rPr>
              <a:t>ι</a:t>
            </a:r>
            <a:r>
              <a:rPr sz="3200" spc="-14" dirty="0" smtClean="0">
                <a:latin typeface="Calibri"/>
                <a:cs typeface="Calibri"/>
              </a:rPr>
              <a:t>ώ</a:t>
            </a:r>
            <a:r>
              <a:rPr sz="3200" spc="0" dirty="0" smtClean="0">
                <a:latin typeface="Calibri"/>
                <a:cs typeface="Calibri"/>
              </a:rPr>
              <a:t>ν/συμμ</a:t>
            </a:r>
            <a:r>
              <a:rPr sz="3200" spc="4" dirty="0" smtClean="0">
                <a:latin typeface="Calibri"/>
                <a:cs typeface="Calibri"/>
              </a:rPr>
              <a:t>ε</a:t>
            </a:r>
            <a:r>
              <a:rPr sz="3200" spc="-29" dirty="0" smtClean="0">
                <a:latin typeface="Calibri"/>
                <a:cs typeface="Calibri"/>
              </a:rPr>
              <a:t>τ</a:t>
            </a:r>
            <a:r>
              <a:rPr sz="3200" spc="0" dirty="0" smtClean="0">
                <a:latin typeface="Calibri"/>
                <a:cs typeface="Calibri"/>
              </a:rPr>
              <a:t>οχι</a:t>
            </a:r>
            <a:r>
              <a:rPr sz="3200" spc="-109" dirty="0" smtClean="0">
                <a:latin typeface="Calibri"/>
                <a:cs typeface="Calibri"/>
              </a:rPr>
              <a:t>κ</a:t>
            </a:r>
            <a:r>
              <a:rPr sz="3200" spc="0" dirty="0" smtClean="0">
                <a:latin typeface="Calibri"/>
                <a:cs typeface="Calibri"/>
              </a:rPr>
              <a:t>ό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83065" y="5725693"/>
            <a:ext cx="82293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ΜΤΖ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04801" y="374523"/>
            <a:ext cx="86106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ΔΥΝΑΜΙΚΗ ΟΜΑΔΩΝ</a:t>
            </a:r>
            <a:endParaRPr lang="el-GR" sz="48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1549019"/>
            <a:ext cx="674141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ΠΑ</a:t>
            </a:r>
            <a:r>
              <a:rPr sz="4800" b="1" spc="-219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Ρ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ΑΓΟΝΤΕΣ</a:t>
            </a:r>
            <a:r>
              <a:rPr sz="4800" b="1" spc="-9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ΑΠ</a:t>
            </a:r>
            <a:r>
              <a:rPr sz="4800" b="1" spc="-59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sz="4800" b="1" spc="-39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Ε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ΛΕΣΜ</a:t>
            </a:r>
            <a:r>
              <a:rPr sz="4800" b="1" spc="-269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Α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ΤΙ</a:t>
            </a:r>
            <a:r>
              <a:rPr sz="4800" b="1" spc="-139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Κ</a:t>
            </a:r>
            <a:r>
              <a:rPr sz="4800" b="1" spc="-54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ΤΗ</a:t>
            </a:r>
            <a:r>
              <a:rPr sz="4800" b="1" spc="-264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ΑΣ:</a:t>
            </a:r>
            <a:endParaRPr sz="32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3444" y="2179218"/>
            <a:ext cx="255697" cy="32769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•</a:t>
            </a:r>
            <a:endParaRPr sz="2800"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994"/>
              </a:spcBef>
            </a:pPr>
            <a:r>
              <a:rPr sz="2800" spc="0" dirty="0" smtClean="0">
                <a:latin typeface="Calibri"/>
                <a:cs typeface="Calibri"/>
              </a:rPr>
              <a:t>•</a:t>
            </a:r>
            <a:endParaRPr sz="2800"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1142"/>
              </a:spcBef>
            </a:pPr>
            <a:r>
              <a:rPr sz="2800" spc="0" dirty="0" smtClean="0">
                <a:latin typeface="Calibri"/>
                <a:cs typeface="Calibri"/>
              </a:rPr>
              <a:t>•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145"/>
              </a:spcBef>
            </a:pPr>
            <a:r>
              <a:rPr sz="2800" spc="0" dirty="0" smtClean="0">
                <a:latin typeface="Calibri"/>
                <a:cs typeface="Calibri"/>
              </a:rPr>
              <a:t>•</a:t>
            </a:r>
            <a:endParaRPr sz="2800"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1142"/>
              </a:spcBef>
            </a:pPr>
            <a:r>
              <a:rPr sz="2800" spc="0" dirty="0" smtClean="0">
                <a:latin typeface="Calibri"/>
                <a:cs typeface="Calibri"/>
              </a:rPr>
              <a:t>•</a:t>
            </a:r>
            <a:endParaRPr sz="2800"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1144"/>
              </a:spcBef>
            </a:pPr>
            <a:r>
              <a:rPr sz="2800" spc="0" dirty="0" smtClean="0">
                <a:latin typeface="Calibri"/>
                <a:cs typeface="Calibri"/>
              </a:rPr>
              <a:t>•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9906" y="2179218"/>
            <a:ext cx="3872289" cy="26975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5112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Συνοχή</a:t>
            </a:r>
            <a:endParaRPr sz="2800">
              <a:latin typeface="Calibri"/>
              <a:cs typeface="Calibri"/>
            </a:endParaRPr>
          </a:p>
          <a:p>
            <a:pPr marL="12700" marR="65112">
              <a:lnSpc>
                <a:spcPct val="101725"/>
              </a:lnSpc>
              <a:spcBef>
                <a:spcPts val="994"/>
              </a:spcBef>
            </a:pPr>
            <a:r>
              <a:rPr sz="2800" spc="0" dirty="0" smtClean="0">
                <a:latin typeface="Calibri"/>
                <a:cs typeface="Calibri"/>
              </a:rPr>
              <a:t>Κ</a:t>
            </a:r>
            <a:r>
              <a:rPr sz="2800" spc="-25" dirty="0" smtClean="0">
                <a:latin typeface="Calibri"/>
                <a:cs typeface="Calibri"/>
              </a:rPr>
              <a:t>λ</a:t>
            </a:r>
            <a:r>
              <a:rPr sz="2800" spc="0" dirty="0" smtClean="0">
                <a:latin typeface="Calibri"/>
                <a:cs typeface="Calibri"/>
              </a:rPr>
              <a:t>ί</a:t>
            </a:r>
            <a:r>
              <a:rPr sz="2800" spc="-9" dirty="0" smtClean="0">
                <a:latin typeface="Calibri"/>
                <a:cs typeface="Calibri"/>
              </a:rPr>
              <a:t>μ</a:t>
            </a:r>
            <a:r>
              <a:rPr sz="2800" spc="0" dirty="0" smtClean="0">
                <a:latin typeface="Calibri"/>
                <a:cs typeface="Calibri"/>
              </a:rPr>
              <a:t>α</a:t>
            </a:r>
            <a:r>
              <a:rPr sz="2800" spc="-38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/</a:t>
            </a:r>
            <a:r>
              <a:rPr sz="2800" spc="4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Πα</a:t>
            </a:r>
            <a:r>
              <a:rPr sz="2800" spc="-14" dirty="0" smtClean="0">
                <a:latin typeface="Calibri"/>
                <a:cs typeface="Calibri"/>
              </a:rPr>
              <a:t>ι</a:t>
            </a:r>
            <a:r>
              <a:rPr sz="2800" spc="0" dirty="0" smtClean="0">
                <a:latin typeface="Calibri"/>
                <a:cs typeface="Calibri"/>
              </a:rPr>
              <a:t>δεία</a:t>
            </a:r>
            <a:endParaRPr sz="2800">
              <a:latin typeface="Calibri"/>
              <a:cs typeface="Calibri"/>
            </a:endParaRPr>
          </a:p>
          <a:p>
            <a:pPr marL="12700" marR="65112">
              <a:lnSpc>
                <a:spcPct val="101725"/>
              </a:lnSpc>
              <a:spcBef>
                <a:spcPts val="1142"/>
              </a:spcBef>
            </a:pPr>
            <a:r>
              <a:rPr sz="2800" spc="0" dirty="0" smtClean="0">
                <a:latin typeface="Calibri"/>
                <a:cs typeface="Calibri"/>
              </a:rPr>
              <a:t>Η</a:t>
            </a:r>
            <a:r>
              <a:rPr sz="2800" spc="-14" dirty="0" smtClean="0">
                <a:latin typeface="Calibri"/>
                <a:cs typeface="Calibri"/>
              </a:rPr>
              <a:t>γ</a:t>
            </a:r>
            <a:r>
              <a:rPr sz="2800" spc="-39" dirty="0" smtClean="0">
                <a:latin typeface="Calibri"/>
                <a:cs typeface="Calibri"/>
              </a:rPr>
              <a:t>ε</a:t>
            </a:r>
            <a:r>
              <a:rPr sz="2800" spc="0" dirty="0" smtClean="0">
                <a:latin typeface="Calibri"/>
                <a:cs typeface="Calibri"/>
              </a:rPr>
              <a:t>σία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145"/>
              </a:spcBef>
            </a:pPr>
            <a:r>
              <a:rPr sz="2800" spc="0" dirty="0" smtClean="0">
                <a:latin typeface="Calibri"/>
                <a:cs typeface="Calibri"/>
              </a:rPr>
              <a:t>Όρα</a:t>
            </a:r>
            <a:r>
              <a:rPr sz="2800" spc="-19" dirty="0" smtClean="0">
                <a:latin typeface="Calibri"/>
                <a:cs typeface="Calibri"/>
              </a:rPr>
              <a:t>μ</a:t>
            </a:r>
            <a:r>
              <a:rPr sz="2800" spc="0" dirty="0" smtClean="0">
                <a:latin typeface="Calibri"/>
                <a:cs typeface="Calibri"/>
              </a:rPr>
              <a:t>α, Σ</a:t>
            </a:r>
            <a:r>
              <a:rPr sz="2800" spc="-29" dirty="0" smtClean="0">
                <a:latin typeface="Calibri"/>
                <a:cs typeface="Calibri"/>
              </a:rPr>
              <a:t>τ</a:t>
            </a:r>
            <a:r>
              <a:rPr sz="2800" spc="0" dirty="0" smtClean="0">
                <a:latin typeface="Calibri"/>
                <a:cs typeface="Calibri"/>
              </a:rPr>
              <a:t>ό</a:t>
            </a:r>
            <a:r>
              <a:rPr sz="2800" spc="-39" dirty="0" smtClean="0">
                <a:latin typeface="Calibri"/>
                <a:cs typeface="Calibri"/>
              </a:rPr>
              <a:t>χ</a:t>
            </a:r>
            <a:r>
              <a:rPr sz="2800" spc="0" dirty="0" smtClean="0">
                <a:latin typeface="Calibri"/>
                <a:cs typeface="Calibri"/>
              </a:rPr>
              <a:t>οι</a:t>
            </a:r>
            <a:r>
              <a:rPr sz="2800" spc="-34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Καθ</a:t>
            </a:r>
            <a:r>
              <a:rPr sz="2800" spc="-9" dirty="0" smtClean="0">
                <a:latin typeface="Calibri"/>
                <a:cs typeface="Calibri"/>
              </a:rPr>
              <a:t>ή</a:t>
            </a:r>
            <a:r>
              <a:rPr sz="2800" spc="-84" dirty="0" smtClean="0">
                <a:latin typeface="Calibri"/>
                <a:cs typeface="Calibri"/>
              </a:rPr>
              <a:t>κ</a:t>
            </a:r>
            <a:r>
              <a:rPr sz="2800" spc="0" dirty="0" smtClean="0">
                <a:latin typeface="Calibri"/>
                <a:cs typeface="Calibri"/>
              </a:rPr>
              <a:t>ο</a:t>
            </a:r>
            <a:r>
              <a:rPr sz="2800" spc="14" dirty="0" smtClean="0">
                <a:latin typeface="Calibri"/>
                <a:cs typeface="Calibri"/>
              </a:rPr>
              <a:t>ν</a:t>
            </a:r>
            <a:r>
              <a:rPr sz="2800" spc="-14" dirty="0" smtClean="0">
                <a:latin typeface="Calibri"/>
                <a:cs typeface="Calibri"/>
              </a:rPr>
              <a:t>τ</a:t>
            </a:r>
            <a:r>
              <a:rPr sz="2800" spc="0" dirty="0" smtClean="0">
                <a:latin typeface="Calibri"/>
                <a:cs typeface="Calibri"/>
              </a:rPr>
              <a:t>α</a:t>
            </a:r>
            <a:endParaRPr sz="2800">
              <a:latin typeface="Calibri"/>
              <a:cs typeface="Calibri"/>
            </a:endParaRPr>
          </a:p>
          <a:p>
            <a:pPr marL="12700" marR="65112">
              <a:lnSpc>
                <a:spcPct val="101725"/>
              </a:lnSpc>
              <a:spcBef>
                <a:spcPts val="1142"/>
              </a:spcBef>
            </a:pPr>
            <a:r>
              <a:rPr sz="2800" spc="0" dirty="0" smtClean="0">
                <a:latin typeface="Calibri"/>
                <a:cs typeface="Calibri"/>
              </a:rPr>
              <a:t>Μέ</a:t>
            </a:r>
            <a:r>
              <a:rPr sz="2800" spc="-14" dirty="0" smtClean="0">
                <a:latin typeface="Calibri"/>
                <a:cs typeface="Calibri"/>
              </a:rPr>
              <a:t>γ</a:t>
            </a:r>
            <a:r>
              <a:rPr sz="2800" spc="-39" dirty="0" smtClean="0">
                <a:latin typeface="Calibri"/>
                <a:cs typeface="Calibri"/>
              </a:rPr>
              <a:t>ε</a:t>
            </a:r>
            <a:r>
              <a:rPr sz="2800" spc="0" dirty="0" smtClean="0">
                <a:latin typeface="Calibri"/>
                <a:cs typeface="Calibri"/>
              </a:rPr>
              <a:t>θος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9906" y="5075682"/>
            <a:ext cx="149654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Κανό</a:t>
            </a:r>
            <a:r>
              <a:rPr sz="4200" spc="4" baseline="2925" dirty="0" smtClean="0">
                <a:latin typeface="Calibri"/>
                <a:cs typeface="Calibri"/>
              </a:rPr>
              <a:t>ν</a:t>
            </a:r>
            <a:r>
              <a:rPr sz="4200" spc="0" baseline="2925" dirty="0" smtClean="0">
                <a:latin typeface="Calibri"/>
                <a:cs typeface="Calibri"/>
              </a:rPr>
              <a:t>ες</a:t>
            </a:r>
            <a:r>
              <a:rPr sz="4200" spc="-70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/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80169" y="5075682"/>
            <a:ext cx="180014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Δ</a:t>
            </a:r>
            <a:r>
              <a:rPr sz="4200" spc="4" baseline="2925" dirty="0" smtClean="0">
                <a:latin typeface="Calibri"/>
                <a:cs typeface="Calibri"/>
              </a:rPr>
              <a:t>ι</a:t>
            </a:r>
            <a:r>
              <a:rPr sz="4200" spc="-34" baseline="2925" dirty="0" smtClean="0">
                <a:latin typeface="Calibri"/>
                <a:cs typeface="Calibri"/>
              </a:rPr>
              <a:t>α</a:t>
            </a:r>
            <a:r>
              <a:rPr sz="4200" spc="0" baseline="2925" dirty="0" smtClean="0">
                <a:latin typeface="Calibri"/>
                <a:cs typeface="Calibri"/>
              </a:rPr>
              <a:t>δι</a:t>
            </a:r>
            <a:r>
              <a:rPr sz="4200" spc="-79" baseline="2925" dirty="0" smtClean="0">
                <a:latin typeface="Calibri"/>
                <a:cs typeface="Calibri"/>
              </a:rPr>
              <a:t>κ</a:t>
            </a:r>
            <a:r>
              <a:rPr sz="4200" spc="-25" baseline="2925" dirty="0" smtClean="0">
                <a:latin typeface="Calibri"/>
                <a:cs typeface="Calibri"/>
              </a:rPr>
              <a:t>α</a:t>
            </a:r>
            <a:r>
              <a:rPr sz="4200" spc="0" baseline="2925" dirty="0" smtClean="0">
                <a:latin typeface="Calibri"/>
                <a:cs typeface="Calibri"/>
              </a:rPr>
              <a:t>σίες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62000" y="374523"/>
            <a:ext cx="77724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ΗΓ</a:t>
            </a:r>
            <a:r>
              <a:rPr lang="el-GR" sz="5400" b="1" spc="-54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Ε</a:t>
            </a:r>
            <a:r>
              <a:rPr lang="el-GR" sz="5400" b="1" spc="0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ΣΙΑ</a:t>
            </a:r>
            <a:endParaRPr lang="el-GR" sz="5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1524476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1549019"/>
            <a:ext cx="7150809" cy="14079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81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C000"/>
                </a:solidFill>
                <a:latin typeface="Calibri"/>
                <a:cs typeface="Calibri"/>
              </a:rPr>
              <a:t>Σ</a:t>
            </a:r>
            <a:r>
              <a:rPr sz="4800" b="1" spc="-29" baseline="3413" dirty="0" smtClean="0">
                <a:solidFill>
                  <a:srgbClr val="FFC000"/>
                </a:solidFill>
                <a:latin typeface="Calibri"/>
                <a:cs typeface="Calibri"/>
              </a:rPr>
              <a:t>τ</a:t>
            </a:r>
            <a:r>
              <a:rPr sz="4800" b="1" spc="0" baseline="3413" dirty="0" smtClean="0">
                <a:solidFill>
                  <a:srgbClr val="FFC000"/>
                </a:solidFill>
                <a:latin typeface="Calibri"/>
                <a:cs typeface="Calibri"/>
              </a:rPr>
              <a:t>ό</a:t>
            </a:r>
            <a:r>
              <a:rPr sz="4800" b="1" spc="-34" baseline="3413" dirty="0" smtClean="0">
                <a:solidFill>
                  <a:srgbClr val="FFC000"/>
                </a:solidFill>
                <a:latin typeface="Calibri"/>
                <a:cs typeface="Calibri"/>
              </a:rPr>
              <a:t>χ</a:t>
            </a:r>
            <a:r>
              <a:rPr sz="4800" b="1" spc="0" baseline="3413" dirty="0" smtClean="0">
                <a:solidFill>
                  <a:srgbClr val="FFC000"/>
                </a:solidFill>
                <a:latin typeface="Calibri"/>
                <a:cs typeface="Calibri"/>
              </a:rPr>
              <a:t>ος τ</a:t>
            </a:r>
            <a:r>
              <a:rPr sz="4800" b="1" spc="-9" baseline="3413" dirty="0" smtClean="0">
                <a:solidFill>
                  <a:srgbClr val="FFC000"/>
                </a:solidFill>
                <a:latin typeface="Calibri"/>
                <a:cs typeface="Calibri"/>
              </a:rPr>
              <a:t>η</a:t>
            </a:r>
            <a:r>
              <a:rPr sz="4800" b="1" spc="0" baseline="3413" dirty="0" smtClean="0">
                <a:solidFill>
                  <a:srgbClr val="FFC000"/>
                </a:solidFill>
                <a:latin typeface="Calibri"/>
                <a:cs typeface="Calibri"/>
              </a:rPr>
              <a:t>ς Η</a:t>
            </a:r>
            <a:r>
              <a:rPr sz="4800" b="1" spc="-14" baseline="3413" dirty="0" smtClean="0">
                <a:solidFill>
                  <a:srgbClr val="FFC000"/>
                </a:solidFill>
                <a:latin typeface="Calibri"/>
                <a:cs typeface="Calibri"/>
              </a:rPr>
              <a:t>γ</a:t>
            </a:r>
            <a:r>
              <a:rPr sz="4800" b="1" spc="-39" baseline="3413" dirty="0" smtClean="0">
                <a:solidFill>
                  <a:srgbClr val="FFC000"/>
                </a:solidFill>
                <a:latin typeface="Calibri"/>
                <a:cs typeface="Calibri"/>
              </a:rPr>
              <a:t>ε</a:t>
            </a:r>
            <a:r>
              <a:rPr sz="4800" b="1" spc="0" baseline="3413" dirty="0" smtClean="0">
                <a:solidFill>
                  <a:srgbClr val="FFC000"/>
                </a:solidFill>
                <a:latin typeface="Calibri"/>
                <a:cs typeface="Calibri"/>
              </a:rPr>
              <a:t>σίας</a:t>
            </a:r>
            <a:r>
              <a:rPr sz="4800" b="1" spc="0" baseline="3413" dirty="0" smtClean="0">
                <a:latin typeface="Calibri"/>
                <a:cs typeface="Calibri"/>
              </a:rPr>
              <a:t>:</a:t>
            </a:r>
            <a:r>
              <a:rPr sz="4800" b="1" spc="-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ο επηρ</a:t>
            </a:r>
            <a:r>
              <a:rPr sz="4800" spc="-29" baseline="3413" dirty="0" smtClean="0">
                <a:latin typeface="Calibri"/>
                <a:cs typeface="Calibri"/>
              </a:rPr>
              <a:t>εα</a:t>
            </a:r>
            <a:r>
              <a:rPr sz="4800" spc="0" baseline="3413" dirty="0" smtClean="0">
                <a:latin typeface="Calibri"/>
                <a:cs typeface="Calibri"/>
              </a:rPr>
              <a:t>σ</a:t>
            </a:r>
            <a:r>
              <a:rPr sz="4800" spc="-19" baseline="3413" dirty="0" smtClean="0">
                <a:latin typeface="Calibri"/>
                <a:cs typeface="Calibri"/>
              </a:rPr>
              <a:t>μ</a:t>
            </a:r>
            <a:r>
              <a:rPr sz="4800" spc="0" baseline="3413" dirty="0" smtClean="0">
                <a:latin typeface="Calibri"/>
                <a:cs typeface="Calibri"/>
              </a:rPr>
              <a:t>ός </a:t>
            </a:r>
            <a:r>
              <a:rPr sz="4800" spc="-14" baseline="3413" dirty="0" smtClean="0">
                <a:latin typeface="Calibri"/>
                <a:cs typeface="Calibri"/>
              </a:rPr>
              <a:t>τ</a:t>
            </a:r>
            <a:r>
              <a:rPr sz="4800" spc="0" baseline="3413" dirty="0" smtClean="0">
                <a:latin typeface="Calibri"/>
                <a:cs typeface="Calibri"/>
              </a:rPr>
              <a:t>ης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3840"/>
              </a:lnSpc>
              <a:spcBef>
                <a:spcPts val="23"/>
              </a:spcBef>
            </a:pPr>
            <a:r>
              <a:rPr sz="4800" spc="0" baseline="1706" dirty="0" smtClean="0">
                <a:latin typeface="Calibri"/>
                <a:cs typeface="Calibri"/>
              </a:rPr>
              <a:t>συμπεριφοράς</a:t>
            </a:r>
            <a:r>
              <a:rPr sz="4800" spc="-34" baseline="1706" dirty="0" smtClean="0">
                <a:latin typeface="Calibri"/>
                <a:cs typeface="Calibri"/>
              </a:rPr>
              <a:t> </a:t>
            </a:r>
            <a:r>
              <a:rPr sz="4800" spc="-14" baseline="1706" dirty="0" smtClean="0">
                <a:latin typeface="Calibri"/>
                <a:cs typeface="Calibri"/>
              </a:rPr>
              <a:t>τω</a:t>
            </a:r>
            <a:r>
              <a:rPr sz="4800" spc="0" baseline="1706" dirty="0" smtClean="0">
                <a:latin typeface="Calibri"/>
                <a:cs typeface="Calibri"/>
              </a:rPr>
              <a:t>ν με</a:t>
            </a:r>
            <a:r>
              <a:rPr sz="4800" spc="-50" baseline="1706" dirty="0" smtClean="0">
                <a:latin typeface="Calibri"/>
                <a:cs typeface="Calibri"/>
              </a:rPr>
              <a:t>λ</a:t>
            </a:r>
            <a:r>
              <a:rPr sz="4800" spc="-14" baseline="1706" dirty="0" smtClean="0">
                <a:latin typeface="Calibri"/>
                <a:cs typeface="Calibri"/>
              </a:rPr>
              <a:t>ώ</a:t>
            </a:r>
            <a:r>
              <a:rPr sz="4800" spc="0" baseline="1706" dirty="0" smtClean="0">
                <a:latin typeface="Calibri"/>
                <a:cs typeface="Calibri"/>
              </a:rPr>
              <a:t>ν</a:t>
            </a:r>
            <a:r>
              <a:rPr sz="4800" spc="-14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μιας</a:t>
            </a:r>
            <a:r>
              <a:rPr sz="4800" spc="-9" baseline="1706" dirty="0" smtClean="0">
                <a:latin typeface="Calibri"/>
                <a:cs typeface="Calibri"/>
              </a:rPr>
              <a:t> </a:t>
            </a:r>
            <a:r>
              <a:rPr sz="4800" spc="-114" baseline="1706" dirty="0" smtClean="0">
                <a:latin typeface="Calibri"/>
                <a:cs typeface="Calibri"/>
              </a:rPr>
              <a:t>κ</a:t>
            </a:r>
            <a:r>
              <a:rPr sz="4800" spc="0" baseline="1706" dirty="0" smtClean="0">
                <a:latin typeface="Calibri"/>
                <a:cs typeface="Calibri"/>
              </a:rPr>
              <a:t>ο</a:t>
            </a:r>
            <a:r>
              <a:rPr sz="4800" spc="-50" baseline="1706" dirty="0" smtClean="0">
                <a:latin typeface="Calibri"/>
                <a:cs typeface="Calibri"/>
              </a:rPr>
              <a:t>ι</a:t>
            </a:r>
            <a:r>
              <a:rPr sz="4800" spc="-14" baseline="1706" dirty="0" smtClean="0">
                <a:latin typeface="Calibri"/>
                <a:cs typeface="Calibri"/>
              </a:rPr>
              <a:t>νω</a:t>
            </a:r>
            <a:r>
              <a:rPr sz="4800" spc="0" baseline="1706" dirty="0" smtClean="0">
                <a:latin typeface="Calibri"/>
                <a:cs typeface="Calibri"/>
              </a:rPr>
              <a:t>νικ</a:t>
            </a:r>
            <a:r>
              <a:rPr sz="4800" spc="-14" baseline="1706" dirty="0" smtClean="0">
                <a:latin typeface="Calibri"/>
                <a:cs typeface="Calibri"/>
              </a:rPr>
              <a:t>ή</a:t>
            </a:r>
            <a:r>
              <a:rPr sz="4800" spc="0" baseline="1706" dirty="0" smtClean="0">
                <a:latin typeface="Calibri"/>
                <a:cs typeface="Calibri"/>
              </a:rPr>
              <a:t>ς</a:t>
            </a:r>
            <a:endParaRPr sz="3200">
              <a:latin typeface="Calibri"/>
              <a:cs typeface="Calibri"/>
            </a:endParaRPr>
          </a:p>
          <a:p>
            <a:pPr marL="12700" marR="61081">
              <a:lnSpc>
                <a:spcPts val="3840"/>
              </a:lnSpc>
            </a:pPr>
            <a:r>
              <a:rPr sz="4800" spc="0" baseline="1706" dirty="0" smtClean="0">
                <a:latin typeface="Calibri"/>
                <a:cs typeface="Calibri"/>
              </a:rPr>
              <a:t>οργ</a:t>
            </a:r>
            <a:r>
              <a:rPr sz="4800" spc="-14" baseline="1706" dirty="0" smtClean="0">
                <a:latin typeface="Calibri"/>
                <a:cs typeface="Calibri"/>
              </a:rPr>
              <a:t>ά</a:t>
            </a:r>
            <a:r>
              <a:rPr sz="4800" spc="-9" baseline="1706" dirty="0" smtClean="0">
                <a:latin typeface="Calibri"/>
                <a:cs typeface="Calibri"/>
              </a:rPr>
              <a:t>ν</a:t>
            </a:r>
            <a:r>
              <a:rPr sz="4800" spc="0" baseline="1706" dirty="0" smtClean="0">
                <a:latin typeface="Calibri"/>
                <a:cs typeface="Calibri"/>
              </a:rPr>
              <a:t>ωσης</a:t>
            </a:r>
            <a:r>
              <a:rPr sz="4800" spc="-29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ώ</a:t>
            </a:r>
            <a:r>
              <a:rPr sz="4800" spc="34" baseline="1706" dirty="0" smtClean="0">
                <a:latin typeface="Calibri"/>
                <a:cs typeface="Calibri"/>
              </a:rPr>
              <a:t>σ</a:t>
            </a:r>
            <a:r>
              <a:rPr sz="4800" spc="0" baseline="1706" dirty="0" smtClean="0">
                <a:latin typeface="Calibri"/>
                <a:cs typeface="Calibri"/>
              </a:rPr>
              <a:t>τε</a:t>
            </a:r>
            <a:r>
              <a:rPr sz="4800" spc="-14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να </a:t>
            </a:r>
            <a:r>
              <a:rPr sz="4800" spc="-14" baseline="1706" dirty="0" smtClean="0">
                <a:latin typeface="Calibri"/>
                <a:cs typeface="Calibri"/>
              </a:rPr>
              <a:t>τ</a:t>
            </a:r>
            <a:r>
              <a:rPr sz="4800" spc="0" baseline="1706" dirty="0" smtClean="0">
                <a:latin typeface="Calibri"/>
                <a:cs typeface="Calibri"/>
              </a:rPr>
              <a:t>ε</a:t>
            </a:r>
            <a:r>
              <a:rPr sz="4800" spc="-50" baseline="1706" dirty="0" smtClean="0">
                <a:latin typeface="Calibri"/>
                <a:cs typeface="Calibri"/>
              </a:rPr>
              <a:t>ί</a:t>
            </a:r>
            <a:r>
              <a:rPr sz="4800" spc="0" baseline="1706" dirty="0" smtClean="0">
                <a:latin typeface="Calibri"/>
                <a:cs typeface="Calibri"/>
              </a:rPr>
              <a:t>νουν</a:t>
            </a:r>
            <a:r>
              <a:rPr sz="4800" spc="4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προς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40" y="3012313"/>
            <a:ext cx="471460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αποτελ</a:t>
            </a:r>
            <a:r>
              <a:rPr sz="4800" spc="-39" baseline="3413" dirty="0" smtClean="0">
                <a:latin typeface="Calibri"/>
                <a:cs typeface="Calibri"/>
              </a:rPr>
              <a:t>ε</a:t>
            </a:r>
            <a:r>
              <a:rPr sz="4800" spc="0" baseline="3413" dirty="0" smtClean="0">
                <a:latin typeface="Calibri"/>
                <a:cs typeface="Calibri"/>
              </a:rPr>
              <a:t>σ</a:t>
            </a:r>
            <a:r>
              <a:rPr sz="4800" spc="-9" baseline="3413" dirty="0" smtClean="0">
                <a:latin typeface="Calibri"/>
                <a:cs typeface="Calibri"/>
              </a:rPr>
              <a:t>μ</a:t>
            </a:r>
            <a:r>
              <a:rPr sz="4800" spc="0" baseline="3413" dirty="0" smtClean="0">
                <a:latin typeface="Calibri"/>
                <a:cs typeface="Calibri"/>
              </a:rPr>
              <a:t>ατ</a:t>
            </a:r>
            <a:r>
              <a:rPr sz="4800" spc="-9" baseline="3413" dirty="0" smtClean="0">
                <a:latin typeface="Calibri"/>
                <a:cs typeface="Calibri"/>
              </a:rPr>
              <a:t>ι</a:t>
            </a:r>
            <a:r>
              <a:rPr sz="4800" spc="0" baseline="3413" dirty="0" smtClean="0">
                <a:latin typeface="Calibri"/>
                <a:cs typeface="Calibri"/>
              </a:rPr>
              <a:t>κή</a:t>
            </a:r>
            <a:r>
              <a:rPr sz="4800" spc="-9" baseline="3413" dirty="0" smtClean="0">
                <a:latin typeface="Calibri"/>
                <a:cs typeface="Calibri"/>
              </a:rPr>
              <a:t> </a:t>
            </a:r>
            <a:r>
              <a:rPr sz="4800" spc="-84" baseline="3413" dirty="0" smtClean="0">
                <a:latin typeface="Calibri"/>
                <a:cs typeface="Calibri"/>
              </a:rPr>
              <a:t>υ</a:t>
            </a:r>
            <a:r>
              <a:rPr sz="4800" spc="-29" baseline="3413" dirty="0" smtClean="0">
                <a:latin typeface="Calibri"/>
                <a:cs typeface="Calibri"/>
              </a:rPr>
              <a:t>λ</a:t>
            </a:r>
            <a:r>
              <a:rPr sz="4800" spc="0" baseline="3413" dirty="0" smtClean="0">
                <a:latin typeface="Calibri"/>
                <a:cs typeface="Calibri"/>
              </a:rPr>
              <a:t>οπ</a:t>
            </a:r>
            <a:r>
              <a:rPr sz="4800" spc="4" baseline="3413" dirty="0" smtClean="0">
                <a:latin typeface="Calibri"/>
                <a:cs typeface="Calibri"/>
              </a:rPr>
              <a:t>ο</a:t>
            </a:r>
            <a:r>
              <a:rPr sz="4800" spc="0" baseline="3413" dirty="0" smtClean="0">
                <a:latin typeface="Calibri"/>
                <a:cs typeface="Calibri"/>
              </a:rPr>
              <a:t>ίηση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97345" y="3012313"/>
            <a:ext cx="70615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-19" baseline="3413" dirty="0" smtClean="0">
                <a:latin typeface="Calibri"/>
                <a:cs typeface="Calibri"/>
              </a:rPr>
              <a:t>τ</a:t>
            </a:r>
            <a:r>
              <a:rPr sz="4800" spc="-9" baseline="3413" dirty="0" smtClean="0">
                <a:latin typeface="Calibri"/>
                <a:cs typeface="Calibri"/>
              </a:rPr>
              <a:t>ω</a:t>
            </a:r>
            <a:r>
              <a:rPr sz="4800" spc="0" baseline="3413" dirty="0" smtClean="0">
                <a:latin typeface="Calibri"/>
                <a:cs typeface="Calibri"/>
              </a:rPr>
              <a:t>ν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09027" y="3012313"/>
            <a:ext cx="141173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29" baseline="3413" dirty="0" smtClean="0">
                <a:latin typeface="Calibri"/>
                <a:cs typeface="Calibri"/>
              </a:rPr>
              <a:t>σ</a:t>
            </a:r>
            <a:r>
              <a:rPr sz="4800" spc="-29" baseline="3413" dirty="0" smtClean="0">
                <a:latin typeface="Calibri"/>
                <a:cs typeface="Calibri"/>
              </a:rPr>
              <a:t>τ</a:t>
            </a:r>
            <a:r>
              <a:rPr sz="4800" spc="0" baseline="3413" dirty="0" smtClean="0">
                <a:latin typeface="Calibri"/>
                <a:cs typeface="Calibri"/>
              </a:rPr>
              <a:t>ό</a:t>
            </a:r>
            <a:r>
              <a:rPr sz="4800" spc="-29" baseline="3413" dirty="0" smtClean="0">
                <a:latin typeface="Calibri"/>
                <a:cs typeface="Calibri"/>
              </a:rPr>
              <a:t>χ</a:t>
            </a:r>
            <a:r>
              <a:rPr sz="4800" spc="-9" baseline="3413" dirty="0" smtClean="0">
                <a:latin typeface="Calibri"/>
                <a:cs typeface="Calibri"/>
              </a:rPr>
              <a:t>ω</a:t>
            </a:r>
            <a:r>
              <a:rPr sz="4800" spc="0" baseline="3413" dirty="0" smtClean="0">
                <a:latin typeface="Calibri"/>
                <a:cs typeface="Calibri"/>
              </a:rPr>
              <a:t>ν.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81001" y="374523"/>
            <a:ext cx="84582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ΔΥΝΑΜΙΚΗ ΟΜΑΔΩΝ</a:t>
            </a:r>
            <a:endParaRPr lang="el-GR" sz="48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1549019"/>
            <a:ext cx="652372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ΠΡΟ</a:t>
            </a:r>
            <a:r>
              <a:rPr sz="4800" b="1" spc="-29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Β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ΛΗΜ</a:t>
            </a:r>
            <a:r>
              <a:rPr sz="4800" b="1" spc="-264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Α</a:t>
            </a:r>
            <a:r>
              <a:rPr sz="4800" b="1" spc="-254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Α</a:t>
            </a:r>
            <a:r>
              <a:rPr sz="4800" b="1" spc="-9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ΛΕΙ</a:t>
            </a:r>
            <a:r>
              <a:rPr sz="4800" b="1" spc="-75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ΤΟ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ΥΡΓΙΑΣ</a:t>
            </a:r>
            <a:r>
              <a:rPr sz="4800" b="1" spc="-39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ΟΜΑΔΩΝ</a:t>
            </a:r>
            <a:endParaRPr sz="32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444" y="2179218"/>
            <a:ext cx="255697" cy="32769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•</a:t>
            </a:r>
            <a:endParaRPr sz="2800"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994"/>
              </a:spcBef>
            </a:pPr>
            <a:r>
              <a:rPr sz="2800" spc="0" dirty="0" smtClean="0">
                <a:latin typeface="Calibri"/>
                <a:cs typeface="Calibri"/>
              </a:rPr>
              <a:t>•</a:t>
            </a:r>
            <a:endParaRPr sz="2800"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1142"/>
              </a:spcBef>
            </a:pPr>
            <a:r>
              <a:rPr sz="2800" spc="0" dirty="0" smtClean="0">
                <a:latin typeface="Calibri"/>
                <a:cs typeface="Calibri"/>
              </a:rPr>
              <a:t>•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145"/>
              </a:spcBef>
            </a:pPr>
            <a:r>
              <a:rPr sz="2800" spc="0" dirty="0" smtClean="0">
                <a:latin typeface="Calibri"/>
                <a:cs typeface="Calibri"/>
              </a:rPr>
              <a:t>•</a:t>
            </a:r>
            <a:endParaRPr sz="2800"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1142"/>
              </a:spcBef>
            </a:pPr>
            <a:r>
              <a:rPr sz="2800" spc="0" dirty="0" smtClean="0">
                <a:latin typeface="Calibri"/>
                <a:cs typeface="Calibri"/>
              </a:rPr>
              <a:t>•</a:t>
            </a:r>
            <a:endParaRPr sz="2800">
              <a:latin typeface="Calibri"/>
              <a:cs typeface="Calibri"/>
            </a:endParaRPr>
          </a:p>
          <a:p>
            <a:pPr marL="12700" marR="197">
              <a:lnSpc>
                <a:spcPct val="101725"/>
              </a:lnSpc>
              <a:spcBef>
                <a:spcPts val="1144"/>
              </a:spcBef>
            </a:pPr>
            <a:r>
              <a:rPr sz="2800" spc="0" dirty="0" smtClean="0">
                <a:latin typeface="Calibri"/>
                <a:cs typeface="Calibri"/>
              </a:rPr>
              <a:t>•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9906" y="2179218"/>
            <a:ext cx="3197567" cy="2118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8327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Αναποφ</a:t>
            </a:r>
            <a:r>
              <a:rPr sz="4200" spc="-19" baseline="2925" dirty="0" smtClean="0">
                <a:latin typeface="Calibri"/>
                <a:cs typeface="Calibri"/>
              </a:rPr>
              <a:t>α</a:t>
            </a:r>
            <a:r>
              <a:rPr sz="4200" spc="0" baseline="2925" dirty="0" smtClean="0">
                <a:latin typeface="Calibri"/>
                <a:cs typeface="Calibri"/>
              </a:rPr>
              <a:t>σι</a:t>
            </a:r>
            <a:r>
              <a:rPr sz="4200" spc="19" baseline="2925" dirty="0" smtClean="0">
                <a:latin typeface="Calibri"/>
                <a:cs typeface="Calibri"/>
              </a:rPr>
              <a:t>σ</a:t>
            </a:r>
            <a:r>
              <a:rPr sz="4200" spc="0" baseline="2925" dirty="0" smtClean="0">
                <a:latin typeface="Calibri"/>
                <a:cs typeface="Calibri"/>
              </a:rPr>
              <a:t>τι</a:t>
            </a:r>
            <a:r>
              <a:rPr sz="4200" spc="-84" baseline="2925" dirty="0" smtClean="0">
                <a:latin typeface="Calibri"/>
                <a:cs typeface="Calibri"/>
              </a:rPr>
              <a:t>κ</a:t>
            </a:r>
            <a:r>
              <a:rPr sz="4200" spc="0" baseline="2925" dirty="0" smtClean="0">
                <a:latin typeface="Calibri"/>
                <a:cs typeface="Calibri"/>
              </a:rPr>
              <a:t>ότ</a:t>
            </a:r>
            <a:r>
              <a:rPr sz="4200" spc="-54" baseline="2925" dirty="0" smtClean="0">
                <a:latin typeface="Calibri"/>
                <a:cs typeface="Calibri"/>
              </a:rPr>
              <a:t>η</a:t>
            </a:r>
            <a:r>
              <a:rPr sz="4200" spc="-14" baseline="2925" dirty="0" smtClean="0">
                <a:latin typeface="Calibri"/>
                <a:cs typeface="Calibri"/>
              </a:rPr>
              <a:t>τ</a:t>
            </a:r>
            <a:r>
              <a:rPr sz="4200" spc="0" baseline="2925" dirty="0" smtClean="0">
                <a:latin typeface="Calibri"/>
                <a:cs typeface="Calibri"/>
              </a:rPr>
              <a:t>α</a:t>
            </a:r>
            <a:endParaRPr sz="2800">
              <a:latin typeface="Calibri"/>
              <a:cs typeface="Calibri"/>
            </a:endParaRPr>
          </a:p>
          <a:p>
            <a:pPr marL="12700" marR="65112">
              <a:lnSpc>
                <a:spcPct val="101725"/>
              </a:lnSpc>
              <a:spcBef>
                <a:spcPts val="994"/>
              </a:spcBef>
            </a:pPr>
            <a:r>
              <a:rPr sz="2800" spc="0" dirty="0" smtClean="0">
                <a:latin typeface="Calibri"/>
                <a:cs typeface="Calibri"/>
              </a:rPr>
              <a:t>Συμβιβ</a:t>
            </a:r>
            <a:r>
              <a:rPr sz="2800" spc="-19" dirty="0" smtClean="0">
                <a:latin typeface="Calibri"/>
                <a:cs typeface="Calibri"/>
              </a:rPr>
              <a:t>α</a:t>
            </a:r>
            <a:r>
              <a:rPr sz="2800" spc="0" dirty="0" smtClean="0">
                <a:latin typeface="Calibri"/>
                <a:cs typeface="Calibri"/>
              </a:rPr>
              <a:t>σ</a:t>
            </a:r>
            <a:r>
              <a:rPr sz="2800" spc="-25" dirty="0" smtClean="0">
                <a:latin typeface="Calibri"/>
                <a:cs typeface="Calibri"/>
              </a:rPr>
              <a:t>μ</a:t>
            </a:r>
            <a:r>
              <a:rPr sz="2800" spc="0" dirty="0" smtClean="0">
                <a:latin typeface="Calibri"/>
                <a:cs typeface="Calibri"/>
              </a:rPr>
              <a:t>ός</a:t>
            </a:r>
            <a:r>
              <a:rPr sz="2800" spc="-122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με</a:t>
            </a:r>
            <a:r>
              <a:rPr sz="2800" spc="-50" dirty="0" smtClean="0">
                <a:latin typeface="Calibri"/>
                <a:cs typeface="Calibri"/>
              </a:rPr>
              <a:t>λ</a:t>
            </a:r>
            <a:r>
              <a:rPr sz="2800" spc="-14" dirty="0" smtClean="0">
                <a:latin typeface="Calibri"/>
                <a:cs typeface="Calibri"/>
              </a:rPr>
              <a:t>ώ</a:t>
            </a:r>
            <a:r>
              <a:rPr sz="2800" spc="0" dirty="0" smtClean="0">
                <a:latin typeface="Calibri"/>
                <a:cs typeface="Calibri"/>
              </a:rPr>
              <a:t>ν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142"/>
              </a:spcBef>
            </a:pPr>
            <a:r>
              <a:rPr sz="2800" spc="0" dirty="0" smtClean="0">
                <a:latin typeface="Calibri"/>
                <a:cs typeface="Calibri"/>
              </a:rPr>
              <a:t>Επι</a:t>
            </a:r>
            <a:r>
              <a:rPr sz="2800" spc="9" dirty="0" smtClean="0">
                <a:latin typeface="Calibri"/>
                <a:cs typeface="Calibri"/>
              </a:rPr>
              <a:t>β</a:t>
            </a:r>
            <a:r>
              <a:rPr sz="2800" spc="-19" dirty="0" smtClean="0">
                <a:latin typeface="Calibri"/>
                <a:cs typeface="Calibri"/>
              </a:rPr>
              <a:t>ο</a:t>
            </a:r>
            <a:r>
              <a:rPr sz="2800" spc="0" dirty="0" smtClean="0">
                <a:latin typeface="Calibri"/>
                <a:cs typeface="Calibri"/>
              </a:rPr>
              <a:t>λή</a:t>
            </a:r>
            <a:r>
              <a:rPr sz="2800" spc="-94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ενός</a:t>
            </a:r>
            <a:r>
              <a:rPr sz="2800" spc="4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α</a:t>
            </a:r>
            <a:r>
              <a:rPr sz="2800" spc="-19" dirty="0" smtClean="0">
                <a:latin typeface="Calibri"/>
                <a:cs typeface="Calibri"/>
              </a:rPr>
              <a:t>τ</a:t>
            </a:r>
            <a:r>
              <a:rPr sz="2800" spc="0" dirty="0" smtClean="0">
                <a:latin typeface="Calibri"/>
                <a:cs typeface="Calibri"/>
              </a:rPr>
              <a:t>ό</a:t>
            </a:r>
            <a:r>
              <a:rPr sz="2800" spc="-19" dirty="0" smtClean="0">
                <a:latin typeface="Calibri"/>
                <a:cs typeface="Calibri"/>
              </a:rPr>
              <a:t>μ</a:t>
            </a:r>
            <a:r>
              <a:rPr sz="2800" spc="0" dirty="0" smtClean="0">
                <a:latin typeface="Calibri"/>
                <a:cs typeface="Calibri"/>
              </a:rPr>
              <a:t>ου</a:t>
            </a:r>
            <a:endParaRPr sz="2800">
              <a:latin typeface="Calibri"/>
              <a:cs typeface="Calibri"/>
            </a:endParaRPr>
          </a:p>
          <a:p>
            <a:pPr marL="12700" marR="65112">
              <a:lnSpc>
                <a:spcPct val="101725"/>
              </a:lnSpc>
              <a:spcBef>
                <a:spcPts val="1145"/>
              </a:spcBef>
            </a:pPr>
            <a:r>
              <a:rPr sz="2800" spc="0" dirty="0" smtClean="0">
                <a:latin typeface="Calibri"/>
                <a:cs typeface="Calibri"/>
              </a:rPr>
              <a:t>Διαί</a:t>
            </a:r>
            <a:r>
              <a:rPr sz="2800" spc="4" dirty="0" smtClean="0">
                <a:latin typeface="Calibri"/>
                <a:cs typeface="Calibri"/>
              </a:rPr>
              <a:t>ρ</a:t>
            </a:r>
            <a:r>
              <a:rPr sz="2800" spc="-39" dirty="0" smtClean="0">
                <a:latin typeface="Calibri"/>
                <a:cs typeface="Calibri"/>
              </a:rPr>
              <a:t>ε</a:t>
            </a:r>
            <a:r>
              <a:rPr sz="2800" spc="0" dirty="0" smtClean="0">
                <a:latin typeface="Calibri"/>
                <a:cs typeface="Calibri"/>
              </a:rPr>
              <a:t>ση</a:t>
            </a:r>
            <a:r>
              <a:rPr sz="2800" spc="-86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ε</a:t>
            </a:r>
            <a:r>
              <a:rPr sz="2800" spc="-9" dirty="0" smtClean="0">
                <a:latin typeface="Calibri"/>
                <a:cs typeface="Calibri"/>
              </a:rPr>
              <a:t>υ</a:t>
            </a:r>
            <a:r>
              <a:rPr sz="2800" spc="0" dirty="0" smtClean="0">
                <a:latin typeface="Calibri"/>
                <a:cs typeface="Calibri"/>
              </a:rPr>
              <a:t>θύνης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70407" y="3337687"/>
            <a:ext cx="87904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19" baseline="2925" dirty="0" smtClean="0">
                <a:latin typeface="Calibri"/>
                <a:cs typeface="Calibri"/>
              </a:rPr>
              <a:t>π</a:t>
            </a:r>
            <a:r>
              <a:rPr sz="4200" spc="0" baseline="2925" dirty="0" smtClean="0">
                <a:latin typeface="Calibri"/>
                <a:cs typeface="Calibri"/>
              </a:rPr>
              <a:t>ά</a:t>
            </a:r>
            <a:r>
              <a:rPr sz="4200" spc="-9" baseline="2925" dirty="0" smtClean="0">
                <a:latin typeface="Calibri"/>
                <a:cs typeface="Calibri"/>
              </a:rPr>
              <a:t>ν</a:t>
            </a:r>
            <a:r>
              <a:rPr sz="4200" spc="0" baseline="2925" dirty="0" smtClean="0">
                <a:latin typeface="Calibri"/>
                <a:cs typeface="Calibri"/>
              </a:rPr>
              <a:t>ω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2456" y="3337687"/>
            <a:ext cx="74978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19" baseline="2925" dirty="0" smtClean="0">
                <a:latin typeface="Calibri"/>
                <a:cs typeface="Calibri"/>
              </a:rPr>
              <a:t>σ</a:t>
            </a:r>
            <a:r>
              <a:rPr sz="4200" spc="0" baseline="2925" dirty="0" smtClean="0">
                <a:latin typeface="Calibri"/>
                <a:cs typeface="Calibri"/>
              </a:rPr>
              <a:t>τ</a:t>
            </a:r>
            <a:r>
              <a:rPr sz="4200" spc="-64" baseline="2925" dirty="0" smtClean="0">
                <a:latin typeface="Calibri"/>
                <a:cs typeface="Calibri"/>
              </a:rPr>
              <a:t>η</a:t>
            </a:r>
            <a:r>
              <a:rPr sz="4200" spc="0" baseline="2925" dirty="0" smtClean="0">
                <a:latin typeface="Calibri"/>
                <a:cs typeface="Calibri"/>
              </a:rPr>
              <a:t>ν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05961" y="3337687"/>
            <a:ext cx="1043448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ο</a:t>
            </a:r>
            <a:r>
              <a:rPr sz="4200" spc="-9" baseline="2925" dirty="0" smtClean="0">
                <a:latin typeface="Calibri"/>
                <a:cs typeface="Calibri"/>
              </a:rPr>
              <a:t>μ</a:t>
            </a:r>
            <a:r>
              <a:rPr sz="4200" spc="-34" baseline="2925" dirty="0" smtClean="0">
                <a:latin typeface="Calibri"/>
                <a:cs typeface="Calibri"/>
              </a:rPr>
              <a:t>ά</a:t>
            </a:r>
            <a:r>
              <a:rPr sz="4200" spc="0" baseline="2925" dirty="0" smtClean="0">
                <a:latin typeface="Calibri"/>
                <a:cs typeface="Calibri"/>
              </a:rPr>
              <a:t>δα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9906" y="4496308"/>
            <a:ext cx="4005981" cy="9598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Τυρα</a:t>
            </a:r>
            <a:r>
              <a:rPr sz="4200" spc="19" baseline="2925" dirty="0" smtClean="0">
                <a:latin typeface="Calibri"/>
                <a:cs typeface="Calibri"/>
              </a:rPr>
              <a:t>ν</a:t>
            </a:r>
            <a:r>
              <a:rPr sz="4200" spc="0" baseline="2925" dirty="0" smtClean="0">
                <a:latin typeface="Calibri"/>
                <a:cs typeface="Calibri"/>
              </a:rPr>
              <a:t>νία</a:t>
            </a:r>
            <a:r>
              <a:rPr sz="4200" spc="-107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της</a:t>
            </a:r>
            <a:r>
              <a:rPr sz="4200" spc="-22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μειοψηφίας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996"/>
              </a:spcBef>
            </a:pPr>
            <a:r>
              <a:rPr sz="2800" spc="-84" dirty="0" smtClean="0">
                <a:latin typeface="Calibri"/>
                <a:cs typeface="Calibri"/>
              </a:rPr>
              <a:t>Κ</a:t>
            </a:r>
            <a:r>
              <a:rPr sz="2800" spc="0" dirty="0" smtClean="0">
                <a:latin typeface="Calibri"/>
                <a:cs typeface="Calibri"/>
              </a:rPr>
              <a:t>ό</a:t>
            </a:r>
            <a:r>
              <a:rPr sz="2800" spc="25" dirty="0" smtClean="0">
                <a:latin typeface="Calibri"/>
                <a:cs typeface="Calibri"/>
              </a:rPr>
              <a:t>σ</a:t>
            </a:r>
            <a:r>
              <a:rPr sz="2800" spc="-25" dirty="0" smtClean="0">
                <a:latin typeface="Calibri"/>
                <a:cs typeface="Calibri"/>
              </a:rPr>
              <a:t>τ</a:t>
            </a:r>
            <a:r>
              <a:rPr sz="2800" spc="0" dirty="0" smtClean="0">
                <a:latin typeface="Calibri"/>
                <a:cs typeface="Calibri"/>
              </a:rPr>
              <a:t>ος</a:t>
            </a:r>
            <a:r>
              <a:rPr sz="2800" spc="-66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σε</a:t>
            </a:r>
            <a:r>
              <a:rPr sz="2800" spc="9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χρό</a:t>
            </a:r>
            <a:r>
              <a:rPr sz="2800" spc="4" dirty="0" smtClean="0">
                <a:latin typeface="Calibri"/>
                <a:cs typeface="Calibri"/>
              </a:rPr>
              <a:t>ν</a:t>
            </a:r>
            <a:r>
              <a:rPr sz="2800" spc="0" dirty="0" smtClean="0">
                <a:latin typeface="Calibri"/>
                <a:cs typeface="Calibri"/>
              </a:rPr>
              <a:t>ο</a:t>
            </a:r>
            <a:r>
              <a:rPr sz="2800" spc="-68" dirty="0" smtClean="0">
                <a:latin typeface="Calibri"/>
                <a:cs typeface="Calibri"/>
              </a:rPr>
              <a:t> </a:t>
            </a:r>
            <a:r>
              <a:rPr sz="2800" spc="-79" dirty="0" smtClean="0">
                <a:latin typeface="Calibri"/>
                <a:cs typeface="Calibri"/>
              </a:rPr>
              <a:t>κ</a:t>
            </a:r>
            <a:r>
              <a:rPr sz="2800" spc="0" dirty="0" smtClean="0">
                <a:latin typeface="Calibri"/>
                <a:cs typeface="Calibri"/>
              </a:rPr>
              <a:t>αι</a:t>
            </a:r>
            <a:r>
              <a:rPr sz="2800" spc="-23" dirty="0" smtClean="0">
                <a:latin typeface="Calibri"/>
                <a:cs typeface="Calibri"/>
              </a:rPr>
              <a:t> </a:t>
            </a:r>
            <a:r>
              <a:rPr sz="2800" spc="-9" dirty="0" smtClean="0">
                <a:latin typeface="Calibri"/>
                <a:cs typeface="Calibri"/>
              </a:rPr>
              <a:t>χ</a:t>
            </a:r>
            <a:r>
              <a:rPr sz="2800" spc="0" dirty="0" smtClean="0">
                <a:latin typeface="Calibri"/>
                <a:cs typeface="Calibri"/>
              </a:rPr>
              <a:t>ρή</a:t>
            </a:r>
            <a:r>
              <a:rPr sz="2800" spc="-9" dirty="0" smtClean="0">
                <a:latin typeface="Calibri"/>
                <a:cs typeface="Calibri"/>
              </a:rPr>
              <a:t>μ</a:t>
            </a:r>
            <a:r>
              <a:rPr sz="2800" spc="0" dirty="0" smtClean="0">
                <a:latin typeface="Calibri"/>
                <a:cs typeface="Calibri"/>
              </a:rPr>
              <a:t>α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57200" y="374523"/>
            <a:ext cx="8305800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ΒΙΒΛΙΟΓΡΑΦΙΑ</a:t>
            </a:r>
            <a:endParaRPr lang="el-GR" sz="48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1448377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1465199"/>
            <a:ext cx="7752442" cy="41334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59789">
              <a:lnSpc>
                <a:spcPts val="2685"/>
              </a:lnSpc>
              <a:spcBef>
                <a:spcPts val="100"/>
              </a:spcBef>
            </a:pPr>
            <a:r>
              <a:rPr sz="2200" spc="0" dirty="0" smtClean="0">
                <a:latin typeface="Calibri"/>
                <a:cs typeface="Calibri"/>
              </a:rPr>
              <a:t>Αλε</a:t>
            </a:r>
            <a:r>
              <a:rPr sz="2200" spc="-25" dirty="0" smtClean="0">
                <a:latin typeface="Calibri"/>
                <a:cs typeface="Calibri"/>
              </a:rPr>
              <a:t>ξ</a:t>
            </a:r>
            <a:r>
              <a:rPr sz="2200" spc="0" dirty="0" smtClean="0">
                <a:latin typeface="Calibri"/>
                <a:cs typeface="Calibri"/>
              </a:rPr>
              <a:t>ανδρής,</a:t>
            </a:r>
            <a:r>
              <a:rPr sz="2200" spc="-56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Κ.</a:t>
            </a:r>
            <a:r>
              <a:rPr sz="2200" spc="-21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(2011).</a:t>
            </a:r>
            <a:r>
              <a:rPr sz="2200" spc="-6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Α</a:t>
            </a:r>
            <a:r>
              <a:rPr sz="2200" spc="-19" dirty="0" smtClean="0">
                <a:latin typeface="Calibri"/>
                <a:cs typeface="Calibri"/>
              </a:rPr>
              <a:t>ρ</a:t>
            </a:r>
            <a:r>
              <a:rPr sz="2200" spc="-25" dirty="0" smtClean="0">
                <a:latin typeface="Calibri"/>
                <a:cs typeface="Calibri"/>
              </a:rPr>
              <a:t>χ</a:t>
            </a:r>
            <a:r>
              <a:rPr sz="2200" spc="0" dirty="0" smtClean="0">
                <a:latin typeface="Calibri"/>
                <a:cs typeface="Calibri"/>
              </a:rPr>
              <a:t>ές</a:t>
            </a:r>
            <a:r>
              <a:rPr sz="2200" spc="10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Μάνατζ</a:t>
            </a:r>
            <a:r>
              <a:rPr sz="2200" spc="4" dirty="0" smtClean="0">
                <a:latin typeface="Calibri"/>
                <a:cs typeface="Calibri"/>
              </a:rPr>
              <a:t>μ</a:t>
            </a:r>
            <a:r>
              <a:rPr sz="2200" spc="0" dirty="0" smtClean="0">
                <a:latin typeface="Calibri"/>
                <a:cs typeface="Calibri"/>
              </a:rPr>
              <a:t>εντ</a:t>
            </a:r>
            <a:r>
              <a:rPr sz="2200" spc="-100" dirty="0" smtClean="0">
                <a:latin typeface="Calibri"/>
                <a:cs typeface="Calibri"/>
              </a:rPr>
              <a:t> </a:t>
            </a:r>
            <a:r>
              <a:rPr sz="2200" spc="-75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αι</a:t>
            </a:r>
            <a:r>
              <a:rPr sz="2200" spc="-1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Μάρ</a:t>
            </a:r>
            <a:r>
              <a:rPr sz="2200" spc="-44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ετ</a:t>
            </a:r>
            <a:r>
              <a:rPr sz="2200" spc="-39" dirty="0" smtClean="0">
                <a:latin typeface="Calibri"/>
                <a:cs typeface="Calibri"/>
              </a:rPr>
              <a:t>ι</a:t>
            </a:r>
            <a:r>
              <a:rPr sz="2200" spc="0" dirty="0" smtClean="0">
                <a:latin typeface="Calibri"/>
                <a:cs typeface="Calibri"/>
              </a:rPr>
              <a:t>νγκ</a:t>
            </a:r>
            <a:r>
              <a:rPr sz="2200" spc="-66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: </a:t>
            </a:r>
            <a:endParaRPr sz="2200">
              <a:latin typeface="Calibri"/>
              <a:cs typeface="Calibri"/>
            </a:endParaRPr>
          </a:p>
          <a:p>
            <a:pPr marL="12700" marR="759789">
              <a:lnSpc>
                <a:spcPts val="2685"/>
              </a:lnSpc>
            </a:pPr>
            <a:r>
              <a:rPr sz="2200" spc="0" dirty="0" smtClean="0">
                <a:latin typeface="Calibri"/>
                <a:cs typeface="Calibri"/>
              </a:rPr>
              <a:t>Ο</a:t>
            </a:r>
            <a:r>
              <a:rPr sz="2200" spc="-14" dirty="0" smtClean="0">
                <a:latin typeface="Calibri"/>
                <a:cs typeface="Calibri"/>
              </a:rPr>
              <a:t>ρ</a:t>
            </a:r>
            <a:r>
              <a:rPr sz="2200" spc="0" dirty="0" smtClean="0">
                <a:latin typeface="Calibri"/>
                <a:cs typeface="Calibri"/>
              </a:rPr>
              <a:t>γ</a:t>
            </a:r>
            <a:r>
              <a:rPr sz="2200" spc="4" dirty="0" smtClean="0">
                <a:latin typeface="Calibri"/>
                <a:cs typeface="Calibri"/>
              </a:rPr>
              <a:t>α</a:t>
            </a:r>
            <a:r>
              <a:rPr sz="2200" spc="0" dirty="0" smtClean="0">
                <a:latin typeface="Calibri"/>
                <a:cs typeface="Calibri"/>
              </a:rPr>
              <a:t>νι</a:t>
            </a:r>
            <a:r>
              <a:rPr sz="2200" spc="-9" dirty="0" smtClean="0">
                <a:latin typeface="Calibri"/>
                <a:cs typeface="Calibri"/>
              </a:rPr>
              <a:t>σ</a:t>
            </a:r>
            <a:r>
              <a:rPr sz="2200" spc="0" dirty="0" smtClean="0">
                <a:latin typeface="Calibri"/>
                <a:cs typeface="Calibri"/>
              </a:rPr>
              <a:t>μ</a:t>
            </a:r>
            <a:r>
              <a:rPr sz="2200" spc="-14" dirty="0" smtClean="0">
                <a:latin typeface="Calibri"/>
                <a:cs typeface="Calibri"/>
              </a:rPr>
              <a:t>ώ</a:t>
            </a:r>
            <a:r>
              <a:rPr sz="2200" spc="0" dirty="0" smtClean="0">
                <a:latin typeface="Calibri"/>
                <a:cs typeface="Calibri"/>
              </a:rPr>
              <a:t>ν</a:t>
            </a:r>
            <a:r>
              <a:rPr sz="2200" spc="-37" dirty="0" smtClean="0">
                <a:latin typeface="Calibri"/>
                <a:cs typeface="Calibri"/>
              </a:rPr>
              <a:t> </a:t>
            </a:r>
            <a:r>
              <a:rPr sz="2200" spc="-75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αι</a:t>
            </a:r>
            <a:r>
              <a:rPr sz="2200" spc="-1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Επ</a:t>
            </a:r>
            <a:r>
              <a:rPr sz="2200" spc="-29" dirty="0" smtClean="0">
                <a:latin typeface="Calibri"/>
                <a:cs typeface="Calibri"/>
              </a:rPr>
              <a:t>ι</a:t>
            </a:r>
            <a:r>
              <a:rPr sz="2200" spc="-25" dirty="0" smtClean="0">
                <a:latin typeface="Calibri"/>
                <a:cs typeface="Calibri"/>
              </a:rPr>
              <a:t>χ</a:t>
            </a:r>
            <a:r>
              <a:rPr sz="2200" spc="0" dirty="0" smtClean="0">
                <a:latin typeface="Calibri"/>
                <a:cs typeface="Calibri"/>
              </a:rPr>
              <a:t>ε</a:t>
            </a:r>
            <a:r>
              <a:rPr sz="2200" spc="-4" dirty="0" smtClean="0">
                <a:latin typeface="Calibri"/>
                <a:cs typeface="Calibri"/>
              </a:rPr>
              <a:t>ι</a:t>
            </a:r>
            <a:r>
              <a:rPr sz="2200" spc="0" dirty="0" smtClean="0">
                <a:latin typeface="Calibri"/>
                <a:cs typeface="Calibri"/>
              </a:rPr>
              <a:t>ρή</a:t>
            </a:r>
            <a:r>
              <a:rPr sz="2200" spc="-9" dirty="0" smtClean="0">
                <a:latin typeface="Calibri"/>
                <a:cs typeface="Calibri"/>
              </a:rPr>
              <a:t>σ</a:t>
            </a:r>
            <a:r>
              <a:rPr sz="2200" spc="4" dirty="0" smtClean="0">
                <a:latin typeface="Calibri"/>
                <a:cs typeface="Calibri"/>
              </a:rPr>
              <a:t>ε</a:t>
            </a:r>
            <a:r>
              <a:rPr sz="2200" spc="-14" dirty="0" smtClean="0">
                <a:latin typeface="Calibri"/>
                <a:cs typeface="Calibri"/>
              </a:rPr>
              <a:t>ω</a:t>
            </a:r>
            <a:r>
              <a:rPr sz="2200" spc="0" dirty="0" smtClean="0">
                <a:latin typeface="Calibri"/>
                <a:cs typeface="Calibri"/>
              </a:rPr>
              <a:t>ν</a:t>
            </a:r>
            <a:r>
              <a:rPr sz="2200" spc="-39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Α</a:t>
            </a:r>
            <a:r>
              <a:rPr sz="2200" spc="-14" dirty="0" smtClean="0">
                <a:latin typeface="Calibri"/>
                <a:cs typeface="Calibri"/>
              </a:rPr>
              <a:t>θ</a:t>
            </a:r>
            <a:r>
              <a:rPr sz="2200" spc="0" dirty="0" smtClean="0">
                <a:latin typeface="Calibri"/>
                <a:cs typeface="Calibri"/>
              </a:rPr>
              <a:t>λ</a:t>
            </a:r>
            <a:r>
              <a:rPr sz="2200" spc="-34" dirty="0" smtClean="0">
                <a:latin typeface="Calibri"/>
                <a:cs typeface="Calibri"/>
              </a:rPr>
              <a:t>η</a:t>
            </a:r>
            <a:r>
              <a:rPr sz="2200" spc="0" dirty="0" smtClean="0">
                <a:latin typeface="Calibri"/>
                <a:cs typeface="Calibri"/>
              </a:rPr>
              <a:t>τισ</a:t>
            </a:r>
            <a:r>
              <a:rPr sz="2200" spc="-9" dirty="0" smtClean="0">
                <a:latin typeface="Calibri"/>
                <a:cs typeface="Calibri"/>
              </a:rPr>
              <a:t>μ</a:t>
            </a:r>
            <a:r>
              <a:rPr sz="2200" spc="4" dirty="0" smtClean="0">
                <a:latin typeface="Calibri"/>
                <a:cs typeface="Calibri"/>
              </a:rPr>
              <a:t>ο</a:t>
            </a:r>
            <a:r>
              <a:rPr sz="2200" spc="0" dirty="0" smtClean="0">
                <a:latin typeface="Calibri"/>
                <a:cs typeface="Calibri"/>
              </a:rPr>
              <a:t>ύ</a:t>
            </a:r>
            <a:r>
              <a:rPr sz="2200" spc="-71" dirty="0" smtClean="0">
                <a:latin typeface="Calibri"/>
                <a:cs typeface="Calibri"/>
              </a:rPr>
              <a:t> </a:t>
            </a:r>
            <a:r>
              <a:rPr sz="2200" spc="-75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αι</a:t>
            </a:r>
            <a:r>
              <a:rPr sz="2200" spc="-1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Αναψ</a:t>
            </a:r>
            <a:r>
              <a:rPr sz="2200" spc="-4" dirty="0" smtClean="0">
                <a:latin typeface="Calibri"/>
                <a:cs typeface="Calibri"/>
              </a:rPr>
              <a:t>υ</a:t>
            </a:r>
            <a:r>
              <a:rPr sz="2200" spc="0" dirty="0" smtClean="0">
                <a:latin typeface="Calibri"/>
                <a:cs typeface="Calibri"/>
              </a:rPr>
              <a:t>χής,</a:t>
            </a:r>
            <a:r>
              <a:rPr sz="2200" spc="-7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β’ </a:t>
            </a:r>
            <a:endParaRPr sz="2200">
              <a:latin typeface="Calibri"/>
              <a:cs typeface="Calibri"/>
            </a:endParaRPr>
          </a:p>
          <a:p>
            <a:pPr marL="12700" marR="759789">
              <a:lnSpc>
                <a:spcPts val="2685"/>
              </a:lnSpc>
            </a:pPr>
            <a:r>
              <a:rPr sz="2200" spc="0" dirty="0" smtClean="0">
                <a:latin typeface="Calibri"/>
                <a:cs typeface="Calibri"/>
              </a:rPr>
              <a:t>έ</a:t>
            </a:r>
            <a:r>
              <a:rPr sz="2200" spc="-69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δ</a:t>
            </a:r>
            <a:r>
              <a:rPr sz="2200" spc="9" dirty="0" smtClean="0">
                <a:latin typeface="Calibri"/>
                <a:cs typeface="Calibri"/>
              </a:rPr>
              <a:t>ο</a:t>
            </a:r>
            <a:r>
              <a:rPr sz="2200" spc="0" dirty="0" smtClean="0">
                <a:latin typeface="Calibri"/>
                <a:cs typeface="Calibri"/>
              </a:rPr>
              <a:t>σ</a:t>
            </a:r>
            <a:r>
              <a:rPr sz="2200" spc="-4" dirty="0" smtClean="0">
                <a:latin typeface="Calibri"/>
                <a:cs typeface="Calibri"/>
              </a:rPr>
              <a:t>η</a:t>
            </a:r>
            <a:r>
              <a:rPr sz="2200" spc="0" dirty="0" smtClean="0">
                <a:latin typeface="Calibri"/>
                <a:cs typeface="Calibri"/>
              </a:rPr>
              <a:t>,</a:t>
            </a:r>
            <a:r>
              <a:rPr sz="2200" spc="-16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Ε</a:t>
            </a:r>
            <a:r>
              <a:rPr sz="2200" spc="-64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δ</a:t>
            </a:r>
            <a:r>
              <a:rPr sz="2200" spc="9" dirty="0" smtClean="0">
                <a:latin typeface="Calibri"/>
                <a:cs typeface="Calibri"/>
              </a:rPr>
              <a:t>ό</a:t>
            </a:r>
            <a:r>
              <a:rPr sz="2200" spc="0" dirty="0" smtClean="0">
                <a:latin typeface="Calibri"/>
                <a:cs typeface="Calibri"/>
              </a:rPr>
              <a:t>σ</a:t>
            </a:r>
            <a:r>
              <a:rPr sz="2200" spc="-9" dirty="0" smtClean="0">
                <a:latin typeface="Calibri"/>
                <a:cs typeface="Calibri"/>
              </a:rPr>
              <a:t>ε</a:t>
            </a:r>
            <a:r>
              <a:rPr sz="2200" spc="0" dirty="0" smtClean="0">
                <a:latin typeface="Calibri"/>
                <a:cs typeface="Calibri"/>
              </a:rPr>
              <a:t>ις</a:t>
            </a:r>
            <a:r>
              <a:rPr sz="2200" spc="-48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Χρι</a:t>
            </a:r>
            <a:r>
              <a:rPr sz="2200" spc="14" dirty="0" smtClean="0">
                <a:latin typeface="Calibri"/>
                <a:cs typeface="Calibri"/>
              </a:rPr>
              <a:t>σ</a:t>
            </a:r>
            <a:r>
              <a:rPr sz="2200" spc="-9" dirty="0" smtClean="0">
                <a:latin typeface="Calibri"/>
                <a:cs typeface="Calibri"/>
              </a:rPr>
              <a:t>τ</a:t>
            </a:r>
            <a:r>
              <a:rPr sz="2200" spc="4" dirty="0" smtClean="0">
                <a:latin typeface="Calibri"/>
                <a:cs typeface="Calibri"/>
              </a:rPr>
              <a:t>ο</a:t>
            </a:r>
            <a:r>
              <a:rPr sz="2200" spc="0" dirty="0" smtClean="0">
                <a:latin typeface="Calibri"/>
                <a:cs typeface="Calibri"/>
              </a:rPr>
              <a:t>δ</a:t>
            </a:r>
            <a:r>
              <a:rPr sz="2200" spc="9" dirty="0" smtClean="0">
                <a:latin typeface="Calibri"/>
                <a:cs typeface="Calibri"/>
              </a:rPr>
              <a:t>ο</a:t>
            </a:r>
            <a:r>
              <a:rPr sz="2200" spc="-59" dirty="0" smtClean="0">
                <a:latin typeface="Calibri"/>
                <a:cs typeface="Calibri"/>
              </a:rPr>
              <a:t>υ</a:t>
            </a:r>
            <a:r>
              <a:rPr sz="2200" spc="-19" dirty="0" smtClean="0">
                <a:latin typeface="Calibri"/>
                <a:cs typeface="Calibri"/>
              </a:rPr>
              <a:t>λ</a:t>
            </a:r>
            <a:r>
              <a:rPr sz="2200" spc="-14" dirty="0" smtClean="0">
                <a:latin typeface="Calibri"/>
                <a:cs typeface="Calibri"/>
              </a:rPr>
              <a:t>ί</a:t>
            </a:r>
            <a:r>
              <a:rPr sz="2200" spc="0" dirty="0" smtClean="0">
                <a:latin typeface="Calibri"/>
                <a:cs typeface="Calibri"/>
              </a:rPr>
              <a:t>δη,</a:t>
            </a:r>
            <a:r>
              <a:rPr sz="2200" spc="-98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Θ</a:t>
            </a:r>
            <a:r>
              <a:rPr sz="2200" spc="-29" dirty="0" smtClean="0">
                <a:latin typeface="Calibri"/>
                <a:cs typeface="Calibri"/>
              </a:rPr>
              <a:t>ε</a:t>
            </a:r>
            <a:r>
              <a:rPr sz="2200" spc="0" dirty="0" smtClean="0">
                <a:latin typeface="Calibri"/>
                <a:cs typeface="Calibri"/>
              </a:rPr>
              <a:t>σ</a:t>
            </a:r>
            <a:r>
              <a:rPr sz="2200" spc="-9" dirty="0" smtClean="0">
                <a:latin typeface="Calibri"/>
                <a:cs typeface="Calibri"/>
              </a:rPr>
              <a:t>σ</a:t>
            </a:r>
            <a:r>
              <a:rPr sz="2200" spc="0" dirty="0" smtClean="0">
                <a:latin typeface="Calibri"/>
                <a:cs typeface="Calibri"/>
              </a:rPr>
              <a:t>α</a:t>
            </a:r>
            <a:r>
              <a:rPr sz="2200" spc="-19" dirty="0" smtClean="0">
                <a:latin typeface="Calibri"/>
                <a:cs typeface="Calibri"/>
              </a:rPr>
              <a:t>λ</a:t>
            </a:r>
            <a:r>
              <a:rPr sz="2200" spc="4" dirty="0" smtClean="0">
                <a:latin typeface="Calibri"/>
                <a:cs typeface="Calibri"/>
              </a:rPr>
              <a:t>ο</a:t>
            </a:r>
            <a:r>
              <a:rPr sz="2200" spc="0" dirty="0" smtClean="0">
                <a:latin typeface="Calibri"/>
                <a:cs typeface="Calibri"/>
              </a:rPr>
              <a:t>νί</a:t>
            </a:r>
            <a:r>
              <a:rPr sz="2200" spc="-4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η</a:t>
            </a:r>
            <a:endParaRPr sz="2200">
              <a:latin typeface="Calibri"/>
              <a:cs typeface="Calibri"/>
            </a:endParaRPr>
          </a:p>
          <a:p>
            <a:pPr marL="12700" marR="496515">
              <a:lnSpc>
                <a:spcPts val="2685"/>
              </a:lnSpc>
              <a:spcBef>
                <a:spcPts val="628"/>
              </a:spcBef>
            </a:pPr>
            <a:r>
              <a:rPr sz="2200" spc="0" dirty="0" smtClean="0">
                <a:latin typeface="Calibri"/>
                <a:cs typeface="Calibri"/>
              </a:rPr>
              <a:t>Γα</a:t>
            </a:r>
            <a:r>
              <a:rPr sz="2200" spc="-14" dirty="0" smtClean="0">
                <a:latin typeface="Calibri"/>
                <a:cs typeface="Calibri"/>
              </a:rPr>
              <a:t>ρ</a:t>
            </a:r>
            <a:r>
              <a:rPr sz="2200" spc="0" dirty="0" smtClean="0">
                <a:latin typeface="Calibri"/>
                <a:cs typeface="Calibri"/>
              </a:rPr>
              <a:t>γ</a:t>
            </a:r>
            <a:r>
              <a:rPr sz="2200" spc="4" dirty="0" smtClean="0">
                <a:latin typeface="Calibri"/>
                <a:cs typeface="Calibri"/>
              </a:rPr>
              <a:t>α</a:t>
            </a:r>
            <a:r>
              <a:rPr sz="2200" spc="-19" dirty="0" smtClean="0">
                <a:latin typeface="Calibri"/>
                <a:cs typeface="Calibri"/>
              </a:rPr>
              <a:t>λ</a:t>
            </a:r>
            <a:r>
              <a:rPr sz="2200" spc="0" dirty="0" smtClean="0">
                <a:latin typeface="Calibri"/>
                <a:cs typeface="Calibri"/>
              </a:rPr>
              <a:t>ιάνος,</a:t>
            </a:r>
            <a:r>
              <a:rPr sz="2200" spc="-84" dirty="0" smtClean="0">
                <a:latin typeface="Calibri"/>
                <a:cs typeface="Calibri"/>
              </a:rPr>
              <a:t> </a:t>
            </a:r>
            <a:r>
              <a:rPr sz="2200" spc="14" dirty="0" smtClean="0">
                <a:latin typeface="Calibri"/>
                <a:cs typeface="Calibri"/>
              </a:rPr>
              <a:t>Δ</a:t>
            </a:r>
            <a:r>
              <a:rPr sz="2200" spc="0" dirty="0" smtClean="0">
                <a:latin typeface="Calibri"/>
                <a:cs typeface="Calibri"/>
              </a:rPr>
              <a:t>.,</a:t>
            </a:r>
            <a:r>
              <a:rPr sz="2200" spc="-7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&amp;</a:t>
            </a:r>
            <a:r>
              <a:rPr sz="2200" spc="-14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Ασ</a:t>
            </a:r>
            <a:r>
              <a:rPr sz="2200" spc="-9" dirty="0" smtClean="0">
                <a:latin typeface="Calibri"/>
                <a:cs typeface="Calibri"/>
              </a:rPr>
              <a:t>ημ</a:t>
            </a:r>
            <a:r>
              <a:rPr sz="2200" spc="0" dirty="0" smtClean="0">
                <a:latin typeface="Calibri"/>
                <a:cs typeface="Calibri"/>
              </a:rPr>
              <a:t>α</a:t>
            </a:r>
            <a:r>
              <a:rPr sz="2200" spc="-69" dirty="0" smtClean="0">
                <a:latin typeface="Calibri"/>
                <a:cs typeface="Calibri"/>
              </a:rPr>
              <a:t>κ</a:t>
            </a:r>
            <a:r>
              <a:rPr sz="2200" spc="4" dirty="0" smtClean="0">
                <a:latin typeface="Calibri"/>
                <a:cs typeface="Calibri"/>
              </a:rPr>
              <a:t>ό</a:t>
            </a:r>
            <a:r>
              <a:rPr sz="2200" spc="0" dirty="0" smtClean="0">
                <a:latin typeface="Calibri"/>
                <a:cs typeface="Calibri"/>
              </a:rPr>
              <a:t>πο</a:t>
            </a:r>
            <a:r>
              <a:rPr sz="2200" spc="-54" dirty="0" smtClean="0">
                <a:latin typeface="Calibri"/>
                <a:cs typeface="Calibri"/>
              </a:rPr>
              <a:t>υ</a:t>
            </a:r>
            <a:r>
              <a:rPr sz="2200" spc="-19" dirty="0" smtClean="0">
                <a:latin typeface="Calibri"/>
                <a:cs typeface="Calibri"/>
              </a:rPr>
              <a:t>λ</a:t>
            </a:r>
            <a:r>
              <a:rPr sz="2200" spc="4" dirty="0" smtClean="0">
                <a:latin typeface="Calibri"/>
                <a:cs typeface="Calibri"/>
              </a:rPr>
              <a:t>ο</a:t>
            </a:r>
            <a:r>
              <a:rPr sz="2200" spc="0" dirty="0" smtClean="0">
                <a:latin typeface="Calibri"/>
                <a:cs typeface="Calibri"/>
              </a:rPr>
              <a:t>ς,</a:t>
            </a:r>
            <a:r>
              <a:rPr sz="2200" spc="-99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Μ.</a:t>
            </a:r>
            <a:r>
              <a:rPr sz="2200" spc="-24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(2006).</a:t>
            </a:r>
            <a:r>
              <a:rPr sz="2200" spc="-8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Δο</a:t>
            </a:r>
            <a:r>
              <a:rPr sz="2200" spc="4" dirty="0" smtClean="0">
                <a:latin typeface="Calibri"/>
                <a:cs typeface="Calibri"/>
              </a:rPr>
              <a:t>μ</a:t>
            </a:r>
            <a:r>
              <a:rPr sz="2200" spc="0" dirty="0" smtClean="0">
                <a:latin typeface="Calibri"/>
                <a:cs typeface="Calibri"/>
              </a:rPr>
              <a:t>ή</a:t>
            </a:r>
            <a:r>
              <a:rPr sz="2200" spc="-37" dirty="0" smtClean="0">
                <a:latin typeface="Calibri"/>
                <a:cs typeface="Calibri"/>
              </a:rPr>
              <a:t> </a:t>
            </a:r>
            <a:r>
              <a:rPr sz="2200" spc="-75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αι </a:t>
            </a:r>
            <a:endParaRPr sz="2200">
              <a:latin typeface="Calibri"/>
              <a:cs typeface="Calibri"/>
            </a:endParaRPr>
          </a:p>
          <a:p>
            <a:pPr marL="12700" marR="496515">
              <a:lnSpc>
                <a:spcPts val="2685"/>
              </a:lnSpc>
            </a:pPr>
            <a:r>
              <a:rPr sz="2200" spc="0" dirty="0" smtClean="0">
                <a:latin typeface="Calibri"/>
                <a:cs typeface="Calibri"/>
              </a:rPr>
              <a:t>Ο</a:t>
            </a:r>
            <a:r>
              <a:rPr sz="2200" spc="-14" dirty="0" smtClean="0">
                <a:latin typeface="Calibri"/>
                <a:cs typeface="Calibri"/>
              </a:rPr>
              <a:t>ρ</a:t>
            </a:r>
            <a:r>
              <a:rPr sz="2200" spc="0" dirty="0" smtClean="0">
                <a:latin typeface="Calibri"/>
                <a:cs typeface="Calibri"/>
              </a:rPr>
              <a:t>γ</a:t>
            </a:r>
            <a:r>
              <a:rPr sz="2200" spc="4" dirty="0" smtClean="0">
                <a:latin typeface="Calibri"/>
                <a:cs typeface="Calibri"/>
              </a:rPr>
              <a:t>ά</a:t>
            </a:r>
            <a:r>
              <a:rPr sz="2200" spc="-14" dirty="0" smtClean="0">
                <a:latin typeface="Calibri"/>
                <a:cs typeface="Calibri"/>
              </a:rPr>
              <a:t>ν</a:t>
            </a:r>
            <a:r>
              <a:rPr sz="2200" spc="0" dirty="0" smtClean="0">
                <a:latin typeface="Calibri"/>
                <a:cs typeface="Calibri"/>
              </a:rPr>
              <a:t>ωση</a:t>
            </a:r>
            <a:r>
              <a:rPr sz="2200" spc="-36" dirty="0" smtClean="0">
                <a:latin typeface="Calibri"/>
                <a:cs typeface="Calibri"/>
              </a:rPr>
              <a:t> </a:t>
            </a:r>
            <a:r>
              <a:rPr sz="2200" spc="-9" dirty="0" smtClean="0">
                <a:latin typeface="Calibri"/>
                <a:cs typeface="Calibri"/>
              </a:rPr>
              <a:t>τ</a:t>
            </a:r>
            <a:r>
              <a:rPr sz="2200" spc="4" dirty="0" smtClean="0">
                <a:latin typeface="Calibri"/>
                <a:cs typeface="Calibri"/>
              </a:rPr>
              <a:t>ο</a:t>
            </a:r>
            <a:r>
              <a:rPr sz="2200" spc="0" dirty="0" smtClean="0">
                <a:latin typeface="Calibri"/>
                <a:cs typeface="Calibri"/>
              </a:rPr>
              <a:t>υ</a:t>
            </a:r>
            <a:r>
              <a:rPr sz="2200" spc="-20" dirty="0" smtClean="0">
                <a:latin typeface="Calibri"/>
                <a:cs typeface="Calibri"/>
              </a:rPr>
              <a:t> </a:t>
            </a:r>
            <a:r>
              <a:rPr sz="2200" spc="-9" dirty="0" smtClean="0">
                <a:latin typeface="Calibri"/>
                <a:cs typeface="Calibri"/>
              </a:rPr>
              <a:t>Ε</a:t>
            </a:r>
            <a:r>
              <a:rPr sz="2200" spc="14" dirty="0" smtClean="0">
                <a:latin typeface="Calibri"/>
                <a:cs typeface="Calibri"/>
              </a:rPr>
              <a:t>λ</a:t>
            </a:r>
            <a:r>
              <a:rPr sz="2200" spc="0" dirty="0" smtClean="0">
                <a:latin typeface="Calibri"/>
                <a:cs typeface="Calibri"/>
              </a:rPr>
              <a:t>λ</a:t>
            </a:r>
            <a:r>
              <a:rPr sz="2200" spc="-50" dirty="0" smtClean="0">
                <a:latin typeface="Calibri"/>
                <a:cs typeface="Calibri"/>
              </a:rPr>
              <a:t>η</a:t>
            </a:r>
            <a:r>
              <a:rPr sz="2200" spc="0" dirty="0" smtClean="0">
                <a:latin typeface="Calibri"/>
                <a:cs typeface="Calibri"/>
              </a:rPr>
              <a:t>νι</a:t>
            </a:r>
            <a:r>
              <a:rPr sz="2200" spc="-79" dirty="0" smtClean="0">
                <a:latin typeface="Calibri"/>
                <a:cs typeface="Calibri"/>
              </a:rPr>
              <a:t>κ</a:t>
            </a:r>
            <a:r>
              <a:rPr sz="2200" spc="4" dirty="0" smtClean="0">
                <a:latin typeface="Calibri"/>
                <a:cs typeface="Calibri"/>
              </a:rPr>
              <a:t>ο</a:t>
            </a:r>
            <a:r>
              <a:rPr sz="2200" spc="0" dirty="0" smtClean="0">
                <a:latin typeface="Calibri"/>
                <a:cs typeface="Calibri"/>
              </a:rPr>
              <a:t>ύ</a:t>
            </a:r>
            <a:r>
              <a:rPr sz="2200" spc="-55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Α</a:t>
            </a:r>
            <a:r>
              <a:rPr sz="2200" spc="-14" dirty="0" smtClean="0">
                <a:latin typeface="Calibri"/>
                <a:cs typeface="Calibri"/>
              </a:rPr>
              <a:t>θ</a:t>
            </a:r>
            <a:r>
              <a:rPr sz="2200" spc="0" dirty="0" smtClean="0">
                <a:latin typeface="Calibri"/>
                <a:cs typeface="Calibri"/>
              </a:rPr>
              <a:t>λ</a:t>
            </a:r>
            <a:r>
              <a:rPr sz="2200" spc="-34" dirty="0" smtClean="0">
                <a:latin typeface="Calibri"/>
                <a:cs typeface="Calibri"/>
              </a:rPr>
              <a:t>η</a:t>
            </a:r>
            <a:r>
              <a:rPr sz="2200" spc="0" dirty="0" smtClean="0">
                <a:latin typeface="Calibri"/>
                <a:cs typeface="Calibri"/>
              </a:rPr>
              <a:t>τισ</a:t>
            </a:r>
            <a:r>
              <a:rPr sz="2200" spc="-9" dirty="0" smtClean="0">
                <a:latin typeface="Calibri"/>
                <a:cs typeface="Calibri"/>
              </a:rPr>
              <a:t>μ</a:t>
            </a:r>
            <a:r>
              <a:rPr sz="2200" spc="4" dirty="0" smtClean="0">
                <a:latin typeface="Calibri"/>
                <a:cs typeface="Calibri"/>
              </a:rPr>
              <a:t>ο</a:t>
            </a:r>
            <a:r>
              <a:rPr sz="2200" spc="0" dirty="0" smtClean="0">
                <a:latin typeface="Calibri"/>
                <a:cs typeface="Calibri"/>
              </a:rPr>
              <a:t>ύ,</a:t>
            </a:r>
            <a:r>
              <a:rPr sz="2200" spc="-81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Ε</a:t>
            </a:r>
            <a:r>
              <a:rPr sz="2200" spc="-64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δ</a:t>
            </a:r>
            <a:r>
              <a:rPr sz="2200" spc="9" dirty="0" smtClean="0">
                <a:latin typeface="Calibri"/>
                <a:cs typeface="Calibri"/>
              </a:rPr>
              <a:t>ό</a:t>
            </a:r>
            <a:r>
              <a:rPr sz="2200" spc="0" dirty="0" smtClean="0">
                <a:latin typeface="Calibri"/>
                <a:cs typeface="Calibri"/>
              </a:rPr>
              <a:t>σ</a:t>
            </a:r>
            <a:r>
              <a:rPr sz="2200" spc="-9" dirty="0" smtClean="0">
                <a:latin typeface="Calibri"/>
                <a:cs typeface="Calibri"/>
              </a:rPr>
              <a:t>ε</a:t>
            </a:r>
            <a:r>
              <a:rPr sz="2200" spc="0" dirty="0" smtClean="0">
                <a:latin typeface="Calibri"/>
                <a:cs typeface="Calibri"/>
              </a:rPr>
              <a:t>ις</a:t>
            </a:r>
            <a:r>
              <a:rPr sz="2200" spc="-3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Κλε</a:t>
            </a:r>
            <a:r>
              <a:rPr sz="2200" spc="-19" dirty="0" smtClean="0">
                <a:latin typeface="Calibri"/>
                <a:cs typeface="Calibri"/>
              </a:rPr>
              <a:t>ι</a:t>
            </a:r>
            <a:r>
              <a:rPr sz="2200" spc="0" dirty="0" smtClean="0">
                <a:latin typeface="Calibri"/>
                <a:cs typeface="Calibri"/>
              </a:rPr>
              <a:t>δάρ</a:t>
            </a:r>
            <a:r>
              <a:rPr sz="2200" spc="-9" dirty="0" smtClean="0">
                <a:latin typeface="Calibri"/>
                <a:cs typeface="Calibri"/>
              </a:rPr>
              <a:t>ι</a:t>
            </a:r>
            <a:r>
              <a:rPr sz="2200" spc="0" dirty="0" smtClean="0">
                <a:latin typeface="Calibri"/>
                <a:cs typeface="Calibri"/>
              </a:rPr>
              <a:t>θ</a:t>
            </a:r>
            <a:r>
              <a:rPr sz="2200" spc="-9" dirty="0" smtClean="0">
                <a:latin typeface="Calibri"/>
                <a:cs typeface="Calibri"/>
              </a:rPr>
              <a:t>μ</a:t>
            </a:r>
            <a:r>
              <a:rPr sz="2200" spc="4" dirty="0" smtClean="0">
                <a:latin typeface="Calibri"/>
                <a:cs typeface="Calibri"/>
              </a:rPr>
              <a:t>ο</a:t>
            </a:r>
            <a:r>
              <a:rPr sz="2200" spc="0" dirty="0" smtClean="0">
                <a:latin typeface="Calibri"/>
                <a:cs typeface="Calibri"/>
              </a:rPr>
              <a:t>ς, </a:t>
            </a:r>
            <a:endParaRPr sz="2200">
              <a:latin typeface="Calibri"/>
              <a:cs typeface="Calibri"/>
            </a:endParaRPr>
          </a:p>
          <a:p>
            <a:pPr marL="12700" marR="496515">
              <a:lnSpc>
                <a:spcPts val="2685"/>
              </a:lnSpc>
            </a:pPr>
            <a:r>
              <a:rPr sz="2200" spc="0" dirty="0" smtClean="0">
                <a:latin typeface="Calibri"/>
                <a:cs typeface="Calibri"/>
              </a:rPr>
              <a:t>Αθ</a:t>
            </a:r>
            <a:r>
              <a:rPr sz="2200" spc="-54" dirty="0" smtClean="0">
                <a:latin typeface="Calibri"/>
                <a:cs typeface="Calibri"/>
              </a:rPr>
              <a:t>ή</a:t>
            </a:r>
            <a:r>
              <a:rPr sz="2200" spc="0" dirty="0" smtClean="0">
                <a:latin typeface="Calibri"/>
                <a:cs typeface="Calibri"/>
              </a:rPr>
              <a:t>να</a:t>
            </a:r>
            <a:endParaRPr sz="2200">
              <a:latin typeface="Calibri"/>
              <a:cs typeface="Calibri"/>
            </a:endParaRPr>
          </a:p>
          <a:p>
            <a:pPr marL="12700" marR="598984" algn="just">
              <a:lnSpc>
                <a:spcPts val="2685"/>
              </a:lnSpc>
              <a:spcBef>
                <a:spcPts val="624"/>
              </a:spcBef>
            </a:pPr>
            <a:r>
              <a:rPr sz="2200" spc="0" dirty="0" smtClean="0">
                <a:latin typeface="Calibri"/>
                <a:cs typeface="Calibri"/>
              </a:rPr>
              <a:t>Γα</a:t>
            </a:r>
            <a:r>
              <a:rPr sz="2200" spc="-14" dirty="0" smtClean="0">
                <a:latin typeface="Calibri"/>
                <a:cs typeface="Calibri"/>
              </a:rPr>
              <a:t>ρ</a:t>
            </a:r>
            <a:r>
              <a:rPr sz="2200" spc="0" dirty="0" smtClean="0">
                <a:latin typeface="Calibri"/>
                <a:cs typeface="Calibri"/>
              </a:rPr>
              <a:t>γ</a:t>
            </a:r>
            <a:r>
              <a:rPr sz="2200" spc="4" dirty="0" smtClean="0">
                <a:latin typeface="Calibri"/>
                <a:cs typeface="Calibri"/>
              </a:rPr>
              <a:t>α</a:t>
            </a:r>
            <a:r>
              <a:rPr sz="2200" spc="-19" dirty="0" smtClean="0">
                <a:latin typeface="Calibri"/>
                <a:cs typeface="Calibri"/>
              </a:rPr>
              <a:t>λ</a:t>
            </a:r>
            <a:r>
              <a:rPr sz="2200" spc="0" dirty="0" smtClean="0">
                <a:latin typeface="Calibri"/>
                <a:cs typeface="Calibri"/>
              </a:rPr>
              <a:t>ιάνος,</a:t>
            </a:r>
            <a:r>
              <a:rPr sz="2200" spc="417" dirty="0" smtClean="0">
                <a:latin typeface="Calibri"/>
                <a:cs typeface="Calibri"/>
              </a:rPr>
              <a:t> </a:t>
            </a:r>
            <a:r>
              <a:rPr sz="2200" spc="14" dirty="0" smtClean="0">
                <a:latin typeface="Calibri"/>
                <a:cs typeface="Calibri"/>
              </a:rPr>
              <a:t>Δ</a:t>
            </a:r>
            <a:r>
              <a:rPr sz="2200" spc="0" dirty="0" smtClean="0">
                <a:latin typeface="Calibri"/>
                <a:cs typeface="Calibri"/>
              </a:rPr>
              <a:t>.,</a:t>
            </a:r>
            <a:r>
              <a:rPr sz="2200" spc="-17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&amp;</a:t>
            </a:r>
            <a:r>
              <a:rPr sz="2200" spc="-9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Αυθ</a:t>
            </a:r>
            <a:r>
              <a:rPr sz="2200" spc="-44" dirty="0" smtClean="0">
                <a:latin typeface="Calibri"/>
                <a:cs typeface="Calibri"/>
              </a:rPr>
              <a:t>ί</a:t>
            </a:r>
            <a:r>
              <a:rPr sz="2200" spc="0" dirty="0" smtClean="0">
                <a:latin typeface="Calibri"/>
                <a:cs typeface="Calibri"/>
              </a:rPr>
              <a:t>νος,</a:t>
            </a:r>
            <a:r>
              <a:rPr sz="2200" spc="-22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Ι. (20</a:t>
            </a:r>
            <a:r>
              <a:rPr sz="2200" spc="4" dirty="0" smtClean="0">
                <a:latin typeface="Calibri"/>
                <a:cs typeface="Calibri"/>
              </a:rPr>
              <a:t>0</a:t>
            </a:r>
            <a:r>
              <a:rPr sz="2200" spc="0" dirty="0" smtClean="0">
                <a:latin typeface="Calibri"/>
                <a:cs typeface="Calibri"/>
              </a:rPr>
              <a:t>1).</a:t>
            </a:r>
            <a:r>
              <a:rPr sz="2200" spc="-8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Α</a:t>
            </a:r>
            <a:r>
              <a:rPr sz="2200" spc="-14" dirty="0" smtClean="0">
                <a:latin typeface="Calibri"/>
                <a:cs typeface="Calibri"/>
              </a:rPr>
              <a:t>θ</a:t>
            </a:r>
            <a:r>
              <a:rPr sz="2200" spc="0" dirty="0" smtClean="0">
                <a:latin typeface="Calibri"/>
                <a:cs typeface="Calibri"/>
              </a:rPr>
              <a:t>λ</a:t>
            </a:r>
            <a:r>
              <a:rPr sz="2200" spc="-34" dirty="0" smtClean="0">
                <a:latin typeface="Calibri"/>
                <a:cs typeface="Calibri"/>
              </a:rPr>
              <a:t>η</a:t>
            </a:r>
            <a:r>
              <a:rPr sz="2200" spc="0" dirty="0" smtClean="0">
                <a:latin typeface="Calibri"/>
                <a:cs typeface="Calibri"/>
              </a:rPr>
              <a:t>τι</a:t>
            </a:r>
            <a:r>
              <a:rPr sz="2200" spc="-75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ό</a:t>
            </a:r>
            <a:r>
              <a:rPr sz="2200" spc="-52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Μάνατζ</a:t>
            </a:r>
            <a:r>
              <a:rPr sz="2200" spc="4" dirty="0" smtClean="0">
                <a:latin typeface="Calibri"/>
                <a:cs typeface="Calibri"/>
              </a:rPr>
              <a:t>μ</a:t>
            </a:r>
            <a:r>
              <a:rPr sz="2200" spc="0" dirty="0" smtClean="0">
                <a:latin typeface="Calibri"/>
                <a:cs typeface="Calibri"/>
              </a:rPr>
              <a:t>εντ</a:t>
            </a:r>
            <a:r>
              <a:rPr sz="2200" spc="-80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– </a:t>
            </a:r>
            <a:endParaRPr sz="2200">
              <a:latin typeface="Calibri"/>
              <a:cs typeface="Calibri"/>
            </a:endParaRPr>
          </a:p>
          <a:p>
            <a:pPr marL="12700" marR="598984" algn="just">
              <a:lnSpc>
                <a:spcPts val="2685"/>
              </a:lnSpc>
            </a:pPr>
            <a:r>
              <a:rPr sz="2200" spc="0" dirty="0" smtClean="0">
                <a:latin typeface="Calibri"/>
                <a:cs typeface="Calibri"/>
              </a:rPr>
              <a:t>Δι</a:t>
            </a:r>
            <a:r>
              <a:rPr sz="2200" spc="-14" dirty="0" smtClean="0">
                <a:latin typeface="Calibri"/>
                <a:cs typeface="Calibri"/>
              </a:rPr>
              <a:t>ε</a:t>
            </a:r>
            <a:r>
              <a:rPr sz="2200" spc="0" dirty="0" smtClean="0">
                <a:latin typeface="Calibri"/>
                <a:cs typeface="Calibri"/>
              </a:rPr>
              <a:t>πι</a:t>
            </a:r>
            <a:r>
              <a:rPr sz="2200" spc="9" dirty="0" smtClean="0">
                <a:latin typeface="Calibri"/>
                <a:cs typeface="Calibri"/>
              </a:rPr>
              <a:t>σ</a:t>
            </a:r>
            <a:r>
              <a:rPr sz="2200" spc="0" dirty="0" smtClean="0">
                <a:latin typeface="Calibri"/>
                <a:cs typeface="Calibri"/>
              </a:rPr>
              <a:t>τη</a:t>
            </a:r>
            <a:r>
              <a:rPr sz="2200" spc="-14" dirty="0" smtClean="0">
                <a:latin typeface="Calibri"/>
                <a:cs typeface="Calibri"/>
              </a:rPr>
              <a:t>μ</a:t>
            </a:r>
            <a:r>
              <a:rPr sz="2200" spc="0" dirty="0" smtClean="0">
                <a:latin typeface="Calibri"/>
                <a:cs typeface="Calibri"/>
              </a:rPr>
              <a:t>ονική</a:t>
            </a:r>
            <a:r>
              <a:rPr sz="2200" spc="2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Προσ</a:t>
            </a:r>
            <a:r>
              <a:rPr sz="2200" spc="-9" dirty="0" smtClean="0">
                <a:latin typeface="Calibri"/>
                <a:cs typeface="Calibri"/>
              </a:rPr>
              <a:t>έ</a:t>
            </a:r>
            <a:r>
              <a:rPr sz="2200" spc="0" dirty="0" smtClean="0">
                <a:latin typeface="Calibri"/>
                <a:cs typeface="Calibri"/>
              </a:rPr>
              <a:t>γ</a:t>
            </a:r>
            <a:r>
              <a:rPr sz="2200" spc="4" dirty="0" smtClean="0">
                <a:latin typeface="Calibri"/>
                <a:cs typeface="Calibri"/>
              </a:rPr>
              <a:t>γ</a:t>
            </a:r>
            <a:r>
              <a:rPr sz="2200" spc="0" dirty="0" smtClean="0">
                <a:latin typeface="Calibri"/>
                <a:cs typeface="Calibri"/>
              </a:rPr>
              <a:t>ι</a:t>
            </a:r>
            <a:r>
              <a:rPr sz="2200" spc="-9" dirty="0" smtClean="0">
                <a:latin typeface="Calibri"/>
                <a:cs typeface="Calibri"/>
              </a:rPr>
              <a:t>σ</a:t>
            </a:r>
            <a:r>
              <a:rPr sz="2200" spc="0" dirty="0" smtClean="0">
                <a:latin typeface="Calibri"/>
                <a:cs typeface="Calibri"/>
              </a:rPr>
              <a:t>η,</a:t>
            </a:r>
            <a:r>
              <a:rPr sz="2200" spc="30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Ε</a:t>
            </a:r>
            <a:r>
              <a:rPr sz="2200" spc="-69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δ</a:t>
            </a:r>
            <a:r>
              <a:rPr sz="2200" spc="4" dirty="0" smtClean="0">
                <a:latin typeface="Calibri"/>
                <a:cs typeface="Calibri"/>
              </a:rPr>
              <a:t>ό</a:t>
            </a:r>
            <a:r>
              <a:rPr sz="2200" spc="0" dirty="0" smtClean="0">
                <a:latin typeface="Calibri"/>
                <a:cs typeface="Calibri"/>
              </a:rPr>
              <a:t>σ</a:t>
            </a:r>
            <a:r>
              <a:rPr sz="2200" spc="-9" dirty="0" smtClean="0">
                <a:latin typeface="Calibri"/>
                <a:cs typeface="Calibri"/>
              </a:rPr>
              <a:t>ε</a:t>
            </a:r>
            <a:r>
              <a:rPr sz="2200" spc="0" dirty="0" smtClean="0">
                <a:latin typeface="Calibri"/>
                <a:cs typeface="Calibri"/>
              </a:rPr>
              <a:t>ις</a:t>
            </a:r>
            <a:r>
              <a:rPr sz="2200" spc="21" dirty="0" smtClean="0">
                <a:latin typeface="Calibri"/>
                <a:cs typeface="Calibri"/>
              </a:rPr>
              <a:t> </a:t>
            </a:r>
            <a:r>
              <a:rPr sz="2200" spc="-4" dirty="0" smtClean="0">
                <a:latin typeface="Calibri"/>
                <a:cs typeface="Calibri"/>
              </a:rPr>
              <a:t>U</a:t>
            </a:r>
            <a:r>
              <a:rPr sz="2200" spc="0" dirty="0" smtClean="0">
                <a:latin typeface="Calibri"/>
                <a:cs typeface="Calibri"/>
              </a:rPr>
              <a:t>ni</a:t>
            </a:r>
            <a:r>
              <a:rPr sz="2200" spc="-25" dirty="0" smtClean="0">
                <a:latin typeface="Calibri"/>
                <a:cs typeface="Calibri"/>
              </a:rPr>
              <a:t>v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-34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sity Studio P</a:t>
            </a:r>
            <a:r>
              <a:rPr sz="2200" spc="-19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ess, </a:t>
            </a:r>
            <a:endParaRPr sz="2200">
              <a:latin typeface="Calibri"/>
              <a:cs typeface="Calibri"/>
            </a:endParaRPr>
          </a:p>
          <a:p>
            <a:pPr marL="12700" marR="598984" algn="just">
              <a:lnSpc>
                <a:spcPts val="2685"/>
              </a:lnSpc>
            </a:pPr>
            <a:r>
              <a:rPr sz="2200" spc="0" dirty="0" smtClean="0">
                <a:latin typeface="Calibri"/>
                <a:cs typeface="Calibri"/>
              </a:rPr>
              <a:t>Θ</a:t>
            </a:r>
            <a:r>
              <a:rPr sz="2200" spc="-29" dirty="0" smtClean="0">
                <a:latin typeface="Calibri"/>
                <a:cs typeface="Calibri"/>
              </a:rPr>
              <a:t>ε</a:t>
            </a:r>
            <a:r>
              <a:rPr sz="2200" spc="0" dirty="0" smtClean="0">
                <a:latin typeface="Calibri"/>
                <a:cs typeface="Calibri"/>
              </a:rPr>
              <a:t>σ</a:t>
            </a:r>
            <a:r>
              <a:rPr sz="2200" spc="-9" dirty="0" smtClean="0">
                <a:latin typeface="Calibri"/>
                <a:cs typeface="Calibri"/>
              </a:rPr>
              <a:t>σ</a:t>
            </a:r>
            <a:r>
              <a:rPr sz="2200" spc="0" dirty="0" smtClean="0">
                <a:latin typeface="Calibri"/>
                <a:cs typeface="Calibri"/>
              </a:rPr>
              <a:t>α</a:t>
            </a:r>
            <a:r>
              <a:rPr sz="2200" spc="-19" dirty="0" smtClean="0">
                <a:latin typeface="Calibri"/>
                <a:cs typeface="Calibri"/>
              </a:rPr>
              <a:t>λ</a:t>
            </a:r>
            <a:r>
              <a:rPr sz="2200" spc="4" dirty="0" smtClean="0">
                <a:latin typeface="Calibri"/>
                <a:cs typeface="Calibri"/>
              </a:rPr>
              <a:t>ο</a:t>
            </a:r>
            <a:r>
              <a:rPr sz="2200" spc="0" dirty="0" smtClean="0">
                <a:latin typeface="Calibri"/>
                <a:cs typeface="Calibri"/>
              </a:rPr>
              <a:t>νί</a:t>
            </a:r>
            <a:r>
              <a:rPr sz="2200" spc="-4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η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685"/>
              </a:lnSpc>
              <a:spcBef>
                <a:spcPts val="628"/>
              </a:spcBef>
            </a:pPr>
            <a:r>
              <a:rPr sz="2200" spc="-75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ο</a:t>
            </a:r>
            <a:r>
              <a:rPr sz="2200" spc="-25" dirty="0" smtClean="0">
                <a:latin typeface="Calibri"/>
                <a:cs typeface="Calibri"/>
              </a:rPr>
              <a:t>λ</a:t>
            </a:r>
            <a:r>
              <a:rPr sz="2200" spc="0" dirty="0" smtClean="0">
                <a:latin typeface="Calibri"/>
                <a:cs typeface="Calibri"/>
              </a:rPr>
              <a:t>ύμ</a:t>
            </a:r>
            <a:r>
              <a:rPr sz="2200" spc="-25" dirty="0" smtClean="0">
                <a:latin typeface="Calibri"/>
                <a:cs typeface="Calibri"/>
              </a:rPr>
              <a:t>π</a:t>
            </a:r>
            <a:r>
              <a:rPr sz="2200" spc="0" dirty="0" smtClean="0">
                <a:latin typeface="Calibri"/>
                <a:cs typeface="Calibri"/>
              </a:rPr>
              <a:t>αλης,</a:t>
            </a:r>
            <a:r>
              <a:rPr sz="2200" spc="-70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Χ.,</a:t>
            </a:r>
            <a:r>
              <a:rPr sz="2200" spc="-6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&amp;</a:t>
            </a:r>
            <a:r>
              <a:rPr sz="2200" spc="-14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Πα</a:t>
            </a:r>
            <a:r>
              <a:rPr sz="2200" spc="-19" dirty="0" smtClean="0">
                <a:latin typeface="Calibri"/>
                <a:cs typeface="Calibri"/>
              </a:rPr>
              <a:t>λά</a:t>
            </a:r>
            <a:r>
              <a:rPr sz="2200" spc="0" dirty="0" smtClean="0">
                <a:latin typeface="Calibri"/>
                <a:cs typeface="Calibri"/>
              </a:rPr>
              <a:t>σ</a:t>
            </a:r>
            <a:r>
              <a:rPr sz="2200" spc="-79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ας,</a:t>
            </a:r>
            <a:r>
              <a:rPr sz="2200" spc="-45" dirty="0" smtClean="0">
                <a:latin typeface="Calibri"/>
                <a:cs typeface="Calibri"/>
              </a:rPr>
              <a:t> </a:t>
            </a:r>
            <a:r>
              <a:rPr sz="2200" spc="-34" dirty="0" smtClean="0">
                <a:latin typeface="Calibri"/>
                <a:cs typeface="Calibri"/>
              </a:rPr>
              <a:t>Θ</a:t>
            </a:r>
            <a:r>
              <a:rPr sz="2200" spc="0" dirty="0" smtClean="0">
                <a:latin typeface="Calibri"/>
                <a:cs typeface="Calibri"/>
              </a:rPr>
              <a:t>.</a:t>
            </a:r>
            <a:r>
              <a:rPr sz="2200" spc="-20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(20</a:t>
            </a:r>
            <a:r>
              <a:rPr sz="2200" spc="4" dirty="0" smtClean="0">
                <a:latin typeface="Calibri"/>
                <a:cs typeface="Calibri"/>
              </a:rPr>
              <a:t>0</a:t>
            </a:r>
            <a:r>
              <a:rPr sz="2200" spc="0" dirty="0" smtClean="0">
                <a:latin typeface="Calibri"/>
                <a:cs typeface="Calibri"/>
              </a:rPr>
              <a:t>3).</a:t>
            </a:r>
            <a:r>
              <a:rPr sz="2200" spc="-7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Οι</a:t>
            </a:r>
            <a:r>
              <a:rPr sz="2200" spc="-20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Οι</a:t>
            </a:r>
            <a:r>
              <a:rPr sz="2200" spc="-75" dirty="0" smtClean="0">
                <a:latin typeface="Calibri"/>
                <a:cs typeface="Calibri"/>
              </a:rPr>
              <a:t>κ</a:t>
            </a:r>
            <a:r>
              <a:rPr sz="2200" spc="4" dirty="0" smtClean="0">
                <a:latin typeface="Calibri"/>
                <a:cs typeface="Calibri"/>
              </a:rPr>
              <a:t>ο</a:t>
            </a:r>
            <a:r>
              <a:rPr sz="2200" spc="0" dirty="0" smtClean="0">
                <a:latin typeface="Calibri"/>
                <a:cs typeface="Calibri"/>
              </a:rPr>
              <a:t>νο</a:t>
            </a:r>
            <a:r>
              <a:rPr sz="2200" spc="4" dirty="0" smtClean="0">
                <a:latin typeface="Calibri"/>
                <a:cs typeface="Calibri"/>
              </a:rPr>
              <a:t>μ</a:t>
            </a:r>
            <a:r>
              <a:rPr sz="2200" spc="0" dirty="0" smtClean="0">
                <a:latin typeface="Calibri"/>
                <a:cs typeface="Calibri"/>
              </a:rPr>
              <a:t>ι</a:t>
            </a:r>
            <a:r>
              <a:rPr sz="2200" spc="-39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ές</a:t>
            </a:r>
            <a:r>
              <a:rPr sz="2200" spc="-61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Επ</a:t>
            </a:r>
            <a:r>
              <a:rPr sz="2200" spc="-9" dirty="0" smtClean="0">
                <a:latin typeface="Calibri"/>
                <a:cs typeface="Calibri"/>
              </a:rPr>
              <a:t>ι</a:t>
            </a:r>
            <a:r>
              <a:rPr sz="2200" spc="0" dirty="0" smtClean="0">
                <a:latin typeface="Calibri"/>
                <a:cs typeface="Calibri"/>
              </a:rPr>
              <a:t>π</a:t>
            </a:r>
            <a:r>
              <a:rPr sz="2200" spc="-14" dirty="0" smtClean="0">
                <a:latin typeface="Calibri"/>
                <a:cs typeface="Calibri"/>
              </a:rPr>
              <a:t>τ</a:t>
            </a:r>
            <a:r>
              <a:rPr sz="2200" spc="0" dirty="0" smtClean="0">
                <a:latin typeface="Calibri"/>
                <a:cs typeface="Calibri"/>
              </a:rPr>
              <a:t>ώ</a:t>
            </a:r>
            <a:r>
              <a:rPr sz="2200" spc="-9" dirty="0" smtClean="0">
                <a:latin typeface="Calibri"/>
                <a:cs typeface="Calibri"/>
              </a:rPr>
              <a:t>σ</a:t>
            </a:r>
            <a:r>
              <a:rPr sz="2200" spc="0" dirty="0" smtClean="0">
                <a:latin typeface="Calibri"/>
                <a:cs typeface="Calibri"/>
              </a:rPr>
              <a:t>ε</a:t>
            </a:r>
            <a:r>
              <a:rPr sz="2200" spc="-4" dirty="0" smtClean="0">
                <a:latin typeface="Calibri"/>
                <a:cs typeface="Calibri"/>
              </a:rPr>
              <a:t>ι</a:t>
            </a:r>
            <a:r>
              <a:rPr sz="2200" spc="0" dirty="0" smtClean="0">
                <a:latin typeface="Calibri"/>
                <a:cs typeface="Calibri"/>
              </a:rPr>
              <a:t>ς 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685"/>
              </a:lnSpc>
            </a:pPr>
            <a:r>
              <a:rPr sz="2200" spc="-9" dirty="0" smtClean="0">
                <a:latin typeface="Calibri"/>
                <a:cs typeface="Calibri"/>
              </a:rPr>
              <a:t>τ</a:t>
            </a:r>
            <a:r>
              <a:rPr sz="2200" spc="4" dirty="0" smtClean="0">
                <a:latin typeface="Calibri"/>
                <a:cs typeface="Calibri"/>
              </a:rPr>
              <a:t>ο</a:t>
            </a:r>
            <a:r>
              <a:rPr sz="2200" spc="0" dirty="0" smtClean="0">
                <a:latin typeface="Calibri"/>
                <a:cs typeface="Calibri"/>
              </a:rPr>
              <a:t>υ</a:t>
            </a:r>
            <a:r>
              <a:rPr sz="2200" spc="-20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Α</a:t>
            </a:r>
            <a:r>
              <a:rPr sz="2200" spc="-19" dirty="0" smtClean="0">
                <a:latin typeface="Calibri"/>
                <a:cs typeface="Calibri"/>
              </a:rPr>
              <a:t>θ</a:t>
            </a:r>
            <a:r>
              <a:rPr sz="2200" spc="0" dirty="0" smtClean="0">
                <a:latin typeface="Calibri"/>
                <a:cs typeface="Calibri"/>
              </a:rPr>
              <a:t>λ</a:t>
            </a:r>
            <a:r>
              <a:rPr sz="2200" spc="-34" dirty="0" smtClean="0">
                <a:latin typeface="Calibri"/>
                <a:cs typeface="Calibri"/>
              </a:rPr>
              <a:t>η</a:t>
            </a:r>
            <a:r>
              <a:rPr sz="2200" spc="0" dirty="0" smtClean="0">
                <a:latin typeface="Calibri"/>
                <a:cs typeface="Calibri"/>
              </a:rPr>
              <a:t>τισ</a:t>
            </a:r>
            <a:r>
              <a:rPr sz="2200" spc="-9" dirty="0" smtClean="0">
                <a:latin typeface="Calibri"/>
                <a:cs typeface="Calibri"/>
              </a:rPr>
              <a:t>μ</a:t>
            </a:r>
            <a:r>
              <a:rPr sz="2200" spc="4" dirty="0" smtClean="0">
                <a:latin typeface="Calibri"/>
                <a:cs typeface="Calibri"/>
              </a:rPr>
              <a:t>ο</a:t>
            </a:r>
            <a:r>
              <a:rPr sz="2200" spc="0" dirty="0" smtClean="0">
                <a:latin typeface="Calibri"/>
                <a:cs typeface="Calibri"/>
              </a:rPr>
              <a:t>ύ</a:t>
            </a:r>
            <a:r>
              <a:rPr sz="2200" spc="-81" dirty="0" smtClean="0">
                <a:latin typeface="Calibri"/>
                <a:cs typeface="Calibri"/>
              </a:rPr>
              <a:t> </a:t>
            </a:r>
            <a:r>
              <a:rPr sz="2200" spc="19" dirty="0" smtClean="0">
                <a:latin typeface="Calibri"/>
                <a:cs typeface="Calibri"/>
              </a:rPr>
              <a:t>σ</a:t>
            </a:r>
            <a:r>
              <a:rPr sz="2200" spc="0" dirty="0" smtClean="0">
                <a:latin typeface="Calibri"/>
                <a:cs typeface="Calibri"/>
              </a:rPr>
              <a:t>τ</a:t>
            </a:r>
            <a:r>
              <a:rPr sz="2200" spc="-50" dirty="0" smtClean="0">
                <a:latin typeface="Calibri"/>
                <a:cs typeface="Calibri"/>
              </a:rPr>
              <a:t>η</a:t>
            </a:r>
            <a:r>
              <a:rPr sz="2200" spc="0" dirty="0" smtClean="0">
                <a:latin typeface="Calibri"/>
                <a:cs typeface="Calibri"/>
              </a:rPr>
              <a:t>ν</a:t>
            </a:r>
            <a:r>
              <a:rPr sz="2200" spc="9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Ε</a:t>
            </a:r>
            <a:r>
              <a:rPr sz="2200" spc="9" dirty="0" smtClean="0">
                <a:latin typeface="Calibri"/>
                <a:cs typeface="Calibri"/>
              </a:rPr>
              <a:t>λ</a:t>
            </a:r>
            <a:r>
              <a:rPr sz="2200" spc="-19" dirty="0" smtClean="0">
                <a:latin typeface="Calibri"/>
                <a:cs typeface="Calibri"/>
              </a:rPr>
              <a:t>λά</a:t>
            </a:r>
            <a:r>
              <a:rPr sz="2200" spc="0" dirty="0" smtClean="0">
                <a:latin typeface="Calibri"/>
                <a:cs typeface="Calibri"/>
              </a:rPr>
              <a:t>δα,</a:t>
            </a:r>
            <a:r>
              <a:rPr sz="2200" spc="-72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Ε</a:t>
            </a:r>
            <a:r>
              <a:rPr sz="2200" spc="-64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δ</a:t>
            </a:r>
            <a:r>
              <a:rPr sz="2200" spc="9" dirty="0" smtClean="0">
                <a:latin typeface="Calibri"/>
                <a:cs typeface="Calibri"/>
              </a:rPr>
              <a:t>ό</a:t>
            </a:r>
            <a:r>
              <a:rPr sz="2200" spc="0" dirty="0" smtClean="0">
                <a:latin typeface="Calibri"/>
                <a:cs typeface="Calibri"/>
              </a:rPr>
              <a:t>σ</a:t>
            </a:r>
            <a:r>
              <a:rPr sz="2200" spc="-9" dirty="0" smtClean="0">
                <a:latin typeface="Calibri"/>
                <a:cs typeface="Calibri"/>
              </a:rPr>
              <a:t>ε</a:t>
            </a:r>
            <a:r>
              <a:rPr sz="2200" spc="0" dirty="0" smtClean="0">
                <a:latin typeface="Calibri"/>
                <a:cs typeface="Calibri"/>
              </a:rPr>
              <a:t>ις</a:t>
            </a:r>
            <a:r>
              <a:rPr sz="2200" spc="-3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Σ</a:t>
            </a:r>
            <a:r>
              <a:rPr sz="2200" spc="-14" dirty="0" smtClean="0">
                <a:latin typeface="Calibri"/>
                <a:cs typeface="Calibri"/>
              </a:rPr>
              <a:t>ι</a:t>
            </a:r>
            <a:r>
              <a:rPr sz="2200" spc="0" dirty="0" smtClean="0">
                <a:latin typeface="Calibri"/>
                <a:cs typeface="Calibri"/>
              </a:rPr>
              <a:t>δέρ</a:t>
            </a:r>
            <a:r>
              <a:rPr sz="2200" spc="-4" dirty="0" smtClean="0">
                <a:latin typeface="Calibri"/>
                <a:cs typeface="Calibri"/>
              </a:rPr>
              <a:t>η</a:t>
            </a:r>
            <a:r>
              <a:rPr sz="2200" spc="0" dirty="0" smtClean="0">
                <a:latin typeface="Calibri"/>
                <a:cs typeface="Calibri"/>
              </a:rPr>
              <a:t>ς,</a:t>
            </a:r>
            <a:r>
              <a:rPr sz="2200" spc="-30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Αθ</a:t>
            </a:r>
            <a:r>
              <a:rPr sz="2200" spc="-54" dirty="0" smtClean="0">
                <a:latin typeface="Calibri"/>
                <a:cs typeface="Calibri"/>
              </a:rPr>
              <a:t>ή</a:t>
            </a:r>
            <a:r>
              <a:rPr sz="2200" spc="0" dirty="0" smtClean="0">
                <a:latin typeface="Calibri"/>
                <a:cs typeface="Calibri"/>
              </a:rPr>
              <a:t>να</a:t>
            </a:r>
            <a:endParaRPr sz="2200">
              <a:latin typeface="Calibri"/>
              <a:cs typeface="Calibri"/>
            </a:endParaRPr>
          </a:p>
          <a:p>
            <a:pPr marL="12700" marR="38459">
              <a:lnSpc>
                <a:spcPts val="2625"/>
              </a:lnSpc>
              <a:spcBef>
                <a:spcPts val="309"/>
              </a:spcBef>
            </a:pPr>
            <a:r>
              <a:rPr sz="2200" spc="0" dirty="0" smtClean="0">
                <a:latin typeface="Calibri"/>
                <a:cs typeface="Calibri"/>
              </a:rPr>
              <a:t>Πα</a:t>
            </a:r>
            <a:r>
              <a:rPr sz="2200" spc="-25" dirty="0" smtClean="0">
                <a:latin typeface="Calibri"/>
                <a:cs typeface="Calibri"/>
              </a:rPr>
              <a:t>π</a:t>
            </a:r>
            <a:r>
              <a:rPr sz="2200" spc="-19" dirty="0" smtClean="0">
                <a:latin typeface="Calibri"/>
                <a:cs typeface="Calibri"/>
              </a:rPr>
              <a:t>α</a:t>
            </a:r>
            <a:r>
              <a:rPr sz="2200" spc="0" dirty="0" smtClean="0">
                <a:latin typeface="Calibri"/>
                <a:cs typeface="Calibri"/>
              </a:rPr>
              <a:t>δημ</a:t>
            </a:r>
            <a:r>
              <a:rPr sz="2200" spc="-34" dirty="0" smtClean="0">
                <a:latin typeface="Calibri"/>
                <a:cs typeface="Calibri"/>
              </a:rPr>
              <a:t>η</a:t>
            </a:r>
            <a:r>
              <a:rPr sz="2200" spc="-9" dirty="0" smtClean="0">
                <a:latin typeface="Calibri"/>
                <a:cs typeface="Calibri"/>
              </a:rPr>
              <a:t>τ</a:t>
            </a:r>
            <a:r>
              <a:rPr sz="2200" spc="0" dirty="0" smtClean="0">
                <a:latin typeface="Calibri"/>
                <a:cs typeface="Calibri"/>
              </a:rPr>
              <a:t>ρίου,</a:t>
            </a:r>
            <a:r>
              <a:rPr sz="2200" spc="-107" dirty="0" smtClean="0">
                <a:latin typeface="Calibri"/>
                <a:cs typeface="Calibri"/>
              </a:rPr>
              <a:t> </a:t>
            </a:r>
            <a:r>
              <a:rPr sz="2200" spc="4" dirty="0" smtClean="0">
                <a:latin typeface="Calibri"/>
                <a:cs typeface="Calibri"/>
              </a:rPr>
              <a:t>Δ</a:t>
            </a:r>
            <a:r>
              <a:rPr sz="2200" spc="0" dirty="0" smtClean="0">
                <a:latin typeface="Calibri"/>
                <a:cs typeface="Calibri"/>
              </a:rPr>
              <a:t>.</a:t>
            </a:r>
            <a:r>
              <a:rPr sz="2200" spc="-17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(20</a:t>
            </a:r>
            <a:r>
              <a:rPr sz="2200" spc="4" dirty="0" smtClean="0">
                <a:latin typeface="Calibri"/>
                <a:cs typeface="Calibri"/>
              </a:rPr>
              <a:t>0</a:t>
            </a:r>
            <a:r>
              <a:rPr sz="2200" spc="0" dirty="0" smtClean="0">
                <a:latin typeface="Calibri"/>
                <a:cs typeface="Calibri"/>
              </a:rPr>
              <a:t>5).</a:t>
            </a:r>
            <a:r>
              <a:rPr sz="2200" spc="-8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Διοίκη</a:t>
            </a:r>
            <a:r>
              <a:rPr sz="2200" spc="-9" dirty="0" smtClean="0">
                <a:latin typeface="Calibri"/>
                <a:cs typeface="Calibri"/>
              </a:rPr>
              <a:t>σ</a:t>
            </a:r>
            <a:r>
              <a:rPr sz="2200" spc="0" dirty="0" smtClean="0">
                <a:latin typeface="Calibri"/>
                <a:cs typeface="Calibri"/>
              </a:rPr>
              <a:t>η</a:t>
            </a:r>
            <a:r>
              <a:rPr sz="2200" spc="-46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Α</a:t>
            </a:r>
            <a:r>
              <a:rPr sz="2200" spc="-14" dirty="0" smtClean="0">
                <a:latin typeface="Calibri"/>
                <a:cs typeface="Calibri"/>
              </a:rPr>
              <a:t>θ</a:t>
            </a:r>
            <a:r>
              <a:rPr sz="2200" spc="0" dirty="0" smtClean="0">
                <a:latin typeface="Calibri"/>
                <a:cs typeface="Calibri"/>
              </a:rPr>
              <a:t>λ</a:t>
            </a:r>
            <a:r>
              <a:rPr sz="2200" spc="-34" dirty="0" smtClean="0">
                <a:latin typeface="Calibri"/>
                <a:cs typeface="Calibri"/>
              </a:rPr>
              <a:t>η</a:t>
            </a:r>
            <a:r>
              <a:rPr sz="2200" spc="0" dirty="0" smtClean="0">
                <a:latin typeface="Calibri"/>
                <a:cs typeface="Calibri"/>
              </a:rPr>
              <a:t>τι</a:t>
            </a:r>
            <a:r>
              <a:rPr sz="2200" spc="-50" dirty="0" smtClean="0">
                <a:latin typeface="Calibri"/>
                <a:cs typeface="Calibri"/>
              </a:rPr>
              <a:t>κ</a:t>
            </a:r>
            <a:r>
              <a:rPr sz="2200" spc="-14" dirty="0" smtClean="0">
                <a:latin typeface="Calibri"/>
                <a:cs typeface="Calibri"/>
              </a:rPr>
              <a:t>ώ</a:t>
            </a:r>
            <a:r>
              <a:rPr sz="2200" spc="0" dirty="0" smtClean="0">
                <a:latin typeface="Calibri"/>
                <a:cs typeface="Calibri"/>
              </a:rPr>
              <a:t>ν</a:t>
            </a:r>
            <a:r>
              <a:rPr sz="2200" spc="-46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Ο</a:t>
            </a:r>
            <a:r>
              <a:rPr sz="2200" spc="-14" dirty="0" smtClean="0">
                <a:latin typeface="Calibri"/>
                <a:cs typeface="Calibri"/>
              </a:rPr>
              <a:t>ρ</a:t>
            </a:r>
            <a:r>
              <a:rPr sz="2200" spc="0" dirty="0" smtClean="0">
                <a:latin typeface="Calibri"/>
                <a:cs typeface="Calibri"/>
              </a:rPr>
              <a:t>γ</a:t>
            </a:r>
            <a:r>
              <a:rPr sz="2200" spc="4" dirty="0" smtClean="0">
                <a:latin typeface="Calibri"/>
                <a:cs typeface="Calibri"/>
              </a:rPr>
              <a:t>α</a:t>
            </a:r>
            <a:r>
              <a:rPr sz="2200" spc="0" dirty="0" smtClean="0">
                <a:latin typeface="Calibri"/>
                <a:cs typeface="Calibri"/>
              </a:rPr>
              <a:t>νι</a:t>
            </a:r>
            <a:r>
              <a:rPr sz="2200" spc="-9" dirty="0" smtClean="0">
                <a:latin typeface="Calibri"/>
                <a:cs typeface="Calibri"/>
              </a:rPr>
              <a:t>σ</a:t>
            </a:r>
            <a:r>
              <a:rPr sz="2200" spc="0" dirty="0" smtClean="0">
                <a:latin typeface="Calibri"/>
                <a:cs typeface="Calibri"/>
              </a:rPr>
              <a:t>μ</a:t>
            </a:r>
            <a:r>
              <a:rPr sz="2200" spc="-14" dirty="0" smtClean="0">
                <a:latin typeface="Calibri"/>
                <a:cs typeface="Calibri"/>
              </a:rPr>
              <a:t>ώ</a:t>
            </a:r>
            <a:r>
              <a:rPr sz="2200" spc="0" dirty="0" smtClean="0">
                <a:latin typeface="Calibri"/>
                <a:cs typeface="Calibri"/>
              </a:rPr>
              <a:t>ν</a:t>
            </a:r>
            <a:r>
              <a:rPr sz="2200" spc="-37" dirty="0" smtClean="0">
                <a:latin typeface="Calibri"/>
                <a:cs typeface="Calibri"/>
              </a:rPr>
              <a:t> </a:t>
            </a:r>
            <a:r>
              <a:rPr sz="2200" spc="-75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αι</a:t>
            </a:r>
            <a:endParaRPr sz="2200">
              <a:latin typeface="Calibri"/>
              <a:cs typeface="Calibri"/>
            </a:endParaRPr>
          </a:p>
          <a:p>
            <a:pPr marL="12700" marR="38459">
              <a:lnSpc>
                <a:spcPts val="2175"/>
              </a:lnSpc>
            </a:pPr>
            <a:r>
              <a:rPr sz="3300" spc="0" baseline="3723" dirty="0" smtClean="0">
                <a:latin typeface="Calibri"/>
                <a:cs typeface="Calibri"/>
              </a:rPr>
              <a:t>Επ</a:t>
            </a:r>
            <a:r>
              <a:rPr sz="3300" spc="-29" baseline="3723" dirty="0" smtClean="0">
                <a:latin typeface="Calibri"/>
                <a:cs typeface="Calibri"/>
              </a:rPr>
              <a:t>ι</a:t>
            </a:r>
            <a:r>
              <a:rPr sz="3300" spc="-25" baseline="3723" dirty="0" smtClean="0">
                <a:latin typeface="Calibri"/>
                <a:cs typeface="Calibri"/>
              </a:rPr>
              <a:t>χ</a:t>
            </a:r>
            <a:r>
              <a:rPr sz="3300" spc="0" baseline="3723" dirty="0" smtClean="0">
                <a:latin typeface="Calibri"/>
                <a:cs typeface="Calibri"/>
              </a:rPr>
              <a:t>ε</a:t>
            </a:r>
            <a:r>
              <a:rPr sz="3300" spc="-4" baseline="3723" dirty="0" smtClean="0">
                <a:latin typeface="Calibri"/>
                <a:cs typeface="Calibri"/>
              </a:rPr>
              <a:t>ι</a:t>
            </a:r>
            <a:r>
              <a:rPr sz="3300" spc="0" baseline="3723" dirty="0" smtClean="0">
                <a:latin typeface="Calibri"/>
                <a:cs typeface="Calibri"/>
              </a:rPr>
              <a:t>ρή</a:t>
            </a:r>
            <a:r>
              <a:rPr sz="3300" spc="-9" baseline="3723" dirty="0" smtClean="0">
                <a:latin typeface="Calibri"/>
                <a:cs typeface="Calibri"/>
              </a:rPr>
              <a:t>σ</a:t>
            </a:r>
            <a:r>
              <a:rPr sz="3300" spc="4" baseline="3723" dirty="0" smtClean="0">
                <a:latin typeface="Calibri"/>
                <a:cs typeface="Calibri"/>
              </a:rPr>
              <a:t>ε</a:t>
            </a:r>
            <a:r>
              <a:rPr sz="3300" spc="0" baseline="3723" dirty="0" smtClean="0">
                <a:latin typeface="Calibri"/>
                <a:cs typeface="Calibri"/>
              </a:rPr>
              <a:t>ων,</a:t>
            </a:r>
            <a:r>
              <a:rPr sz="3300" spc="-69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Ε</a:t>
            </a:r>
            <a:r>
              <a:rPr sz="3300" spc="-64" baseline="3723" dirty="0" smtClean="0">
                <a:latin typeface="Calibri"/>
                <a:cs typeface="Calibri"/>
              </a:rPr>
              <a:t>κ</a:t>
            </a:r>
            <a:r>
              <a:rPr sz="3300" spc="0" baseline="3723" dirty="0" smtClean="0">
                <a:latin typeface="Calibri"/>
                <a:cs typeface="Calibri"/>
              </a:rPr>
              <a:t>δ</a:t>
            </a:r>
            <a:r>
              <a:rPr sz="3300" spc="9" baseline="3723" dirty="0" smtClean="0">
                <a:latin typeface="Calibri"/>
                <a:cs typeface="Calibri"/>
              </a:rPr>
              <a:t>ό</a:t>
            </a:r>
            <a:r>
              <a:rPr sz="3300" spc="0" baseline="3723" dirty="0" smtClean="0">
                <a:latin typeface="Calibri"/>
                <a:cs typeface="Calibri"/>
              </a:rPr>
              <a:t>σ</a:t>
            </a:r>
            <a:r>
              <a:rPr sz="3300" spc="-9" baseline="3723" dirty="0" smtClean="0">
                <a:latin typeface="Calibri"/>
                <a:cs typeface="Calibri"/>
              </a:rPr>
              <a:t>ε</a:t>
            </a:r>
            <a:r>
              <a:rPr sz="3300" spc="0" baseline="3723" dirty="0" smtClean="0">
                <a:latin typeface="Calibri"/>
                <a:cs typeface="Calibri"/>
              </a:rPr>
              <a:t>ις</a:t>
            </a:r>
            <a:r>
              <a:rPr sz="3300" spc="-33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Κλε</a:t>
            </a:r>
            <a:r>
              <a:rPr sz="3300" spc="-19" baseline="3723" dirty="0" smtClean="0">
                <a:latin typeface="Calibri"/>
                <a:cs typeface="Calibri"/>
              </a:rPr>
              <a:t>ι</a:t>
            </a:r>
            <a:r>
              <a:rPr sz="3300" spc="0" baseline="3723" dirty="0" smtClean="0">
                <a:latin typeface="Calibri"/>
                <a:cs typeface="Calibri"/>
              </a:rPr>
              <a:t>δάρ</a:t>
            </a:r>
            <a:r>
              <a:rPr sz="3300" spc="-9" baseline="3723" dirty="0" smtClean="0">
                <a:latin typeface="Calibri"/>
                <a:cs typeface="Calibri"/>
              </a:rPr>
              <a:t>ι</a:t>
            </a:r>
            <a:r>
              <a:rPr sz="3300" spc="0" baseline="3723" dirty="0" smtClean="0">
                <a:latin typeface="Calibri"/>
                <a:cs typeface="Calibri"/>
              </a:rPr>
              <a:t>θ</a:t>
            </a:r>
            <a:r>
              <a:rPr sz="3300" spc="-9" baseline="3723" dirty="0" smtClean="0">
                <a:latin typeface="Calibri"/>
                <a:cs typeface="Calibri"/>
              </a:rPr>
              <a:t>μ</a:t>
            </a:r>
            <a:r>
              <a:rPr sz="3300" spc="4" baseline="3723" dirty="0" smtClean="0">
                <a:latin typeface="Calibri"/>
                <a:cs typeface="Calibri"/>
              </a:rPr>
              <a:t>ο</a:t>
            </a:r>
            <a:r>
              <a:rPr sz="3300" spc="0" baseline="3723" dirty="0" smtClean="0">
                <a:latin typeface="Calibri"/>
                <a:cs typeface="Calibri"/>
              </a:rPr>
              <a:t>ς,</a:t>
            </a:r>
            <a:r>
              <a:rPr sz="3300" spc="-85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Αθ</a:t>
            </a:r>
            <a:r>
              <a:rPr sz="3300" spc="-54" baseline="3723" dirty="0" smtClean="0">
                <a:latin typeface="Calibri"/>
                <a:cs typeface="Calibri"/>
              </a:rPr>
              <a:t>ή</a:t>
            </a:r>
            <a:r>
              <a:rPr sz="3300" spc="0" baseline="3723" dirty="0" smtClean="0">
                <a:latin typeface="Calibri"/>
                <a:cs typeface="Calibri"/>
              </a:rPr>
              <a:t>να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2405703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362775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320228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5009076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638175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4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09600" y="352425"/>
            <a:ext cx="807720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48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ΒΙΒΛΙΟΓΡΑΦΙΑ</a:t>
            </a:r>
            <a:endParaRPr lang="el-GR" sz="48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1448377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40" y="1465199"/>
            <a:ext cx="7544110" cy="4017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1159">
              <a:lnSpc>
                <a:spcPts val="2275"/>
              </a:lnSpc>
              <a:spcBef>
                <a:spcPts val="113"/>
              </a:spcBef>
            </a:pPr>
            <a:r>
              <a:rPr sz="3300" spc="0" baseline="1241" dirty="0" smtClean="0">
                <a:latin typeface="Calibri"/>
                <a:cs typeface="Calibri"/>
              </a:rPr>
              <a:t>Benn</a:t>
            </a:r>
            <a:r>
              <a:rPr sz="3300" spc="-9" baseline="1241" dirty="0" smtClean="0">
                <a:latin typeface="Calibri"/>
                <a:cs typeface="Calibri"/>
              </a:rPr>
              <a:t>e</a:t>
            </a:r>
            <a:r>
              <a:rPr sz="3300" spc="0" baseline="1241" dirty="0" smtClean="0">
                <a:latin typeface="Calibri"/>
                <a:cs typeface="Calibri"/>
              </a:rPr>
              <a:t>t,</a:t>
            </a:r>
            <a:r>
              <a:rPr sz="3300" spc="-36" baseline="1241" dirty="0" smtClean="0">
                <a:latin typeface="Calibri"/>
                <a:cs typeface="Calibri"/>
              </a:rPr>
              <a:t> </a:t>
            </a:r>
            <a:r>
              <a:rPr sz="3300" spc="4" baseline="1241" dirty="0" smtClean="0">
                <a:latin typeface="Calibri"/>
                <a:cs typeface="Calibri"/>
              </a:rPr>
              <a:t>R</a:t>
            </a:r>
            <a:r>
              <a:rPr sz="3300" spc="0" baseline="1241" dirty="0" smtClean="0">
                <a:latin typeface="Calibri"/>
                <a:cs typeface="Calibri"/>
              </a:rPr>
              <a:t>.</a:t>
            </a:r>
            <a:r>
              <a:rPr sz="3300" spc="-17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(20</a:t>
            </a:r>
            <a:r>
              <a:rPr sz="3300" spc="4" baseline="1241" dirty="0" smtClean="0">
                <a:latin typeface="Calibri"/>
                <a:cs typeface="Calibri"/>
              </a:rPr>
              <a:t>0</a:t>
            </a:r>
            <a:r>
              <a:rPr sz="3300" spc="0" baseline="1241" dirty="0" smtClean="0">
                <a:latin typeface="Calibri"/>
                <a:cs typeface="Calibri"/>
              </a:rPr>
              <a:t>1).</a:t>
            </a:r>
            <a:r>
              <a:rPr sz="3300" spc="-63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Ει</a:t>
            </a:r>
            <a:r>
              <a:rPr sz="3300" spc="-9" baseline="1241" dirty="0" smtClean="0">
                <a:latin typeface="Calibri"/>
                <a:cs typeface="Calibri"/>
              </a:rPr>
              <a:t>σα</a:t>
            </a:r>
            <a:r>
              <a:rPr sz="3300" spc="0" baseline="1241" dirty="0" smtClean="0">
                <a:latin typeface="Calibri"/>
                <a:cs typeface="Calibri"/>
              </a:rPr>
              <a:t>γ</a:t>
            </a:r>
            <a:r>
              <a:rPr sz="3300" spc="-9" baseline="1241" dirty="0" smtClean="0">
                <a:latin typeface="Calibri"/>
                <a:cs typeface="Calibri"/>
              </a:rPr>
              <a:t>ω</a:t>
            </a:r>
            <a:r>
              <a:rPr sz="3300" spc="0" baseline="1241" dirty="0" smtClean="0">
                <a:latin typeface="Calibri"/>
                <a:cs typeface="Calibri"/>
              </a:rPr>
              <a:t>γή</a:t>
            </a:r>
            <a:r>
              <a:rPr sz="3300" spc="-32" baseline="1241" dirty="0" smtClean="0">
                <a:latin typeface="Calibri"/>
                <a:cs typeface="Calibri"/>
              </a:rPr>
              <a:t> </a:t>
            </a:r>
            <a:r>
              <a:rPr sz="3300" spc="19" baseline="1241" dirty="0" smtClean="0">
                <a:latin typeface="Calibri"/>
                <a:cs typeface="Calibri"/>
              </a:rPr>
              <a:t>σ</a:t>
            </a:r>
            <a:r>
              <a:rPr sz="3300" spc="0" baseline="1241" dirty="0" smtClean="0">
                <a:latin typeface="Calibri"/>
                <a:cs typeface="Calibri"/>
              </a:rPr>
              <a:t>τη</a:t>
            </a:r>
            <a:r>
              <a:rPr sz="3300" spc="9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Διοίκη</a:t>
            </a:r>
            <a:r>
              <a:rPr sz="3300" spc="-9" baseline="1241" dirty="0" smtClean="0">
                <a:latin typeface="Calibri"/>
                <a:cs typeface="Calibri"/>
              </a:rPr>
              <a:t>σ</a:t>
            </a:r>
            <a:r>
              <a:rPr sz="3300" spc="0" baseline="1241" dirty="0" smtClean="0">
                <a:latin typeface="Calibri"/>
                <a:cs typeface="Calibri"/>
              </a:rPr>
              <a:t>η</a:t>
            </a:r>
            <a:r>
              <a:rPr sz="3300" spc="-56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Επ</a:t>
            </a:r>
            <a:r>
              <a:rPr sz="3300" spc="-29" baseline="1241" dirty="0" smtClean="0">
                <a:latin typeface="Calibri"/>
                <a:cs typeface="Calibri"/>
              </a:rPr>
              <a:t>ι</a:t>
            </a:r>
            <a:r>
              <a:rPr sz="3300" spc="-25" baseline="1241" dirty="0" smtClean="0">
                <a:latin typeface="Calibri"/>
                <a:cs typeface="Calibri"/>
              </a:rPr>
              <a:t>χ</a:t>
            </a:r>
            <a:r>
              <a:rPr sz="3300" spc="0" baseline="1241" dirty="0" smtClean="0">
                <a:latin typeface="Calibri"/>
                <a:cs typeface="Calibri"/>
              </a:rPr>
              <a:t>ε</a:t>
            </a:r>
            <a:r>
              <a:rPr sz="3300" spc="-4" baseline="1241" dirty="0" smtClean="0">
                <a:latin typeface="Calibri"/>
                <a:cs typeface="Calibri"/>
              </a:rPr>
              <a:t>ι</a:t>
            </a:r>
            <a:r>
              <a:rPr sz="3300" spc="0" baseline="1241" dirty="0" smtClean="0">
                <a:latin typeface="Calibri"/>
                <a:cs typeface="Calibri"/>
              </a:rPr>
              <a:t>ρή</a:t>
            </a:r>
            <a:r>
              <a:rPr sz="3300" spc="-9" baseline="1241" dirty="0" smtClean="0">
                <a:latin typeface="Calibri"/>
                <a:cs typeface="Calibri"/>
              </a:rPr>
              <a:t>σ</a:t>
            </a:r>
            <a:r>
              <a:rPr sz="3300" spc="4" baseline="1241" dirty="0" smtClean="0">
                <a:latin typeface="Calibri"/>
                <a:cs typeface="Calibri"/>
              </a:rPr>
              <a:t>ε</a:t>
            </a:r>
            <a:r>
              <a:rPr sz="3300" spc="0" baseline="1241" dirty="0" smtClean="0">
                <a:latin typeface="Calibri"/>
                <a:cs typeface="Calibri"/>
              </a:rPr>
              <a:t>ων</a:t>
            </a:r>
            <a:endParaRPr sz="2200">
              <a:latin typeface="Calibri"/>
              <a:cs typeface="Calibri"/>
            </a:endParaRPr>
          </a:p>
          <a:p>
            <a:pPr marL="12700" marR="51159">
              <a:lnSpc>
                <a:spcPts val="2175"/>
              </a:lnSpc>
            </a:pPr>
            <a:r>
              <a:rPr sz="3300" spc="0" baseline="3723" dirty="0" smtClean="0">
                <a:latin typeface="Calibri"/>
                <a:cs typeface="Calibri"/>
              </a:rPr>
              <a:t>(</a:t>
            </a:r>
            <a:r>
              <a:rPr sz="3300" spc="-9" baseline="3723" dirty="0" smtClean="0">
                <a:latin typeface="Calibri"/>
                <a:cs typeface="Calibri"/>
              </a:rPr>
              <a:t>Μ</a:t>
            </a:r>
            <a:r>
              <a:rPr sz="3300" spc="0" baseline="3723" dirty="0" smtClean="0">
                <a:latin typeface="Calibri"/>
                <a:cs typeface="Calibri"/>
              </a:rPr>
              <a:t>άνατ</a:t>
            </a:r>
            <a:r>
              <a:rPr sz="3300" spc="4" baseline="3723" dirty="0" smtClean="0">
                <a:latin typeface="Calibri"/>
                <a:cs typeface="Calibri"/>
              </a:rPr>
              <a:t>ζ</a:t>
            </a:r>
            <a:r>
              <a:rPr sz="3300" spc="0" baseline="3723" dirty="0" smtClean="0">
                <a:latin typeface="Calibri"/>
                <a:cs typeface="Calibri"/>
              </a:rPr>
              <a:t>με</a:t>
            </a:r>
            <a:r>
              <a:rPr sz="3300" spc="4" baseline="3723" dirty="0" smtClean="0">
                <a:latin typeface="Calibri"/>
                <a:cs typeface="Calibri"/>
              </a:rPr>
              <a:t>ν</a:t>
            </a:r>
            <a:r>
              <a:rPr sz="3300" spc="0" baseline="3723" dirty="0" smtClean="0">
                <a:latin typeface="Calibri"/>
                <a:cs typeface="Calibri"/>
              </a:rPr>
              <a:t>τ),</a:t>
            </a:r>
            <a:r>
              <a:rPr sz="3300" spc="-82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Ε</a:t>
            </a:r>
            <a:r>
              <a:rPr sz="3300" spc="-64" baseline="3723" dirty="0" smtClean="0">
                <a:latin typeface="Calibri"/>
                <a:cs typeface="Calibri"/>
              </a:rPr>
              <a:t>κ</a:t>
            </a:r>
            <a:r>
              <a:rPr sz="3300" spc="0" baseline="3723" dirty="0" smtClean="0">
                <a:latin typeface="Calibri"/>
                <a:cs typeface="Calibri"/>
              </a:rPr>
              <a:t>δ</a:t>
            </a:r>
            <a:r>
              <a:rPr sz="3300" spc="9" baseline="3723" dirty="0" smtClean="0">
                <a:latin typeface="Calibri"/>
                <a:cs typeface="Calibri"/>
              </a:rPr>
              <a:t>ό</a:t>
            </a:r>
            <a:r>
              <a:rPr sz="3300" spc="0" baseline="3723" dirty="0" smtClean="0">
                <a:latin typeface="Calibri"/>
                <a:cs typeface="Calibri"/>
              </a:rPr>
              <a:t>σ</a:t>
            </a:r>
            <a:r>
              <a:rPr sz="3300" spc="-9" baseline="3723" dirty="0" smtClean="0">
                <a:latin typeface="Calibri"/>
                <a:cs typeface="Calibri"/>
              </a:rPr>
              <a:t>ε</a:t>
            </a:r>
            <a:r>
              <a:rPr sz="3300" spc="0" baseline="3723" dirty="0" smtClean="0">
                <a:latin typeface="Calibri"/>
                <a:cs typeface="Calibri"/>
              </a:rPr>
              <a:t>ις</a:t>
            </a:r>
            <a:r>
              <a:rPr sz="3300" spc="-48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Κλε</a:t>
            </a:r>
            <a:r>
              <a:rPr sz="3300" spc="-19" baseline="3723" dirty="0" smtClean="0">
                <a:latin typeface="Calibri"/>
                <a:cs typeface="Calibri"/>
              </a:rPr>
              <a:t>ι</a:t>
            </a:r>
            <a:r>
              <a:rPr sz="3300" spc="0" baseline="3723" dirty="0" smtClean="0">
                <a:latin typeface="Calibri"/>
                <a:cs typeface="Calibri"/>
              </a:rPr>
              <a:t>δάρ</a:t>
            </a:r>
            <a:r>
              <a:rPr sz="3300" spc="-9" baseline="3723" dirty="0" smtClean="0">
                <a:latin typeface="Calibri"/>
                <a:cs typeface="Calibri"/>
              </a:rPr>
              <a:t>ι</a:t>
            </a:r>
            <a:r>
              <a:rPr sz="3300" spc="0" baseline="3723" dirty="0" smtClean="0">
                <a:latin typeface="Calibri"/>
                <a:cs typeface="Calibri"/>
              </a:rPr>
              <a:t>θ</a:t>
            </a:r>
            <a:r>
              <a:rPr sz="3300" spc="-9" baseline="3723" dirty="0" smtClean="0">
                <a:latin typeface="Calibri"/>
                <a:cs typeface="Calibri"/>
              </a:rPr>
              <a:t>μ</a:t>
            </a:r>
            <a:r>
              <a:rPr sz="3300" spc="4" baseline="3723" dirty="0" smtClean="0">
                <a:latin typeface="Calibri"/>
                <a:cs typeface="Calibri"/>
              </a:rPr>
              <a:t>ο</a:t>
            </a:r>
            <a:r>
              <a:rPr sz="3300" spc="0" baseline="3723" dirty="0" smtClean="0">
                <a:latin typeface="Calibri"/>
                <a:cs typeface="Calibri"/>
              </a:rPr>
              <a:t>ς,</a:t>
            </a:r>
            <a:r>
              <a:rPr sz="3300" spc="-85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Αθ</a:t>
            </a:r>
            <a:r>
              <a:rPr sz="3300" spc="-54" baseline="3723" dirty="0" smtClean="0">
                <a:latin typeface="Calibri"/>
                <a:cs typeface="Calibri"/>
              </a:rPr>
              <a:t>ή</a:t>
            </a:r>
            <a:r>
              <a:rPr sz="3300" spc="0" baseline="3723" dirty="0" smtClean="0">
                <a:latin typeface="Calibri"/>
                <a:cs typeface="Calibri"/>
              </a:rPr>
              <a:t>να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625"/>
              </a:lnSpc>
              <a:spcBef>
                <a:spcPts val="650"/>
              </a:spcBef>
            </a:pPr>
            <a:r>
              <a:rPr sz="2200" spc="0" dirty="0" smtClean="0">
                <a:latin typeface="Calibri"/>
                <a:cs typeface="Calibri"/>
              </a:rPr>
              <a:t>Chelladu</a:t>
            </a:r>
            <a:r>
              <a:rPr sz="2200" spc="-44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ai,</a:t>
            </a:r>
            <a:r>
              <a:rPr sz="2200" spc="-126" dirty="0" smtClean="0">
                <a:latin typeface="Calibri"/>
                <a:cs typeface="Calibri"/>
              </a:rPr>
              <a:t> </a:t>
            </a:r>
            <a:r>
              <a:rPr sz="2200" spc="-269" dirty="0" smtClean="0">
                <a:latin typeface="Calibri"/>
                <a:cs typeface="Calibri"/>
              </a:rPr>
              <a:t>P</a:t>
            </a:r>
            <a:r>
              <a:rPr sz="2200" spc="0" dirty="0" smtClean="0">
                <a:latin typeface="Calibri"/>
                <a:cs typeface="Calibri"/>
              </a:rPr>
              <a:t>.</a:t>
            </a:r>
            <a:r>
              <a:rPr sz="2200" spc="-16" dirty="0" smtClean="0">
                <a:latin typeface="Calibri"/>
                <a:cs typeface="Calibri"/>
              </a:rPr>
              <a:t> </a:t>
            </a:r>
            <a:r>
              <a:rPr sz="2200" spc="-9" dirty="0" smtClean="0">
                <a:latin typeface="Calibri"/>
                <a:cs typeface="Calibri"/>
              </a:rPr>
              <a:t>(</a:t>
            </a:r>
            <a:r>
              <a:rPr sz="2200" spc="0" dirty="0" smtClean="0">
                <a:latin typeface="Calibri"/>
                <a:cs typeface="Calibri"/>
              </a:rPr>
              <a:t>20</a:t>
            </a:r>
            <a:r>
              <a:rPr sz="2200" spc="9" dirty="0" smtClean="0">
                <a:latin typeface="Calibri"/>
                <a:cs typeface="Calibri"/>
              </a:rPr>
              <a:t>0</a:t>
            </a:r>
            <a:r>
              <a:rPr sz="2200" spc="0" dirty="0" smtClean="0">
                <a:latin typeface="Calibri"/>
                <a:cs typeface="Calibri"/>
              </a:rPr>
              <a:t>6).</a:t>
            </a:r>
            <a:r>
              <a:rPr sz="2200" spc="-7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Human</a:t>
            </a:r>
            <a:r>
              <a:rPr sz="2200" spc="-64" dirty="0" smtClean="0">
                <a:latin typeface="Calibri"/>
                <a:cs typeface="Calibri"/>
              </a:rPr>
              <a:t> </a:t>
            </a:r>
            <a:r>
              <a:rPr sz="2200" spc="-39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es</a:t>
            </a:r>
            <a:r>
              <a:rPr sz="2200" spc="9" dirty="0" smtClean="0">
                <a:latin typeface="Calibri"/>
                <a:cs typeface="Calibri"/>
              </a:rPr>
              <a:t>o</a:t>
            </a:r>
            <a:r>
              <a:rPr sz="2200" spc="0" dirty="0" smtClean="0">
                <a:latin typeface="Calibri"/>
                <a:cs typeface="Calibri"/>
              </a:rPr>
              <a:t>u</a:t>
            </a:r>
            <a:r>
              <a:rPr sz="2200" spc="-34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ce</a:t>
            </a:r>
            <a:r>
              <a:rPr sz="2200" spc="-62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Mana</a:t>
            </a:r>
            <a:r>
              <a:rPr sz="2200" spc="-25" dirty="0" smtClean="0">
                <a:latin typeface="Calibri"/>
                <a:cs typeface="Calibri"/>
              </a:rPr>
              <a:t>g</a:t>
            </a:r>
            <a:r>
              <a:rPr sz="2200" spc="0" dirty="0" smtClean="0">
                <a:latin typeface="Calibri"/>
                <a:cs typeface="Calibri"/>
              </a:rPr>
              <a:t>eme</a:t>
            </a:r>
            <a:r>
              <a:rPr sz="2200" spc="-29" dirty="0" smtClean="0">
                <a:latin typeface="Calibri"/>
                <a:cs typeface="Calibri"/>
              </a:rPr>
              <a:t>n</a:t>
            </a:r>
            <a:r>
              <a:rPr sz="2200" spc="0" dirty="0" smtClean="0">
                <a:latin typeface="Calibri"/>
                <a:cs typeface="Calibri"/>
              </a:rPr>
              <a:t>t</a:t>
            </a:r>
            <a:r>
              <a:rPr sz="2200" spc="-87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in</a:t>
            </a:r>
            <a:r>
              <a:rPr sz="2200" spc="-16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S</a:t>
            </a:r>
            <a:r>
              <a:rPr sz="2200" spc="-9" dirty="0" smtClean="0">
                <a:latin typeface="Calibri"/>
                <a:cs typeface="Calibri"/>
              </a:rPr>
              <a:t>p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0" dirty="0" smtClean="0">
                <a:latin typeface="Calibri"/>
                <a:cs typeface="Calibri"/>
              </a:rPr>
              <a:t>rt</a:t>
            </a:r>
            <a:r>
              <a:rPr sz="2200" spc="-33" dirty="0" smtClean="0">
                <a:latin typeface="Calibri"/>
                <a:cs typeface="Calibri"/>
              </a:rPr>
              <a:t> </a:t>
            </a:r>
            <a:r>
              <a:rPr sz="2200" spc="4" dirty="0" smtClean="0">
                <a:latin typeface="Calibri"/>
                <a:cs typeface="Calibri"/>
              </a:rPr>
              <a:t>a</a:t>
            </a:r>
            <a:r>
              <a:rPr sz="2200" spc="0" dirty="0" smtClean="0">
                <a:latin typeface="Calibri"/>
                <a:cs typeface="Calibri"/>
              </a:rPr>
              <a:t>nd</a:t>
            </a:r>
            <a:endParaRPr sz="2200">
              <a:latin typeface="Calibri"/>
              <a:cs typeface="Calibri"/>
            </a:endParaRPr>
          </a:p>
          <a:p>
            <a:pPr marL="12700" marR="51159">
              <a:lnSpc>
                <a:spcPts val="2175"/>
              </a:lnSpc>
            </a:pPr>
            <a:r>
              <a:rPr sz="3300" spc="-39" baseline="3723" dirty="0" smtClean="0">
                <a:latin typeface="Calibri"/>
                <a:cs typeface="Calibri"/>
              </a:rPr>
              <a:t>R</a:t>
            </a:r>
            <a:r>
              <a:rPr sz="3300" spc="0" baseline="3723" dirty="0" smtClean="0">
                <a:latin typeface="Calibri"/>
                <a:cs typeface="Calibri"/>
              </a:rPr>
              <a:t>ec</a:t>
            </a:r>
            <a:r>
              <a:rPr sz="3300" spc="-25" baseline="3723" dirty="0" smtClean="0">
                <a:latin typeface="Calibri"/>
                <a:cs typeface="Calibri"/>
              </a:rPr>
              <a:t>r</a:t>
            </a:r>
            <a:r>
              <a:rPr sz="3300" spc="0" baseline="3723" dirty="0" smtClean="0">
                <a:latin typeface="Calibri"/>
                <a:cs typeface="Calibri"/>
              </a:rPr>
              <a:t>e</a:t>
            </a:r>
            <a:r>
              <a:rPr sz="3300" spc="-19" baseline="3723" dirty="0" smtClean="0">
                <a:latin typeface="Calibri"/>
                <a:cs typeface="Calibri"/>
              </a:rPr>
              <a:t>a</a:t>
            </a:r>
            <a:r>
              <a:rPr sz="3300" spc="0" baseline="3723" dirty="0" smtClean="0">
                <a:latin typeface="Calibri"/>
                <a:cs typeface="Calibri"/>
              </a:rPr>
              <a:t>tions,</a:t>
            </a:r>
            <a:r>
              <a:rPr sz="3300" spc="-95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Human</a:t>
            </a:r>
            <a:r>
              <a:rPr sz="3300" spc="-49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Kin</a:t>
            </a:r>
            <a:r>
              <a:rPr sz="3300" spc="-14" baseline="3723" dirty="0" smtClean="0">
                <a:latin typeface="Calibri"/>
                <a:cs typeface="Calibri"/>
              </a:rPr>
              <a:t>e</a:t>
            </a:r>
            <a:r>
              <a:rPr sz="3300" spc="0" baseline="3723" dirty="0" smtClean="0">
                <a:latin typeface="Calibri"/>
                <a:cs typeface="Calibri"/>
              </a:rPr>
              <a:t>ti</a:t>
            </a:r>
            <a:r>
              <a:rPr sz="3300" spc="-4" baseline="3723" dirty="0" smtClean="0">
                <a:latin typeface="Calibri"/>
                <a:cs typeface="Calibri"/>
              </a:rPr>
              <a:t>c</a:t>
            </a:r>
            <a:r>
              <a:rPr sz="3300" spc="0" baseline="3723" dirty="0" smtClean="0">
                <a:latin typeface="Calibri"/>
                <a:cs typeface="Calibri"/>
              </a:rPr>
              <a:t>s,</a:t>
            </a:r>
            <a:r>
              <a:rPr sz="3300" spc="-47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Champaign,</a:t>
            </a:r>
            <a:r>
              <a:rPr sz="3300" spc="-105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IL</a:t>
            </a:r>
            <a:endParaRPr sz="2200">
              <a:latin typeface="Calibri"/>
              <a:cs typeface="Calibri"/>
            </a:endParaRPr>
          </a:p>
          <a:p>
            <a:pPr marL="12700" marR="51159">
              <a:lnSpc>
                <a:spcPts val="2625"/>
              </a:lnSpc>
              <a:spcBef>
                <a:spcPts val="648"/>
              </a:spcBef>
            </a:pPr>
            <a:r>
              <a:rPr sz="2200" spc="0" dirty="0" smtClean="0">
                <a:latin typeface="Calibri"/>
                <a:cs typeface="Calibri"/>
              </a:rPr>
              <a:t>D</a:t>
            </a:r>
            <a:r>
              <a:rPr sz="2200" spc="4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uc</a:t>
            </a:r>
            <a:r>
              <a:rPr sz="2200" spc="-79" dirty="0" smtClean="0">
                <a:latin typeface="Calibri"/>
                <a:cs typeface="Calibri"/>
              </a:rPr>
              <a:t>k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-189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,</a:t>
            </a:r>
            <a:r>
              <a:rPr sz="2200" spc="-70" dirty="0" smtClean="0">
                <a:latin typeface="Calibri"/>
                <a:cs typeface="Calibri"/>
              </a:rPr>
              <a:t> </a:t>
            </a:r>
            <a:r>
              <a:rPr sz="2200" spc="-204" dirty="0" smtClean="0">
                <a:latin typeface="Calibri"/>
                <a:cs typeface="Calibri"/>
              </a:rPr>
              <a:t>F</a:t>
            </a:r>
            <a:r>
              <a:rPr sz="2200" spc="0" dirty="0" smtClean="0">
                <a:latin typeface="Calibri"/>
                <a:cs typeface="Calibri"/>
              </a:rPr>
              <a:t>.</a:t>
            </a:r>
            <a:r>
              <a:rPr sz="2200" spc="-15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(20</a:t>
            </a:r>
            <a:r>
              <a:rPr sz="2200" spc="4" dirty="0" smtClean="0">
                <a:latin typeface="Calibri"/>
                <a:cs typeface="Calibri"/>
              </a:rPr>
              <a:t>0</a:t>
            </a:r>
            <a:r>
              <a:rPr sz="2200" spc="0" dirty="0" smtClean="0">
                <a:latin typeface="Calibri"/>
                <a:cs typeface="Calibri"/>
              </a:rPr>
              <a:t>1).</a:t>
            </a:r>
            <a:r>
              <a:rPr sz="2200" spc="-63" dirty="0" smtClean="0">
                <a:latin typeface="Calibri"/>
                <a:cs typeface="Calibri"/>
              </a:rPr>
              <a:t> </a:t>
            </a:r>
            <a:r>
              <a:rPr sz="2200" spc="-194" dirty="0" smtClean="0">
                <a:latin typeface="Calibri"/>
                <a:cs typeface="Calibri"/>
              </a:rPr>
              <a:t>Τ</a:t>
            </a:r>
            <a:r>
              <a:rPr sz="2200" spc="0" dirty="0" smtClean="0">
                <a:latin typeface="Calibri"/>
                <a:cs typeface="Calibri"/>
              </a:rPr>
              <a:t>ο</a:t>
            </a:r>
            <a:r>
              <a:rPr sz="2200" spc="-12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Μάνατζ</a:t>
            </a:r>
            <a:r>
              <a:rPr sz="2200" spc="4" dirty="0" smtClean="0">
                <a:latin typeface="Calibri"/>
                <a:cs typeface="Calibri"/>
              </a:rPr>
              <a:t>μ</a:t>
            </a:r>
            <a:r>
              <a:rPr sz="2200" spc="0" dirty="0" smtClean="0">
                <a:latin typeface="Calibri"/>
                <a:cs typeface="Calibri"/>
              </a:rPr>
              <a:t>εντ</a:t>
            </a:r>
            <a:r>
              <a:rPr sz="2200" spc="-100" dirty="0" smtClean="0">
                <a:latin typeface="Calibri"/>
                <a:cs typeface="Calibri"/>
              </a:rPr>
              <a:t> </a:t>
            </a:r>
            <a:r>
              <a:rPr sz="2200" spc="19" dirty="0" smtClean="0">
                <a:latin typeface="Calibri"/>
                <a:cs typeface="Calibri"/>
              </a:rPr>
              <a:t>σ</a:t>
            </a:r>
            <a:r>
              <a:rPr sz="2200" spc="0" dirty="0" smtClean="0">
                <a:latin typeface="Calibri"/>
                <a:cs typeface="Calibri"/>
              </a:rPr>
              <a:t>τ</a:t>
            </a:r>
            <a:r>
              <a:rPr sz="2200" spc="-50" dirty="0" smtClean="0">
                <a:latin typeface="Calibri"/>
                <a:cs typeface="Calibri"/>
              </a:rPr>
              <a:t>η</a:t>
            </a:r>
            <a:r>
              <a:rPr sz="2200" spc="0" dirty="0" smtClean="0">
                <a:latin typeface="Calibri"/>
                <a:cs typeface="Calibri"/>
              </a:rPr>
              <a:t>ν</a:t>
            </a:r>
            <a:r>
              <a:rPr sz="2200" spc="9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Πράξη,</a:t>
            </a:r>
            <a:r>
              <a:rPr sz="2200" spc="-32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Ε</a:t>
            </a:r>
            <a:r>
              <a:rPr sz="2200" spc="-64" dirty="0" smtClean="0">
                <a:latin typeface="Calibri"/>
                <a:cs typeface="Calibri"/>
              </a:rPr>
              <a:t>κ</a:t>
            </a:r>
            <a:r>
              <a:rPr sz="2200" spc="0" dirty="0" smtClean="0">
                <a:latin typeface="Calibri"/>
                <a:cs typeface="Calibri"/>
              </a:rPr>
              <a:t>δ</a:t>
            </a:r>
            <a:r>
              <a:rPr sz="2200" spc="9" dirty="0" smtClean="0">
                <a:latin typeface="Calibri"/>
                <a:cs typeface="Calibri"/>
              </a:rPr>
              <a:t>ό</a:t>
            </a:r>
            <a:r>
              <a:rPr sz="2200" spc="0" dirty="0" smtClean="0">
                <a:latin typeface="Calibri"/>
                <a:cs typeface="Calibri"/>
              </a:rPr>
              <a:t>σ</a:t>
            </a:r>
            <a:r>
              <a:rPr sz="2200" spc="-9" dirty="0" smtClean="0">
                <a:latin typeface="Calibri"/>
                <a:cs typeface="Calibri"/>
              </a:rPr>
              <a:t>ε</a:t>
            </a:r>
            <a:r>
              <a:rPr sz="2200" spc="0" dirty="0" smtClean="0">
                <a:latin typeface="Calibri"/>
                <a:cs typeface="Calibri"/>
              </a:rPr>
              <a:t>ις</a:t>
            </a:r>
            <a:endParaRPr sz="2200">
              <a:latin typeface="Calibri"/>
              <a:cs typeface="Calibri"/>
            </a:endParaRPr>
          </a:p>
          <a:p>
            <a:pPr marL="12700" marR="51159">
              <a:lnSpc>
                <a:spcPts val="2175"/>
              </a:lnSpc>
            </a:pPr>
            <a:r>
              <a:rPr sz="3300" spc="0" baseline="3723" dirty="0" smtClean="0">
                <a:latin typeface="Calibri"/>
                <a:cs typeface="Calibri"/>
              </a:rPr>
              <a:t>Κλε</a:t>
            </a:r>
            <a:r>
              <a:rPr sz="3300" spc="-19" baseline="3723" dirty="0" smtClean="0">
                <a:latin typeface="Calibri"/>
                <a:cs typeface="Calibri"/>
              </a:rPr>
              <a:t>ι</a:t>
            </a:r>
            <a:r>
              <a:rPr sz="3300" spc="0" baseline="3723" dirty="0" smtClean="0">
                <a:latin typeface="Calibri"/>
                <a:cs typeface="Calibri"/>
              </a:rPr>
              <a:t>δάρ</a:t>
            </a:r>
            <a:r>
              <a:rPr sz="3300" spc="-9" baseline="3723" dirty="0" smtClean="0">
                <a:latin typeface="Calibri"/>
                <a:cs typeface="Calibri"/>
              </a:rPr>
              <a:t>ι</a:t>
            </a:r>
            <a:r>
              <a:rPr sz="3300" spc="0" baseline="3723" dirty="0" smtClean="0">
                <a:latin typeface="Calibri"/>
                <a:cs typeface="Calibri"/>
              </a:rPr>
              <a:t>θ</a:t>
            </a:r>
            <a:r>
              <a:rPr sz="3300" spc="-9" baseline="3723" dirty="0" smtClean="0">
                <a:latin typeface="Calibri"/>
                <a:cs typeface="Calibri"/>
              </a:rPr>
              <a:t>μ</a:t>
            </a:r>
            <a:r>
              <a:rPr sz="3300" spc="4" baseline="3723" dirty="0" smtClean="0">
                <a:latin typeface="Calibri"/>
                <a:cs typeface="Calibri"/>
              </a:rPr>
              <a:t>ο</a:t>
            </a:r>
            <a:r>
              <a:rPr sz="3300" spc="0" baseline="3723" dirty="0" smtClean="0">
                <a:latin typeface="Calibri"/>
                <a:cs typeface="Calibri"/>
              </a:rPr>
              <a:t>ς,</a:t>
            </a:r>
            <a:r>
              <a:rPr sz="3300" spc="-85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Αθ</a:t>
            </a:r>
            <a:r>
              <a:rPr sz="3300" spc="-54" baseline="3723" dirty="0" smtClean="0">
                <a:latin typeface="Calibri"/>
                <a:cs typeface="Calibri"/>
              </a:rPr>
              <a:t>ή</a:t>
            </a:r>
            <a:r>
              <a:rPr sz="3300" spc="0" baseline="3723" dirty="0" smtClean="0">
                <a:latin typeface="Calibri"/>
                <a:cs typeface="Calibri"/>
              </a:rPr>
              <a:t>να</a:t>
            </a:r>
            <a:endParaRPr sz="2200">
              <a:latin typeface="Calibri"/>
              <a:cs typeface="Calibri"/>
            </a:endParaRPr>
          </a:p>
          <a:p>
            <a:pPr marL="12700" marR="51159">
              <a:lnSpc>
                <a:spcPts val="2625"/>
              </a:lnSpc>
              <a:spcBef>
                <a:spcPts val="648"/>
              </a:spcBef>
            </a:pPr>
            <a:r>
              <a:rPr sz="2200" spc="0" dirty="0" smtClean="0">
                <a:latin typeface="Calibri"/>
                <a:cs typeface="Calibri"/>
              </a:rPr>
              <a:t>Mu</a:t>
            </a:r>
            <a:r>
              <a:rPr sz="2200" spc="-4" dirty="0" smtClean="0">
                <a:latin typeface="Calibri"/>
                <a:cs typeface="Calibri"/>
              </a:rPr>
              <a:t>l</a:t>
            </a:r>
            <a:r>
              <a:rPr sz="2200" spc="0" dirty="0" smtClean="0">
                <a:latin typeface="Calibri"/>
                <a:cs typeface="Calibri"/>
              </a:rPr>
              <a:t>l,</a:t>
            </a:r>
            <a:r>
              <a:rPr sz="2200" spc="-35" dirty="0" smtClean="0">
                <a:latin typeface="Calibri"/>
                <a:cs typeface="Calibri"/>
              </a:rPr>
              <a:t> </a:t>
            </a:r>
            <a:r>
              <a:rPr sz="2200" spc="-204" dirty="0" smtClean="0">
                <a:latin typeface="Calibri"/>
                <a:cs typeface="Calibri"/>
              </a:rPr>
              <a:t>F</a:t>
            </a:r>
            <a:r>
              <a:rPr sz="2200" spc="0" dirty="0" smtClean="0">
                <a:latin typeface="Calibri"/>
                <a:cs typeface="Calibri"/>
              </a:rPr>
              <a:t>.,</a:t>
            </a:r>
            <a:r>
              <a:rPr sz="2200" spc="-10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B</a:t>
            </a:r>
            <a:r>
              <a:rPr sz="2200" spc="-29" dirty="0" smtClean="0">
                <a:latin typeface="Calibri"/>
                <a:cs typeface="Calibri"/>
              </a:rPr>
              <a:t>a</a:t>
            </a:r>
            <a:r>
              <a:rPr sz="2200" spc="0" dirty="0" smtClean="0">
                <a:latin typeface="Calibri"/>
                <a:cs typeface="Calibri"/>
              </a:rPr>
              <a:t>yles</a:t>
            </a:r>
            <a:r>
              <a:rPr sz="2200" spc="9" dirty="0" smtClean="0">
                <a:latin typeface="Calibri"/>
                <a:cs typeface="Calibri"/>
              </a:rPr>
              <a:t>s</a:t>
            </a:r>
            <a:r>
              <a:rPr sz="2200" spc="0" dirty="0" smtClean="0">
                <a:latin typeface="Calibri"/>
                <a:cs typeface="Calibri"/>
              </a:rPr>
              <a:t>,</a:t>
            </a:r>
            <a:r>
              <a:rPr sz="2200" spc="-65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K.,</a:t>
            </a:r>
            <a:r>
              <a:rPr sz="2200" spc="-22" dirty="0" smtClean="0">
                <a:latin typeface="Calibri"/>
                <a:cs typeface="Calibri"/>
              </a:rPr>
              <a:t> </a:t>
            </a:r>
            <a:r>
              <a:rPr sz="2200" spc="-59" dirty="0" smtClean="0">
                <a:latin typeface="Calibri"/>
                <a:cs typeface="Calibri"/>
              </a:rPr>
              <a:t>R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0" dirty="0" smtClean="0">
                <a:latin typeface="Calibri"/>
                <a:cs typeface="Calibri"/>
              </a:rPr>
              <a:t>s</a:t>
            </a:r>
            <a:r>
              <a:rPr sz="2200" spc="9" dirty="0" smtClean="0">
                <a:latin typeface="Calibri"/>
                <a:cs typeface="Calibri"/>
              </a:rPr>
              <a:t>s</a:t>
            </a:r>
            <a:r>
              <a:rPr sz="2200" spc="0" dirty="0" smtClean="0">
                <a:latin typeface="Calibri"/>
                <a:cs typeface="Calibri"/>
              </a:rPr>
              <a:t>,</a:t>
            </a:r>
            <a:r>
              <a:rPr sz="2200" spc="-20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C.,</a:t>
            </a:r>
            <a:r>
              <a:rPr sz="2200" spc="-22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&amp;</a:t>
            </a:r>
            <a:r>
              <a:rPr sz="2200" spc="-14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Jamies</a:t>
            </a:r>
            <a:r>
              <a:rPr sz="2200" spc="14" dirty="0" smtClean="0">
                <a:latin typeface="Calibri"/>
                <a:cs typeface="Calibri"/>
              </a:rPr>
              <a:t>o</a:t>
            </a:r>
            <a:r>
              <a:rPr sz="2200" spc="0" dirty="0" smtClean="0">
                <a:latin typeface="Calibri"/>
                <a:cs typeface="Calibri"/>
              </a:rPr>
              <a:t>n,</a:t>
            </a:r>
            <a:r>
              <a:rPr sz="2200" spc="-8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L.</a:t>
            </a:r>
            <a:r>
              <a:rPr sz="2200" spc="-14" dirty="0" smtClean="0">
                <a:latin typeface="Calibri"/>
                <a:cs typeface="Calibri"/>
              </a:rPr>
              <a:t> </a:t>
            </a:r>
            <a:r>
              <a:rPr sz="2200" spc="-9" dirty="0" smtClean="0">
                <a:latin typeface="Calibri"/>
                <a:cs typeface="Calibri"/>
              </a:rPr>
              <a:t>(</a:t>
            </a:r>
            <a:r>
              <a:rPr sz="2200" spc="0" dirty="0" smtClean="0">
                <a:latin typeface="Calibri"/>
                <a:cs typeface="Calibri"/>
              </a:rPr>
              <a:t>19</a:t>
            </a:r>
            <a:r>
              <a:rPr sz="2200" spc="9" dirty="0" smtClean="0">
                <a:latin typeface="Calibri"/>
                <a:cs typeface="Calibri"/>
              </a:rPr>
              <a:t>9</a:t>
            </a:r>
            <a:r>
              <a:rPr sz="2200" spc="0" dirty="0" smtClean="0">
                <a:latin typeface="Calibri"/>
                <a:cs typeface="Calibri"/>
              </a:rPr>
              <a:t>7).</a:t>
            </a:r>
            <a:r>
              <a:rPr sz="2200" spc="-73" dirty="0" smtClean="0">
                <a:latin typeface="Calibri"/>
                <a:cs typeface="Calibri"/>
              </a:rPr>
              <a:t> </a:t>
            </a:r>
            <a:r>
              <a:rPr sz="2200" spc="-39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ec</a:t>
            </a:r>
            <a:r>
              <a:rPr sz="2200" spc="-25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-19" dirty="0" smtClean="0">
                <a:latin typeface="Calibri"/>
                <a:cs typeface="Calibri"/>
              </a:rPr>
              <a:t>a</a:t>
            </a:r>
            <a:r>
              <a:rPr sz="2200" spc="0" dirty="0" smtClean="0">
                <a:latin typeface="Calibri"/>
                <a:cs typeface="Calibri"/>
              </a:rPr>
              <a:t>tional</a:t>
            </a:r>
            <a:endParaRPr sz="2200">
              <a:latin typeface="Calibri"/>
              <a:cs typeface="Calibri"/>
            </a:endParaRPr>
          </a:p>
          <a:p>
            <a:pPr marL="12700" marR="51159">
              <a:lnSpc>
                <a:spcPts val="2175"/>
              </a:lnSpc>
            </a:pPr>
            <a:r>
              <a:rPr sz="3300" spc="0" baseline="3723" dirty="0" smtClean="0">
                <a:latin typeface="Calibri"/>
                <a:cs typeface="Calibri"/>
              </a:rPr>
              <a:t>Spo</a:t>
            </a:r>
            <a:r>
              <a:rPr sz="3300" spc="4" baseline="3723" dirty="0" smtClean="0">
                <a:latin typeface="Calibri"/>
                <a:cs typeface="Calibri"/>
              </a:rPr>
              <a:t>r</a:t>
            </a:r>
            <a:r>
              <a:rPr sz="3300" spc="0" baseline="3723" dirty="0" smtClean="0">
                <a:latin typeface="Calibri"/>
                <a:cs typeface="Calibri"/>
              </a:rPr>
              <a:t>t</a:t>
            </a:r>
            <a:r>
              <a:rPr sz="3300" spc="-40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Mana</a:t>
            </a:r>
            <a:r>
              <a:rPr sz="3300" spc="-19" baseline="3723" dirty="0" smtClean="0">
                <a:latin typeface="Calibri"/>
                <a:cs typeface="Calibri"/>
              </a:rPr>
              <a:t>g</a:t>
            </a:r>
            <a:r>
              <a:rPr sz="3300" spc="0" baseline="3723" dirty="0" smtClean="0">
                <a:latin typeface="Calibri"/>
                <a:cs typeface="Calibri"/>
              </a:rPr>
              <a:t>eme</a:t>
            </a:r>
            <a:r>
              <a:rPr sz="3300" spc="-29" baseline="3723" dirty="0" smtClean="0">
                <a:latin typeface="Calibri"/>
                <a:cs typeface="Calibri"/>
              </a:rPr>
              <a:t>n</a:t>
            </a:r>
            <a:r>
              <a:rPr sz="3300" spc="0" baseline="3723" dirty="0" smtClean="0">
                <a:latin typeface="Calibri"/>
                <a:cs typeface="Calibri"/>
              </a:rPr>
              <a:t>t,</a:t>
            </a:r>
            <a:r>
              <a:rPr sz="3300" spc="-82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Human</a:t>
            </a:r>
            <a:r>
              <a:rPr sz="3300" spc="-64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Kin</a:t>
            </a:r>
            <a:r>
              <a:rPr sz="3300" spc="-14" baseline="3723" dirty="0" smtClean="0">
                <a:latin typeface="Calibri"/>
                <a:cs typeface="Calibri"/>
              </a:rPr>
              <a:t>e</a:t>
            </a:r>
            <a:r>
              <a:rPr sz="3300" spc="0" baseline="3723" dirty="0" smtClean="0">
                <a:latin typeface="Calibri"/>
                <a:cs typeface="Calibri"/>
              </a:rPr>
              <a:t>ti</a:t>
            </a:r>
            <a:r>
              <a:rPr sz="3300" spc="-4" baseline="3723" dirty="0" smtClean="0">
                <a:latin typeface="Calibri"/>
                <a:cs typeface="Calibri"/>
              </a:rPr>
              <a:t>c</a:t>
            </a:r>
            <a:r>
              <a:rPr sz="3300" spc="0" baseline="3723" dirty="0" smtClean="0">
                <a:latin typeface="Calibri"/>
                <a:cs typeface="Calibri"/>
              </a:rPr>
              <a:t>s,</a:t>
            </a:r>
            <a:r>
              <a:rPr sz="3300" spc="-37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Ch</a:t>
            </a:r>
            <a:r>
              <a:rPr sz="3300" spc="4" baseline="3723" dirty="0" smtClean="0">
                <a:latin typeface="Calibri"/>
                <a:cs typeface="Calibri"/>
              </a:rPr>
              <a:t>a</a:t>
            </a:r>
            <a:r>
              <a:rPr sz="3300" spc="0" baseline="3723" dirty="0" smtClean="0">
                <a:latin typeface="Calibri"/>
                <a:cs typeface="Calibri"/>
              </a:rPr>
              <a:t>mpaign,</a:t>
            </a:r>
            <a:r>
              <a:rPr sz="3300" spc="-105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IL</a:t>
            </a:r>
            <a:endParaRPr sz="2200">
              <a:latin typeface="Calibri"/>
              <a:cs typeface="Calibri"/>
            </a:endParaRPr>
          </a:p>
          <a:p>
            <a:pPr marL="12700" marR="75720">
              <a:lnSpc>
                <a:spcPts val="2685"/>
              </a:lnSpc>
              <a:spcBef>
                <a:spcPts val="965"/>
              </a:spcBef>
            </a:pPr>
            <a:r>
              <a:rPr sz="2200" spc="0" dirty="0" smtClean="0">
                <a:latin typeface="Calibri"/>
                <a:cs typeface="Calibri"/>
              </a:rPr>
              <a:t>Slack,</a:t>
            </a:r>
            <a:r>
              <a:rPr sz="2200" spc="-50" dirty="0" smtClean="0">
                <a:latin typeface="Calibri"/>
                <a:cs typeface="Calibri"/>
              </a:rPr>
              <a:t> </a:t>
            </a:r>
            <a:r>
              <a:rPr sz="2200" spc="-225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.,</a:t>
            </a:r>
            <a:r>
              <a:rPr sz="2200" spc="-5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&amp;</a:t>
            </a:r>
            <a:r>
              <a:rPr sz="2200" spc="-4" dirty="0" smtClean="0">
                <a:latin typeface="Calibri"/>
                <a:cs typeface="Calibri"/>
              </a:rPr>
              <a:t> </a:t>
            </a:r>
            <a:r>
              <a:rPr sz="2200" spc="-44" dirty="0" smtClean="0">
                <a:latin typeface="Calibri"/>
                <a:cs typeface="Calibri"/>
              </a:rPr>
              <a:t>P</a:t>
            </a:r>
            <a:r>
              <a:rPr sz="2200" spc="0" dirty="0" smtClean="0">
                <a:latin typeface="Calibri"/>
                <a:cs typeface="Calibri"/>
              </a:rPr>
              <a:t>a</a:t>
            </a:r>
            <a:r>
              <a:rPr sz="2200" spc="-14" dirty="0" smtClean="0">
                <a:latin typeface="Calibri"/>
                <a:cs typeface="Calibri"/>
              </a:rPr>
              <a:t>r</a:t>
            </a:r>
            <a:r>
              <a:rPr sz="2200" spc="0" dirty="0" smtClean="0">
                <a:latin typeface="Calibri"/>
                <a:cs typeface="Calibri"/>
              </a:rPr>
              <a:t>e</a:t>
            </a:r>
            <a:r>
              <a:rPr sz="2200" spc="-25" dirty="0" smtClean="0">
                <a:latin typeface="Calibri"/>
                <a:cs typeface="Calibri"/>
              </a:rPr>
              <a:t>n</a:t>
            </a:r>
            <a:r>
              <a:rPr sz="2200" spc="0" dirty="0" smtClean="0">
                <a:latin typeface="Calibri"/>
                <a:cs typeface="Calibri"/>
              </a:rPr>
              <a:t>t,</a:t>
            </a:r>
            <a:r>
              <a:rPr sz="2200" spc="-51" dirty="0" smtClean="0">
                <a:latin typeface="Calibri"/>
                <a:cs typeface="Calibri"/>
              </a:rPr>
              <a:t> </a:t>
            </a:r>
            <a:r>
              <a:rPr sz="2200" spc="-9" dirty="0" smtClean="0">
                <a:latin typeface="Calibri"/>
                <a:cs typeface="Calibri"/>
              </a:rPr>
              <a:t>M</a:t>
            </a:r>
            <a:r>
              <a:rPr sz="2200" spc="0" dirty="0" smtClean="0">
                <a:latin typeface="Calibri"/>
                <a:cs typeface="Calibri"/>
              </a:rPr>
              <a:t>.</a:t>
            </a:r>
            <a:r>
              <a:rPr sz="2200" spc="-24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(20</a:t>
            </a:r>
            <a:r>
              <a:rPr sz="2200" spc="4" dirty="0" smtClean="0">
                <a:latin typeface="Calibri"/>
                <a:cs typeface="Calibri"/>
              </a:rPr>
              <a:t>0</a:t>
            </a:r>
            <a:r>
              <a:rPr sz="2200" spc="0" dirty="0" smtClean="0">
                <a:latin typeface="Calibri"/>
                <a:cs typeface="Calibri"/>
              </a:rPr>
              <a:t>6).</a:t>
            </a:r>
            <a:r>
              <a:rPr sz="2200" spc="-7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U</a:t>
            </a:r>
            <a:r>
              <a:rPr sz="2200" spc="-4" dirty="0" smtClean="0">
                <a:latin typeface="Calibri"/>
                <a:cs typeface="Calibri"/>
              </a:rPr>
              <a:t>n</a:t>
            </a:r>
            <a:r>
              <a:rPr sz="2200" spc="0" dirty="0" smtClean="0">
                <a:latin typeface="Calibri"/>
                <a:cs typeface="Calibri"/>
              </a:rPr>
              <a:t>de</a:t>
            </a:r>
            <a:r>
              <a:rPr sz="2200" spc="-34" dirty="0" smtClean="0">
                <a:latin typeface="Calibri"/>
                <a:cs typeface="Calibri"/>
              </a:rPr>
              <a:t>r</a:t>
            </a:r>
            <a:r>
              <a:rPr sz="2200" spc="-19" dirty="0" smtClean="0">
                <a:latin typeface="Calibri"/>
                <a:cs typeface="Calibri"/>
              </a:rPr>
              <a:t>s</a:t>
            </a:r>
            <a:r>
              <a:rPr sz="2200" spc="-29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anding</a:t>
            </a:r>
            <a:r>
              <a:rPr sz="2200" spc="-124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S</a:t>
            </a:r>
            <a:r>
              <a:rPr sz="2200" spc="-9" dirty="0" smtClean="0">
                <a:latin typeface="Calibri"/>
                <a:cs typeface="Calibri"/>
              </a:rPr>
              <a:t>p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0" dirty="0" smtClean="0">
                <a:latin typeface="Calibri"/>
                <a:cs typeface="Calibri"/>
              </a:rPr>
              <a:t>rt</a:t>
            </a:r>
            <a:r>
              <a:rPr sz="2200" spc="-3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O</a:t>
            </a:r>
            <a:r>
              <a:rPr sz="2200" spc="-14" dirty="0" smtClean="0">
                <a:latin typeface="Calibri"/>
                <a:cs typeface="Calibri"/>
              </a:rPr>
              <a:t>r</a:t>
            </a:r>
            <a:r>
              <a:rPr sz="2200" spc="-34" dirty="0" smtClean="0">
                <a:latin typeface="Calibri"/>
                <a:cs typeface="Calibri"/>
              </a:rPr>
              <a:t>g</a:t>
            </a:r>
            <a:r>
              <a:rPr sz="2200" spc="0" dirty="0" smtClean="0">
                <a:latin typeface="Calibri"/>
                <a:cs typeface="Calibri"/>
              </a:rPr>
              <a:t>ani</a:t>
            </a:r>
            <a:r>
              <a:rPr sz="2200" spc="-34" dirty="0" smtClean="0">
                <a:latin typeface="Calibri"/>
                <a:cs typeface="Calibri"/>
              </a:rPr>
              <a:t>z</a:t>
            </a:r>
            <a:r>
              <a:rPr sz="2200" spc="-19" dirty="0" smtClean="0">
                <a:latin typeface="Calibri"/>
                <a:cs typeface="Calibri"/>
              </a:rPr>
              <a:t>a</a:t>
            </a:r>
            <a:r>
              <a:rPr sz="2200" spc="0" dirty="0" smtClean="0">
                <a:latin typeface="Calibri"/>
                <a:cs typeface="Calibri"/>
              </a:rPr>
              <a:t>tions, </a:t>
            </a:r>
            <a:endParaRPr sz="2200">
              <a:latin typeface="Calibri"/>
              <a:cs typeface="Calibri"/>
            </a:endParaRPr>
          </a:p>
          <a:p>
            <a:pPr marL="12700" marR="75720">
              <a:lnSpc>
                <a:spcPts val="2685"/>
              </a:lnSpc>
            </a:pPr>
            <a:r>
              <a:rPr sz="2200" spc="0" dirty="0" smtClean="0">
                <a:latin typeface="Calibri"/>
                <a:cs typeface="Calibri"/>
              </a:rPr>
              <a:t>Human</a:t>
            </a:r>
            <a:r>
              <a:rPr sz="2200" spc="-64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Kin</a:t>
            </a:r>
            <a:r>
              <a:rPr sz="2200" spc="-14" dirty="0" smtClean="0">
                <a:latin typeface="Calibri"/>
                <a:cs typeface="Calibri"/>
              </a:rPr>
              <a:t>e</a:t>
            </a:r>
            <a:r>
              <a:rPr sz="2200" spc="0" dirty="0" smtClean="0">
                <a:latin typeface="Calibri"/>
                <a:cs typeface="Calibri"/>
              </a:rPr>
              <a:t>ti</a:t>
            </a:r>
            <a:r>
              <a:rPr sz="2200" spc="-4" dirty="0" smtClean="0">
                <a:latin typeface="Calibri"/>
                <a:cs typeface="Calibri"/>
              </a:rPr>
              <a:t>c</a:t>
            </a:r>
            <a:r>
              <a:rPr sz="2200" spc="0" dirty="0" smtClean="0">
                <a:latin typeface="Calibri"/>
                <a:cs typeface="Calibri"/>
              </a:rPr>
              <a:t>s,</a:t>
            </a:r>
            <a:r>
              <a:rPr sz="2200" spc="-37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Ch</a:t>
            </a:r>
            <a:r>
              <a:rPr sz="2200" spc="4" dirty="0" smtClean="0">
                <a:latin typeface="Calibri"/>
                <a:cs typeface="Calibri"/>
              </a:rPr>
              <a:t>a</a:t>
            </a:r>
            <a:r>
              <a:rPr sz="2200" spc="0" dirty="0" smtClean="0">
                <a:latin typeface="Calibri"/>
                <a:cs typeface="Calibri"/>
              </a:rPr>
              <a:t>mpaign,</a:t>
            </a:r>
            <a:r>
              <a:rPr sz="2200" spc="-105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IL</a:t>
            </a:r>
            <a:endParaRPr sz="2200">
              <a:latin typeface="Calibri"/>
              <a:cs typeface="Calibri"/>
            </a:endParaRPr>
          </a:p>
          <a:p>
            <a:pPr marL="12700" marR="51159">
              <a:lnSpc>
                <a:spcPts val="2625"/>
              </a:lnSpc>
              <a:spcBef>
                <a:spcPts val="309"/>
              </a:spcBef>
            </a:pPr>
            <a:r>
              <a:rPr sz="2200" spc="-69" dirty="0" smtClean="0">
                <a:latin typeface="Calibri"/>
                <a:cs typeface="Calibri"/>
              </a:rPr>
              <a:t>W</a:t>
            </a:r>
            <a:r>
              <a:rPr sz="2200" spc="-19" dirty="0" smtClean="0">
                <a:latin typeface="Calibri"/>
                <a:cs typeface="Calibri"/>
              </a:rPr>
              <a:t>a</a:t>
            </a:r>
            <a:r>
              <a:rPr sz="2200" spc="-39" dirty="0" smtClean="0">
                <a:latin typeface="Calibri"/>
                <a:cs typeface="Calibri"/>
              </a:rPr>
              <a:t>t</a:t>
            </a:r>
            <a:r>
              <a:rPr sz="2200" spc="0" dirty="0" smtClean="0">
                <a:latin typeface="Calibri"/>
                <a:cs typeface="Calibri"/>
              </a:rPr>
              <a:t>t,</a:t>
            </a:r>
            <a:r>
              <a:rPr sz="2200" spc="-10" dirty="0" smtClean="0">
                <a:latin typeface="Calibri"/>
                <a:cs typeface="Calibri"/>
              </a:rPr>
              <a:t> </a:t>
            </a:r>
            <a:r>
              <a:rPr sz="2200" spc="-39" dirty="0" smtClean="0">
                <a:latin typeface="Calibri"/>
                <a:cs typeface="Calibri"/>
              </a:rPr>
              <a:t>D</a:t>
            </a:r>
            <a:r>
              <a:rPr sz="2200" spc="0" dirty="0" smtClean="0">
                <a:latin typeface="Calibri"/>
                <a:cs typeface="Calibri"/>
              </a:rPr>
              <a:t>.</a:t>
            </a:r>
            <a:r>
              <a:rPr sz="2200" spc="-38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(2004).</a:t>
            </a:r>
            <a:r>
              <a:rPr sz="2200" spc="-6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S</a:t>
            </a:r>
            <a:r>
              <a:rPr sz="2200" spc="-9" dirty="0" smtClean="0">
                <a:latin typeface="Calibri"/>
                <a:cs typeface="Calibri"/>
              </a:rPr>
              <a:t>p</a:t>
            </a:r>
            <a:r>
              <a:rPr sz="2200" spc="4" dirty="0" smtClean="0">
                <a:latin typeface="Calibri"/>
                <a:cs typeface="Calibri"/>
              </a:rPr>
              <a:t>o</a:t>
            </a:r>
            <a:r>
              <a:rPr sz="2200" spc="0" dirty="0" smtClean="0">
                <a:latin typeface="Calibri"/>
                <a:cs typeface="Calibri"/>
              </a:rPr>
              <a:t>rts</a:t>
            </a:r>
            <a:r>
              <a:rPr sz="2200" spc="-46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Mana</a:t>
            </a:r>
            <a:r>
              <a:rPr sz="2200" spc="-25" dirty="0" smtClean="0">
                <a:latin typeface="Calibri"/>
                <a:cs typeface="Calibri"/>
              </a:rPr>
              <a:t>g</a:t>
            </a:r>
            <a:r>
              <a:rPr sz="2200" spc="0" dirty="0" smtClean="0">
                <a:latin typeface="Calibri"/>
                <a:cs typeface="Calibri"/>
              </a:rPr>
              <a:t>eme</a:t>
            </a:r>
            <a:r>
              <a:rPr sz="2200" spc="-29" dirty="0" smtClean="0">
                <a:latin typeface="Calibri"/>
                <a:cs typeface="Calibri"/>
              </a:rPr>
              <a:t>n</a:t>
            </a:r>
            <a:r>
              <a:rPr sz="2200" spc="0" dirty="0" smtClean="0">
                <a:latin typeface="Calibri"/>
                <a:cs typeface="Calibri"/>
              </a:rPr>
              <a:t>t</a:t>
            </a:r>
            <a:r>
              <a:rPr sz="2200" spc="-87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and</a:t>
            </a:r>
            <a:r>
              <a:rPr sz="2200" spc="-33" dirty="0" smtClean="0">
                <a:latin typeface="Calibri"/>
                <a:cs typeface="Calibri"/>
              </a:rPr>
              <a:t> </a:t>
            </a:r>
            <a:r>
              <a:rPr sz="2200" spc="0" dirty="0" smtClean="0">
                <a:latin typeface="Calibri"/>
                <a:cs typeface="Calibri"/>
              </a:rPr>
              <a:t>Admi</a:t>
            </a:r>
            <a:r>
              <a:rPr sz="2200" spc="-4" dirty="0" smtClean="0">
                <a:latin typeface="Calibri"/>
                <a:cs typeface="Calibri"/>
              </a:rPr>
              <a:t>n</a:t>
            </a:r>
            <a:r>
              <a:rPr sz="2200" spc="0" dirty="0" smtClean="0">
                <a:latin typeface="Calibri"/>
                <a:cs typeface="Calibri"/>
              </a:rPr>
              <a:t>i</a:t>
            </a:r>
            <a:r>
              <a:rPr sz="2200" spc="-19" dirty="0" smtClean="0">
                <a:latin typeface="Calibri"/>
                <a:cs typeface="Calibri"/>
              </a:rPr>
              <a:t>s</a:t>
            </a:r>
            <a:r>
              <a:rPr sz="2200" spc="0" dirty="0" smtClean="0">
                <a:latin typeface="Calibri"/>
                <a:cs typeface="Calibri"/>
              </a:rPr>
              <a:t>t</a:t>
            </a:r>
            <a:r>
              <a:rPr sz="2200" spc="-50" dirty="0" smtClean="0">
                <a:latin typeface="Calibri"/>
                <a:cs typeface="Calibri"/>
              </a:rPr>
              <a:t>r</a:t>
            </a:r>
            <a:r>
              <a:rPr sz="2200" spc="-19" dirty="0" smtClean="0">
                <a:latin typeface="Calibri"/>
                <a:cs typeface="Calibri"/>
              </a:rPr>
              <a:t>a</a:t>
            </a:r>
            <a:r>
              <a:rPr sz="2200" spc="0" dirty="0" smtClean="0">
                <a:latin typeface="Calibri"/>
                <a:cs typeface="Calibri"/>
              </a:rPr>
              <a:t>tion,</a:t>
            </a:r>
            <a:endParaRPr sz="2200">
              <a:latin typeface="Calibri"/>
              <a:cs typeface="Calibri"/>
            </a:endParaRPr>
          </a:p>
          <a:p>
            <a:pPr marL="12700" marR="51159">
              <a:lnSpc>
                <a:spcPts val="2175"/>
              </a:lnSpc>
            </a:pPr>
            <a:r>
              <a:rPr sz="3300" spc="-54" baseline="3723" dirty="0" smtClean="0">
                <a:latin typeface="Calibri"/>
                <a:cs typeface="Calibri"/>
              </a:rPr>
              <a:t>R</a:t>
            </a:r>
            <a:r>
              <a:rPr sz="3300" spc="0" baseline="3723" dirty="0" smtClean="0">
                <a:latin typeface="Calibri"/>
                <a:cs typeface="Calibri"/>
              </a:rPr>
              <a:t>outle</a:t>
            </a:r>
            <a:r>
              <a:rPr sz="3300" spc="-9" baseline="3723" dirty="0" smtClean="0">
                <a:latin typeface="Calibri"/>
                <a:cs typeface="Calibri"/>
              </a:rPr>
              <a:t>d</a:t>
            </a:r>
            <a:r>
              <a:rPr sz="3300" spc="-25" baseline="3723" dirty="0" smtClean="0">
                <a:latin typeface="Calibri"/>
                <a:cs typeface="Calibri"/>
              </a:rPr>
              <a:t>g</a:t>
            </a:r>
            <a:r>
              <a:rPr sz="3300" spc="0" baseline="3723" dirty="0" smtClean="0">
                <a:latin typeface="Calibri"/>
                <a:cs typeface="Calibri"/>
              </a:rPr>
              <a:t>e,</a:t>
            </a:r>
            <a:r>
              <a:rPr sz="3300" spc="39" baseline="3723" dirty="0" smtClean="0">
                <a:latin typeface="Calibri"/>
                <a:cs typeface="Calibri"/>
              </a:rPr>
              <a:t> </a:t>
            </a:r>
            <a:r>
              <a:rPr sz="3300" spc="-169" baseline="3723" dirty="0" smtClean="0">
                <a:latin typeface="Calibri"/>
                <a:cs typeface="Calibri"/>
              </a:rPr>
              <a:t>T</a:t>
            </a:r>
            <a:r>
              <a:rPr sz="3300" spc="-34" baseline="3723" dirty="0" smtClean="0">
                <a:latin typeface="Calibri"/>
                <a:cs typeface="Calibri"/>
              </a:rPr>
              <a:t>a</a:t>
            </a:r>
            <a:r>
              <a:rPr sz="3300" spc="0" baseline="3723" dirty="0" smtClean="0">
                <a:latin typeface="Calibri"/>
                <a:cs typeface="Calibri"/>
              </a:rPr>
              <a:t>ylor</a:t>
            </a:r>
            <a:r>
              <a:rPr sz="3300" spc="-31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and</a:t>
            </a:r>
            <a:r>
              <a:rPr sz="3300" spc="-33" baseline="3723" dirty="0" smtClean="0">
                <a:latin typeface="Calibri"/>
                <a:cs typeface="Calibri"/>
              </a:rPr>
              <a:t> </a:t>
            </a:r>
            <a:r>
              <a:rPr sz="3300" spc="-9" baseline="3723" dirty="0" smtClean="0">
                <a:latin typeface="Calibri"/>
                <a:cs typeface="Calibri"/>
              </a:rPr>
              <a:t>F</a:t>
            </a:r>
            <a:r>
              <a:rPr sz="3300" spc="-44" baseline="3723" dirty="0" smtClean="0">
                <a:latin typeface="Calibri"/>
                <a:cs typeface="Calibri"/>
              </a:rPr>
              <a:t>r</a:t>
            </a:r>
            <a:r>
              <a:rPr sz="3300" spc="0" baseline="3723" dirty="0" smtClean="0">
                <a:latin typeface="Calibri"/>
                <a:cs typeface="Calibri"/>
              </a:rPr>
              <a:t>anc</a:t>
            </a:r>
            <a:r>
              <a:rPr sz="3300" spc="-4" baseline="3723" dirty="0" smtClean="0">
                <a:latin typeface="Calibri"/>
                <a:cs typeface="Calibri"/>
              </a:rPr>
              <a:t>i</a:t>
            </a:r>
            <a:r>
              <a:rPr sz="3300" spc="0" baseline="3723" dirty="0" smtClean="0">
                <a:latin typeface="Calibri"/>
                <a:cs typeface="Calibri"/>
              </a:rPr>
              <a:t>s</a:t>
            </a:r>
            <a:r>
              <a:rPr sz="3300" spc="-8" baseline="3723" dirty="0" smtClean="0">
                <a:latin typeface="Calibri"/>
                <a:cs typeface="Calibri"/>
              </a:rPr>
              <a:t> </a:t>
            </a:r>
            <a:r>
              <a:rPr sz="3300" spc="-4" baseline="3723" dirty="0" smtClean="0">
                <a:latin typeface="Calibri"/>
                <a:cs typeface="Calibri"/>
              </a:rPr>
              <a:t>G</a:t>
            </a:r>
            <a:r>
              <a:rPr sz="3300" spc="-34" baseline="3723" dirty="0" smtClean="0">
                <a:latin typeface="Calibri"/>
                <a:cs typeface="Calibri"/>
              </a:rPr>
              <a:t>r</a:t>
            </a:r>
            <a:r>
              <a:rPr sz="3300" spc="0" baseline="3723" dirty="0" smtClean="0">
                <a:latin typeface="Calibri"/>
                <a:cs typeface="Calibri"/>
              </a:rPr>
              <a:t>oup, London</a:t>
            </a:r>
            <a:r>
              <a:rPr sz="3300" spc="-4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and</a:t>
            </a:r>
            <a:r>
              <a:rPr sz="3300" spc="-43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N</a:t>
            </a:r>
            <a:r>
              <a:rPr sz="3300" spc="-19" baseline="3723" dirty="0" smtClean="0">
                <a:latin typeface="Calibri"/>
                <a:cs typeface="Calibri"/>
              </a:rPr>
              <a:t>e</a:t>
            </a:r>
            <a:r>
              <a:rPr sz="3300" spc="0" baseline="3723" dirty="0" smtClean="0">
                <a:latin typeface="Calibri"/>
                <a:cs typeface="Calibri"/>
              </a:rPr>
              <a:t>w</a:t>
            </a:r>
            <a:r>
              <a:rPr sz="3300" spc="19" baseline="3723" dirty="0" smtClean="0">
                <a:latin typeface="Calibri"/>
                <a:cs typeface="Calibri"/>
              </a:rPr>
              <a:t> </a:t>
            </a:r>
            <a:r>
              <a:rPr sz="3300" spc="-169" baseline="3723" dirty="0" smtClean="0">
                <a:latin typeface="Calibri"/>
                <a:cs typeface="Calibri"/>
              </a:rPr>
              <a:t>Y</a:t>
            </a:r>
            <a:r>
              <a:rPr sz="3300" spc="0" baseline="3723" dirty="0" smtClean="0">
                <a:latin typeface="Calibri"/>
                <a:cs typeface="Calibri"/>
              </a:rPr>
              <a:t>ork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137479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2826327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515175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204404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893252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506"/>
          </a:xfrm>
        </p:spPr>
        <p:txBody>
          <a:bodyPr>
            <a:no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ΗΓΕΣΙΑ</a:t>
            </a:r>
            <a:b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endParaRPr lang="el-GR" sz="5400" b="1" baseline="3413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59408"/>
          </a:xfrm>
        </p:spPr>
        <p:txBody>
          <a:bodyPr>
            <a:normAutofit/>
          </a:bodyPr>
          <a:lstStyle/>
          <a:p>
            <a:pPr marL="12700" marR="55810">
              <a:lnSpc>
                <a:spcPct val="101725"/>
              </a:lnSpc>
              <a:spcBef>
                <a:spcPts val="543"/>
              </a:spcBef>
              <a:buNone/>
            </a:pPr>
            <a:endParaRPr lang="el-GR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pPr marL="12700" marR="55810">
              <a:lnSpc>
                <a:spcPct val="101725"/>
              </a:lnSpc>
              <a:spcBef>
                <a:spcPts val="543"/>
              </a:spcBef>
              <a:buNone/>
            </a:pPr>
            <a:r>
              <a:rPr lang="el-G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Τυπική Ηγεσία</a:t>
            </a:r>
          </a:p>
          <a:p>
            <a:pPr marL="12700" algn="just">
              <a:lnSpc>
                <a:spcPct val="101725"/>
              </a:lnSpc>
              <a:spcBef>
                <a:spcPts val="543"/>
              </a:spcBef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Ασκείται από άτομα τα οποία έχουν διοριστεί ή εκλεγεί σε θέσεις επίσημης εξουσίας στους οργανισμούς.</a:t>
            </a:r>
          </a:p>
          <a:p>
            <a:pPr marL="12700">
              <a:lnSpc>
                <a:spcPct val="101725"/>
              </a:lnSpc>
              <a:spcBef>
                <a:spcPts val="543"/>
              </a:spcBef>
              <a:buNone/>
            </a:pPr>
            <a:endParaRPr lang="el-GR" sz="4400" b="1" baseline="3413" dirty="0" smtClean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43"/>
              </a:spcBef>
              <a:buNone/>
            </a:pPr>
            <a:r>
              <a:rPr lang="el-G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Άτ</a:t>
            </a:r>
            <a:r>
              <a:rPr lang="el-GR" b="1" i="1" spc="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υ</a:t>
            </a:r>
            <a:r>
              <a:rPr lang="el-G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πη</a:t>
            </a:r>
            <a:r>
              <a:rPr lang="el-GR" b="1" i="1" spc="-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l-G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Η</a:t>
            </a:r>
            <a:r>
              <a:rPr lang="el-GR" b="1" i="1" spc="-19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γε</a:t>
            </a:r>
            <a:r>
              <a:rPr lang="el-GR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σία</a:t>
            </a:r>
          </a:p>
          <a:p>
            <a:pPr marL="12700" marR="45720" algn="just">
              <a:spcBef>
                <a:spcPts val="543"/>
              </a:spcBef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Ασκείται από άτομα τα οποία είναι σε θέση να ασκούν επιρροή λόγω των ειδικών δεξιοτήτων ή της ικανότητας τους να καλύπτουν τις ανάγκες άλλων</a:t>
            </a:r>
          </a:p>
          <a:p>
            <a:pPr marL="12700">
              <a:lnSpc>
                <a:spcPct val="101725"/>
              </a:lnSpc>
              <a:spcBef>
                <a:spcPts val="543"/>
              </a:spcBef>
              <a:buNone/>
            </a:pPr>
            <a:endParaRPr lang="el-GR" sz="3200" dirty="0" smtClean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43"/>
              </a:spcBef>
              <a:buNone/>
            </a:pPr>
            <a:endParaRPr lang="el-GR" dirty="0"/>
          </a:p>
        </p:txBody>
      </p:sp>
      <p:sp>
        <p:nvSpPr>
          <p:cNvPr id="4" name="object 13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13"/>
          <p:cNvSpPr/>
          <p:nvPr/>
        </p:nvSpPr>
        <p:spPr>
          <a:xfrm>
            <a:off x="0" y="60960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951706"/>
          </a:xfrm>
        </p:spPr>
        <p:txBody>
          <a:bodyPr>
            <a:normAutofit/>
          </a:bodyPr>
          <a:lstStyle/>
          <a:p>
            <a:r>
              <a:rPr lang="el-GR" sz="4800" b="1" baseline="3413" dirty="0" smtClean="0">
                <a:solidFill>
                  <a:srgbClr val="FFFF0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ΑΚΟΛΟΥΘΙΑ (ΑΚΟΛΟΥΘΟΣ/ΥΦΙΣΤΑΜΕΝΟΣ</a:t>
            </a:r>
            <a:r>
              <a:rPr lang="el-GR" sz="4800" b="1" baseline="3413" dirty="0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lang="el-GR" sz="4800" b="1" dirty="0"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5029200"/>
          </a:xfrm>
        </p:spPr>
        <p:txBody>
          <a:bodyPr/>
          <a:lstStyle/>
          <a:p>
            <a:pPr marL="12700" algn="just">
              <a:spcBef>
                <a:spcPts val="127"/>
              </a:spcBef>
              <a:buClr>
                <a:srgbClr val="FF0000"/>
              </a:buClr>
              <a:buSzPct val="100000"/>
            </a:pPr>
            <a:r>
              <a:rPr lang="el-GR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Ακολουθία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είναι μια διαδικασία μέσω της οποίας τα άτομα επιλέγουν πως θα συναναστραφούν με τους ηγέτες για τη συμπαραγωγή της ηγεσίας και αποτελεσμάτων της.</a:t>
            </a:r>
          </a:p>
          <a:p>
            <a:pPr marL="12700">
              <a:lnSpc>
                <a:spcPts val="2545"/>
              </a:lnSpc>
              <a:spcBef>
                <a:spcPts val="127"/>
              </a:spcBef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ts val="2545"/>
              </a:lnSpc>
              <a:spcBef>
                <a:spcPts val="127"/>
              </a:spcBef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marL="12700" marR="45765">
              <a:lnSpc>
                <a:spcPct val="101725"/>
              </a:lnSpc>
              <a:spcBef>
                <a:spcPts val="540"/>
              </a:spcBef>
              <a:buClr>
                <a:srgbClr val="FF0000"/>
              </a:buClr>
              <a:buSzPct val="100000"/>
            </a:pPr>
            <a:r>
              <a:rPr lang="el-GR" sz="2400" i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Μπορεί να έχει πολλές μορφές:</a:t>
            </a:r>
          </a:p>
          <a:p>
            <a:pPr marL="12700" marR="45765" algn="just">
              <a:lnSpc>
                <a:spcPct val="101725"/>
              </a:lnSpc>
              <a:spcBef>
                <a:spcPts val="658"/>
              </a:spcBef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α) Μπορεί να κυριαρχεί σε μεγάλο βαθμό ο ηγέτης, </a:t>
            </a:r>
            <a:r>
              <a:rPr lang="el-GR" sz="2400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με παθητικούς ακολούθους οι οποίοι συμμορφώνονται και υπακούν</a:t>
            </a:r>
          </a:p>
          <a:p>
            <a:pPr marL="12700" marR="45765" algn="just">
              <a:lnSpc>
                <a:spcPct val="101725"/>
              </a:lnSpc>
              <a:spcBef>
                <a:spcPts val="528"/>
              </a:spcBef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β) Μπορεί να είναι </a:t>
            </a:r>
            <a:r>
              <a:rPr lang="el-GR" sz="2400" b="1" i="1" dirty="0" smtClean="0">
                <a:latin typeface="Arial" pitchFamily="34" charset="0"/>
                <a:cs typeface="Arial" pitchFamily="34" charset="0"/>
              </a:rPr>
              <a:t>συνεταιρισμός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στον οποίο ο ηγέτης και ακόλουθοι </a:t>
            </a:r>
            <a:r>
              <a:rPr lang="el-GR" sz="2400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συνεργάζονται για την παραγωγή αποτελεσμάτων ηγεσίας.</a:t>
            </a:r>
          </a:p>
          <a:p>
            <a:pPr>
              <a:buNone/>
            </a:pPr>
            <a:endParaRPr lang="el-GR" sz="2000" dirty="0" smtClean="0">
              <a:latin typeface="Calibri"/>
              <a:cs typeface="Calibri"/>
            </a:endParaRPr>
          </a:p>
          <a:p>
            <a:pPr>
              <a:buNone/>
            </a:pPr>
            <a:endParaRPr lang="el-GR" dirty="0"/>
          </a:p>
        </p:txBody>
      </p:sp>
      <p:sp>
        <p:nvSpPr>
          <p:cNvPr id="4" name="object 13"/>
          <p:cNvSpPr/>
          <p:nvPr/>
        </p:nvSpPr>
        <p:spPr>
          <a:xfrm>
            <a:off x="0" y="126682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13"/>
          <p:cNvSpPr/>
          <p:nvPr/>
        </p:nvSpPr>
        <p:spPr>
          <a:xfrm>
            <a:off x="0" y="63246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27906"/>
          </a:xfrm>
        </p:spPr>
        <p:txBody>
          <a:bodyPr>
            <a:norm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ΔΙΤΤΟΣ ΡΟΛΟΣ ΤΟΥ ΗΓΕΤΗ</a:t>
            </a:r>
            <a:endParaRPr lang="el-GR" sz="5400" b="1" baseline="3413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object 13"/>
          <p:cNvSpPr>
            <a:spLocks noGrp="1"/>
          </p:cNvSpPr>
          <p:nvPr>
            <p:ph idx="1"/>
          </p:nvPr>
        </p:nvSpPr>
        <p:spPr>
          <a:xfrm>
            <a:off x="457200" y="2590800"/>
            <a:ext cx="3810000" cy="2057400"/>
          </a:xfrm>
          <a:custGeom>
            <a:avLst/>
            <a:gdLst/>
            <a:ahLst/>
            <a:cxnLst/>
            <a:rect l="l" t="t" r="r" b="b"/>
            <a:pathLst>
              <a:path w="4611624" h="2305812">
                <a:moveTo>
                  <a:pt x="0" y="230631"/>
                </a:moveTo>
                <a:lnTo>
                  <a:pt x="0" y="2075179"/>
                </a:lnTo>
                <a:lnTo>
                  <a:pt x="764" y="2094098"/>
                </a:lnTo>
                <a:lnTo>
                  <a:pt x="11755" y="2148084"/>
                </a:lnTo>
                <a:lnTo>
                  <a:pt x="34547" y="2196675"/>
                </a:lnTo>
                <a:lnTo>
                  <a:pt x="67537" y="2238268"/>
                </a:lnTo>
                <a:lnTo>
                  <a:pt x="109122" y="2271262"/>
                </a:lnTo>
                <a:lnTo>
                  <a:pt x="157701" y="2294056"/>
                </a:lnTo>
                <a:lnTo>
                  <a:pt x="211670" y="2305047"/>
                </a:lnTo>
                <a:lnTo>
                  <a:pt x="230581" y="2305812"/>
                </a:lnTo>
                <a:lnTo>
                  <a:pt x="4380992" y="2305812"/>
                </a:lnTo>
                <a:lnTo>
                  <a:pt x="4436417" y="2299110"/>
                </a:lnTo>
                <a:lnTo>
                  <a:pt x="4486983" y="2280072"/>
                </a:lnTo>
                <a:lnTo>
                  <a:pt x="4531087" y="2250301"/>
                </a:lnTo>
                <a:lnTo>
                  <a:pt x="4567127" y="2211396"/>
                </a:lnTo>
                <a:lnTo>
                  <a:pt x="4593500" y="2164960"/>
                </a:lnTo>
                <a:lnTo>
                  <a:pt x="4608605" y="2112594"/>
                </a:lnTo>
                <a:lnTo>
                  <a:pt x="4611624" y="2075179"/>
                </a:lnTo>
                <a:lnTo>
                  <a:pt x="4611624" y="230631"/>
                </a:lnTo>
                <a:lnTo>
                  <a:pt x="4604921" y="175206"/>
                </a:lnTo>
                <a:lnTo>
                  <a:pt x="4585882" y="124640"/>
                </a:lnTo>
                <a:lnTo>
                  <a:pt x="4556108" y="80536"/>
                </a:lnTo>
                <a:lnTo>
                  <a:pt x="4517203" y="44496"/>
                </a:lnTo>
                <a:lnTo>
                  <a:pt x="4470767" y="18123"/>
                </a:lnTo>
                <a:lnTo>
                  <a:pt x="4418403" y="3018"/>
                </a:lnTo>
                <a:lnTo>
                  <a:pt x="4380992" y="0"/>
                </a:lnTo>
                <a:lnTo>
                  <a:pt x="230581" y="0"/>
                </a:lnTo>
                <a:lnTo>
                  <a:pt x="175171" y="6702"/>
                </a:lnTo>
                <a:lnTo>
                  <a:pt x="124617" y="25741"/>
                </a:lnTo>
                <a:lnTo>
                  <a:pt x="80522" y="55515"/>
                </a:lnTo>
                <a:lnTo>
                  <a:pt x="44489" y="94420"/>
                </a:lnTo>
                <a:lnTo>
                  <a:pt x="18120" y="140856"/>
                </a:lnTo>
                <a:lnTo>
                  <a:pt x="3018" y="193220"/>
                </a:lnTo>
                <a:lnTo>
                  <a:pt x="0" y="230631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 anchor="t">
            <a:noAutofit/>
          </a:bodyPr>
          <a:lstStyle/>
          <a:p>
            <a:pPr algn="ctr">
              <a:buNone/>
            </a:pPr>
            <a:endParaRPr lang="el-GR" sz="4000" baseline="2925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l-GR" sz="4000" b="1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Οι ηγέτες υποκινούν τους εργαζόμενους</a:t>
            </a:r>
          </a:p>
        </p:txBody>
      </p:sp>
      <p:sp>
        <p:nvSpPr>
          <p:cNvPr id="5" name="object 12"/>
          <p:cNvSpPr/>
          <p:nvPr/>
        </p:nvSpPr>
        <p:spPr>
          <a:xfrm>
            <a:off x="4724400" y="2590800"/>
            <a:ext cx="3773424" cy="2057400"/>
          </a:xfrm>
          <a:custGeom>
            <a:avLst/>
            <a:gdLst/>
            <a:ahLst/>
            <a:cxnLst/>
            <a:rect l="l" t="t" r="r" b="b"/>
            <a:pathLst>
              <a:path w="4611624" h="2305812">
                <a:moveTo>
                  <a:pt x="0" y="230631"/>
                </a:moveTo>
                <a:lnTo>
                  <a:pt x="0" y="2075179"/>
                </a:lnTo>
                <a:lnTo>
                  <a:pt x="764" y="2094098"/>
                </a:lnTo>
                <a:lnTo>
                  <a:pt x="11757" y="2148084"/>
                </a:lnTo>
                <a:lnTo>
                  <a:pt x="34552" y="2196675"/>
                </a:lnTo>
                <a:lnTo>
                  <a:pt x="67548" y="2238268"/>
                </a:lnTo>
                <a:lnTo>
                  <a:pt x="109142" y="2271262"/>
                </a:lnTo>
                <a:lnTo>
                  <a:pt x="157731" y="2294056"/>
                </a:lnTo>
                <a:lnTo>
                  <a:pt x="211715" y="2305047"/>
                </a:lnTo>
                <a:lnTo>
                  <a:pt x="230631" y="2305812"/>
                </a:lnTo>
                <a:lnTo>
                  <a:pt x="4380992" y="2305812"/>
                </a:lnTo>
                <a:lnTo>
                  <a:pt x="4436417" y="2299110"/>
                </a:lnTo>
                <a:lnTo>
                  <a:pt x="4486983" y="2280072"/>
                </a:lnTo>
                <a:lnTo>
                  <a:pt x="4531087" y="2250301"/>
                </a:lnTo>
                <a:lnTo>
                  <a:pt x="4567127" y="2211396"/>
                </a:lnTo>
                <a:lnTo>
                  <a:pt x="4593500" y="2164960"/>
                </a:lnTo>
                <a:lnTo>
                  <a:pt x="4608605" y="2112594"/>
                </a:lnTo>
                <a:lnTo>
                  <a:pt x="4611624" y="2075179"/>
                </a:lnTo>
                <a:lnTo>
                  <a:pt x="4611624" y="230631"/>
                </a:lnTo>
                <a:lnTo>
                  <a:pt x="4604921" y="175206"/>
                </a:lnTo>
                <a:lnTo>
                  <a:pt x="4585882" y="124640"/>
                </a:lnTo>
                <a:lnTo>
                  <a:pt x="4556108" y="80536"/>
                </a:lnTo>
                <a:lnTo>
                  <a:pt x="4517203" y="44496"/>
                </a:lnTo>
                <a:lnTo>
                  <a:pt x="4470767" y="18123"/>
                </a:lnTo>
                <a:lnTo>
                  <a:pt x="4418403" y="3018"/>
                </a:lnTo>
                <a:lnTo>
                  <a:pt x="4380992" y="0"/>
                </a:lnTo>
                <a:lnTo>
                  <a:pt x="230631" y="0"/>
                </a:lnTo>
                <a:lnTo>
                  <a:pt x="175206" y="6702"/>
                </a:lnTo>
                <a:lnTo>
                  <a:pt x="124640" y="25741"/>
                </a:lnTo>
                <a:lnTo>
                  <a:pt x="80536" y="55515"/>
                </a:lnTo>
                <a:lnTo>
                  <a:pt x="44496" y="94420"/>
                </a:lnTo>
                <a:lnTo>
                  <a:pt x="18123" y="140856"/>
                </a:lnTo>
                <a:lnTo>
                  <a:pt x="3018" y="193220"/>
                </a:lnTo>
                <a:lnTo>
                  <a:pt x="0" y="230631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marL="351297" marR="377499" algn="ctr">
              <a:lnSpc>
                <a:spcPts val="2950"/>
              </a:lnSpc>
              <a:spcBef>
                <a:spcPts val="147"/>
              </a:spcBef>
            </a:pPr>
            <a:r>
              <a:rPr lang="el-GR" sz="4000" b="1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Οι</a:t>
            </a:r>
            <a:r>
              <a:rPr lang="el-GR" sz="4000" b="1" spc="-26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4000" b="1" spc="-50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η</a:t>
            </a:r>
            <a:r>
              <a:rPr lang="el-GR" sz="4000" b="1" spc="-9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γ</a:t>
            </a:r>
            <a:r>
              <a:rPr lang="el-GR" sz="4000" b="1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έτ</a:t>
            </a:r>
            <a:r>
              <a:rPr lang="el-GR" sz="4000" b="1" spc="-9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</a:t>
            </a:r>
            <a:r>
              <a:rPr lang="el-GR" sz="4000" b="1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ς</a:t>
            </a:r>
            <a:r>
              <a:rPr lang="el-GR" sz="4000" b="1" spc="-12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4000" b="1" spc="9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σ</a:t>
            </a:r>
            <a:r>
              <a:rPr lang="el-GR" sz="4000" b="1" spc="-29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χ</a:t>
            </a:r>
            <a:r>
              <a:rPr lang="el-GR" sz="4000" b="1" spc="-39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</a:t>
            </a:r>
            <a:r>
              <a:rPr lang="el-GR" sz="4000" b="1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διάζουν</a:t>
            </a:r>
            <a:endParaRPr lang="el-GR" sz="4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3075"/>
              </a:lnSpc>
              <a:spcBef>
                <a:spcPts val="6"/>
              </a:spcBef>
            </a:pPr>
            <a:r>
              <a:rPr lang="el-GR" sz="4000" b="1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αποδοτι</a:t>
            </a:r>
            <a:r>
              <a:rPr lang="el-GR" sz="4000" b="1" spc="-79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κ</a:t>
            </a:r>
            <a:r>
              <a:rPr lang="el-GR" sz="4000" b="1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ούς</a:t>
            </a:r>
            <a:r>
              <a:rPr lang="el-GR" sz="4000" b="1" spc="-148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4000" b="1" spc="4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ο</a:t>
            </a:r>
            <a:r>
              <a:rPr lang="el-GR" sz="4000" b="1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ργανισ</a:t>
            </a:r>
            <a:r>
              <a:rPr lang="el-GR" sz="4000" b="1" spc="-24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μ</a:t>
            </a:r>
            <a:r>
              <a:rPr lang="el-GR" sz="4000" b="1" baseline="292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ούς</a:t>
            </a:r>
            <a:endParaRPr sz="40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13"/>
          <p:cNvSpPr/>
          <p:nvPr/>
        </p:nvSpPr>
        <p:spPr>
          <a:xfrm>
            <a:off x="0" y="16002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13"/>
          <p:cNvSpPr/>
          <p:nvPr/>
        </p:nvSpPr>
        <p:spPr>
          <a:xfrm>
            <a:off x="0" y="59436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267494"/>
            <a:ext cx="8686800" cy="1256506"/>
          </a:xfrm>
        </p:spPr>
        <p:txBody>
          <a:bodyPr>
            <a:norm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54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ΗΓΕΣΙΑ  - ΔΙΟΙΚΗΣΗ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41323">
              <a:spcBef>
                <a:spcPts val="127"/>
              </a:spcBef>
              <a:buClr>
                <a:srgbClr val="FFFF00"/>
              </a:buClr>
              <a:buSzPct val="100000"/>
              <a:buFont typeface="Wingdings" pitchFamily="2" charset="2"/>
              <a:buChar char="v"/>
            </a:pPr>
            <a:r>
              <a:rPr lang="el-GR" sz="2600" dirty="0" smtClean="0">
                <a:latin typeface="Calibri"/>
                <a:cs typeface="Calibri"/>
              </a:rPr>
              <a:t>Η ηγεσία δεν λαμβάνει χώρα απαραιτήτως στο πλαίσιο της ιεραρχικής δομής της οργάνωσης.</a:t>
            </a:r>
          </a:p>
          <a:p>
            <a:pPr marL="12700" marR="41323">
              <a:lnSpc>
                <a:spcPts val="2545"/>
              </a:lnSpc>
              <a:spcBef>
                <a:spcPts val="127"/>
              </a:spcBef>
              <a:buClr>
                <a:srgbClr val="FFFF00"/>
              </a:buClr>
              <a:buSzPct val="100000"/>
              <a:buFont typeface="Wingdings" pitchFamily="2" charset="2"/>
              <a:buChar char="v"/>
            </a:pPr>
            <a:endParaRPr lang="el-GR" sz="2600" dirty="0" smtClean="0">
              <a:latin typeface="Calibri"/>
              <a:cs typeface="Calibri"/>
            </a:endParaRPr>
          </a:p>
          <a:p>
            <a:pPr marL="12700" marR="55810">
              <a:lnSpc>
                <a:spcPts val="2590"/>
              </a:lnSpc>
              <a:spcBef>
                <a:spcPts val="2"/>
              </a:spcBef>
              <a:buClr>
                <a:srgbClr val="FFFF00"/>
              </a:buClr>
              <a:buSzPct val="100000"/>
              <a:buFont typeface="Wingdings" pitchFamily="2" charset="2"/>
              <a:buChar char="v"/>
            </a:pPr>
            <a:endParaRPr lang="el-GR" sz="2600" dirty="0" smtClean="0">
              <a:latin typeface="Calibri"/>
              <a:cs typeface="Calibri"/>
            </a:endParaRPr>
          </a:p>
          <a:p>
            <a:pPr marL="12700" marR="41323">
              <a:spcBef>
                <a:spcPts val="127"/>
              </a:spcBef>
              <a:buClr>
                <a:srgbClr val="FFFF00"/>
              </a:buClr>
              <a:buSzPct val="100000"/>
              <a:buFont typeface="Wingdings" pitchFamily="2" charset="2"/>
              <a:buChar char="v"/>
            </a:pPr>
            <a:r>
              <a:rPr lang="el-GR" sz="2600" dirty="0" smtClean="0">
                <a:latin typeface="Calibri"/>
                <a:cs typeface="Calibri"/>
              </a:rPr>
              <a:t>Αναπτύσσεται σε διαφορετικά επίπεδα και μπορεί να εκδηλωθεί με πολλούς τρόπους.</a:t>
            </a:r>
          </a:p>
          <a:p>
            <a:pPr marL="12700" marR="41323">
              <a:lnSpc>
                <a:spcPts val="2545"/>
              </a:lnSpc>
              <a:spcBef>
                <a:spcPts val="127"/>
              </a:spcBef>
              <a:buClr>
                <a:srgbClr val="FFFF00"/>
              </a:buClr>
              <a:buSzPct val="100000"/>
              <a:buFont typeface="Wingdings" pitchFamily="2" charset="2"/>
              <a:buChar char="v"/>
            </a:pPr>
            <a:endParaRPr lang="el-GR" sz="2600" dirty="0" smtClean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40"/>
              </a:spcBef>
              <a:buClr>
                <a:srgbClr val="FFFF00"/>
              </a:buClr>
              <a:buSzPct val="100000"/>
              <a:buNone/>
            </a:pPr>
            <a:endParaRPr lang="el-GR" sz="2600" dirty="0" smtClean="0">
              <a:latin typeface="Calibri"/>
              <a:cs typeface="Calibri"/>
            </a:endParaRPr>
          </a:p>
          <a:p>
            <a:pPr marL="12700" marR="41323">
              <a:spcBef>
                <a:spcPts val="127"/>
              </a:spcBef>
              <a:buClr>
                <a:srgbClr val="FFFF00"/>
              </a:buClr>
              <a:buSzPct val="100000"/>
              <a:buFont typeface="Wingdings" pitchFamily="2" charset="2"/>
              <a:buChar char="v"/>
            </a:pPr>
            <a:r>
              <a:rPr lang="el-GR" sz="2600" dirty="0" smtClean="0">
                <a:latin typeface="Calibri"/>
                <a:cs typeface="Calibri"/>
              </a:rPr>
              <a:t>Πολλοί άνθρωποι λειτουργούν ως ηγέτες χωρίς να τους έχει ανατεθεί ποτέ αυτός ο ρόλος ξεκάθαρα.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object 13"/>
          <p:cNvSpPr/>
          <p:nvPr/>
        </p:nvSpPr>
        <p:spPr>
          <a:xfrm>
            <a:off x="0" y="14478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13"/>
          <p:cNvSpPr/>
          <p:nvPr/>
        </p:nvSpPr>
        <p:spPr>
          <a:xfrm>
            <a:off x="0" y="60198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04106"/>
          </a:xfrm>
        </p:spPr>
        <p:txBody>
          <a:bodyPr>
            <a:normAutofit/>
          </a:bodyPr>
          <a:lstStyle/>
          <a:p>
            <a:pPr marL="12700" algn="ctr">
              <a:lnSpc>
                <a:spcPts val="4170"/>
              </a:lnSpc>
              <a:spcBef>
                <a:spcPts val="208"/>
              </a:spcBef>
            </a:pPr>
            <a:r>
              <a:rPr lang="el-GR" sz="4600" b="1" baseline="3413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ΗΓΕΣΙΑ- ΔΙΟΙΚΗΣΗ (ΔΙΑΦΟΡΕΤΙΚΕΣ ΕΝΝΟΙΕΣ)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828800"/>
            <a:ext cx="883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bject 13"/>
          <p:cNvSpPr/>
          <p:nvPr/>
        </p:nvSpPr>
        <p:spPr>
          <a:xfrm>
            <a:off x="0" y="13716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13"/>
          <p:cNvSpPr/>
          <p:nvPr/>
        </p:nvSpPr>
        <p:spPr>
          <a:xfrm>
            <a:off x="0" y="63246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50800">
            <a:solidFill>
              <a:srgbClr val="99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679</TotalTime>
  <Words>2025</Words>
  <Application>Microsoft Office PowerPoint</Application>
  <PresentationFormat>Προβολή στην οθόνη (4:3)</PresentationFormat>
  <Paragraphs>395</Paragraphs>
  <Slides>42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42</vt:i4>
      </vt:variant>
    </vt:vector>
  </HeadingPairs>
  <TitlesOfParts>
    <vt:vector size="43" baseType="lpstr">
      <vt:lpstr>Ζωντάνια</vt:lpstr>
      <vt:lpstr>ΟΡΓΑΝΩΣΗ ΚΑΙ ΔΙΟΙΚΗΣΗ ΤΟΥ ΑΘΛΗΤΙΣΜΟΥ</vt:lpstr>
      <vt:lpstr>Διαφάνεια 2</vt:lpstr>
      <vt:lpstr>Διαφάνεια 3</vt:lpstr>
      <vt:lpstr>Διαφάνεια 4</vt:lpstr>
      <vt:lpstr> ΗΓΕΣΙΑ </vt:lpstr>
      <vt:lpstr>ΑΚΟΛΟΥΘΙΑ (ΑΚΟΛΟΥΘΟΣ/ΥΦΙΣΤΑΜΕΝΟΣ)</vt:lpstr>
      <vt:lpstr>ΔΙΤΤΟΣ ΡΟΛΟΣ ΤΟΥ ΗΓΕΤΗ</vt:lpstr>
      <vt:lpstr>ΗΓΕΣΙΑ  - ΔΙΟΙΚΗΣΗ</vt:lpstr>
      <vt:lpstr>ΗΓΕΣΙΑ- ΔΙΟΙΚΗΣΗ (ΔΙΑΦΟΡΕΤΙΚΕΣ ΕΝΝΟΙΕΣ)</vt:lpstr>
      <vt:lpstr>     ΔΙΑΦΟΡΕΣ ΗΓΕΣΙΑ &amp; ΜΑΝΑΤΖΜΕΝΤ  </vt:lpstr>
      <vt:lpstr>ΔΙΑΚΡΙΣΗ ΜΑΝΑΤΖΕΡ - ΗΓΕΤΗ</vt:lpstr>
      <vt:lpstr> ΗΓΕΣΙΑ ΕΝΑΝΤΙ ΔΙΟΙΚΗΣΗΣ </vt:lpstr>
      <vt:lpstr>Διαφάνεια 13</vt:lpstr>
      <vt:lpstr>  ΧΑΡΑΚΤΗΡΙΣΤΙΚΑ  ΠΕΤΥΧΗΜΕΝΗΣ ΗΓΕΣΙΑΣ  </vt:lpstr>
      <vt:lpstr>Διαφάνεια 15</vt:lpstr>
      <vt:lpstr> ΑΠΟΤΕΛΕΣΜΑΤΙΚΗ ΗΓΕΣΙΑ </vt:lpstr>
      <vt:lpstr>Διαφάνεια 17</vt:lpstr>
      <vt:lpstr> ΤΥΠΟΙ  ΗΓΕΣΙΑΣ </vt:lpstr>
      <vt:lpstr>ΤΥΠΟΙ  ΗΓΕΣΙΑΣ</vt:lpstr>
      <vt:lpstr>ΤΥΠΟΙ  ΗΓΕΣΙΑΣ</vt:lpstr>
      <vt:lpstr>Διαφάνεια 21</vt:lpstr>
      <vt:lpstr>Διαφάνεια 22</vt:lpstr>
      <vt:lpstr>Διαφάνεια 23</vt:lpstr>
      <vt:lpstr>Διαφάνεια 24</vt:lpstr>
      <vt:lpstr>Διαφάνεια 25</vt:lpstr>
      <vt:lpstr> ΘΕΩΡΙΕΣ ΗΓΕΣΙΑΣ </vt:lpstr>
      <vt:lpstr>  ΘΕΩΡΙΕΣ ΗΓΕΣΙΑΣ </vt:lpstr>
      <vt:lpstr>Διαφάνεια 28</vt:lpstr>
      <vt:lpstr>Διαφάνεια 29</vt:lpstr>
      <vt:lpstr>Διαφάνεια 30</vt:lpstr>
      <vt:lpstr>  ΘΕΩΡΙΕΣ ΗΓΕΣΙΑΣ </vt:lpstr>
      <vt:lpstr>  ΘΕΩΡΙΕΣ ΗΓΕΣΙΑΣ 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  <vt:lpstr>Διαφάνεια 41</vt:lpstr>
      <vt:lpstr>Διαφάνεια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MATINA</dc:creator>
  <cp:lastModifiedBy>MATINA</cp:lastModifiedBy>
  <cp:revision>67</cp:revision>
  <dcterms:modified xsi:type="dcterms:W3CDTF">2024-05-22T11:05:49Z</dcterms:modified>
</cp:coreProperties>
</file>