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56" name="55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Ελεύθερη σχεδίαση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- Ελεύθερη σχεδίαση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- Ελεύθερη σχεδίαση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- Ελεύθερη σχεδίαση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- Ελεύθερη σχεδίαση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- Ελεύθερη σχεδίαση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- Ελεύθερη σχεδίαση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- Ελεύθερη σχεδίαση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- Ελεύθερη σχεδίαση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- Ελεύθερη σχεδίαση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- Ελεύθερη σχεδίαση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- Ελεύθερη σχεδίαση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- Ελεύθερη σχεδίαση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- Ελεύθερη σχεδίαση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- Ορθογώνιο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Ορθογώνιο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Ορθογώνιο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Ορθογώνιο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Ορθογώνιο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Ορθογώνιο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- Ευθεία γραμμή σύνδεσης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- Ομάδα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- Τίτλος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grpSp>
        <p:nvGrpSpPr>
          <p:cNvPr id="14" name="13 - Ομάδα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- Ομάδα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- Ορθογώνιο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AB8930-7097-4451-818D-E9BCCDA4E433}" type="datetimeFigureOut">
              <a:rPr lang="el-GR" smtClean="0"/>
              <a:pPr/>
              <a:t>10/4/2024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88CF33F-42F1-4D77-994B-43F150D4D2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2000240"/>
            <a:ext cx="8143932" cy="485776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ΣΥΜΒΟΥΛΕΥΤΙΚΗ ΠΡΟ ΚΥΗΣΗΣ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ΠΡΙΝ ΣΥΛΛΗΨΗ Η ΦΡΟΝΤΙΔΑ ΤΗΣ ΜΕΛΟΝΤΙΚΗΣ ΜΗΤΕΡΑΣ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ΤΕΣΤ ΠΑΠΑΝΙΚΟΛΑΟΥ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ΚΛΙΝΙΚΗ ΕΞΕΤΑΣΗ ΜΑΣΤΩΝ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ΒΑΡΟΣ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ΔΙΑΤΡΟΦΗ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ΑΣΚΗΣΗ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ΕΡΓΑΣΙΑ</a:t>
            </a:r>
          </a:p>
          <a:p>
            <a:pPr>
              <a:buFont typeface="Arial" pitchFamily="34" charset="0"/>
              <a:buChar char="•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1416738"/>
          </a:xfrm>
        </p:spPr>
        <p:txBody>
          <a:bodyPr/>
          <a:lstStyle/>
          <a:p>
            <a:r>
              <a:rPr lang="el-GR" dirty="0" smtClean="0"/>
              <a:t>ΣΥΜΒΟΥΛΕΥΤΙΚΗ-ΠΡΟΓΕΝΝΗΤΙΚΗ ΦΡΟΝΤΙΔΑ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937064" cy="5220600"/>
          </a:xfrm>
        </p:spPr>
        <p:txBody>
          <a:bodyPr/>
          <a:lstStyle/>
          <a:p>
            <a:r>
              <a:rPr lang="el-GR" sz="2800" dirty="0" smtClean="0"/>
              <a:t>ΤΙ ΠΡΕΠΕΙ ΝΑ ΚΑΤΑΝΑΛΩΝΕΙ</a:t>
            </a:r>
          </a:p>
          <a:p>
            <a:endParaRPr lang="el-GR" dirty="0" smtClean="0"/>
          </a:p>
          <a:p>
            <a:r>
              <a:rPr lang="el-GR" dirty="0" smtClean="0"/>
              <a:t>ΛΑΧΑΝΙΚΑ</a:t>
            </a:r>
          </a:p>
          <a:p>
            <a:r>
              <a:rPr lang="el-GR" dirty="0" smtClean="0"/>
              <a:t>ΦΡΟΥΤΑ</a:t>
            </a:r>
          </a:p>
          <a:p>
            <a:r>
              <a:rPr lang="el-GR" dirty="0" smtClean="0"/>
              <a:t>ΨΩΜΙ</a:t>
            </a:r>
          </a:p>
          <a:p>
            <a:r>
              <a:rPr lang="el-GR" dirty="0" smtClean="0"/>
              <a:t>ΔΗΜΗΤΡΙΑΚΑ</a:t>
            </a:r>
          </a:p>
          <a:p>
            <a:r>
              <a:rPr lang="el-GR" dirty="0" smtClean="0"/>
              <a:t>ΓΑΛΑ</a:t>
            </a:r>
          </a:p>
          <a:p>
            <a:r>
              <a:rPr lang="el-GR" dirty="0" smtClean="0"/>
              <a:t>ΓΑΛΑΚΤΟΚΟΜΙΚΑ</a:t>
            </a:r>
          </a:p>
          <a:p>
            <a:r>
              <a:rPr lang="el-GR" dirty="0" smtClean="0"/>
              <a:t>ΑΠΑΧΟ ΚΡΕΑΣ</a:t>
            </a:r>
          </a:p>
          <a:p>
            <a:r>
              <a:rPr lang="el-GR" dirty="0" smtClean="0"/>
              <a:t>ΨΑΡΙ</a:t>
            </a:r>
          </a:p>
          <a:p>
            <a:r>
              <a:rPr lang="el-GR" dirty="0" smtClean="0"/>
              <a:t>ΑΦΘΟΝΑ ΥΓΡΑ</a:t>
            </a:r>
          </a:p>
          <a:p>
            <a:r>
              <a:rPr lang="el-GR" dirty="0" smtClean="0"/>
              <a:t>ΦΥΛΛΙΚΟ ΟΞΥ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ΔΙΑΤΡΟΦΗ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20600"/>
          </a:xfrm>
        </p:spPr>
        <p:txBody>
          <a:bodyPr/>
          <a:lstStyle/>
          <a:p>
            <a:r>
              <a:rPr lang="el-GR" sz="3600" dirty="0" smtClean="0"/>
              <a:t>ΑΛΚΟΟΛ</a:t>
            </a:r>
          </a:p>
          <a:p>
            <a:r>
              <a:rPr lang="el-GR" sz="3600" dirty="0" smtClean="0"/>
              <a:t>ΚΑΦΕΙΝΗ</a:t>
            </a:r>
          </a:p>
          <a:p>
            <a:r>
              <a:rPr lang="el-GR" sz="3600" dirty="0" smtClean="0"/>
              <a:t>ΖΑΧΑΡΗ</a:t>
            </a:r>
          </a:p>
          <a:p>
            <a:r>
              <a:rPr lang="el-GR" sz="3600" dirty="0" smtClean="0"/>
              <a:t>ΑΛΑΤΙ</a:t>
            </a:r>
          </a:p>
          <a:p>
            <a:r>
              <a:rPr lang="el-GR" sz="3600" dirty="0" smtClean="0"/>
              <a:t>ΚΕΚΟΡΕΣΜΕΝΑ ΛΙΠΗ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ΠΕΡΙΟΡΙΣΜΟΣ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294254" cy="550632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sz="2400" dirty="0" smtClean="0"/>
              <a:t>ΝΑΙ ΣΤΗ ΣΥΣΤΗΜΑΤΙΚΗ-ΕΝΣΩΜΑΤΩΜΕΝΗ ΣΤΗΝ ΚΑΘΗΜΕΡΙΝΟΤΗΤΑ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ΓΡΗΓΟΡΟ ΒΑΔΙΣΜΑ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ΤΡΕΞΙΜΟ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ΣΚΑΛΑ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ΕΞΑΣΦΑΛΙΖΕΙ ΕΛΑΤΤΩΣΗ ΒΑΡΟΥΣ,ΑΡΤΗΡΙΑΚΗΣ ΠΙΕΣΗΣ,ΒΕΛΤΙΩΣΗ ΚΑΡΔΙΟΑΝΑΠΝΕΥΣΤΙΚΗΣ ΛΕΙΤΟΥΡΓΙΑΣ,ΨΥΧΙΚΗ ΙΣΟΡΡΟΠΙΑ,ΑΥΤΟΠΕΠΟΙΘΗΣΗ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ΤΟΝΙΖΟΥΜΕ ΤΑ ΟΦΕΛΗ</a:t>
            </a:r>
          </a:p>
          <a:p>
            <a:pPr>
              <a:buFont typeface="Arial" pitchFamily="34" charset="0"/>
              <a:buChar char="•"/>
            </a:pPr>
            <a:r>
              <a:rPr lang="el-GR" sz="2400" dirty="0" smtClean="0">
                <a:solidFill>
                  <a:srgbClr val="FFFF00"/>
                </a:solidFill>
              </a:rPr>
              <a:t>ΔΕΝ ΕΠΙΧΕΙΡΟΥΝ ΝΕΕΣ ΕΠΙΠΟΝΕΣ ΑΣΚΗΣΕΙΣ,ΓΥΝΑΙΚΕΣ ΠΟΥ ΔΕΝ ΕΧΟΥΝ ΣΥΝΗΘΙΣΕΙ ΤΗ ΣΥΣΤΗΜΑΤΙΚΗ ΑΣΚΗΣΗ ΠΡΙΝ ΤΗΝ ΚΥΗΣΗ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437098" cy="5292038"/>
          </a:xfrm>
        </p:spPr>
        <p:txBody>
          <a:bodyPr/>
          <a:lstStyle/>
          <a:p>
            <a:pPr marL="512064" indent="-457200">
              <a:buFont typeface="Arial" pitchFamily="34" charset="0"/>
              <a:buChar char="•"/>
            </a:pPr>
            <a:r>
              <a:rPr lang="el-GR" sz="3200" dirty="0" smtClean="0"/>
              <a:t>Η ΕΠΙΔΡΑΣΗ ΕΞΑΡΤΑΤΑΙ</a:t>
            </a:r>
          </a:p>
          <a:p>
            <a:pPr marL="512064" indent="-457200">
              <a:buFont typeface="+mj-lt"/>
              <a:buAutoNum type="arabicPeriod"/>
            </a:pPr>
            <a:r>
              <a:rPr lang="el-GR" sz="3200" dirty="0" smtClean="0"/>
              <a:t>ΧΩΡΟ(ΒΙΟΜΗΧΑΝΙΕΣ ΓΥΑΛΙΟΥ,ΚΑΘΑΡΙΣΤΗΡΙΑ,ΧΕΙΡΟΥΡΓΕΙΑ)</a:t>
            </a:r>
          </a:p>
          <a:p>
            <a:pPr marL="512064" indent="-457200">
              <a:buFont typeface="+mj-lt"/>
              <a:buAutoNum type="arabicPeriod"/>
            </a:pPr>
            <a:r>
              <a:rPr lang="el-GR" sz="3200" dirty="0" smtClean="0"/>
              <a:t>ΩΡΕΣ</a:t>
            </a:r>
          </a:p>
          <a:p>
            <a:pPr marL="512064" indent="-457200">
              <a:buFont typeface="+mj-lt"/>
              <a:buAutoNum type="arabicPeriod"/>
            </a:pPr>
            <a:r>
              <a:rPr lang="el-GR" sz="3200" dirty="0" smtClean="0"/>
              <a:t>ΚΑΘΗΚΟΝΤΑ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l-GR" sz="3200" dirty="0" smtClean="0">
                <a:solidFill>
                  <a:srgbClr val="FFFF00"/>
                </a:solidFill>
              </a:rPr>
              <a:t>ΠΑΡΑΤΕΤΑΜΕΝΗ ΟΡΘΟΣΤΑΣΙΑ&gt;7 ΩΡΩΝ ΑΥΞΑΝΕΙ ΤΟΝ ΚΙΝΔΥΝΟ ΣΕ ΙΣΤΟΡΙΚΟ ΑΠΟΒΟΛΩΝ</a:t>
            </a:r>
          </a:p>
          <a:p>
            <a:pPr marL="512064" indent="-457200">
              <a:buFont typeface="Arial" pitchFamily="34" charset="0"/>
              <a:buChar char="•"/>
            </a:pPr>
            <a:r>
              <a:rPr lang="el-GR" sz="3200" dirty="0" smtClean="0">
                <a:solidFill>
                  <a:schemeClr val="tx1"/>
                </a:solidFill>
              </a:rPr>
              <a:t>ΕΞΑΤΟΜΙΚΕΥΜΕΝΗ ΣΥΜΒΟΥΛΗ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ΕΡΓΑΣΙΑ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85786" y="1928802"/>
            <a:ext cx="7929618" cy="471490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ΕΛΑΤΤΩΝΕΙ ΝΕΟΓΝΙΚΗ ΘΝΗΣΙΜΟΤΗΤΑ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ΕΞΑΣΦΑΛΙΣΗ ΥΓΕΙΑΣ ΜΗΤΕΡΑΣ-ΠΑΙΔΙΟΥ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ΕΓΚΑΙΡΗ ΑΝΙΧΝΕΥΣΗ ΠΑΡΑΓΟΝΤΑ ΚΙΝΔΥΝΟΥ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ΧΩΡΙΣ ΠΡΟΓΕΝΝΗΤΙΚΗ ΦΡΟΝΤΙΔΑ ΜΕΓΑΛΥΤΕΡΗ ΠΙΘΑΝΟΤΗΤΑ ΧΕΙΡΟΤΕΡΗΣ ΕΞΕΛΙΞΗΣ</a:t>
            </a:r>
          </a:p>
          <a:p>
            <a:pPr>
              <a:buFont typeface="Arial" pitchFamily="34" charset="0"/>
              <a:buChar char="•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1130986"/>
          </a:xfrm>
        </p:spPr>
        <p:txBody>
          <a:bodyPr/>
          <a:lstStyle/>
          <a:p>
            <a:r>
              <a:rPr lang="el-GR" dirty="0" smtClean="0"/>
              <a:t>ΚΑΤΕΥΘΥΝΣΕΙΣ ΠΡΟΓΕΝΝΗΤΙΚΗΣ ΦΡΟΝΤΙΔΑΣ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2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ΜΑΙΕΥΤΗΡΕΣ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ΜΕ ΒΑΘΙΕΣ ΓΝΩΣΕΙΣ+ΙΚΑΝΟΤΗΤΕΣ ΟΙ ΜΑΙΕΣ ΘΑ ΕΧΟΥΝ ΜΕΓΑΛΟ ΜΕΡΟΣ ΠΡΟΓΕΝΝΗΤΙΚΗΣ ΦΡΟΝΤΙΔΑΣ+ΤΟΚΕΤΟ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ΠΑΡΟΧΟΣ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14916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1 ΦΟΡΑ ΤΟ ΜΗΝΑ ΜΕΧΡΙ 28 ΕΒΔΟΜΑΔΕΣ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ΑΠΌ 28-34 ΚΆΘΕ ΔΥΟ ΕΒΔΟΜΑΔΕΣ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ΚΆΘΕ ΕΒΔΟΜΑΔΑ ΜΕΧΡΙ ΤΟΝ ΤΟΚΕΤΟ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ΠΕΡΙΠΟΥ 8 ΕΠΙΣΚΕΨΕΙΣ ΠΑΡΕΧΟΥΝ ΑΣΦΑΛΕΙΑ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ΣΥΧΝΟΤΗΤΑ ΕΠΙΣΚΕΨΕΩΝ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ΠΑΧΥΣΑΡΚΕΣ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ΥΠΕΡΤΑΣΙΚΕΣ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ΣΑΧΑΡΩΔΗ ΔΙΑΒΗΤΗ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ΠΟΛΥΔΥΜΗ</a:t>
            </a:r>
          </a:p>
          <a:p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ΣΥΧΝΟΤΕΡΕΣ ΕΠΙΣΚΕΨΕΙΣ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206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ΣΧΕΤΙΚΗ ΠΛΗΡΟΦΟΡΗΣΗ ΓΙΑ ΣΥΓΚΕΚΡΙΜΕΝΟ ΘΕΜΑ ΑΛΛΑ ΑΠΟΦΑΣΙΖΕΙ Η ΙΔΙΑ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ΠΧ ΜΙΑ ΓΥΝΑΙΚΑ 40 ΕΤΩΝ ΕΧΕΙ ΚΙΝΔΥΝΟ 1/100 ΓΙΑ </a:t>
            </a:r>
            <a:r>
              <a:rPr lang="en-US" sz="3200" dirty="0" smtClean="0">
                <a:latin typeface="Book Antiqua" pitchFamily="18" charset="0"/>
              </a:rPr>
              <a:t>DOWN</a:t>
            </a:r>
            <a:r>
              <a:rPr lang="el-GR" sz="3200" dirty="0" smtClean="0">
                <a:latin typeface="Book Antiqua" pitchFamily="18" charset="0"/>
              </a:rPr>
              <a:t> – ΕΛΕΓΧΟΣ ΜΕ </a:t>
            </a:r>
            <a:r>
              <a:rPr lang="en-US" sz="3200" dirty="0" smtClean="0">
                <a:latin typeface="Book Antiqua" pitchFamily="18" charset="0"/>
              </a:rPr>
              <a:t>CVS H </a:t>
            </a:r>
            <a:r>
              <a:rPr lang="el-GR" sz="3200" dirty="0" smtClean="0">
                <a:latin typeface="Book Antiqua" pitchFamily="18" charset="0"/>
              </a:rPr>
              <a:t>ΑΜΝΙΟΠΑΡΑΚΕΝΤΗΣΗ Η ΑΥΧΕΝΙΚΗ ΔΙΑΦΑΝΕΙΑ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ΣΕ ΑΓΝΩΣΤΗ ΕΜΜΗΝΟΡΡΥΣΙΑ ΥΠΕΡΗΧΟΓΡΑΦΙΚΗ ΕΚΤΙΜΗΣΗ ΗΛΙΚΙΑΣ ΚΥΗΣΗΣ ΤΙΣ ΠΡΩΤΕΣ ΕΒΔΟΜΑΔΕΣ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ΓΕΝΙΚΗ ΣΥΜΒΟΥΛΕΥΤΙΚΗ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85786" y="1714488"/>
            <a:ext cx="8143932" cy="4857784"/>
          </a:xfrm>
        </p:spPr>
        <p:txBody>
          <a:bodyPr>
            <a:normAutofit/>
          </a:bodyPr>
          <a:lstStyle/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ΗΛΙΚΙΑ ΜΗΤΕΡΑΣ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ΑΡΙΘΜΟΣ ΠΡΟΗΓΟΥΜΕΝΩΝ ΤΟΚΕΤΩΝ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ΚΟΙΝΩΝΙΚΗ ΤΑΞΗ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ΕΘΝΙΚΟΤΗΤΑ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1202424"/>
          </a:xfrm>
        </p:spPr>
        <p:txBody>
          <a:bodyPr/>
          <a:lstStyle/>
          <a:p>
            <a:r>
              <a:rPr lang="el-GR" dirty="0" smtClean="0"/>
              <a:t>ΚΟΙΝΩΝΙΚΟΙ-ΔΗΜΟΓΡΑΦΙΚΟΙ ΠΑΡΑΓΟΝΤΕΣ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ΔΕΙΚΤΗΣ ΜΑΖΑΣ ΣΩΜΑΤΟΣ(ΒΑΡΟΣ ΔΙΑ ΥΨΟΣ ΣΤΟ ΤΕΤΡΑΓΩΝΟ)</a:t>
            </a:r>
            <a:endParaRPr lang="en-US" sz="3200" dirty="0" smtClean="0">
              <a:latin typeface="Book Antiqua" pitchFamily="18" charset="0"/>
            </a:endParaRPr>
          </a:p>
          <a:p>
            <a:pPr marL="569214" indent="-514350">
              <a:buFont typeface="+mj-lt"/>
              <a:buAutoNum type="arabicPeriod"/>
            </a:pPr>
            <a:r>
              <a:rPr lang="en-US" sz="3200" dirty="0" smtClean="0">
                <a:latin typeface="Book Antiqua" pitchFamily="18" charset="0"/>
              </a:rPr>
              <a:t>&lt;16 </a:t>
            </a:r>
            <a:r>
              <a:rPr lang="el-GR" sz="3200" dirty="0" smtClean="0">
                <a:latin typeface="Book Antiqua" pitchFamily="18" charset="0"/>
              </a:rPr>
              <a:t>ΑΠΙΣΧΝΑΣΗ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16-18,5 ΛΙΠΟΒΑΡΗΣ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18,5-25 ΙΔΑΝΙΚΟ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25-30 ΥΠΕΡΒΑΡΗ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&gt;30 ΠΑΧΥΣΑΡΚΗ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ΒΑΡΟΣ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4400" dirty="0" smtClean="0">
                <a:latin typeface="Book Antiqua" pitchFamily="18" charset="0"/>
              </a:rPr>
              <a:t>ΗΛΙΚΙΑΚΑ ΑΚΡΑ ΕΠΗΡΕΑΖΟΥΝ ΥΓΕΙΑ ΚΑΙ ΠΟΡΕΙΑ ΚΥΗΣΗΣ</a:t>
            </a:r>
          </a:p>
          <a:p>
            <a:pPr>
              <a:buFont typeface="Arial" pitchFamily="34" charset="0"/>
              <a:buChar char="•"/>
            </a:pPr>
            <a:r>
              <a:rPr lang="el-GR" sz="4400" dirty="0" smtClean="0">
                <a:latin typeface="Book Antiqua" pitchFamily="18" charset="0"/>
              </a:rPr>
              <a:t>20-29 ΜΙΚΡΟΤΕΡΟ ΚΙΝΔΥΝΟ</a:t>
            </a:r>
          </a:p>
          <a:p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ΗΛΙΚΙΑ ΜΗΤΕΡΑΣ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2060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ΑΝΑΙΜΙΑ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ΠΡΟΕΚΛΑΜΨΙΑ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ΥΠΕΡΒΟΛΙΚΗ ΑΥΞΗΣΗ ΣΩΜΑΤΙΚΟΥ ΒΑΡΟΥΣ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ΜΗ ΕΠΑΡΚΗΣ ΑΠΟΚΤΗΣΗ ΒΑΡΟΥΣ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ΕΝΔΟΜΗΤΡΙΑ ΚΑΘΥΣΤΕΡΗΣΗ ΑΝΑΠΤΥΞΗΣ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ΠΡΟΩΡΟ ΤΟΚΕΤΟ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ΕΠΙΠΛΟΚΕΣ ΚΑΤΆ ΤΟΝ ΤΟΚΕΤΟ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ΑΥΞΗΜΕΝΗ ΠΕΡΙΓΕΝΝΗΤΙΚΗ ΘΝΗΣΙΜΟΤΗΤΑ</a:t>
            </a:r>
          </a:p>
          <a:p>
            <a:pPr>
              <a:buFont typeface="Arial" pitchFamily="34" charset="0"/>
              <a:buChar char="•"/>
            </a:pPr>
            <a:r>
              <a:rPr lang="el-GR" sz="3000" dirty="0" smtClean="0">
                <a:latin typeface="Book Antiqua" pitchFamily="18" charset="0"/>
              </a:rPr>
              <a:t>ΑΥΞΗΜΕΝΗ ΜΗΤΡΙΚΗ ΘΝΗΣΙΜΟΤΗΤΑ</a:t>
            </a:r>
          </a:p>
          <a:p>
            <a:pPr>
              <a:buFont typeface="Arial" pitchFamily="34" charset="0"/>
              <a:buChar char="•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ΕΦΗΒΕΙΑ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92038"/>
          </a:xfrm>
        </p:spPr>
        <p:txBody>
          <a:bodyPr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ΔΙΑΦΟΡΕΣ ΠΑΘΟΛΟΓΙΚΕΣ ΚΑΤΑΣΤΑΣΕΙΣ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ΠΧ ΦΛΕΒΙΚΗ ΘΡΟΜΒΟΕΜΒΟΛΗ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ΣΑΚΧΑΡΩΔΗΣ ΔΙΑΒΗΤΗΣ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ΧΡΟΝΙΑ ΥΠΕΡΤΑΣΗ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ΚΑΡΔΙΑΓΓΕΙΑΚΕΣ ΠΑΘΗΣΕΙΣ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ΓΥΝΑΙΚΟΛΟΓΙΚΕΣ ΠΑΘΗΣΕΙΣ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ΠΑΘΗΣΕΙΣ ΟΥΡΟΠΟΙΗΤΙΚΟΥ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ΑΥΤΟΜΑΤΕΣ ΕΚΤΡΩΣΕΙΣ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ΧΡΩΜΟΣΩΜΙΚΕΣ ΑΝΩΜΑΛΙΕΣ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ΔΙΔΥΜΗ ΚΥΗΣΗ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ΠΑΡΑΤΕΤΑΜΕΝΟΣ ΤΟΚΕΤΟΣ</a:t>
            </a:r>
          </a:p>
          <a:p>
            <a:pPr>
              <a:buFont typeface="Arial" pitchFamily="34" charset="0"/>
              <a:buChar char="•"/>
            </a:pPr>
            <a:endParaRPr lang="el-GR" sz="32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ΜΗΤΕΡΑ ΜΕΓΑΛΗΣ ΗΛΙΚΙΑΣ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ΓΕΝΝΗΣΗ ΠΑΝΩ ΑΠΌ 21-22 ΕΒΔΟΜΑΔΕΣ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Ο ΠΡΩΤΟΣ ΤΟΚΕΤΟΣ ΑΥΞΗΜΕΝΟ ΚΙΝΔΥΝΟ ΣΕ ΣΧΕΣΗ ΜΕ ΤΟΝ ΔΕΥΤΕΡΟ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ΟΙ ΑΤΟΚΕΣ ΓΕΝΝΟΥΝ ΧΑΜΗΛΟΤΕΡΟ ΒΑΡΟΣ</a:t>
            </a:r>
          </a:p>
          <a:p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ΑΡΙΘΜΟΣ ΠΡΟΗΓΟΥΜΕΝΩΝ ΤΟΚΕΤΩΝ 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937064" cy="522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ΚΟΙΝΩΝΙΚΗ ΤΑΞΗ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ΣΧΕΤΙΖΕΤΑΙ ΜΕ ΠΕΡΙΒΑΛΛΟΝΤΙΚΟΥΣ,ΙΑΤΡΙΚΟΥΣ,ΨΥΧΟΛΟΓΙΚΟΥΣ ΠΑΡΑΓΟΝΤΕΣ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ΟΙΚΟΓΕΝΕΙΑΚΗ ΒΙΑ</a:t>
            </a:r>
          </a:p>
          <a:p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ΚΟΙΝΩΝΙΚΟΙ ΠΑΡΑΓΟΝΤΕΣ ΜΗΤΕΡΑΣ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ΧΑΜΗΛΟ ΒΑΡΟΣ ΓΕΝΝΗΣΗΣ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ΝΕΟΓΝΙΚΗ ΘΝΗΣΙΜΟΤΗΤΑ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ΝΟΣΗΡΟΤΗΤΑ ΠΑΙΔΙΚΗ ΗΛΙΚΙΑ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Α+Β ΘΑΛΑΣΣΑΙΜΙΑ ΜΕΣΟΓΕΙΑΚΕΣ ΧΩΡΕΣ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ΔΡΕΠΑΝΟΚΥΤΤΑΡΙΚΗ ΑΝΑΙΜΙΑ ΑΦΡΙΚΑΝΙΚΗ ΚΑΤΑΓΩΓΗ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ΕΘΝΙΚΟΤΗΤΑ</a:t>
            </a:r>
            <a:endParaRPr lang="el-G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206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ΑΝΑΒΟΛΙΚΗ ΚΑΤΑΣΤΑΣΗ Η ΚΥΗΣΗ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ΑΥΞΗΣΗ ΛΙΠΟΥΣ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ΑΥΞΗΣΗ ΠΡΩΤΕΙΝΩΝ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ΜΕΤΡΗΣΗ ΒΑΡΟΥΣ ΣΤΗΝ ΚΥΗΣΗ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ΔΜΣ Η </a:t>
            </a:r>
            <a:r>
              <a:rPr lang="en-US" sz="3200" dirty="0" smtClean="0">
                <a:latin typeface="Book Antiqua" pitchFamily="18" charset="0"/>
              </a:rPr>
              <a:t>BMI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&lt;16 ΑΠΙΣΧΝΑΣΗ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16-18,5 ΛΙΠΟΒΑΡΗΣ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18,5-25 ΙΔΑΝΙΚΟ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25-30 ΥΠΕΡΒΑΡΗ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&gt;30 ΠΑΧΥΣΑΡΚΗ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ΒΑΡΟΣ ΓΥΝΑΙΚΑΣ</a:t>
            </a:r>
            <a:endParaRPr lang="el-G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0777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600" dirty="0" smtClean="0">
                <a:latin typeface="Book Antiqua" pitchFamily="18" charset="0"/>
              </a:rPr>
              <a:t>ΙΣΟΡΡΟΠΗΜΕΝΗ ΔΙΑΤΡΟΦΗ ΠΡΙΝ ΑΠΌ ΤΗ ΣΥΛΛΗΨΗ+ΔΙΑΡΚΕΙΑ ΚΥΗΣΗΣ</a:t>
            </a:r>
          </a:p>
          <a:p>
            <a:pPr>
              <a:buFont typeface="Arial" pitchFamily="34" charset="0"/>
              <a:buChar char="•"/>
            </a:pPr>
            <a:r>
              <a:rPr lang="el-GR" sz="3600" dirty="0" smtClean="0">
                <a:latin typeface="Book Antiqua" pitchFamily="18" charset="0"/>
              </a:rPr>
              <a:t>ΤΡΟΦΕΣ ΠΛΟΥΣΙΕΣ ΣΕ ΘΡΕΠΤΙΚΑ ΣΥΣΤΑΤΙΚΑ+ΑΣΒΕΣΤΙΟ</a:t>
            </a:r>
          </a:p>
          <a:p>
            <a:endParaRPr lang="el-GR" sz="36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ΤΟΝΙΖΕΤΑΙ</a:t>
            </a:r>
            <a:endParaRPr lang="el-G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206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ΚΑΚΕΣ ΣΥΝΘΗΚΕΣ ΔΙΑΤΡΟΦΗΣ-ΧΑΜΗΛΟ ΚΟΙΝΩΝΙΚΟΟΙΚΟΝΟΜΙΚΟ ΕΠΙΠΕΔΟ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ΝΕΥΡΟΓΕΝΗΣ ΑΝΟΡΕΞΙΑ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ΒΟΥΛΙΜΙΑ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ΜΙΚΡΟ ΒΑΡΟΣ ΓΕΝΝΗΣΗΣ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ΗΛΕΚΤΡΟΝΙΚΗ ΠΑΡΑΚΟΛΟΥΘΗΣΗ ΣΤΟΝ ΤΟΚΕΤΟ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ΠΡΙΝ ΤΗΝ ΚΥΗΣΗ ΝΑ ΕΊΝΑΙ Η ΔΙΑΙΤΗΤΙΚΗ ΔΙΑΤΑΡΑΧΗ ΣΕ ΥΦΕΣΗ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ΥΠΟΘΡΕΨΙΑ</a:t>
            </a:r>
            <a:endParaRPr lang="el-G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937064" cy="5149162"/>
          </a:xfrm>
        </p:spPr>
        <p:txBody>
          <a:bodyPr>
            <a:normAutofit/>
          </a:bodyPr>
          <a:lstStyle/>
          <a:p>
            <a:r>
              <a:rPr lang="el-GR" sz="4000" dirty="0" smtClean="0">
                <a:latin typeface="Book Antiqua" pitchFamily="18" charset="0"/>
              </a:rPr>
              <a:t>ΣΤΗ ΔΙΑΡΚΕΙΑ ΤΗΣ ΚΥΗΣΗΣ ΑΠΟΦΕΥΓΟΝΤΑΙ ΟΙ ΔΙΑΙΤΕΣ</a:t>
            </a:r>
            <a:endParaRPr lang="el-GR" sz="40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ΠΑΧΥΣΑΡΚΙΑ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14916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ΚΙΝΔΥΝΟΙ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ΓΟΝΙΜΟΤΗΤΑ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ΔΙΑΒΗΤΗΣ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ΥΠΕΡΤΑΣΙΚΕΣ ΔΙΑΤΑΡΑΧΕΣ ΣΤΗ ΔΙΑΡΚΕΙΑ ΚΥΗΣΗΣ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ΔΥΣΚΟΛΙΕΣ ΠΑΡΑΚΟΛΟΥΘΗΣΗΣ ΚΥΗΣΗΣ</a:t>
            </a:r>
          </a:p>
          <a:p>
            <a:pPr marL="569214" indent="-514350"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ΠΡΙΝ ΤΗΝ ΚΥΗΣΗ ΙΔΑΝΙΚΟ ΒΑΡΟΣ</a:t>
            </a:r>
          </a:p>
          <a:p>
            <a:pPr marL="569214" indent="-514350"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ΜΕΤΡΗΣΗ ΒΑΡΟΥΣ ΣΕ ΚΆΘΕ ΠΡΟΓΕΝΝΗΤΙΚΗ ΕΠΙΣΚΕΨΗ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ΣΥΝΗΘΙΣΜΕΝΗ ΔΙΑΤΡΟΦΙΚΗ ΑΝΩΜΑΛΙΑ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937064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600" dirty="0" smtClean="0"/>
              <a:t>ΠΡΙΝ ΤΗΝ ΚΥΗΣΗ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ΕΛΑΤΤΩΣΗ ΒΑΡΟΥΣ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ΔΙΑΙΤΑ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ΑΣΚΗΣΗ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ΚΙΝΔΥΝΟΣ ΥΠΕΡΤΑΣΗΣ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            </a:t>
            </a:r>
            <a:r>
              <a:rPr lang="el-GR" sz="2800" dirty="0" err="1" smtClean="0">
                <a:latin typeface="Book Antiqua" pitchFamily="18" charset="0"/>
              </a:rPr>
              <a:t>΄΄</a:t>
            </a:r>
            <a:r>
              <a:rPr lang="el-GR" sz="2800" dirty="0" smtClean="0">
                <a:latin typeface="Book Antiqua" pitchFamily="18" charset="0"/>
              </a:rPr>
              <a:t>          ΔΙΑΒΗΤΗ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             </a:t>
            </a:r>
            <a:r>
              <a:rPr lang="el-GR" sz="2800" dirty="0" err="1" smtClean="0">
                <a:latin typeface="Book Antiqua" pitchFamily="18" charset="0"/>
              </a:rPr>
              <a:t>΄΄</a:t>
            </a:r>
            <a:r>
              <a:rPr lang="el-GR" sz="2800" dirty="0" smtClean="0">
                <a:latin typeface="Book Antiqua" pitchFamily="18" charset="0"/>
              </a:rPr>
              <a:t>          ΜΕΓΑΛΟ ΒΑΡΟΣ ΠΑΙΔΙΟΥ</a:t>
            </a:r>
          </a:p>
          <a:p>
            <a:pPr marL="797814" indent="-742950">
              <a:buFont typeface="+mj-lt"/>
              <a:buAutoNum type="arabicPeriod"/>
            </a:pPr>
            <a:r>
              <a:rPr lang="el-GR" sz="2800" dirty="0" smtClean="0">
                <a:latin typeface="Book Antiqua" pitchFamily="18" charset="0"/>
              </a:rPr>
              <a:t>             </a:t>
            </a:r>
            <a:r>
              <a:rPr lang="el-GR" sz="2800" dirty="0" err="1" smtClean="0">
                <a:latin typeface="Book Antiqua" pitchFamily="18" charset="0"/>
              </a:rPr>
              <a:t>΄΄</a:t>
            </a:r>
            <a:r>
              <a:rPr lang="el-GR" sz="2800" dirty="0" smtClean="0">
                <a:latin typeface="Book Antiqua" pitchFamily="18" charset="0"/>
              </a:rPr>
              <a:t>         ΑΙΜΟΡΡΑΓΙΑ ΜΕΤΑ ΤΟΝ ΤΟΚΕΤΟ </a:t>
            </a:r>
            <a:endParaRPr lang="el-GR" sz="28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ΣΥΣΤΑΣΕΙΣ ΣΕ ΠΑΧΥΣΑΡΚΗ </a:t>
            </a:r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92038"/>
          </a:xfrm>
        </p:spPr>
        <p:txBody>
          <a:bodyPr>
            <a:normAutofit/>
          </a:bodyPr>
          <a:lstStyle/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ΌΧΙ ΔΙΑΙΤΕΣ ΑΔΥΝΑΤΙΣΜΑΤΟΣ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ΠΑΡΑΚΟΛΟΥΘΗΣΗ ΑΡΤΗΡΙΑΚΗΣ ΠΙΕΣΗΣ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ΠΑΡΑΚΟΛΟΥΘΗΣΗ ΣΑΚΧΑΡΟΥ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ΠΑΡΑΚΟΛΟΥΘΗΣΗ ΑΝΑΠΤΥΞΗΣ ΕΜΒΡΥΟΥ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 ΔΙΑΡΚΕΙΑ ΤΗΣ ΚΥΗΣΗΣ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20600"/>
          </a:xfrm>
        </p:spPr>
        <p:txBody>
          <a:bodyPr>
            <a:normAutofit/>
          </a:bodyPr>
          <a:lstStyle/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ΥΠΕΡΤΑΣΙΚΕΣ ΔΙΑΤΑΡΑΧΕΣ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ΣΑΚΧΑΡΩΔΗΣ ΔΙΑΒΗΤΗΣ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ΛΟΙΜΩΞΕΙΣ ΟΥΡΟΠΟΙΗΤΙΚΟΥ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ΘΡΟΜΒΟΕΜΒΟΛΙΚΑ ΕΠΕΙΣΟΔΙΑ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ΑΙΜΟΡΡΑΓΙΑ ΜΕΤΑ ΤΟΝ ΤΟΚΕΤΟ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ΠΕΡΙΓΕΝΝΗΤΙΚΗ ΘΝΗΣΙΜΟΤΗΤΑ?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ΣΥΓΓΕΝΕΙΣ ΔΙΑΜΑΡΤΙΕΣ?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ΚΑΙΣΑΡΙΚΗ ΤΟΜΗ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ΑΥΞΗΣΗ ΛΙΠΙΔΙΩΝ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ΕΠΙΠΛΟΚΕΣ</a:t>
            </a:r>
            <a:endParaRPr lang="el-G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2060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ΑΠΟΚΛΕΙΣΤΙΚΟΣ ΘΗΛΑΣΜΟΣ ΓΙΑ 2 ΜΗΝΕΣ—ΕΥΝΟΙΚΗ ΕΠΙΔΡΑΣΗ ΑΠΩΛΕΙΑ ΒΑΡΟΥΣ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ΣΧΕΤΙΖΟΝΤΑΙ ΜΕ ΠΑΧΥΣΑΡΚΙΑ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ΑΥΞΗΣΗ ΒΑΡΟΥΣ ΣΤΗ ΔΙΑΡΚΕΙΑ ΤΩΝ ΚΥΗΣΕΩΝ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ΔΙΑΤΗΡΗΣΗ ΚΕΡΔΟΥΣ ΒΑΡΟΥΣ ΠΡΩΤΟ ΧΡΟΝΟ ΜΕΤΑ ΤΟΚΕΤΟ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ΑΡΙΘΜΟΣ ΤΕΛΕΙΟΜΗΝΩΝ ΚΥΗΣΕΩΝ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14348" y="1714488"/>
            <a:ext cx="8143932" cy="5000660"/>
          </a:xfrm>
        </p:spPr>
        <p:txBody>
          <a:bodyPr>
            <a:normAutofit/>
          </a:bodyPr>
          <a:lstStyle/>
          <a:p>
            <a:r>
              <a:rPr lang="el-GR" sz="3200" dirty="0" smtClean="0">
                <a:latin typeface="Book Antiqua" pitchFamily="18" charset="0"/>
              </a:rPr>
              <a:t>ΟΦΕΙΛΕΤΑΙ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ΜΗΤΡΑ ΚΑΙ ΠΕΡΙΕΧΟΜΕΝΟ ΤΗΣ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ΜΑΣΤΟΥΣ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ΟΓΚΟ ΑΙΜΑΤΟΣ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ΕΞΩΑΓΓΕΙΑΚΟ +ΕΞΩΚΥΤΤΑΡΙΟ ΥΓΡΟ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ΕΝΔΟΚΥΤΤΑΡΙΟ ΥΓΡΟ</a:t>
            </a:r>
          </a:p>
          <a:p>
            <a:pPr marL="569214" indent="-514350">
              <a:buFont typeface="+mj-lt"/>
              <a:buAutoNum type="arabicPeriod"/>
            </a:pPr>
            <a:r>
              <a:rPr lang="el-GR" sz="3200" dirty="0" smtClean="0">
                <a:latin typeface="Book Antiqua" pitchFamily="18" charset="0"/>
              </a:rPr>
              <a:t>ΕΝΑΠΟΘΕΣΗ ΛΙΠΟΥΣ+ΠΡΩΤΕΙΝΗΣ </a:t>
            </a:r>
          </a:p>
          <a:p>
            <a:pPr marL="569214" indent="-514350">
              <a:buFont typeface="+mj-lt"/>
              <a:buAutoNum type="arabicPeriod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714348" y="285728"/>
            <a:ext cx="8156448" cy="1143008"/>
          </a:xfrm>
        </p:spPr>
        <p:txBody>
          <a:bodyPr/>
          <a:lstStyle/>
          <a:p>
            <a:r>
              <a:rPr lang="el-GR" dirty="0" smtClean="0"/>
              <a:t>ΑΥΞΗΣΗ ΒΑΡΟΥΣ ΣΤΗ ΔΙΑΡΚΕΙΑ ΤΗΣ ΚΥΗΣΗΣ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ΜΕΣΗ ΑΥΞΗΣΗ ΒΑΡΟΥΣ&gt;12ΚΙΛΑ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ΣΧΕΤΙΖΕΤΑΙ ΙΣΧΥΡΑ ΜΕ ΒΑΡΟΣ ΓΕΝΝΗΣΗΣ ΝΕΟΓΝΟΥ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ΣΧΕΤΙΖΕΤΑΙ ΜΕ ΠΕΡΙΦΕΡΕΙΑ ΚΟΙΛΙΑΣ ΕΜΒΡΥΟΥ ΣΤΟ 2</a:t>
            </a:r>
            <a:r>
              <a:rPr lang="el-GR" sz="3200" baseline="30000" dirty="0" smtClean="0">
                <a:latin typeface="Book Antiqua" pitchFamily="18" charset="0"/>
              </a:rPr>
              <a:t>Ο</a:t>
            </a:r>
            <a:r>
              <a:rPr lang="el-GR" sz="3200" dirty="0" smtClean="0">
                <a:latin typeface="Book Antiqua" pitchFamily="18" charset="0"/>
              </a:rPr>
              <a:t> ΤΡΙΜΗΝΟ</a:t>
            </a:r>
          </a:p>
          <a:p>
            <a:pPr>
              <a:buFont typeface="Arial" pitchFamily="34" charset="0"/>
              <a:buChar char="•"/>
            </a:pPr>
            <a:r>
              <a:rPr lang="el-GR" sz="3200" smtClean="0">
                <a:latin typeface="Book Antiqua" pitchFamily="18" charset="0"/>
              </a:rPr>
              <a:t>ΔΕΝ ΣΥΣΤΗΝΕΤΑΙ ΣΗΜΕΡΑ ΠΕΡΙΟΡΙΣΜΟΣ ΘΕΡΜΙΔΙΚΗΣ ΠΡΟΣΛΗΨΗΣ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2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ΑΣΒΕΣΤΙΟ</a:t>
            </a:r>
            <a:endParaRPr lang="en-US" sz="3200" dirty="0" smtClean="0">
              <a:latin typeface="Book Antiqu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ΟΙ ΠΟΛΎ ΝΕΕΣ ΓΥΝΑΙΚΕΣ ΔΕΝ ΠΡΟΣΛΑΜΒΑΝΟΥΝ ΙΚΑΝΕΣ ΠΟΣΟΤΗΤΕΣ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ΔΙΠΛΑΣΙΑΣΜΟΣ ΕΝΤΕΡΙΚΗΣ ΑΠΟΡΡΟΦΗΣΗΣ 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ΣΥΝΟΛΙΚΑ ΕΠΙΠΕΔΑ ΕΛΑΤΤΩΝΟΝΤΑΙ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ΤΟ ΙΟΝΙΣΜΕΝΟ ΑΣΒΕΣΤΙΟ ΑΜΕΤΑΒΛΗΤΟ</a:t>
            </a:r>
          </a:p>
          <a:p>
            <a:pPr>
              <a:buFont typeface="Arial" pitchFamily="34" charset="0"/>
              <a:buChar char="•"/>
            </a:pP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08502" cy="522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600" dirty="0" smtClean="0">
                <a:latin typeface="Book Antiqua" pitchFamily="18" charset="0"/>
              </a:rPr>
              <a:t>ΔΙΑΙΤΗΤΙΚΗ ΠΡΟΣΛΗΨΗ ΑΣΒΕΣΤΙΟΥ ΠΡΙΝ+ΜΕΤΑ ΤΗ ΣΥΛΛΗΨΗ</a:t>
            </a:r>
          </a:p>
          <a:p>
            <a:pPr>
              <a:buFont typeface="Arial" pitchFamily="34" charset="0"/>
              <a:buChar char="•"/>
            </a:pPr>
            <a:r>
              <a:rPr lang="el-GR" sz="3600" dirty="0" smtClean="0">
                <a:latin typeface="Book Antiqua" pitchFamily="18" charset="0"/>
              </a:rPr>
              <a:t>ΙΔΙΑΙΤΕΡΑ ΣΤΙΣ ΕΦΗΒΕΣ ΕΓΚΥΕΣ(ΤΑ ΟΣΤΑ ΑΝΑΠΤΥΣΣΟΝΤΑΙ)</a:t>
            </a:r>
            <a:endParaRPr lang="el-GR" sz="36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ΠΡΟΦΥΛΑΞΗ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20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ΕΠΗΡΕΑΖΕΤΑΙ ΤΟ ΕΜΒΡΥΟ ΑΠΌ ΤΟ ΕΠΙΠΕΔΟ ΠΡΟΣΛΗΨΗΣ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ΑΝΕΠΑΡΚΗΣ ΠΡΟΣΛΗΨΗ ΚΑΤΑΛΗΓΕΙ ΣΕ ΚΡΕΤΙΝΙΣΜΟ ΚΑΙ ΝΕΟΓΝΙΚΟ ΥΠΟΘΥΡΕΟΕΙΔΙΣΜΟ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ΙΩΔΙΟ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079940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ΔΙΑΤΡΟΦΙΚΗ ΠΡΟΣΛΗΨΗ ΣΙΔΗΡΟΥ ΠΡΙΝ ΤΗΝ ΚΥΗΣΗ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Ο ΔΙΑΤΡΟΦΙΚΟΣ ΣΙΔΗΡΟΣ +ΟΙ ΑΠΟΘΗΚΕΣ ΕΊΝΑΙ ΑΝΕΠΑΡΚΗΣ ΓΙΑ ΤΗΝ ΚΥΗΣΗ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ΑΠΑΡΑΙΤΗΤΗ Η ΚΑΘΟΛΙΚΗ ΧΟΡΗΓΗΣΗ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ΤΟ ΕΜΒΡΥΟ ΠΑΙΡΝΕΙ ΤΙΣ ΠΟΣΟΤΗΤΕΣ ΠΟΥ ΧΡΕΙΑΖΕΤΑΙ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ΣΙΔΗΡΟΣ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8151378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ΣΗΜΑΝΤΙΚΟ ΙΧΝΟΣΤΟΙΧΕΙΟ ΓΙΑ ΑΝΑΠΤΥΞΗ+ΑΝΟΣΟΛΟΓΙΚΗ ΛΕΙΤΟΥΡΓΙΑ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ΓΑΛΑ+ΓΑΛΑΚΤΟΚΟΜΙΚΑ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ΌΧΙ ΚΑΘΟΛΙΚΗ ΧΟΡΗΓΗΣΗ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ΨΕΥΔΑΡΓΥΡΟΣ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794188" cy="529203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ΤΕΡΑΤΟΓΟΝΟ ΔΡΑΣΗ ΣΕ ΜΕΓΑΛΕΣ ΠΟΣΟΤΗΤΕΣ</a:t>
            </a:r>
          </a:p>
          <a:p>
            <a:pPr>
              <a:buFont typeface="Arial" pitchFamily="34" charset="0"/>
              <a:buChar char="•"/>
            </a:pPr>
            <a:r>
              <a:rPr lang="el-GR" sz="3200" dirty="0" smtClean="0">
                <a:latin typeface="Book Antiqua" pitchFamily="18" charset="0"/>
              </a:rPr>
              <a:t>ΌΧΙ ΣΕ ΕΓΚΥΕΣ &gt;5000</a:t>
            </a:r>
            <a:r>
              <a:rPr lang="en-US" sz="3200" dirty="0" smtClean="0">
                <a:latin typeface="Book Antiqua" pitchFamily="18" charset="0"/>
              </a:rPr>
              <a:t>IU </a:t>
            </a:r>
            <a:r>
              <a:rPr lang="el-GR" sz="3200" dirty="0" smtClean="0">
                <a:latin typeface="Book Antiqua" pitchFamily="18" charset="0"/>
              </a:rPr>
              <a:t>Σ</a:t>
            </a:r>
            <a:r>
              <a:rPr lang="en-US" sz="3200" dirty="0" smtClean="0">
                <a:latin typeface="Book Antiqua" pitchFamily="18" charset="0"/>
              </a:rPr>
              <a:t>E BITAMINOYXA</a:t>
            </a:r>
            <a:r>
              <a:rPr lang="el-GR" sz="3200" dirty="0" smtClean="0">
                <a:latin typeface="Book Antiqua" pitchFamily="18" charset="0"/>
              </a:rPr>
              <a:t> ΤΟΥ ΕΜΠΟΡΙΟΥ</a:t>
            </a:r>
            <a:endParaRPr lang="el-GR" sz="3200" dirty="0">
              <a:latin typeface="Book Antiqua" pitchFamily="18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ΒΙΤΑΜΙΝΗ Α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Μετρό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Μετρό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1911</TotalTime>
  <Words>696</Words>
  <Application>Microsoft Office PowerPoint</Application>
  <PresentationFormat>Προβολή στην οθόνη (4:3)</PresentationFormat>
  <Paragraphs>212</Paragraphs>
  <Slides>35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35</vt:i4>
      </vt:variant>
    </vt:vector>
  </HeadingPairs>
  <TitlesOfParts>
    <vt:vector size="36" baseType="lpstr">
      <vt:lpstr>Μετρό</vt:lpstr>
      <vt:lpstr>ΣΥΜΒΟΥΛΕΥΤΙΚΗ-ΠΡΟΓΕΝΝΗΤΙΚΗ ΦΡΟΝΤΙΔΑ </vt:lpstr>
      <vt:lpstr>ΒΑΡΟΣ</vt:lpstr>
      <vt:lpstr>ΣΥΝΗΘΙΣΜΕΝΗ ΔΙΑΤΡΟΦΙΚΗ ΑΝΩΜΑΛΙΑ</vt:lpstr>
      <vt:lpstr>ΔΙΑΤΡΟΦΗ</vt:lpstr>
      <vt:lpstr>ΠΡΟΦΥΛΑΞΗ</vt:lpstr>
      <vt:lpstr>ΙΩΔΙΟ</vt:lpstr>
      <vt:lpstr>ΣΙΔΗΡΟΣ</vt:lpstr>
      <vt:lpstr>ΨΕΥΔΑΡΓΥΡΟΣ</vt:lpstr>
      <vt:lpstr>ΒΙΤΑΜΙΝΗ Α</vt:lpstr>
      <vt:lpstr>ΔΙΑΤΡΟΦΗ</vt:lpstr>
      <vt:lpstr>ΠΕΡΙΟΡΙΣΜΟΣ</vt:lpstr>
      <vt:lpstr>ΑΣΚΗΣΗ</vt:lpstr>
      <vt:lpstr>ΕΡΓΑΣΙΑ</vt:lpstr>
      <vt:lpstr>ΚΑΤΕΥΘΥΝΣΕΙΣ ΠΡΟΓΕΝΝΗΤΙΚΗΣ ΦΡΟΝΤΙΔΑΣ </vt:lpstr>
      <vt:lpstr>ΠΑΡΟΧΟΣ</vt:lpstr>
      <vt:lpstr>ΣΥΧΝΟΤΗΤΑ ΕΠΙΣΚΕΨΕΩΝ</vt:lpstr>
      <vt:lpstr>ΣΥΧΝΟΤΕΡΕΣ ΕΠΙΣΚΕΨΕΙΣ</vt:lpstr>
      <vt:lpstr>ΓΕΝΙΚΗ ΣΥΜΒΟΥΛΕΥΤΙΚΗ</vt:lpstr>
      <vt:lpstr>ΚΟΙΝΩΝΙΚΟΙ-ΔΗΜΟΓΡΑΦΙΚΟΙ ΠΑΡΑΓΟΝΤΕΣ</vt:lpstr>
      <vt:lpstr>ΗΛΙΚΙΑ ΜΗΤΕΡΑΣ</vt:lpstr>
      <vt:lpstr>ΕΦΗΒΕΙΑ</vt:lpstr>
      <vt:lpstr>ΜΗΤΕΡΑ ΜΕΓΑΛΗΣ ΗΛΙΚΙΑΣ</vt:lpstr>
      <vt:lpstr>ΑΡΙΘΜΟΣ ΠΡΟΗΓΟΥΜΕΝΩΝ ΤΟΚΕΤΩΝ </vt:lpstr>
      <vt:lpstr>ΚΟΙΝΩΝΙΚΟΙ ΠΑΡΑΓΟΝΤΕΣ ΜΗΤΕΡΑΣ</vt:lpstr>
      <vt:lpstr>ΕΘΝΙΚΟΤΗΤΑ</vt:lpstr>
      <vt:lpstr>ΒΑΡΟΣ ΓΥΝΑΙΚΑΣ</vt:lpstr>
      <vt:lpstr>ΤΟΝΙΖΕΤΑΙ</vt:lpstr>
      <vt:lpstr>ΥΠΟΘΡΕΨΙΑ</vt:lpstr>
      <vt:lpstr>ΠΑΧΥΣΑΡΚΙΑ</vt:lpstr>
      <vt:lpstr>ΣΥΣΤΑΣΕΙΣ ΣΕ ΠΑΧΥΣΑΡΚΗ </vt:lpstr>
      <vt:lpstr>ΣΤΗ ΔΙΑΡΚΕΙΑ ΤΗΣ ΚΥΗΣΗΣ</vt:lpstr>
      <vt:lpstr>ΕΠΙΠΛΟΚΕΣ</vt:lpstr>
      <vt:lpstr>Διαφάνεια 33</vt:lpstr>
      <vt:lpstr>ΑΥΞΗΣΗ ΒΑΡΟΥΣ ΣΤΗ ΔΙΑΡΚΕΙΑ ΤΗΣ ΚΥΗΣΗΣ</vt:lpstr>
      <vt:lpstr>Διαφάνεια 35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ΣΥΜΒΟΥΛΕΥΤΙΚΗ-ΠΡΟΓΕΝΝΗΤΙΚΗ ΦΡΟΝΤΙΔΑ</dc:title>
  <dc:creator>user</dc:creator>
  <cp:lastModifiedBy>dell</cp:lastModifiedBy>
  <cp:revision>141</cp:revision>
  <dcterms:created xsi:type="dcterms:W3CDTF">2015-10-13T07:34:06Z</dcterms:created>
  <dcterms:modified xsi:type="dcterms:W3CDTF">2024-04-10T15:20:06Z</dcterms:modified>
</cp:coreProperties>
</file>