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diagrams/drawing3.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57" r:id="rId5"/>
    <p:sldId id="258" r:id="rId6"/>
    <p:sldId id="259" r:id="rId7"/>
    <p:sldId id="260" r:id="rId8"/>
    <p:sldId id="261" r:id="rId9"/>
    <p:sldId id="262" r:id="rId10"/>
    <p:sldId id="263"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0" d="100"/>
          <a:sy n="90" d="100"/>
        </p:scale>
        <p:origin x="-145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EDF73D-BA3A-40D3-8417-D291BE99176D}"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l-GR"/>
        </a:p>
      </dgm:t>
    </dgm:pt>
    <dgm:pt modelId="{CBFA8C96-1EDA-4F4A-9773-55606B08867C}">
      <dgm:prSet phldrT="[Κείμενο]" custT="1">
        <dgm:style>
          <a:lnRef idx="1">
            <a:schemeClr val="accent2"/>
          </a:lnRef>
          <a:fillRef idx="2">
            <a:schemeClr val="accent2"/>
          </a:fillRef>
          <a:effectRef idx="1">
            <a:schemeClr val="accent2"/>
          </a:effectRef>
          <a:fontRef idx="minor">
            <a:schemeClr val="dk1"/>
          </a:fontRef>
        </dgm:style>
      </dgm:prSet>
      <dgm:spPr/>
      <dgm:t>
        <a:bodyPr/>
        <a:lstStyle/>
        <a:p>
          <a:endParaRPr lang="el-GR" sz="2400" dirty="0" smtClean="0">
            <a:solidFill>
              <a:schemeClr val="tx1"/>
            </a:solidFill>
          </a:endParaRPr>
        </a:p>
        <a:p>
          <a:endParaRPr lang="el-GR" sz="2400" dirty="0" smtClean="0">
            <a:solidFill>
              <a:schemeClr val="tx1"/>
            </a:solidFill>
          </a:endParaRPr>
        </a:p>
        <a:p>
          <a:r>
            <a:rPr lang="el-GR" sz="2400" dirty="0" smtClean="0">
              <a:solidFill>
                <a:schemeClr val="tx1"/>
              </a:solidFill>
            </a:rPr>
            <a:t>Τμήμα του εγκεφάλου</a:t>
          </a:r>
        </a:p>
        <a:p>
          <a:r>
            <a:rPr lang="el-GR" sz="2400" dirty="0" smtClean="0">
              <a:solidFill>
                <a:schemeClr val="tx1"/>
              </a:solidFill>
            </a:rPr>
            <a:t>Παράγονται ορμόνες</a:t>
          </a:r>
          <a:r>
            <a:rPr lang="en-GB" sz="2400" dirty="0" smtClean="0">
              <a:solidFill>
                <a:schemeClr val="tx1"/>
              </a:solidFill>
            </a:rPr>
            <a:t>:</a:t>
          </a:r>
        </a:p>
        <a:p>
          <a:r>
            <a:rPr lang="el-GR" sz="2400" b="1" dirty="0" smtClean="0">
              <a:solidFill>
                <a:schemeClr val="tx1"/>
              </a:solidFill>
            </a:rPr>
            <a:t>Ωκυτοκίνη </a:t>
          </a:r>
          <a:r>
            <a:rPr lang="el-GR" sz="2400" dirty="0" smtClean="0">
              <a:solidFill>
                <a:schemeClr val="tx1"/>
              </a:solidFill>
            </a:rPr>
            <a:t> και </a:t>
          </a:r>
          <a:r>
            <a:rPr lang="el-GR" sz="2400" b="1" dirty="0" smtClean="0">
              <a:solidFill>
                <a:schemeClr val="tx1"/>
              </a:solidFill>
            </a:rPr>
            <a:t>Αντιδιουρητική</a:t>
          </a:r>
          <a:r>
            <a:rPr lang="el-GR" sz="2400" dirty="0" smtClean="0">
              <a:solidFill>
                <a:schemeClr val="tx1"/>
              </a:solidFill>
            </a:rPr>
            <a:t> οι οποίες αποθηκεύονται  στον οπίσθιο λοβό της υπόφυσης  και απελευθερώνονται βάση αναγκών.</a:t>
          </a:r>
        </a:p>
        <a:p>
          <a:endParaRPr lang="el-GR" sz="2000" dirty="0" smtClean="0">
            <a:solidFill>
              <a:schemeClr val="tx1"/>
            </a:solidFill>
          </a:endParaRPr>
        </a:p>
        <a:p>
          <a:endParaRPr lang="el-GR" sz="2000" dirty="0">
            <a:solidFill>
              <a:schemeClr val="tx1"/>
            </a:solidFill>
          </a:endParaRPr>
        </a:p>
      </dgm:t>
    </dgm:pt>
    <dgm:pt modelId="{F8CD6E20-1240-403E-A38E-79366679D8FE}" type="parTrans" cxnId="{665666C8-085E-47FF-B670-920E7AE36CC0}">
      <dgm:prSet/>
      <dgm:spPr/>
      <dgm:t>
        <a:bodyPr/>
        <a:lstStyle/>
        <a:p>
          <a:endParaRPr lang="el-GR"/>
        </a:p>
      </dgm:t>
    </dgm:pt>
    <dgm:pt modelId="{51762A13-75FB-4AEC-8CFC-17AA20CC927C}" type="sibTrans" cxnId="{665666C8-085E-47FF-B670-920E7AE36CC0}">
      <dgm:prSet/>
      <dgm:spPr/>
      <dgm:t>
        <a:bodyPr/>
        <a:lstStyle/>
        <a:p>
          <a:endParaRPr lang="el-GR"/>
        </a:p>
      </dgm:t>
    </dgm:pt>
    <dgm:pt modelId="{7531331D-013F-4340-9CD6-443EB9374569}">
      <dgm:prSet phldrT="[Κείμενο]" custT="1">
        <dgm:style>
          <a:lnRef idx="1">
            <a:schemeClr val="accent2"/>
          </a:lnRef>
          <a:fillRef idx="2">
            <a:schemeClr val="accent2"/>
          </a:fillRef>
          <a:effectRef idx="1">
            <a:schemeClr val="accent2"/>
          </a:effectRef>
          <a:fontRef idx="minor">
            <a:schemeClr val="dk1"/>
          </a:fontRef>
        </dgm:style>
      </dgm:prSet>
      <dgm:spPr/>
      <dgm:t>
        <a:bodyPr/>
        <a:lstStyle/>
        <a:p>
          <a:r>
            <a:rPr lang="el-GR" sz="2400" dirty="0" smtClean="0">
              <a:solidFill>
                <a:schemeClr val="tx1"/>
              </a:solidFill>
            </a:rPr>
            <a:t>Παράγεται η  </a:t>
          </a:r>
          <a:r>
            <a:rPr lang="el-GR" sz="2400" b="1" dirty="0" smtClean="0">
              <a:solidFill>
                <a:schemeClr val="tx1"/>
              </a:solidFill>
            </a:rPr>
            <a:t>εκλυτική ορμόνη  </a:t>
          </a:r>
          <a:r>
            <a:rPr lang="en-GB" sz="2400" b="1" dirty="0" smtClean="0">
              <a:solidFill>
                <a:schemeClr val="tx1"/>
              </a:solidFill>
            </a:rPr>
            <a:t>GnRH </a:t>
          </a:r>
          <a:r>
            <a:rPr lang="el-GR" sz="2400" dirty="0" smtClean="0">
              <a:solidFill>
                <a:schemeClr val="tx1"/>
              </a:solidFill>
            </a:rPr>
            <a:t>που είναι υπεύθυνη για  την παραγωγή των γοναδοτροπινών</a:t>
          </a:r>
          <a:r>
            <a:rPr lang="en-GB" sz="2400" dirty="0" smtClean="0">
              <a:solidFill>
                <a:schemeClr val="tx1"/>
              </a:solidFill>
            </a:rPr>
            <a:t> FSH </a:t>
          </a:r>
          <a:r>
            <a:rPr lang="el-GR" sz="2400" dirty="0" smtClean="0">
              <a:solidFill>
                <a:schemeClr val="tx1"/>
              </a:solidFill>
            </a:rPr>
            <a:t>και </a:t>
          </a:r>
          <a:r>
            <a:rPr lang="en-GB" sz="2400" dirty="0" smtClean="0">
              <a:solidFill>
                <a:schemeClr val="tx1"/>
              </a:solidFill>
            </a:rPr>
            <a:t>LH  </a:t>
          </a:r>
          <a:r>
            <a:rPr lang="el-GR" sz="2400" dirty="0" smtClean="0">
              <a:solidFill>
                <a:schemeClr val="tx1"/>
              </a:solidFill>
            </a:rPr>
            <a:t>από τον πρόσθιο λοβό της υπόφυσης.</a:t>
          </a:r>
          <a:endParaRPr lang="en-GB" sz="2400" dirty="0" smtClean="0">
            <a:solidFill>
              <a:schemeClr val="tx1"/>
            </a:solidFill>
          </a:endParaRPr>
        </a:p>
        <a:p>
          <a:endParaRPr lang="el-GR" sz="2400" dirty="0"/>
        </a:p>
      </dgm:t>
    </dgm:pt>
    <dgm:pt modelId="{966F98D5-7879-417A-BCE3-99C6443DB64D}" type="parTrans" cxnId="{ED07510E-3E8B-4506-BD9C-79C77585EC00}">
      <dgm:prSet/>
      <dgm:spPr/>
      <dgm:t>
        <a:bodyPr/>
        <a:lstStyle/>
        <a:p>
          <a:endParaRPr lang="el-GR"/>
        </a:p>
      </dgm:t>
    </dgm:pt>
    <dgm:pt modelId="{0E36EE0D-B87A-4495-AEAE-6110ADA61356}" type="sibTrans" cxnId="{ED07510E-3E8B-4506-BD9C-79C77585EC00}">
      <dgm:prSet/>
      <dgm:spPr/>
      <dgm:t>
        <a:bodyPr/>
        <a:lstStyle/>
        <a:p>
          <a:endParaRPr lang="el-GR"/>
        </a:p>
      </dgm:t>
    </dgm:pt>
    <dgm:pt modelId="{9C321349-87C9-46B0-B419-84D760C361E3}" type="pres">
      <dgm:prSet presAssocID="{41EDF73D-BA3A-40D3-8417-D291BE99176D}" presName="Name0" presStyleCnt="0">
        <dgm:presLayoutVars>
          <dgm:dir/>
          <dgm:resizeHandles val="exact"/>
        </dgm:presLayoutVars>
      </dgm:prSet>
      <dgm:spPr/>
      <dgm:t>
        <a:bodyPr/>
        <a:lstStyle/>
        <a:p>
          <a:endParaRPr lang="el-GR"/>
        </a:p>
      </dgm:t>
    </dgm:pt>
    <dgm:pt modelId="{A71A94D4-D2F3-402E-89A4-7A39C36DEA7C}" type="pres">
      <dgm:prSet presAssocID="{CBFA8C96-1EDA-4F4A-9773-55606B08867C}" presName="node" presStyleLbl="node1" presStyleIdx="0" presStyleCnt="2">
        <dgm:presLayoutVars>
          <dgm:bulletEnabled val="1"/>
        </dgm:presLayoutVars>
      </dgm:prSet>
      <dgm:spPr/>
      <dgm:t>
        <a:bodyPr/>
        <a:lstStyle/>
        <a:p>
          <a:endParaRPr lang="el-GR"/>
        </a:p>
      </dgm:t>
    </dgm:pt>
    <dgm:pt modelId="{56B2CE0B-2E51-4CC6-9BA2-9F9DA514FD86}" type="pres">
      <dgm:prSet presAssocID="{51762A13-75FB-4AEC-8CFC-17AA20CC927C}" presName="sibTrans" presStyleCnt="0"/>
      <dgm:spPr/>
    </dgm:pt>
    <dgm:pt modelId="{A35374B2-8EB9-4718-B693-6277B44AF30F}" type="pres">
      <dgm:prSet presAssocID="{7531331D-013F-4340-9CD6-443EB9374569}" presName="node" presStyleLbl="node1" presStyleIdx="1" presStyleCnt="2">
        <dgm:presLayoutVars>
          <dgm:bulletEnabled val="1"/>
        </dgm:presLayoutVars>
      </dgm:prSet>
      <dgm:spPr/>
      <dgm:t>
        <a:bodyPr/>
        <a:lstStyle/>
        <a:p>
          <a:endParaRPr lang="el-GR"/>
        </a:p>
      </dgm:t>
    </dgm:pt>
  </dgm:ptLst>
  <dgm:cxnLst>
    <dgm:cxn modelId="{665666C8-085E-47FF-B670-920E7AE36CC0}" srcId="{41EDF73D-BA3A-40D3-8417-D291BE99176D}" destId="{CBFA8C96-1EDA-4F4A-9773-55606B08867C}" srcOrd="0" destOrd="0" parTransId="{F8CD6E20-1240-403E-A38E-79366679D8FE}" sibTransId="{51762A13-75FB-4AEC-8CFC-17AA20CC927C}"/>
    <dgm:cxn modelId="{ED07510E-3E8B-4506-BD9C-79C77585EC00}" srcId="{41EDF73D-BA3A-40D3-8417-D291BE99176D}" destId="{7531331D-013F-4340-9CD6-443EB9374569}" srcOrd="1" destOrd="0" parTransId="{966F98D5-7879-417A-BCE3-99C6443DB64D}" sibTransId="{0E36EE0D-B87A-4495-AEAE-6110ADA61356}"/>
    <dgm:cxn modelId="{E1FF7938-1A9E-4DAB-ADE2-05534CF0136D}" type="presOf" srcId="{7531331D-013F-4340-9CD6-443EB9374569}" destId="{A35374B2-8EB9-4718-B693-6277B44AF30F}" srcOrd="0" destOrd="0" presId="urn:microsoft.com/office/officeart/2005/8/layout/hList6"/>
    <dgm:cxn modelId="{4F984745-86E7-4BC7-BFF5-2225F2323F89}" type="presOf" srcId="{CBFA8C96-1EDA-4F4A-9773-55606B08867C}" destId="{A71A94D4-D2F3-402E-89A4-7A39C36DEA7C}" srcOrd="0" destOrd="0" presId="urn:microsoft.com/office/officeart/2005/8/layout/hList6"/>
    <dgm:cxn modelId="{439167EB-9531-4128-A911-D98079677A20}" type="presOf" srcId="{41EDF73D-BA3A-40D3-8417-D291BE99176D}" destId="{9C321349-87C9-46B0-B419-84D760C361E3}" srcOrd="0" destOrd="0" presId="urn:microsoft.com/office/officeart/2005/8/layout/hList6"/>
    <dgm:cxn modelId="{F41FBCC0-7135-439F-80CE-E2DB33A40763}" type="presParOf" srcId="{9C321349-87C9-46B0-B419-84D760C361E3}" destId="{A71A94D4-D2F3-402E-89A4-7A39C36DEA7C}" srcOrd="0" destOrd="0" presId="urn:microsoft.com/office/officeart/2005/8/layout/hList6"/>
    <dgm:cxn modelId="{FE4F51FA-D749-41F0-9C89-9AF9F4D061DF}" type="presParOf" srcId="{9C321349-87C9-46B0-B419-84D760C361E3}" destId="{56B2CE0B-2E51-4CC6-9BA2-9F9DA514FD86}" srcOrd="1" destOrd="0" presId="urn:microsoft.com/office/officeart/2005/8/layout/hList6"/>
    <dgm:cxn modelId="{8449F2B2-A194-4AC4-9E16-A09C9EEC4F09}" type="presParOf" srcId="{9C321349-87C9-46B0-B419-84D760C361E3}" destId="{A35374B2-8EB9-4718-B693-6277B44AF30F}" srcOrd="2"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BE7DD4-A22F-4BA7-97FB-DEA4725BADED}"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l-GR"/>
        </a:p>
      </dgm:t>
    </dgm:pt>
    <dgm:pt modelId="{A80B1F84-5487-40E4-B12B-9A98B5989227}">
      <dgm:prSet phldrT="[Κείμενο]" custT="1">
        <dgm:style>
          <a:lnRef idx="1">
            <a:schemeClr val="accent2"/>
          </a:lnRef>
          <a:fillRef idx="2">
            <a:schemeClr val="accent2"/>
          </a:fillRef>
          <a:effectRef idx="1">
            <a:schemeClr val="accent2"/>
          </a:effectRef>
          <a:fontRef idx="minor">
            <a:schemeClr val="dk1"/>
          </a:fontRef>
        </dgm:style>
      </dgm:prSet>
      <dgm:spPr/>
      <dgm:t>
        <a:bodyPr/>
        <a:lstStyle/>
        <a:p>
          <a:endParaRPr lang="en-GB" sz="2400" b="1" dirty="0" smtClean="0"/>
        </a:p>
        <a:p>
          <a:endParaRPr lang="en-GB" sz="2400" b="1" dirty="0" smtClean="0"/>
        </a:p>
        <a:p>
          <a:r>
            <a:rPr lang="el-GR" sz="2800" b="1" dirty="0" smtClean="0"/>
            <a:t>Ορμόνες Πρόσθιου λοβού</a:t>
          </a:r>
          <a:r>
            <a:rPr lang="en-GB" sz="2800" b="1" dirty="0" smtClean="0"/>
            <a:t>:</a:t>
          </a:r>
        </a:p>
        <a:p>
          <a:r>
            <a:rPr lang="el-GR" sz="2800" dirty="0" smtClean="0"/>
            <a:t>Οι γοναδοτροπίνες </a:t>
          </a:r>
          <a:r>
            <a:rPr lang="en-GB" sz="2800" b="1" dirty="0" smtClean="0"/>
            <a:t>FSH</a:t>
          </a:r>
          <a:r>
            <a:rPr lang="el-GR" sz="2800" b="1" dirty="0" smtClean="0"/>
            <a:t>/</a:t>
          </a:r>
          <a:r>
            <a:rPr lang="en-GB" sz="2800" b="1" dirty="0" smtClean="0"/>
            <a:t> LH</a:t>
          </a:r>
          <a:endParaRPr lang="el-GR" sz="2800" b="1" dirty="0" smtClean="0"/>
        </a:p>
        <a:p>
          <a:r>
            <a:rPr lang="el-GR" sz="2800" dirty="0" smtClean="0"/>
            <a:t> η</a:t>
          </a:r>
          <a:r>
            <a:rPr lang="en-GB" sz="2800" dirty="0" smtClean="0"/>
            <a:t> </a:t>
          </a:r>
          <a:r>
            <a:rPr lang="el-GR" sz="2800" dirty="0" smtClean="0"/>
            <a:t>θυρεοειδοτρόπος </a:t>
          </a:r>
          <a:r>
            <a:rPr lang="en-GB" sz="2800" b="1" dirty="0" smtClean="0"/>
            <a:t>TSH</a:t>
          </a:r>
          <a:r>
            <a:rPr lang="el-GR" sz="2800" b="1" dirty="0" smtClean="0"/>
            <a:t> </a:t>
          </a:r>
        </a:p>
        <a:p>
          <a:r>
            <a:rPr lang="el-GR" sz="2800" dirty="0" smtClean="0"/>
            <a:t>η  φλοιοτρόπος </a:t>
          </a:r>
          <a:r>
            <a:rPr lang="en-GB" sz="2800" b="1" dirty="0" smtClean="0"/>
            <a:t>ACTH </a:t>
          </a:r>
          <a:r>
            <a:rPr lang="el-GR" sz="2800" dirty="0" smtClean="0"/>
            <a:t>η αυξητική ορμόνη </a:t>
          </a:r>
          <a:r>
            <a:rPr lang="en-GB" sz="2800" b="1" dirty="0" smtClean="0"/>
            <a:t>GH </a:t>
          </a:r>
          <a:r>
            <a:rPr lang="el-GR" sz="2800" b="1" dirty="0" smtClean="0"/>
            <a:t> </a:t>
          </a:r>
        </a:p>
        <a:p>
          <a:r>
            <a:rPr lang="el-GR" sz="2800" dirty="0" smtClean="0"/>
            <a:t>Η προλακτίνη </a:t>
          </a:r>
          <a:r>
            <a:rPr lang="en-GB" sz="2800" b="1" dirty="0" smtClean="0"/>
            <a:t>PRL</a:t>
          </a:r>
          <a:r>
            <a:rPr lang="el-GR" sz="2800" b="1" dirty="0" smtClean="0"/>
            <a:t> </a:t>
          </a:r>
          <a:endParaRPr lang="en-GB" sz="2800" b="1" dirty="0" smtClean="0"/>
        </a:p>
        <a:p>
          <a:endParaRPr lang="el-GR" sz="2400" dirty="0" smtClean="0"/>
        </a:p>
        <a:p>
          <a:endParaRPr lang="el-GR" sz="2400" dirty="0"/>
        </a:p>
      </dgm:t>
    </dgm:pt>
    <dgm:pt modelId="{E1CEE137-2720-4A8D-B1E2-E5BBC11200FA}" type="parTrans" cxnId="{80B5BAD8-D770-479A-9281-01104B7C8372}">
      <dgm:prSet/>
      <dgm:spPr/>
      <dgm:t>
        <a:bodyPr/>
        <a:lstStyle/>
        <a:p>
          <a:endParaRPr lang="el-GR"/>
        </a:p>
      </dgm:t>
    </dgm:pt>
    <dgm:pt modelId="{B2BD0B5A-BDEE-4CD9-8EC0-93CEFB55BE8D}" type="sibTrans" cxnId="{80B5BAD8-D770-479A-9281-01104B7C8372}">
      <dgm:prSet/>
      <dgm:spPr/>
      <dgm:t>
        <a:bodyPr/>
        <a:lstStyle/>
        <a:p>
          <a:endParaRPr lang="el-GR"/>
        </a:p>
      </dgm:t>
    </dgm:pt>
    <dgm:pt modelId="{52B71C0A-F70E-4C73-B5F7-C65B279CD576}">
      <dgm:prSet phldrT="[Κείμενο]" custT="1">
        <dgm:style>
          <a:lnRef idx="1">
            <a:schemeClr val="accent2"/>
          </a:lnRef>
          <a:fillRef idx="2">
            <a:schemeClr val="accent2"/>
          </a:fillRef>
          <a:effectRef idx="1">
            <a:schemeClr val="accent2"/>
          </a:effectRef>
          <a:fontRef idx="minor">
            <a:schemeClr val="dk1"/>
          </a:fontRef>
        </dgm:style>
      </dgm:prSet>
      <dgm:spPr/>
      <dgm:t>
        <a:bodyPr/>
        <a:lstStyle/>
        <a:p>
          <a:r>
            <a:rPr lang="el-GR" sz="2800" b="1" dirty="0" smtClean="0">
              <a:solidFill>
                <a:schemeClr val="tx1"/>
              </a:solidFill>
            </a:rPr>
            <a:t>Ορμόνες οπίσθιου λοβού</a:t>
          </a:r>
          <a:r>
            <a:rPr lang="en-GB" sz="2800" b="1" dirty="0" smtClean="0">
              <a:solidFill>
                <a:schemeClr val="tx1"/>
              </a:solidFill>
            </a:rPr>
            <a:t>:</a:t>
          </a:r>
        </a:p>
        <a:p>
          <a:r>
            <a:rPr lang="el-GR" sz="2800" dirty="0" smtClean="0">
              <a:solidFill>
                <a:schemeClr val="tx1"/>
              </a:solidFill>
            </a:rPr>
            <a:t>Ανάλογα με τις ανάγκες του οργανισμού απελευθερώνονται οι αποθηκευμένες ορμόνες </a:t>
          </a:r>
          <a:r>
            <a:rPr lang="el-GR" sz="2800" b="1" dirty="0" smtClean="0">
              <a:solidFill>
                <a:schemeClr val="tx1"/>
              </a:solidFill>
            </a:rPr>
            <a:t>Ωκυτοκίνη και Αντιδιουρητική</a:t>
          </a:r>
          <a:endParaRPr lang="el-GR" sz="2800" b="1" dirty="0">
            <a:solidFill>
              <a:schemeClr val="tx1"/>
            </a:solidFill>
          </a:endParaRPr>
        </a:p>
      </dgm:t>
    </dgm:pt>
    <dgm:pt modelId="{622689A5-5E20-45FA-89C9-E4AF96083E7B}" type="parTrans" cxnId="{F74EA9A8-D7DB-4E3F-889E-0EF2EA153D43}">
      <dgm:prSet/>
      <dgm:spPr/>
      <dgm:t>
        <a:bodyPr/>
        <a:lstStyle/>
        <a:p>
          <a:endParaRPr lang="el-GR"/>
        </a:p>
      </dgm:t>
    </dgm:pt>
    <dgm:pt modelId="{378D9E0A-74BC-4184-9C87-7003E6D2C241}" type="sibTrans" cxnId="{F74EA9A8-D7DB-4E3F-889E-0EF2EA153D43}">
      <dgm:prSet/>
      <dgm:spPr/>
      <dgm:t>
        <a:bodyPr/>
        <a:lstStyle/>
        <a:p>
          <a:endParaRPr lang="el-GR"/>
        </a:p>
      </dgm:t>
    </dgm:pt>
    <dgm:pt modelId="{B2F50F05-99A0-4569-9B31-0FDC5EBED125}" type="pres">
      <dgm:prSet presAssocID="{30BE7DD4-A22F-4BA7-97FB-DEA4725BADED}" presName="Name0" presStyleCnt="0">
        <dgm:presLayoutVars>
          <dgm:dir/>
          <dgm:resizeHandles val="exact"/>
        </dgm:presLayoutVars>
      </dgm:prSet>
      <dgm:spPr/>
      <dgm:t>
        <a:bodyPr/>
        <a:lstStyle/>
        <a:p>
          <a:endParaRPr lang="el-GR"/>
        </a:p>
      </dgm:t>
    </dgm:pt>
    <dgm:pt modelId="{8DA69956-0AE8-470A-B116-B7E2E93E85BC}" type="pres">
      <dgm:prSet presAssocID="{A80B1F84-5487-40E4-B12B-9A98B5989227}" presName="node" presStyleLbl="node1" presStyleIdx="0" presStyleCnt="2">
        <dgm:presLayoutVars>
          <dgm:bulletEnabled val="1"/>
        </dgm:presLayoutVars>
      </dgm:prSet>
      <dgm:spPr/>
      <dgm:t>
        <a:bodyPr/>
        <a:lstStyle/>
        <a:p>
          <a:endParaRPr lang="el-GR"/>
        </a:p>
      </dgm:t>
    </dgm:pt>
    <dgm:pt modelId="{35922203-9032-4F41-94FA-D5A286B3BC30}" type="pres">
      <dgm:prSet presAssocID="{B2BD0B5A-BDEE-4CD9-8EC0-93CEFB55BE8D}" presName="sibTrans" presStyleCnt="0"/>
      <dgm:spPr/>
    </dgm:pt>
    <dgm:pt modelId="{E2F2520D-198C-427B-8159-3010EE207530}" type="pres">
      <dgm:prSet presAssocID="{52B71C0A-F70E-4C73-B5F7-C65B279CD576}" presName="node" presStyleLbl="node1" presStyleIdx="1" presStyleCnt="2">
        <dgm:presLayoutVars>
          <dgm:bulletEnabled val="1"/>
        </dgm:presLayoutVars>
      </dgm:prSet>
      <dgm:spPr/>
      <dgm:t>
        <a:bodyPr/>
        <a:lstStyle/>
        <a:p>
          <a:endParaRPr lang="el-GR"/>
        </a:p>
      </dgm:t>
    </dgm:pt>
  </dgm:ptLst>
  <dgm:cxnLst>
    <dgm:cxn modelId="{31F4AB60-B21A-452C-ACB7-B95E02C1B112}" type="presOf" srcId="{30BE7DD4-A22F-4BA7-97FB-DEA4725BADED}" destId="{B2F50F05-99A0-4569-9B31-0FDC5EBED125}" srcOrd="0" destOrd="0" presId="urn:microsoft.com/office/officeart/2005/8/layout/hList6"/>
    <dgm:cxn modelId="{3DDFE87C-93D3-48D9-A7AF-668C65C618FC}" type="presOf" srcId="{52B71C0A-F70E-4C73-B5F7-C65B279CD576}" destId="{E2F2520D-198C-427B-8159-3010EE207530}" srcOrd="0" destOrd="0" presId="urn:microsoft.com/office/officeart/2005/8/layout/hList6"/>
    <dgm:cxn modelId="{FBA3CE37-CD5A-433D-82C4-FD1B87FAAC07}" type="presOf" srcId="{A80B1F84-5487-40E4-B12B-9A98B5989227}" destId="{8DA69956-0AE8-470A-B116-B7E2E93E85BC}" srcOrd="0" destOrd="0" presId="urn:microsoft.com/office/officeart/2005/8/layout/hList6"/>
    <dgm:cxn modelId="{80B5BAD8-D770-479A-9281-01104B7C8372}" srcId="{30BE7DD4-A22F-4BA7-97FB-DEA4725BADED}" destId="{A80B1F84-5487-40E4-B12B-9A98B5989227}" srcOrd="0" destOrd="0" parTransId="{E1CEE137-2720-4A8D-B1E2-E5BBC11200FA}" sibTransId="{B2BD0B5A-BDEE-4CD9-8EC0-93CEFB55BE8D}"/>
    <dgm:cxn modelId="{F74EA9A8-D7DB-4E3F-889E-0EF2EA153D43}" srcId="{30BE7DD4-A22F-4BA7-97FB-DEA4725BADED}" destId="{52B71C0A-F70E-4C73-B5F7-C65B279CD576}" srcOrd="1" destOrd="0" parTransId="{622689A5-5E20-45FA-89C9-E4AF96083E7B}" sibTransId="{378D9E0A-74BC-4184-9C87-7003E6D2C241}"/>
    <dgm:cxn modelId="{443C1CD4-0558-4B2A-8FB4-DB321807E3D4}" type="presParOf" srcId="{B2F50F05-99A0-4569-9B31-0FDC5EBED125}" destId="{8DA69956-0AE8-470A-B116-B7E2E93E85BC}" srcOrd="0" destOrd="0" presId="urn:microsoft.com/office/officeart/2005/8/layout/hList6"/>
    <dgm:cxn modelId="{26F7EC5B-CF98-4D0C-9EBE-795DFC4C24B8}" type="presParOf" srcId="{B2F50F05-99A0-4569-9B31-0FDC5EBED125}" destId="{35922203-9032-4F41-94FA-D5A286B3BC30}" srcOrd="1" destOrd="0" presId="urn:microsoft.com/office/officeart/2005/8/layout/hList6"/>
    <dgm:cxn modelId="{303FD20B-D635-4928-9B67-4AA0E20BABB5}" type="presParOf" srcId="{B2F50F05-99A0-4569-9B31-0FDC5EBED125}" destId="{E2F2520D-198C-427B-8159-3010EE207530}" srcOrd="2"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F418E3C-9A43-4E51-87DB-15EFDDA87AC1}"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l-GR"/>
        </a:p>
      </dgm:t>
    </dgm:pt>
    <dgm:pt modelId="{051D4829-056A-4375-9D45-5FFE7F527AE4}">
      <dgm:prSet phldrT="[Κείμενο]" custT="1">
        <dgm:style>
          <a:lnRef idx="1">
            <a:schemeClr val="accent2"/>
          </a:lnRef>
          <a:fillRef idx="2">
            <a:schemeClr val="accent2"/>
          </a:fillRef>
          <a:effectRef idx="1">
            <a:schemeClr val="accent2"/>
          </a:effectRef>
          <a:fontRef idx="minor">
            <a:schemeClr val="dk1"/>
          </a:fontRef>
        </dgm:style>
      </dgm:prSet>
      <dgm:spPr/>
      <dgm:t>
        <a:bodyPr/>
        <a:lstStyle/>
        <a:p>
          <a:r>
            <a:rPr lang="el-GR" sz="2800" dirty="0" smtClean="0">
              <a:solidFill>
                <a:schemeClr val="tx1"/>
              </a:solidFill>
            </a:rPr>
            <a:t>Τόπος παραγωγής </a:t>
          </a:r>
          <a:r>
            <a:rPr lang="el-GR" sz="2800" b="1" dirty="0" smtClean="0">
              <a:solidFill>
                <a:schemeClr val="tx1"/>
              </a:solidFill>
            </a:rPr>
            <a:t>ωοθυλακίων</a:t>
          </a:r>
          <a:r>
            <a:rPr lang="el-GR" sz="2800" dirty="0" smtClean="0">
              <a:solidFill>
                <a:schemeClr val="tx1"/>
              </a:solidFill>
            </a:rPr>
            <a:t>  και αναπαραγωγής </a:t>
          </a:r>
          <a:r>
            <a:rPr lang="el-GR" sz="2800" b="1" dirty="0" smtClean="0">
              <a:solidFill>
                <a:schemeClr val="tx1"/>
              </a:solidFill>
            </a:rPr>
            <a:t>ωαρίων</a:t>
          </a:r>
          <a:r>
            <a:rPr lang="el-GR" sz="2800" dirty="0" smtClean="0">
              <a:solidFill>
                <a:schemeClr val="tx1"/>
              </a:solidFill>
            </a:rPr>
            <a:t> με την </a:t>
          </a:r>
          <a:r>
            <a:rPr lang="el-GR" sz="2800" b="1" dirty="0" smtClean="0">
              <a:solidFill>
                <a:schemeClr val="tx1"/>
              </a:solidFill>
            </a:rPr>
            <a:t>ωοθυλακιορρηξία</a:t>
          </a:r>
        </a:p>
        <a:p>
          <a:r>
            <a:rPr lang="el-GR" sz="2800" b="1" dirty="0" smtClean="0">
              <a:solidFill>
                <a:schemeClr val="tx1"/>
              </a:solidFill>
            </a:rPr>
            <a:t>Ορμόνες</a:t>
          </a:r>
          <a:r>
            <a:rPr lang="en-GB" sz="2800" b="1" dirty="0" smtClean="0">
              <a:solidFill>
                <a:schemeClr val="tx1"/>
              </a:solidFill>
            </a:rPr>
            <a:t>: </a:t>
          </a:r>
          <a:r>
            <a:rPr lang="el-GR" sz="2800" b="1" dirty="0" smtClean="0">
              <a:solidFill>
                <a:schemeClr val="tx1"/>
              </a:solidFill>
            </a:rPr>
            <a:t>ανδρογόνα + οιστρογόνα + προγεστερόνη </a:t>
          </a:r>
        </a:p>
      </dgm:t>
    </dgm:pt>
    <dgm:pt modelId="{3B576F1E-A049-48CE-B79A-1E18DB0AF1F6}" type="parTrans" cxnId="{77DB219C-E512-40F7-AB28-A63C6F453473}">
      <dgm:prSet/>
      <dgm:spPr/>
      <dgm:t>
        <a:bodyPr/>
        <a:lstStyle/>
        <a:p>
          <a:endParaRPr lang="el-GR"/>
        </a:p>
      </dgm:t>
    </dgm:pt>
    <dgm:pt modelId="{E7AA3CB6-7217-43C5-9A0F-EA9F0822C556}" type="sibTrans" cxnId="{77DB219C-E512-40F7-AB28-A63C6F453473}">
      <dgm:prSet/>
      <dgm:spPr/>
      <dgm:t>
        <a:bodyPr/>
        <a:lstStyle/>
        <a:p>
          <a:endParaRPr lang="el-GR"/>
        </a:p>
      </dgm:t>
    </dgm:pt>
    <dgm:pt modelId="{C1609ED6-D961-4859-9E1C-0FDDAA831FDD}">
      <dgm:prSet phldrT="[Κείμενο]" custT="1"/>
      <dgm:spPr/>
      <dgm:t>
        <a:bodyPr/>
        <a:lstStyle/>
        <a:p>
          <a:endParaRPr lang="el-GR" sz="2800" b="1" dirty="0" smtClean="0">
            <a:solidFill>
              <a:schemeClr val="tx1"/>
            </a:solidFill>
          </a:endParaRPr>
        </a:p>
        <a:p>
          <a:endParaRPr lang="el-GR" sz="2800" b="1" dirty="0" smtClean="0">
            <a:solidFill>
              <a:schemeClr val="tx1"/>
            </a:solidFill>
          </a:endParaRPr>
        </a:p>
        <a:p>
          <a:endParaRPr lang="el-GR" sz="2800" b="1" dirty="0" smtClean="0">
            <a:solidFill>
              <a:schemeClr val="tx1"/>
            </a:solidFill>
          </a:endParaRPr>
        </a:p>
        <a:p>
          <a:r>
            <a:rPr lang="en-GB" sz="2800" b="1" dirty="0" smtClean="0">
              <a:solidFill>
                <a:schemeClr val="tx1"/>
              </a:solidFill>
            </a:rPr>
            <a:t>FSH</a:t>
          </a:r>
          <a:r>
            <a:rPr lang="en-GB" sz="2800" dirty="0" smtClean="0">
              <a:solidFill>
                <a:schemeClr val="tx1"/>
              </a:solidFill>
            </a:rPr>
            <a:t>: </a:t>
          </a:r>
          <a:r>
            <a:rPr lang="el-GR" sz="2800" dirty="0" smtClean="0">
              <a:solidFill>
                <a:schemeClr val="tx1"/>
              </a:solidFill>
            </a:rPr>
            <a:t>Διέγερση ανάπτυξης ωοθυλακίων στις ωοθήκες και μετατροπή ανδρογόνων σε οιστρογόνα στα ωοθυλάκια </a:t>
          </a:r>
          <a:r>
            <a:rPr lang="en-GB" sz="2800" b="1" dirty="0" smtClean="0">
              <a:solidFill>
                <a:schemeClr val="tx1"/>
              </a:solidFill>
            </a:rPr>
            <a:t>LH: </a:t>
          </a:r>
          <a:r>
            <a:rPr lang="el-GR" sz="2800" b="0" dirty="0" smtClean="0">
              <a:solidFill>
                <a:schemeClr val="tx1"/>
              </a:solidFill>
            </a:rPr>
            <a:t>Παραγωγή ανδρογόνων στα ωοθυλάκια, και ωοθυλακιορρηξία</a:t>
          </a:r>
          <a:endParaRPr lang="el-GR" sz="2800" b="1" dirty="0" smtClean="0">
            <a:solidFill>
              <a:schemeClr val="tx1"/>
            </a:solidFill>
          </a:endParaRPr>
        </a:p>
        <a:p>
          <a:r>
            <a:rPr lang="el-GR" sz="2800" dirty="0" smtClean="0">
              <a:solidFill>
                <a:schemeClr val="tx1"/>
              </a:solidFill>
            </a:rPr>
            <a:t> </a:t>
          </a:r>
        </a:p>
        <a:p>
          <a:endParaRPr lang="el-GR" sz="2800" dirty="0" smtClean="0">
            <a:solidFill>
              <a:schemeClr val="tx1"/>
            </a:solidFill>
          </a:endParaRPr>
        </a:p>
        <a:p>
          <a:endParaRPr lang="el-GR" sz="2800" dirty="0">
            <a:solidFill>
              <a:schemeClr val="tx1"/>
            </a:solidFill>
          </a:endParaRPr>
        </a:p>
      </dgm:t>
    </dgm:pt>
    <dgm:pt modelId="{238BD55B-F316-45C3-9DA7-C26CACED0F50}" type="parTrans" cxnId="{C48D8094-B01E-485B-9A12-FFBBD1E9F746}">
      <dgm:prSet/>
      <dgm:spPr/>
      <dgm:t>
        <a:bodyPr/>
        <a:lstStyle/>
        <a:p>
          <a:endParaRPr lang="el-GR"/>
        </a:p>
      </dgm:t>
    </dgm:pt>
    <dgm:pt modelId="{FFDE5B26-E384-41F2-9CA3-ACA58D5B0587}" type="sibTrans" cxnId="{C48D8094-B01E-485B-9A12-FFBBD1E9F746}">
      <dgm:prSet/>
      <dgm:spPr/>
      <dgm:t>
        <a:bodyPr/>
        <a:lstStyle/>
        <a:p>
          <a:endParaRPr lang="el-GR"/>
        </a:p>
      </dgm:t>
    </dgm:pt>
    <dgm:pt modelId="{E4DA9CC9-48AB-4E54-8E7D-8308FEBB1E4D}" type="pres">
      <dgm:prSet presAssocID="{5F418E3C-9A43-4E51-87DB-15EFDDA87AC1}" presName="Name0" presStyleCnt="0">
        <dgm:presLayoutVars>
          <dgm:dir/>
          <dgm:resizeHandles val="exact"/>
        </dgm:presLayoutVars>
      </dgm:prSet>
      <dgm:spPr/>
      <dgm:t>
        <a:bodyPr/>
        <a:lstStyle/>
        <a:p>
          <a:endParaRPr lang="el-GR"/>
        </a:p>
      </dgm:t>
    </dgm:pt>
    <dgm:pt modelId="{673AFAC6-EC8F-48C1-84AC-D911F85E3AFB}" type="pres">
      <dgm:prSet presAssocID="{051D4829-056A-4375-9D45-5FFE7F527AE4}" presName="node" presStyleLbl="node1" presStyleIdx="0" presStyleCnt="2">
        <dgm:presLayoutVars>
          <dgm:bulletEnabled val="1"/>
        </dgm:presLayoutVars>
      </dgm:prSet>
      <dgm:spPr/>
      <dgm:t>
        <a:bodyPr/>
        <a:lstStyle/>
        <a:p>
          <a:endParaRPr lang="el-GR"/>
        </a:p>
      </dgm:t>
    </dgm:pt>
    <dgm:pt modelId="{B5D4D782-5D89-4D6B-8A71-E522042CAFA6}" type="pres">
      <dgm:prSet presAssocID="{E7AA3CB6-7217-43C5-9A0F-EA9F0822C556}" presName="sibTrans" presStyleCnt="0"/>
      <dgm:spPr/>
    </dgm:pt>
    <dgm:pt modelId="{54897358-53A1-4B13-AB2F-145DEF6226BE}" type="pres">
      <dgm:prSet presAssocID="{C1609ED6-D961-4859-9E1C-0FDDAA831FDD}" presName="node" presStyleLbl="node1" presStyleIdx="1" presStyleCnt="2">
        <dgm:presLayoutVars>
          <dgm:bulletEnabled val="1"/>
        </dgm:presLayoutVars>
      </dgm:prSet>
      <dgm:spPr/>
      <dgm:t>
        <a:bodyPr/>
        <a:lstStyle/>
        <a:p>
          <a:endParaRPr lang="el-GR"/>
        </a:p>
      </dgm:t>
    </dgm:pt>
  </dgm:ptLst>
  <dgm:cxnLst>
    <dgm:cxn modelId="{0E0061CF-433C-4A23-ADE7-52D8800686F3}" type="presOf" srcId="{5F418E3C-9A43-4E51-87DB-15EFDDA87AC1}" destId="{E4DA9CC9-48AB-4E54-8E7D-8308FEBB1E4D}" srcOrd="0" destOrd="0" presId="urn:microsoft.com/office/officeart/2005/8/layout/hList6"/>
    <dgm:cxn modelId="{B90AB3B4-109A-4C67-B4AB-7954280E2B1E}" type="presOf" srcId="{C1609ED6-D961-4859-9E1C-0FDDAA831FDD}" destId="{54897358-53A1-4B13-AB2F-145DEF6226BE}" srcOrd="0" destOrd="0" presId="urn:microsoft.com/office/officeart/2005/8/layout/hList6"/>
    <dgm:cxn modelId="{65813F31-BE8F-4CB1-A7FE-FD3D408FCAAD}" type="presOf" srcId="{051D4829-056A-4375-9D45-5FFE7F527AE4}" destId="{673AFAC6-EC8F-48C1-84AC-D911F85E3AFB}" srcOrd="0" destOrd="0" presId="urn:microsoft.com/office/officeart/2005/8/layout/hList6"/>
    <dgm:cxn modelId="{C48D8094-B01E-485B-9A12-FFBBD1E9F746}" srcId="{5F418E3C-9A43-4E51-87DB-15EFDDA87AC1}" destId="{C1609ED6-D961-4859-9E1C-0FDDAA831FDD}" srcOrd="1" destOrd="0" parTransId="{238BD55B-F316-45C3-9DA7-C26CACED0F50}" sibTransId="{FFDE5B26-E384-41F2-9CA3-ACA58D5B0587}"/>
    <dgm:cxn modelId="{77DB219C-E512-40F7-AB28-A63C6F453473}" srcId="{5F418E3C-9A43-4E51-87DB-15EFDDA87AC1}" destId="{051D4829-056A-4375-9D45-5FFE7F527AE4}" srcOrd="0" destOrd="0" parTransId="{3B576F1E-A049-48CE-B79A-1E18DB0AF1F6}" sibTransId="{E7AA3CB6-7217-43C5-9A0F-EA9F0822C556}"/>
    <dgm:cxn modelId="{6A2F4B0D-1BAC-4F7F-895A-8499BFF3B3F9}" type="presParOf" srcId="{E4DA9CC9-48AB-4E54-8E7D-8308FEBB1E4D}" destId="{673AFAC6-EC8F-48C1-84AC-D911F85E3AFB}" srcOrd="0" destOrd="0" presId="urn:microsoft.com/office/officeart/2005/8/layout/hList6"/>
    <dgm:cxn modelId="{41D1CF7E-3306-43FC-BBB9-57459E91BBFA}" type="presParOf" srcId="{E4DA9CC9-48AB-4E54-8E7D-8308FEBB1E4D}" destId="{B5D4D782-5D89-4D6B-8A71-E522042CAFA6}" srcOrd="1" destOrd="0" presId="urn:microsoft.com/office/officeart/2005/8/layout/hList6"/>
    <dgm:cxn modelId="{579FDA26-31DC-4B9F-A304-9D8A07C2672A}" type="presParOf" srcId="{E4DA9CC9-48AB-4E54-8E7D-8308FEBB1E4D}" destId="{54897358-53A1-4B13-AB2F-145DEF6226BE}" srcOrd="2"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71A94D4-D2F3-402E-89A4-7A39C36DEA7C}">
      <dsp:nvSpPr>
        <dsp:cNvPr id="0" name=""/>
        <dsp:cNvSpPr/>
      </dsp:nvSpPr>
      <dsp:spPr>
        <a:xfrm rot="16200000">
          <a:off x="-277811" y="281930"/>
          <a:ext cx="4525963" cy="3962102"/>
        </a:xfrm>
        <a:prstGeom prst="flowChartManualOperation">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endParaRPr lang="el-GR" sz="2400" kern="1200" dirty="0" smtClean="0">
            <a:solidFill>
              <a:schemeClr val="tx1"/>
            </a:solidFill>
          </a:endParaRPr>
        </a:p>
        <a:p>
          <a:pPr lvl="0" algn="ctr" defTabSz="1066800">
            <a:lnSpc>
              <a:spcPct val="90000"/>
            </a:lnSpc>
            <a:spcBef>
              <a:spcPct val="0"/>
            </a:spcBef>
            <a:spcAft>
              <a:spcPct val="35000"/>
            </a:spcAft>
          </a:pPr>
          <a:endParaRPr lang="el-GR" sz="2400" kern="1200" dirty="0" smtClean="0">
            <a:solidFill>
              <a:schemeClr val="tx1"/>
            </a:solidFill>
          </a:endParaRPr>
        </a:p>
        <a:p>
          <a:pPr lvl="0" algn="ctr" defTabSz="1066800">
            <a:lnSpc>
              <a:spcPct val="90000"/>
            </a:lnSpc>
            <a:spcBef>
              <a:spcPct val="0"/>
            </a:spcBef>
            <a:spcAft>
              <a:spcPct val="35000"/>
            </a:spcAft>
          </a:pPr>
          <a:r>
            <a:rPr lang="el-GR" sz="2400" kern="1200" dirty="0" smtClean="0">
              <a:solidFill>
                <a:schemeClr val="tx1"/>
              </a:solidFill>
            </a:rPr>
            <a:t>Τμήμα του εγκεφάλου</a:t>
          </a:r>
        </a:p>
        <a:p>
          <a:pPr lvl="0" algn="ctr" defTabSz="1066800">
            <a:lnSpc>
              <a:spcPct val="90000"/>
            </a:lnSpc>
            <a:spcBef>
              <a:spcPct val="0"/>
            </a:spcBef>
            <a:spcAft>
              <a:spcPct val="35000"/>
            </a:spcAft>
          </a:pPr>
          <a:r>
            <a:rPr lang="el-GR" sz="2400" kern="1200" dirty="0" smtClean="0">
              <a:solidFill>
                <a:schemeClr val="tx1"/>
              </a:solidFill>
            </a:rPr>
            <a:t>Παράγονται ορμόνες</a:t>
          </a:r>
          <a:r>
            <a:rPr lang="en-GB" sz="2400" kern="1200" dirty="0" smtClean="0">
              <a:solidFill>
                <a:schemeClr val="tx1"/>
              </a:solidFill>
            </a:rPr>
            <a:t>:</a:t>
          </a:r>
        </a:p>
        <a:p>
          <a:pPr lvl="0" algn="ctr" defTabSz="1066800">
            <a:lnSpc>
              <a:spcPct val="90000"/>
            </a:lnSpc>
            <a:spcBef>
              <a:spcPct val="0"/>
            </a:spcBef>
            <a:spcAft>
              <a:spcPct val="35000"/>
            </a:spcAft>
          </a:pPr>
          <a:r>
            <a:rPr lang="el-GR" sz="2400" b="1" kern="1200" dirty="0" smtClean="0">
              <a:solidFill>
                <a:schemeClr val="tx1"/>
              </a:solidFill>
            </a:rPr>
            <a:t>Ωκυτοκίνη </a:t>
          </a:r>
          <a:r>
            <a:rPr lang="el-GR" sz="2400" kern="1200" dirty="0" smtClean="0">
              <a:solidFill>
                <a:schemeClr val="tx1"/>
              </a:solidFill>
            </a:rPr>
            <a:t> και </a:t>
          </a:r>
          <a:r>
            <a:rPr lang="el-GR" sz="2400" b="1" kern="1200" dirty="0" smtClean="0">
              <a:solidFill>
                <a:schemeClr val="tx1"/>
              </a:solidFill>
            </a:rPr>
            <a:t>Αντιδιουρητική</a:t>
          </a:r>
          <a:r>
            <a:rPr lang="el-GR" sz="2400" kern="1200" dirty="0" smtClean="0">
              <a:solidFill>
                <a:schemeClr val="tx1"/>
              </a:solidFill>
            </a:rPr>
            <a:t> οι οποίες αποθηκεύονται  στον οπίσθιο λοβό της υπόφυσης  και απελευθερώνονται βάση αναγκών.</a:t>
          </a:r>
        </a:p>
        <a:p>
          <a:pPr lvl="0" algn="ctr" defTabSz="1066800">
            <a:lnSpc>
              <a:spcPct val="90000"/>
            </a:lnSpc>
            <a:spcBef>
              <a:spcPct val="0"/>
            </a:spcBef>
            <a:spcAft>
              <a:spcPct val="35000"/>
            </a:spcAft>
          </a:pPr>
          <a:endParaRPr lang="el-GR" sz="2000" kern="1200" dirty="0" smtClean="0">
            <a:solidFill>
              <a:schemeClr val="tx1"/>
            </a:solidFill>
          </a:endParaRPr>
        </a:p>
        <a:p>
          <a:pPr lvl="0" algn="ctr" defTabSz="1066800">
            <a:lnSpc>
              <a:spcPct val="90000"/>
            </a:lnSpc>
            <a:spcBef>
              <a:spcPct val="0"/>
            </a:spcBef>
            <a:spcAft>
              <a:spcPct val="35000"/>
            </a:spcAft>
          </a:pPr>
          <a:endParaRPr lang="el-GR" sz="2000" kern="1200" dirty="0">
            <a:solidFill>
              <a:schemeClr val="tx1"/>
            </a:solidFill>
          </a:endParaRPr>
        </a:p>
      </dsp:txBody>
      <dsp:txXfrm rot="16200000">
        <a:off x="-277811" y="281930"/>
        <a:ext cx="4525963" cy="3962102"/>
      </dsp:txXfrm>
    </dsp:sp>
    <dsp:sp modelId="{A35374B2-8EB9-4718-B693-6277B44AF30F}">
      <dsp:nvSpPr>
        <dsp:cNvPr id="0" name=""/>
        <dsp:cNvSpPr/>
      </dsp:nvSpPr>
      <dsp:spPr>
        <a:xfrm rot="16200000">
          <a:off x="3981448" y="281930"/>
          <a:ext cx="4525963" cy="3962102"/>
        </a:xfrm>
        <a:prstGeom prst="flowChartManualOperation">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el-GR" sz="2400" kern="1200" dirty="0" smtClean="0">
              <a:solidFill>
                <a:schemeClr val="tx1"/>
              </a:solidFill>
            </a:rPr>
            <a:t>Παράγεται η  </a:t>
          </a:r>
          <a:r>
            <a:rPr lang="el-GR" sz="2400" b="1" kern="1200" dirty="0" smtClean="0">
              <a:solidFill>
                <a:schemeClr val="tx1"/>
              </a:solidFill>
            </a:rPr>
            <a:t>εκλυτική ορμόνη  </a:t>
          </a:r>
          <a:r>
            <a:rPr lang="en-GB" sz="2400" b="1" kern="1200" dirty="0" smtClean="0">
              <a:solidFill>
                <a:schemeClr val="tx1"/>
              </a:solidFill>
            </a:rPr>
            <a:t>GnRH </a:t>
          </a:r>
          <a:r>
            <a:rPr lang="el-GR" sz="2400" kern="1200" dirty="0" smtClean="0">
              <a:solidFill>
                <a:schemeClr val="tx1"/>
              </a:solidFill>
            </a:rPr>
            <a:t>που είναι υπεύθυνη για  την παραγωγή των γοναδοτροπινών</a:t>
          </a:r>
          <a:r>
            <a:rPr lang="en-GB" sz="2400" kern="1200" dirty="0" smtClean="0">
              <a:solidFill>
                <a:schemeClr val="tx1"/>
              </a:solidFill>
            </a:rPr>
            <a:t> FSH </a:t>
          </a:r>
          <a:r>
            <a:rPr lang="el-GR" sz="2400" kern="1200" dirty="0" smtClean="0">
              <a:solidFill>
                <a:schemeClr val="tx1"/>
              </a:solidFill>
            </a:rPr>
            <a:t>και </a:t>
          </a:r>
          <a:r>
            <a:rPr lang="en-GB" sz="2400" kern="1200" dirty="0" smtClean="0">
              <a:solidFill>
                <a:schemeClr val="tx1"/>
              </a:solidFill>
            </a:rPr>
            <a:t>LH  </a:t>
          </a:r>
          <a:r>
            <a:rPr lang="el-GR" sz="2400" kern="1200" dirty="0" smtClean="0">
              <a:solidFill>
                <a:schemeClr val="tx1"/>
              </a:solidFill>
            </a:rPr>
            <a:t>από τον πρόσθιο λοβό της υπόφυσης.</a:t>
          </a:r>
          <a:endParaRPr lang="en-GB" sz="2400" kern="1200" dirty="0" smtClean="0">
            <a:solidFill>
              <a:schemeClr val="tx1"/>
            </a:solidFill>
          </a:endParaRPr>
        </a:p>
        <a:p>
          <a:pPr lvl="0" algn="ctr" defTabSz="1066800">
            <a:lnSpc>
              <a:spcPct val="90000"/>
            </a:lnSpc>
            <a:spcBef>
              <a:spcPct val="0"/>
            </a:spcBef>
            <a:spcAft>
              <a:spcPct val="35000"/>
            </a:spcAft>
          </a:pPr>
          <a:endParaRPr lang="el-GR" sz="2400" kern="1200" dirty="0"/>
        </a:p>
      </dsp:txBody>
      <dsp:txXfrm rot="16200000">
        <a:off x="3981448" y="281930"/>
        <a:ext cx="4525963" cy="396210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DA69956-0AE8-470A-B116-B7E2E93E85BC}">
      <dsp:nvSpPr>
        <dsp:cNvPr id="0" name=""/>
        <dsp:cNvSpPr/>
      </dsp:nvSpPr>
      <dsp:spPr>
        <a:xfrm rot="16200000">
          <a:off x="-462527" y="466676"/>
          <a:ext cx="4925144" cy="3991790"/>
        </a:xfrm>
        <a:prstGeom prst="flowChartManualOperation">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endParaRPr lang="en-GB" sz="2400" b="1" kern="1200" dirty="0" smtClean="0"/>
        </a:p>
        <a:p>
          <a:pPr lvl="0" algn="ctr" defTabSz="1066800">
            <a:lnSpc>
              <a:spcPct val="90000"/>
            </a:lnSpc>
            <a:spcBef>
              <a:spcPct val="0"/>
            </a:spcBef>
            <a:spcAft>
              <a:spcPct val="35000"/>
            </a:spcAft>
          </a:pPr>
          <a:endParaRPr lang="en-GB" sz="2400" b="1" kern="1200" dirty="0" smtClean="0"/>
        </a:p>
        <a:p>
          <a:pPr lvl="0" algn="ctr" defTabSz="1066800">
            <a:lnSpc>
              <a:spcPct val="90000"/>
            </a:lnSpc>
            <a:spcBef>
              <a:spcPct val="0"/>
            </a:spcBef>
            <a:spcAft>
              <a:spcPct val="35000"/>
            </a:spcAft>
          </a:pPr>
          <a:r>
            <a:rPr lang="el-GR" sz="2800" b="1" kern="1200" dirty="0" smtClean="0"/>
            <a:t>Ορμόνες Πρόσθιου λοβού</a:t>
          </a:r>
          <a:r>
            <a:rPr lang="en-GB" sz="2800" b="1" kern="1200" dirty="0" smtClean="0"/>
            <a:t>:</a:t>
          </a:r>
        </a:p>
        <a:p>
          <a:pPr lvl="0" algn="ctr" defTabSz="1066800">
            <a:lnSpc>
              <a:spcPct val="90000"/>
            </a:lnSpc>
            <a:spcBef>
              <a:spcPct val="0"/>
            </a:spcBef>
            <a:spcAft>
              <a:spcPct val="35000"/>
            </a:spcAft>
          </a:pPr>
          <a:r>
            <a:rPr lang="el-GR" sz="2800" kern="1200" dirty="0" smtClean="0"/>
            <a:t>Οι γοναδοτροπίνες </a:t>
          </a:r>
          <a:r>
            <a:rPr lang="en-GB" sz="2800" b="1" kern="1200" dirty="0" smtClean="0"/>
            <a:t>FSH</a:t>
          </a:r>
          <a:r>
            <a:rPr lang="el-GR" sz="2800" b="1" kern="1200" dirty="0" smtClean="0"/>
            <a:t>/</a:t>
          </a:r>
          <a:r>
            <a:rPr lang="en-GB" sz="2800" b="1" kern="1200" dirty="0" smtClean="0"/>
            <a:t> LH</a:t>
          </a:r>
          <a:endParaRPr lang="el-GR" sz="2800" b="1" kern="1200" dirty="0" smtClean="0"/>
        </a:p>
        <a:p>
          <a:pPr lvl="0" algn="ctr" defTabSz="1066800">
            <a:lnSpc>
              <a:spcPct val="90000"/>
            </a:lnSpc>
            <a:spcBef>
              <a:spcPct val="0"/>
            </a:spcBef>
            <a:spcAft>
              <a:spcPct val="35000"/>
            </a:spcAft>
          </a:pPr>
          <a:r>
            <a:rPr lang="el-GR" sz="2800" kern="1200" dirty="0" smtClean="0"/>
            <a:t> η</a:t>
          </a:r>
          <a:r>
            <a:rPr lang="en-GB" sz="2800" kern="1200" dirty="0" smtClean="0"/>
            <a:t> </a:t>
          </a:r>
          <a:r>
            <a:rPr lang="el-GR" sz="2800" kern="1200" dirty="0" smtClean="0"/>
            <a:t>θυρεοειδοτρόπος </a:t>
          </a:r>
          <a:r>
            <a:rPr lang="en-GB" sz="2800" b="1" kern="1200" dirty="0" smtClean="0"/>
            <a:t>TSH</a:t>
          </a:r>
          <a:r>
            <a:rPr lang="el-GR" sz="2800" b="1" kern="1200" dirty="0" smtClean="0"/>
            <a:t> </a:t>
          </a:r>
        </a:p>
        <a:p>
          <a:pPr lvl="0" algn="ctr" defTabSz="1066800">
            <a:lnSpc>
              <a:spcPct val="90000"/>
            </a:lnSpc>
            <a:spcBef>
              <a:spcPct val="0"/>
            </a:spcBef>
            <a:spcAft>
              <a:spcPct val="35000"/>
            </a:spcAft>
          </a:pPr>
          <a:r>
            <a:rPr lang="el-GR" sz="2800" kern="1200" dirty="0" smtClean="0"/>
            <a:t>η  φλοιοτρόπος </a:t>
          </a:r>
          <a:r>
            <a:rPr lang="en-GB" sz="2800" b="1" kern="1200" dirty="0" smtClean="0"/>
            <a:t>ACTH </a:t>
          </a:r>
          <a:r>
            <a:rPr lang="el-GR" sz="2800" kern="1200" dirty="0" smtClean="0"/>
            <a:t>η αυξητική ορμόνη </a:t>
          </a:r>
          <a:r>
            <a:rPr lang="en-GB" sz="2800" b="1" kern="1200" dirty="0" smtClean="0"/>
            <a:t>GH </a:t>
          </a:r>
          <a:r>
            <a:rPr lang="el-GR" sz="2800" b="1" kern="1200" dirty="0" smtClean="0"/>
            <a:t> </a:t>
          </a:r>
        </a:p>
        <a:p>
          <a:pPr lvl="0" algn="ctr" defTabSz="1066800">
            <a:lnSpc>
              <a:spcPct val="90000"/>
            </a:lnSpc>
            <a:spcBef>
              <a:spcPct val="0"/>
            </a:spcBef>
            <a:spcAft>
              <a:spcPct val="35000"/>
            </a:spcAft>
          </a:pPr>
          <a:r>
            <a:rPr lang="el-GR" sz="2800" kern="1200" dirty="0" smtClean="0"/>
            <a:t>Η προλακτίνη </a:t>
          </a:r>
          <a:r>
            <a:rPr lang="en-GB" sz="2800" b="1" kern="1200" dirty="0" smtClean="0"/>
            <a:t>PRL</a:t>
          </a:r>
          <a:r>
            <a:rPr lang="el-GR" sz="2800" b="1" kern="1200" dirty="0" smtClean="0"/>
            <a:t> </a:t>
          </a:r>
          <a:endParaRPr lang="en-GB" sz="2800" b="1" kern="1200" dirty="0" smtClean="0"/>
        </a:p>
        <a:p>
          <a:pPr lvl="0" algn="ctr" defTabSz="1066800">
            <a:lnSpc>
              <a:spcPct val="90000"/>
            </a:lnSpc>
            <a:spcBef>
              <a:spcPct val="0"/>
            </a:spcBef>
            <a:spcAft>
              <a:spcPct val="35000"/>
            </a:spcAft>
          </a:pPr>
          <a:endParaRPr lang="el-GR" sz="2400" kern="1200" dirty="0" smtClean="0"/>
        </a:p>
        <a:p>
          <a:pPr lvl="0" algn="ctr" defTabSz="1066800">
            <a:lnSpc>
              <a:spcPct val="90000"/>
            </a:lnSpc>
            <a:spcBef>
              <a:spcPct val="0"/>
            </a:spcBef>
            <a:spcAft>
              <a:spcPct val="35000"/>
            </a:spcAft>
          </a:pPr>
          <a:endParaRPr lang="el-GR" sz="2400" kern="1200" dirty="0"/>
        </a:p>
      </dsp:txBody>
      <dsp:txXfrm rot="16200000">
        <a:off x="-462527" y="466676"/>
        <a:ext cx="4925144" cy="3991790"/>
      </dsp:txXfrm>
    </dsp:sp>
    <dsp:sp modelId="{E2F2520D-198C-427B-8159-3010EE207530}">
      <dsp:nvSpPr>
        <dsp:cNvPr id="0" name=""/>
        <dsp:cNvSpPr/>
      </dsp:nvSpPr>
      <dsp:spPr>
        <a:xfrm rot="16200000">
          <a:off x="3828647" y="466676"/>
          <a:ext cx="4925144" cy="3991790"/>
        </a:xfrm>
        <a:prstGeom prst="flowChartManualOperation">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77800" tIns="0" rIns="177800" bIns="0" numCol="1" spcCol="1270" anchor="ctr" anchorCtr="0">
          <a:noAutofit/>
        </a:bodyPr>
        <a:lstStyle/>
        <a:p>
          <a:pPr lvl="0" algn="ctr" defTabSz="1244600">
            <a:lnSpc>
              <a:spcPct val="90000"/>
            </a:lnSpc>
            <a:spcBef>
              <a:spcPct val="0"/>
            </a:spcBef>
            <a:spcAft>
              <a:spcPct val="35000"/>
            </a:spcAft>
          </a:pPr>
          <a:r>
            <a:rPr lang="el-GR" sz="2800" b="1" kern="1200" dirty="0" smtClean="0">
              <a:solidFill>
                <a:schemeClr val="tx1"/>
              </a:solidFill>
            </a:rPr>
            <a:t>Ορμόνες οπίσθιου λοβού</a:t>
          </a:r>
          <a:r>
            <a:rPr lang="en-GB" sz="2800" b="1" kern="1200" dirty="0" smtClean="0">
              <a:solidFill>
                <a:schemeClr val="tx1"/>
              </a:solidFill>
            </a:rPr>
            <a:t>:</a:t>
          </a:r>
        </a:p>
        <a:p>
          <a:pPr lvl="0" algn="ctr" defTabSz="1244600">
            <a:lnSpc>
              <a:spcPct val="90000"/>
            </a:lnSpc>
            <a:spcBef>
              <a:spcPct val="0"/>
            </a:spcBef>
            <a:spcAft>
              <a:spcPct val="35000"/>
            </a:spcAft>
          </a:pPr>
          <a:r>
            <a:rPr lang="el-GR" sz="2800" kern="1200" dirty="0" smtClean="0">
              <a:solidFill>
                <a:schemeClr val="tx1"/>
              </a:solidFill>
            </a:rPr>
            <a:t>Ανάλογα με τις ανάγκες του οργανισμού απελευθερώνονται οι αποθηκευμένες ορμόνες </a:t>
          </a:r>
          <a:r>
            <a:rPr lang="el-GR" sz="2800" b="1" kern="1200" dirty="0" smtClean="0">
              <a:solidFill>
                <a:schemeClr val="tx1"/>
              </a:solidFill>
            </a:rPr>
            <a:t>Ωκυτοκίνη και Αντιδιουρητική</a:t>
          </a:r>
          <a:endParaRPr lang="el-GR" sz="2800" b="1" kern="1200" dirty="0">
            <a:solidFill>
              <a:schemeClr val="tx1"/>
            </a:solidFill>
          </a:endParaRPr>
        </a:p>
      </dsp:txBody>
      <dsp:txXfrm rot="16200000">
        <a:off x="3828647" y="466676"/>
        <a:ext cx="4925144" cy="399179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3AFAC6-EC8F-48C1-84AC-D911F85E3AFB}">
      <dsp:nvSpPr>
        <dsp:cNvPr id="0" name=""/>
        <dsp:cNvSpPr/>
      </dsp:nvSpPr>
      <dsp:spPr>
        <a:xfrm rot="16200000">
          <a:off x="-629430" y="633548"/>
          <a:ext cx="5229200" cy="3962102"/>
        </a:xfrm>
        <a:prstGeom prst="flowChartManualOperation">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77800" tIns="0" rIns="177800" bIns="0" numCol="1" spcCol="1270" anchor="ctr" anchorCtr="0">
          <a:noAutofit/>
        </a:bodyPr>
        <a:lstStyle/>
        <a:p>
          <a:pPr lvl="0" algn="ctr" defTabSz="1244600">
            <a:lnSpc>
              <a:spcPct val="90000"/>
            </a:lnSpc>
            <a:spcBef>
              <a:spcPct val="0"/>
            </a:spcBef>
            <a:spcAft>
              <a:spcPct val="35000"/>
            </a:spcAft>
          </a:pPr>
          <a:r>
            <a:rPr lang="el-GR" sz="2800" kern="1200" dirty="0" smtClean="0">
              <a:solidFill>
                <a:schemeClr val="tx1"/>
              </a:solidFill>
            </a:rPr>
            <a:t>Τόπος παραγωγής </a:t>
          </a:r>
          <a:r>
            <a:rPr lang="el-GR" sz="2800" b="1" kern="1200" dirty="0" smtClean="0">
              <a:solidFill>
                <a:schemeClr val="tx1"/>
              </a:solidFill>
            </a:rPr>
            <a:t>ωοθυλακίων</a:t>
          </a:r>
          <a:r>
            <a:rPr lang="el-GR" sz="2800" kern="1200" dirty="0" smtClean="0">
              <a:solidFill>
                <a:schemeClr val="tx1"/>
              </a:solidFill>
            </a:rPr>
            <a:t>  και αναπαραγωγής </a:t>
          </a:r>
          <a:r>
            <a:rPr lang="el-GR" sz="2800" b="1" kern="1200" dirty="0" smtClean="0">
              <a:solidFill>
                <a:schemeClr val="tx1"/>
              </a:solidFill>
            </a:rPr>
            <a:t>ωαρίων</a:t>
          </a:r>
          <a:r>
            <a:rPr lang="el-GR" sz="2800" kern="1200" dirty="0" smtClean="0">
              <a:solidFill>
                <a:schemeClr val="tx1"/>
              </a:solidFill>
            </a:rPr>
            <a:t> με την </a:t>
          </a:r>
          <a:r>
            <a:rPr lang="el-GR" sz="2800" b="1" kern="1200" dirty="0" smtClean="0">
              <a:solidFill>
                <a:schemeClr val="tx1"/>
              </a:solidFill>
            </a:rPr>
            <a:t>ωοθυλακιορρηξία</a:t>
          </a:r>
        </a:p>
        <a:p>
          <a:pPr lvl="0" algn="ctr" defTabSz="1244600">
            <a:lnSpc>
              <a:spcPct val="90000"/>
            </a:lnSpc>
            <a:spcBef>
              <a:spcPct val="0"/>
            </a:spcBef>
            <a:spcAft>
              <a:spcPct val="35000"/>
            </a:spcAft>
          </a:pPr>
          <a:r>
            <a:rPr lang="el-GR" sz="2800" b="1" kern="1200" dirty="0" smtClean="0">
              <a:solidFill>
                <a:schemeClr val="tx1"/>
              </a:solidFill>
            </a:rPr>
            <a:t>Ορμόνες</a:t>
          </a:r>
          <a:r>
            <a:rPr lang="en-GB" sz="2800" b="1" kern="1200" dirty="0" smtClean="0">
              <a:solidFill>
                <a:schemeClr val="tx1"/>
              </a:solidFill>
            </a:rPr>
            <a:t>: </a:t>
          </a:r>
          <a:r>
            <a:rPr lang="el-GR" sz="2800" b="1" kern="1200" dirty="0" smtClean="0">
              <a:solidFill>
                <a:schemeClr val="tx1"/>
              </a:solidFill>
            </a:rPr>
            <a:t>ανδρογόνα + οιστρογόνα + προγεστερόνη </a:t>
          </a:r>
        </a:p>
      </dsp:txBody>
      <dsp:txXfrm rot="16200000">
        <a:off x="-629430" y="633548"/>
        <a:ext cx="5229200" cy="3962102"/>
      </dsp:txXfrm>
    </dsp:sp>
    <dsp:sp modelId="{54897358-53A1-4B13-AB2F-145DEF6226BE}">
      <dsp:nvSpPr>
        <dsp:cNvPr id="0" name=""/>
        <dsp:cNvSpPr/>
      </dsp:nvSpPr>
      <dsp:spPr>
        <a:xfrm rot="16200000">
          <a:off x="3629830" y="633548"/>
          <a:ext cx="5229200" cy="3962102"/>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lvl="0" algn="ctr" defTabSz="1244600">
            <a:lnSpc>
              <a:spcPct val="90000"/>
            </a:lnSpc>
            <a:spcBef>
              <a:spcPct val="0"/>
            </a:spcBef>
            <a:spcAft>
              <a:spcPct val="35000"/>
            </a:spcAft>
          </a:pPr>
          <a:endParaRPr lang="el-GR" sz="2800" b="1" kern="1200" dirty="0" smtClean="0">
            <a:solidFill>
              <a:schemeClr val="tx1"/>
            </a:solidFill>
          </a:endParaRPr>
        </a:p>
        <a:p>
          <a:pPr lvl="0" algn="ctr" defTabSz="1244600">
            <a:lnSpc>
              <a:spcPct val="90000"/>
            </a:lnSpc>
            <a:spcBef>
              <a:spcPct val="0"/>
            </a:spcBef>
            <a:spcAft>
              <a:spcPct val="35000"/>
            </a:spcAft>
          </a:pPr>
          <a:endParaRPr lang="el-GR" sz="2800" b="1" kern="1200" dirty="0" smtClean="0">
            <a:solidFill>
              <a:schemeClr val="tx1"/>
            </a:solidFill>
          </a:endParaRPr>
        </a:p>
        <a:p>
          <a:pPr lvl="0" algn="ctr" defTabSz="1244600">
            <a:lnSpc>
              <a:spcPct val="90000"/>
            </a:lnSpc>
            <a:spcBef>
              <a:spcPct val="0"/>
            </a:spcBef>
            <a:spcAft>
              <a:spcPct val="35000"/>
            </a:spcAft>
          </a:pPr>
          <a:endParaRPr lang="el-GR" sz="2800" b="1" kern="1200" dirty="0" smtClean="0">
            <a:solidFill>
              <a:schemeClr val="tx1"/>
            </a:solidFill>
          </a:endParaRPr>
        </a:p>
        <a:p>
          <a:pPr lvl="0" algn="ctr" defTabSz="1244600">
            <a:lnSpc>
              <a:spcPct val="90000"/>
            </a:lnSpc>
            <a:spcBef>
              <a:spcPct val="0"/>
            </a:spcBef>
            <a:spcAft>
              <a:spcPct val="35000"/>
            </a:spcAft>
          </a:pPr>
          <a:r>
            <a:rPr lang="en-GB" sz="2800" b="1" kern="1200" dirty="0" smtClean="0">
              <a:solidFill>
                <a:schemeClr val="tx1"/>
              </a:solidFill>
            </a:rPr>
            <a:t>FSH</a:t>
          </a:r>
          <a:r>
            <a:rPr lang="en-GB" sz="2800" kern="1200" dirty="0" smtClean="0">
              <a:solidFill>
                <a:schemeClr val="tx1"/>
              </a:solidFill>
            </a:rPr>
            <a:t>: </a:t>
          </a:r>
          <a:r>
            <a:rPr lang="el-GR" sz="2800" kern="1200" dirty="0" smtClean="0">
              <a:solidFill>
                <a:schemeClr val="tx1"/>
              </a:solidFill>
            </a:rPr>
            <a:t>Διέγερση ανάπτυξης ωοθυλακίων στις ωοθήκες και μετατροπή ανδρογόνων σε οιστρογόνα στα ωοθυλάκια </a:t>
          </a:r>
          <a:r>
            <a:rPr lang="en-GB" sz="2800" b="1" kern="1200" dirty="0" smtClean="0">
              <a:solidFill>
                <a:schemeClr val="tx1"/>
              </a:solidFill>
            </a:rPr>
            <a:t>LH: </a:t>
          </a:r>
          <a:r>
            <a:rPr lang="el-GR" sz="2800" b="0" kern="1200" dirty="0" smtClean="0">
              <a:solidFill>
                <a:schemeClr val="tx1"/>
              </a:solidFill>
            </a:rPr>
            <a:t>Παραγωγή ανδρογόνων στα ωοθυλάκια, και ωοθυλακιορρηξία</a:t>
          </a:r>
          <a:endParaRPr lang="el-GR" sz="2800" b="1" kern="1200" dirty="0" smtClean="0">
            <a:solidFill>
              <a:schemeClr val="tx1"/>
            </a:solidFill>
          </a:endParaRPr>
        </a:p>
        <a:p>
          <a:pPr lvl="0" algn="ctr" defTabSz="1244600">
            <a:lnSpc>
              <a:spcPct val="90000"/>
            </a:lnSpc>
            <a:spcBef>
              <a:spcPct val="0"/>
            </a:spcBef>
            <a:spcAft>
              <a:spcPct val="35000"/>
            </a:spcAft>
          </a:pPr>
          <a:r>
            <a:rPr lang="el-GR" sz="2800" kern="1200" dirty="0" smtClean="0">
              <a:solidFill>
                <a:schemeClr val="tx1"/>
              </a:solidFill>
            </a:rPr>
            <a:t> </a:t>
          </a:r>
        </a:p>
        <a:p>
          <a:pPr lvl="0" algn="ctr" defTabSz="1244600">
            <a:lnSpc>
              <a:spcPct val="90000"/>
            </a:lnSpc>
            <a:spcBef>
              <a:spcPct val="0"/>
            </a:spcBef>
            <a:spcAft>
              <a:spcPct val="35000"/>
            </a:spcAft>
          </a:pPr>
          <a:endParaRPr lang="el-GR" sz="2800" kern="1200" dirty="0" smtClean="0">
            <a:solidFill>
              <a:schemeClr val="tx1"/>
            </a:solidFill>
          </a:endParaRPr>
        </a:p>
        <a:p>
          <a:pPr lvl="0" algn="ctr" defTabSz="1244600">
            <a:lnSpc>
              <a:spcPct val="90000"/>
            </a:lnSpc>
            <a:spcBef>
              <a:spcPct val="0"/>
            </a:spcBef>
            <a:spcAft>
              <a:spcPct val="35000"/>
            </a:spcAft>
          </a:pPr>
          <a:endParaRPr lang="el-GR" sz="2800" kern="1200" dirty="0">
            <a:solidFill>
              <a:schemeClr val="tx1"/>
            </a:solidFill>
          </a:endParaRPr>
        </a:p>
      </dsp:txBody>
      <dsp:txXfrm rot="16200000">
        <a:off x="3629830" y="633548"/>
        <a:ext cx="5229200" cy="3962102"/>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A19402C-9F1D-40A4-B6E8-D83226681025}" type="datetimeFigureOut">
              <a:rPr lang="el-GR" smtClean="0"/>
              <a:pPr/>
              <a:t>20/3/2024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689A195-431A-44E5-A3A4-04DEA4AAEF8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A19402C-9F1D-40A4-B6E8-D83226681025}" type="datetimeFigureOut">
              <a:rPr lang="el-GR" smtClean="0"/>
              <a:pPr/>
              <a:t>20/3/2024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689A195-431A-44E5-A3A4-04DEA4AAEF8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A19402C-9F1D-40A4-B6E8-D83226681025}" type="datetimeFigureOut">
              <a:rPr lang="el-GR" smtClean="0"/>
              <a:pPr/>
              <a:t>20/3/2024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689A195-431A-44E5-A3A4-04DEA4AAEF8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A19402C-9F1D-40A4-B6E8-D83226681025}" type="datetimeFigureOut">
              <a:rPr lang="el-GR" smtClean="0"/>
              <a:pPr/>
              <a:t>20/3/2024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689A195-431A-44E5-A3A4-04DEA4AAEF8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A19402C-9F1D-40A4-B6E8-D83226681025}" type="datetimeFigureOut">
              <a:rPr lang="el-GR" smtClean="0"/>
              <a:pPr/>
              <a:t>20/3/2024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689A195-431A-44E5-A3A4-04DEA4AAEF8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7A19402C-9F1D-40A4-B6E8-D83226681025}" type="datetimeFigureOut">
              <a:rPr lang="el-GR" smtClean="0"/>
              <a:pPr/>
              <a:t>20/3/2024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689A195-431A-44E5-A3A4-04DEA4AAEF8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A19402C-9F1D-40A4-B6E8-D83226681025}" type="datetimeFigureOut">
              <a:rPr lang="el-GR" smtClean="0"/>
              <a:pPr/>
              <a:t>20/3/2024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689A195-431A-44E5-A3A4-04DEA4AAEF8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7A19402C-9F1D-40A4-B6E8-D83226681025}" type="datetimeFigureOut">
              <a:rPr lang="el-GR" smtClean="0"/>
              <a:pPr/>
              <a:t>20/3/2024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689A195-431A-44E5-A3A4-04DEA4AAEF8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A19402C-9F1D-40A4-B6E8-D83226681025}" type="datetimeFigureOut">
              <a:rPr lang="el-GR" smtClean="0"/>
              <a:pPr/>
              <a:t>20/3/2024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689A195-431A-44E5-A3A4-04DEA4AAEF8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A19402C-9F1D-40A4-B6E8-D83226681025}" type="datetimeFigureOut">
              <a:rPr lang="el-GR" smtClean="0"/>
              <a:pPr/>
              <a:t>20/3/2024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689A195-431A-44E5-A3A4-04DEA4AAEF8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A19402C-9F1D-40A4-B6E8-D83226681025}" type="datetimeFigureOut">
              <a:rPr lang="el-GR" smtClean="0"/>
              <a:pPr/>
              <a:t>20/3/2024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689A195-431A-44E5-A3A4-04DEA4AAEF8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19402C-9F1D-40A4-B6E8-D83226681025}" type="datetimeFigureOut">
              <a:rPr lang="el-GR" smtClean="0"/>
              <a:pPr/>
              <a:t>20/3/2024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89A195-431A-44E5-A3A4-04DEA4AAEF8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980729"/>
            <a:ext cx="7772400" cy="2619722"/>
          </a:xfrm>
        </p:spPr>
        <p:txBody>
          <a:bodyPr/>
          <a:lstStyle/>
          <a:p>
            <a:r>
              <a:rPr lang="el-GR" b="1" dirty="0" smtClean="0">
                <a:solidFill>
                  <a:schemeClr val="bg2">
                    <a:lumMod val="50000"/>
                  </a:schemeClr>
                </a:solidFill>
              </a:rPr>
              <a:t>ΩΟΘΗΚΙΚΟΣ ΚΑΙ ΓΕΝΝΗΤΙΚΟΣ ΚΥΚΛΟΣ</a:t>
            </a:r>
            <a:endParaRPr lang="el-GR" b="1" dirty="0">
              <a:solidFill>
                <a:schemeClr val="bg2">
                  <a:lumMod val="50000"/>
                </a:schemeClr>
              </a:solidFill>
            </a:endParaRPr>
          </a:p>
        </p:txBody>
      </p:sp>
      <p:sp>
        <p:nvSpPr>
          <p:cNvPr id="3" name="2 - Υπότιτλος"/>
          <p:cNvSpPr>
            <a:spLocks noGrp="1"/>
          </p:cNvSpPr>
          <p:nvPr>
            <p:ph type="subTitle" idx="1"/>
          </p:nvPr>
        </p:nvSpPr>
        <p:spPr>
          <a:xfrm>
            <a:off x="1371600" y="3068960"/>
            <a:ext cx="6400800" cy="3600400"/>
          </a:xfrm>
          <a:solidFill>
            <a:schemeClr val="accent2">
              <a:lumMod val="60000"/>
              <a:lumOff val="40000"/>
            </a:schemeClr>
          </a:solidFill>
          <a:ln>
            <a:solidFill>
              <a:schemeClr val="bg2">
                <a:lumMod val="10000"/>
              </a:schemeClr>
            </a:solidFill>
          </a:ln>
        </p:spPr>
        <p:txBody>
          <a:bodyPr/>
          <a:lstStyle/>
          <a:p>
            <a:r>
              <a:rPr lang="el-GR" sz="2800" b="1" dirty="0" smtClean="0">
                <a:solidFill>
                  <a:schemeClr val="accent2">
                    <a:lumMod val="75000"/>
                  </a:schemeClr>
                </a:solidFill>
              </a:rPr>
              <a:t>5 ΣΤΑΔΙΑ ΖΩΗΣ ΓΥΝΑΙΚΑΣ</a:t>
            </a:r>
            <a:r>
              <a:rPr lang="en-GB" sz="2800" b="1" dirty="0" smtClean="0">
                <a:solidFill>
                  <a:schemeClr val="accent2">
                    <a:lumMod val="75000"/>
                  </a:schemeClr>
                </a:solidFill>
              </a:rPr>
              <a:t>: </a:t>
            </a:r>
            <a:endParaRPr lang="el-GR" sz="2800" b="1" dirty="0" smtClean="0">
              <a:solidFill>
                <a:schemeClr val="accent2">
                  <a:lumMod val="75000"/>
                </a:schemeClr>
              </a:solidFill>
            </a:endParaRPr>
          </a:p>
          <a:p>
            <a:r>
              <a:rPr lang="el-GR" sz="2800" b="1" dirty="0" smtClean="0">
                <a:solidFill>
                  <a:schemeClr val="accent2">
                    <a:lumMod val="75000"/>
                  </a:schemeClr>
                </a:solidFill>
              </a:rPr>
              <a:t>Α.</a:t>
            </a:r>
            <a:r>
              <a:rPr lang="el-GR" sz="2800" b="1" dirty="0" smtClean="0"/>
              <a:t> </a:t>
            </a:r>
            <a:r>
              <a:rPr lang="el-GR" sz="2800" dirty="0" smtClean="0">
                <a:solidFill>
                  <a:schemeClr val="tx1"/>
                </a:solidFill>
              </a:rPr>
              <a:t>Η παιδική ηλικία </a:t>
            </a:r>
          </a:p>
          <a:p>
            <a:r>
              <a:rPr lang="el-GR" sz="2800" b="1" dirty="0" smtClean="0">
                <a:solidFill>
                  <a:schemeClr val="accent2">
                    <a:lumMod val="75000"/>
                  </a:schemeClr>
                </a:solidFill>
              </a:rPr>
              <a:t>Β.</a:t>
            </a:r>
            <a:r>
              <a:rPr lang="el-GR" sz="2800" dirty="0" smtClean="0"/>
              <a:t> </a:t>
            </a:r>
            <a:r>
              <a:rPr lang="el-GR" sz="2800" dirty="0" smtClean="0">
                <a:solidFill>
                  <a:schemeClr val="tx1"/>
                </a:solidFill>
              </a:rPr>
              <a:t>Η εφηβεία ή ήβη</a:t>
            </a:r>
          </a:p>
          <a:p>
            <a:r>
              <a:rPr lang="el-GR" sz="2800" b="1" dirty="0" smtClean="0">
                <a:solidFill>
                  <a:schemeClr val="accent2">
                    <a:lumMod val="75000"/>
                  </a:schemeClr>
                </a:solidFill>
              </a:rPr>
              <a:t>Γ.</a:t>
            </a:r>
            <a:r>
              <a:rPr lang="el-GR" sz="2800" dirty="0" smtClean="0">
                <a:solidFill>
                  <a:schemeClr val="accent2">
                    <a:lumMod val="75000"/>
                  </a:schemeClr>
                </a:solidFill>
              </a:rPr>
              <a:t> </a:t>
            </a:r>
            <a:r>
              <a:rPr lang="el-GR" sz="2800" dirty="0" smtClean="0">
                <a:solidFill>
                  <a:schemeClr val="tx1"/>
                </a:solidFill>
              </a:rPr>
              <a:t>Η αναπαραγωγική ηλικία</a:t>
            </a:r>
          </a:p>
          <a:p>
            <a:r>
              <a:rPr lang="el-GR" sz="2800" b="1" dirty="0" smtClean="0">
                <a:solidFill>
                  <a:schemeClr val="accent2">
                    <a:lumMod val="75000"/>
                  </a:schemeClr>
                </a:solidFill>
              </a:rPr>
              <a:t>Δ. </a:t>
            </a:r>
            <a:r>
              <a:rPr lang="el-GR" sz="2800" dirty="0" smtClean="0">
                <a:solidFill>
                  <a:schemeClr val="tx1"/>
                </a:solidFill>
              </a:rPr>
              <a:t>Η κλιμακτήριος με την εμμηνόπαυση</a:t>
            </a:r>
            <a:endParaRPr lang="el-GR" sz="2800" b="1" dirty="0" smtClean="0">
              <a:solidFill>
                <a:schemeClr val="accent2">
                  <a:lumMod val="75000"/>
                </a:schemeClr>
              </a:solidFill>
            </a:endParaRPr>
          </a:p>
          <a:p>
            <a:r>
              <a:rPr lang="el-GR" sz="2800" b="1" dirty="0" smtClean="0">
                <a:solidFill>
                  <a:schemeClr val="accent2">
                    <a:lumMod val="75000"/>
                  </a:schemeClr>
                </a:solidFill>
              </a:rPr>
              <a:t>Ε. </a:t>
            </a:r>
            <a:r>
              <a:rPr lang="el-GR" sz="2800" dirty="0" smtClean="0">
                <a:solidFill>
                  <a:schemeClr val="tx1"/>
                </a:solidFill>
              </a:rPr>
              <a:t>Η γεροντική ηλικία</a:t>
            </a:r>
            <a:endParaRPr lang="el-GR" sz="2800" b="1" dirty="0" smtClean="0">
              <a:solidFill>
                <a:schemeClr val="accent2">
                  <a:lumMod val="75000"/>
                </a:schemeClr>
              </a:solidFill>
            </a:endParaRPr>
          </a:p>
          <a:p>
            <a:endParaRPr lang="el-GR" sz="2400" b="1" dirty="0" smtClean="0">
              <a:solidFill>
                <a:srgbClr val="C00000"/>
              </a:solidFill>
            </a:endParaRPr>
          </a:p>
          <a:p>
            <a:endParaRPr lang="el-GR" sz="2400" dirty="0" smtClean="0">
              <a:solidFill>
                <a:srgbClr val="C00000"/>
              </a:solidFill>
            </a:endParaRPr>
          </a:p>
          <a:p>
            <a:endParaRPr lang="el-GR" sz="2400" dirty="0" smtClean="0">
              <a:solidFill>
                <a:srgbClr val="C00000"/>
              </a:solidFill>
            </a:endParaRPr>
          </a:p>
          <a:p>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r>
              <a:rPr lang="el-GR" dirty="0" smtClean="0"/>
              <a:t>ΔΥΣΜΗΝΟΡΡΟΙΑ</a:t>
            </a:r>
            <a:endParaRPr lang="el-GR" dirty="0"/>
          </a:p>
        </p:txBody>
      </p:sp>
      <p:sp>
        <p:nvSpPr>
          <p:cNvPr id="3" name="2 - Θέση περιεχομένου"/>
          <p:cNvSpPr>
            <a:spLocks noGrp="1"/>
          </p:cNvSpPr>
          <p:nvPr>
            <p:ph sz="half" idx="1"/>
          </p:nvPr>
        </p:nvSpPr>
        <p:spPr/>
        <p:style>
          <a:lnRef idx="3">
            <a:schemeClr val="lt1"/>
          </a:lnRef>
          <a:fillRef idx="1">
            <a:schemeClr val="accent3"/>
          </a:fillRef>
          <a:effectRef idx="1">
            <a:schemeClr val="accent3"/>
          </a:effectRef>
          <a:fontRef idx="minor">
            <a:schemeClr val="lt1"/>
          </a:fontRef>
        </p:style>
        <p:txBody>
          <a:bodyPr>
            <a:normAutofit lnSpcReduction="10000"/>
          </a:bodyPr>
          <a:lstStyle/>
          <a:p>
            <a:pPr algn="ctr">
              <a:buNone/>
            </a:pPr>
            <a:r>
              <a:rPr lang="el-GR" dirty="0" smtClean="0">
                <a:solidFill>
                  <a:srgbClr val="C00000"/>
                </a:solidFill>
              </a:rPr>
              <a:t>ΠΡΩΤΟΠΑΘΗΣ</a:t>
            </a:r>
          </a:p>
          <a:p>
            <a:pPr>
              <a:buFont typeface="Wingdings" pitchFamily="2" charset="2"/>
              <a:buChar char="v"/>
            </a:pPr>
            <a:r>
              <a:rPr lang="el-GR" sz="2400" dirty="0" smtClean="0"/>
              <a:t>Δεν διαπιστώνονται οργανικές βλάβες κατά την εξέταση</a:t>
            </a:r>
          </a:p>
          <a:p>
            <a:pPr>
              <a:buFont typeface="Wingdings" pitchFamily="2" charset="2"/>
              <a:buChar char="v"/>
            </a:pPr>
            <a:r>
              <a:rPr lang="el-GR" sz="2400" dirty="0" smtClean="0"/>
              <a:t>Είναι αρκετά συχνή κατά την εφηβεία</a:t>
            </a:r>
          </a:p>
          <a:p>
            <a:pPr>
              <a:buFont typeface="Wingdings" pitchFamily="2" charset="2"/>
              <a:buChar char="v"/>
            </a:pPr>
            <a:r>
              <a:rPr lang="el-GR" sz="2400" dirty="0" smtClean="0"/>
              <a:t>Ο πόνος υποχωρεί με την ανάπαυση, την χορήγηση παυσιπόνων, σπασμολυτικών ή αντισυλληπτικών χαπιών</a:t>
            </a:r>
            <a:endParaRPr lang="el-GR" sz="2400" dirty="0"/>
          </a:p>
        </p:txBody>
      </p:sp>
      <p:sp>
        <p:nvSpPr>
          <p:cNvPr id="4" name="3 - Θέση περιεχομένου"/>
          <p:cNvSpPr>
            <a:spLocks noGrp="1"/>
          </p:cNvSpPr>
          <p:nvPr>
            <p:ph sz="half" idx="2"/>
          </p:nvPr>
        </p:nvSpPr>
        <p:spPr>
          <a:xfrm>
            <a:off x="4648200" y="1600200"/>
            <a:ext cx="4038600" cy="4853136"/>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ctr">
              <a:buNone/>
            </a:pPr>
            <a:r>
              <a:rPr lang="el-GR" dirty="0" smtClean="0">
                <a:solidFill>
                  <a:srgbClr val="C00000"/>
                </a:solidFill>
              </a:rPr>
              <a:t>ΔΕΥΤΕΡΟΠΑΘΗΣ</a:t>
            </a:r>
          </a:p>
          <a:p>
            <a:pPr>
              <a:buFont typeface="Wingdings" pitchFamily="2" charset="2"/>
              <a:buChar char="v"/>
            </a:pPr>
            <a:r>
              <a:rPr lang="el-GR" sz="2400" dirty="0" smtClean="0">
                <a:solidFill>
                  <a:srgbClr val="C00000"/>
                </a:solidFill>
              </a:rPr>
              <a:t>Ο πόνος οφείλεται σε οργανικές βλάβες</a:t>
            </a:r>
          </a:p>
          <a:p>
            <a:pPr>
              <a:buFont typeface="Wingdings" pitchFamily="2" charset="2"/>
              <a:buChar char="v"/>
            </a:pPr>
            <a:r>
              <a:rPr lang="el-GR" sz="2400" dirty="0" smtClean="0">
                <a:solidFill>
                  <a:srgbClr val="C00000"/>
                </a:solidFill>
              </a:rPr>
              <a:t>Προηγείται της εμφάνισης της εμμηνορρυσίας</a:t>
            </a:r>
          </a:p>
          <a:p>
            <a:pPr>
              <a:buFont typeface="Wingdings" pitchFamily="2" charset="2"/>
              <a:buChar char="v"/>
            </a:pPr>
            <a:r>
              <a:rPr lang="el-GR" sz="2400" dirty="0" smtClean="0">
                <a:solidFill>
                  <a:srgbClr val="C00000"/>
                </a:solidFill>
              </a:rPr>
              <a:t>Συνήθως υπάρχει δυσπαρεύνια και ανωμαλίες περιόδου</a:t>
            </a:r>
          </a:p>
          <a:p>
            <a:pPr>
              <a:buFont typeface="Wingdings" pitchFamily="2" charset="2"/>
              <a:buChar char="v"/>
            </a:pPr>
            <a:r>
              <a:rPr lang="el-GR" sz="2400" dirty="0" smtClean="0">
                <a:solidFill>
                  <a:srgbClr val="C00000"/>
                </a:solidFill>
              </a:rPr>
              <a:t>Συνηθέστερα αίτια</a:t>
            </a:r>
            <a:r>
              <a:rPr lang="en-GB" sz="2400" dirty="0" smtClean="0">
                <a:solidFill>
                  <a:srgbClr val="C00000"/>
                </a:solidFill>
              </a:rPr>
              <a:t>:</a:t>
            </a:r>
            <a:r>
              <a:rPr lang="el-GR" sz="2400" dirty="0" smtClean="0">
                <a:solidFill>
                  <a:srgbClr val="C00000"/>
                </a:solidFill>
              </a:rPr>
              <a:t> ινομυώματα, ενδομητρίωση, φλεγμονές πυέλου, όγκοι ωοθηκών και στένωση τραχήλου</a:t>
            </a:r>
          </a:p>
          <a:p>
            <a:pPr>
              <a:buFont typeface="Wingdings" pitchFamily="2" charset="2"/>
              <a:buChar char="v"/>
            </a:pPr>
            <a:endParaRPr lang="el-GR" sz="2400" dirty="0">
              <a:solidFill>
                <a:srgbClr val="C00000"/>
              </a:solidFill>
            </a:endParaRPr>
          </a:p>
          <a:p>
            <a:pPr>
              <a:buNone/>
            </a:pPr>
            <a:endParaRPr lang="el-GR" sz="2400" dirty="0" smtClean="0">
              <a:solidFill>
                <a:srgbClr val="C00000"/>
              </a:solidFill>
            </a:endParaRPr>
          </a:p>
          <a:p>
            <a:pPr>
              <a:buFont typeface="Wingdings" pitchFamily="2" charset="2"/>
              <a:buChar char="v"/>
            </a:pPr>
            <a:endParaRPr lang="el-GR" dirty="0">
              <a:solidFill>
                <a:srgbClr val="C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solidFill>
                  <a:schemeClr val="accent6">
                    <a:lumMod val="50000"/>
                  </a:schemeClr>
                </a:solidFill>
                <a:effectLst>
                  <a:outerShdw blurRad="38100" dist="38100" dir="2700000" algn="tl">
                    <a:srgbClr val="000000">
                      <a:alpha val="43137"/>
                    </a:srgbClr>
                  </a:outerShdw>
                </a:effectLst>
              </a:rPr>
              <a:t>ΓΥΝΑΙΚΕΙΟ ΓΕΝΝΗΤΙΚΟ ΣΥΣΤΗΜΑ</a:t>
            </a:r>
            <a:endParaRPr lang="el-GR" sz="3200" b="1" dirty="0">
              <a:solidFill>
                <a:schemeClr val="accent6">
                  <a:lumMod val="50000"/>
                </a:schemeClr>
              </a:solidFill>
              <a:effectLst>
                <a:outerShdw blurRad="38100" dist="38100" dir="2700000" algn="tl">
                  <a:srgbClr val="000000">
                    <a:alpha val="43137"/>
                  </a:srgbClr>
                </a:outerShdw>
              </a:effectLst>
            </a:endParaRPr>
          </a:p>
        </p:txBody>
      </p:sp>
      <p:pic>
        <p:nvPicPr>
          <p:cNvPr id="4" name="3 - Θέση περιεχομένου" descr="ΓΥΝΑΙΚΑ.jpg"/>
          <p:cNvPicPr>
            <a:picLocks noGrp="1" noChangeAspect="1"/>
          </p:cNvPicPr>
          <p:nvPr>
            <p:ph idx="1"/>
          </p:nvPr>
        </p:nvPicPr>
        <p:blipFill>
          <a:blip r:embed="rId2" cstate="print"/>
          <a:stretch>
            <a:fillRect/>
          </a:stretch>
        </p:blipFill>
        <p:spPr>
          <a:xfrm>
            <a:off x="755576" y="1412776"/>
            <a:ext cx="7776864" cy="5256584"/>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solidFill>
                  <a:srgbClr val="C00000"/>
                </a:solidFill>
                <a:effectLst>
                  <a:outerShdw blurRad="38100" dist="38100" dir="2700000" algn="tl">
                    <a:srgbClr val="000000">
                      <a:alpha val="43137"/>
                    </a:srgbClr>
                  </a:outerShdw>
                </a:effectLst>
              </a:rPr>
              <a:t>ΕΣΩ ΓΕΝΝΗΤΙΚΑ ΟΡΓΑΝΑ</a:t>
            </a:r>
            <a:endParaRPr lang="el-GR" sz="2800" b="1" dirty="0">
              <a:solidFill>
                <a:srgbClr val="C0000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el-GR" sz="2400" b="1" dirty="0" smtClean="0">
                <a:solidFill>
                  <a:srgbClr val="C00000"/>
                </a:solidFill>
                <a:effectLst>
                  <a:outerShdw blurRad="38100" dist="38100" dir="2700000" algn="tl">
                    <a:srgbClr val="000000">
                      <a:alpha val="43137"/>
                    </a:srgbClr>
                  </a:outerShdw>
                </a:effectLst>
              </a:rPr>
              <a:t>ΛΕΙΤΟΥΡΓΙΑ ΤΟΥ ΚΟΛΠΟΥ</a:t>
            </a:r>
            <a:r>
              <a:rPr lang="en-GB" sz="2400" dirty="0" smtClean="0"/>
              <a:t>: </a:t>
            </a:r>
            <a:r>
              <a:rPr lang="el-GR" sz="2000" dirty="0" smtClean="0"/>
              <a:t>είναι το όργανο της συνουσίας, το τελευταίο τμήμα του πυελογεννητικού σωλήνα και το όργανο από το οποίο περνάει το έμβρυο κατά το φυσιολογικό τοκετό καθώς και το αίμα της εμμήνου ρύσεως.</a:t>
            </a:r>
          </a:p>
          <a:p>
            <a:r>
              <a:rPr lang="el-GR" sz="2400" b="1" dirty="0" smtClean="0">
                <a:solidFill>
                  <a:srgbClr val="C00000"/>
                </a:solidFill>
                <a:effectLst>
                  <a:outerShdw blurRad="38100" dist="38100" dir="2700000" algn="tl">
                    <a:srgbClr val="000000">
                      <a:alpha val="43137"/>
                    </a:srgbClr>
                  </a:outerShdw>
                </a:effectLst>
              </a:rPr>
              <a:t>ΛΕΙΤΟΥΡΓΙΑ ΤΗΣ ΜΗΤΡΑΣ</a:t>
            </a:r>
            <a:r>
              <a:rPr lang="en-GB" sz="2400" dirty="0" smtClean="0"/>
              <a:t>: </a:t>
            </a:r>
            <a:r>
              <a:rPr lang="el-GR" sz="2000" dirty="0" smtClean="0"/>
              <a:t>σε κάθε κύκλο η μήτρα προετοιμάζεται να υποδεχτεί το έμβρυο. Η μήτρα προφυλάσσει το έμβρυο και το βοηθά να αναπτυχθεί μέχρι την ώρα του τοκετού.</a:t>
            </a:r>
          </a:p>
          <a:p>
            <a:r>
              <a:rPr lang="el-GR" sz="2400" b="1" dirty="0" smtClean="0">
                <a:solidFill>
                  <a:srgbClr val="C00000"/>
                </a:solidFill>
                <a:effectLst>
                  <a:outerShdw blurRad="38100" dist="38100" dir="2700000" algn="tl">
                    <a:srgbClr val="000000">
                      <a:alpha val="43137"/>
                    </a:srgbClr>
                  </a:outerShdw>
                </a:effectLst>
              </a:rPr>
              <a:t>ΛΕΙΤΟΥΡΓΙΑ ΣΑΛΠΙΓΓΩΝ</a:t>
            </a:r>
            <a:r>
              <a:rPr lang="en-GB" sz="2400" dirty="0" smtClean="0"/>
              <a:t>: </a:t>
            </a:r>
            <a:r>
              <a:rPr lang="el-GR" sz="2000" dirty="0" smtClean="0"/>
              <a:t>οι κροσσοί παίρνουν το ωάριο από την ωοθήκη κάνοντας περισταλτικές κινήσεις και το προωθούν μέσα στην σάλπιγγα. Η γονιμοποίηση γίνεται μέσα στην σάλπιγγα.</a:t>
            </a:r>
          </a:p>
          <a:p>
            <a:r>
              <a:rPr lang="el-GR" sz="2400" b="1" dirty="0" smtClean="0">
                <a:solidFill>
                  <a:srgbClr val="C00000"/>
                </a:solidFill>
                <a:effectLst>
                  <a:outerShdw blurRad="38100" dist="38100" dir="2700000" algn="tl">
                    <a:srgbClr val="000000">
                      <a:alpha val="43137"/>
                    </a:srgbClr>
                  </a:outerShdw>
                </a:effectLst>
              </a:rPr>
              <a:t>ΛΕΙΤΟΥΡΓΙΑ ΤΩΝ ΩΟΘΗΚΩΝ</a:t>
            </a:r>
            <a:r>
              <a:rPr lang="en-GB" sz="2400" dirty="0" smtClean="0"/>
              <a:t>: </a:t>
            </a:r>
            <a:r>
              <a:rPr lang="el-GR" sz="2000" dirty="0" smtClean="0"/>
              <a:t>έχουν διπλή λειτουργία γατί παράγουν τα ωάρια για την αναπαραγωγή και εκκρίνουν τις ορμόνες, οιστρογόνα και προγεστερόνη, στο αίμα της γυναίκας για τη ρύθμιση του γεννητικού κύκλου</a:t>
            </a:r>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210146"/>
          </a:xfrm>
        </p:spPr>
        <p:txBody>
          <a:bodyPr>
            <a:normAutofit fontScale="90000"/>
          </a:bodyPr>
          <a:lstStyle/>
          <a:p>
            <a:r>
              <a:rPr lang="el-GR" sz="3200" b="1" dirty="0" smtClean="0">
                <a:solidFill>
                  <a:schemeClr val="bg2">
                    <a:lumMod val="50000"/>
                  </a:schemeClr>
                </a:solidFill>
              </a:rPr>
              <a:t>ΩΟΘΗΚΙΚΟΣ ΚΥΚΛΟΣ</a:t>
            </a:r>
            <a:br>
              <a:rPr lang="el-GR" sz="3200" b="1" dirty="0" smtClean="0">
                <a:solidFill>
                  <a:schemeClr val="bg2">
                    <a:lumMod val="50000"/>
                  </a:schemeClr>
                </a:solidFill>
              </a:rPr>
            </a:br>
            <a:r>
              <a:rPr lang="el-GR" sz="3200" dirty="0" smtClean="0"/>
              <a:t>Ρυθμίζεται από την λειτουργία </a:t>
            </a:r>
            <a:r>
              <a:rPr lang="el-GR" sz="3200" dirty="0" smtClean="0">
                <a:solidFill>
                  <a:schemeClr val="bg2">
                    <a:lumMod val="50000"/>
                  </a:schemeClr>
                </a:solidFill>
              </a:rPr>
              <a:t/>
            </a:r>
            <a:br>
              <a:rPr lang="el-GR" sz="3200" dirty="0" smtClean="0">
                <a:solidFill>
                  <a:schemeClr val="bg2">
                    <a:lumMod val="50000"/>
                  </a:schemeClr>
                </a:solidFill>
              </a:rPr>
            </a:br>
            <a:r>
              <a:rPr lang="el-GR" sz="3200" b="1" dirty="0" smtClean="0">
                <a:solidFill>
                  <a:schemeClr val="bg2">
                    <a:lumMod val="50000"/>
                  </a:schemeClr>
                </a:solidFill>
              </a:rPr>
              <a:t>α) υποθαλάμου</a:t>
            </a:r>
            <a:endParaRPr lang="el-GR" sz="3200" b="1" dirty="0">
              <a:solidFill>
                <a:schemeClr val="bg2">
                  <a:lumMod val="50000"/>
                </a:schemeClr>
              </a:solidFill>
            </a:endParaRPr>
          </a:p>
        </p:txBody>
      </p:sp>
      <p:graphicFrame>
        <p:nvGraphicFramePr>
          <p:cNvPr id="4" name="3 - Θέση περιεχομένου"/>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210146"/>
          </a:xfrm>
        </p:spPr>
        <p:txBody>
          <a:bodyPr>
            <a:normAutofit fontScale="90000"/>
          </a:bodyPr>
          <a:lstStyle/>
          <a:p>
            <a:r>
              <a:rPr lang="el-GR" sz="3100" b="1" dirty="0" smtClean="0">
                <a:solidFill>
                  <a:schemeClr val="bg2">
                    <a:lumMod val="50000"/>
                  </a:schemeClr>
                </a:solidFill>
              </a:rPr>
              <a:t>ΩΟΘΗΚΙΚΟΣ ΚΥΚΛΟΣ</a:t>
            </a:r>
            <a:r>
              <a:rPr lang="el-GR" b="1" dirty="0" smtClean="0">
                <a:solidFill>
                  <a:schemeClr val="bg2">
                    <a:lumMod val="50000"/>
                  </a:schemeClr>
                </a:solidFill>
              </a:rPr>
              <a:t/>
            </a:r>
            <a:br>
              <a:rPr lang="el-GR" b="1" dirty="0" smtClean="0">
                <a:solidFill>
                  <a:schemeClr val="bg2">
                    <a:lumMod val="50000"/>
                  </a:schemeClr>
                </a:solidFill>
              </a:rPr>
            </a:br>
            <a:r>
              <a:rPr lang="el-GR" sz="3100" dirty="0" smtClean="0"/>
              <a:t>Ρυθμίζεται από την λειτουργία</a:t>
            </a:r>
            <a:br>
              <a:rPr lang="el-GR" sz="3100" dirty="0" smtClean="0"/>
            </a:br>
            <a:r>
              <a:rPr lang="el-GR" sz="3100" b="1" dirty="0" smtClean="0">
                <a:solidFill>
                  <a:schemeClr val="bg2">
                    <a:lumMod val="50000"/>
                  </a:schemeClr>
                </a:solidFill>
              </a:rPr>
              <a:t>β) πρόσθιου και οπίσθιου λοβού της  υπόφυσης</a:t>
            </a:r>
            <a:endParaRPr lang="el-GR" sz="3100" b="1" dirty="0"/>
          </a:p>
        </p:txBody>
      </p:sp>
      <p:graphicFrame>
        <p:nvGraphicFramePr>
          <p:cNvPr id="4" name="3 - Θέση περιεχομένου"/>
          <p:cNvGraphicFramePr>
            <a:graphicFrameLocks noGrp="1"/>
          </p:cNvGraphicFramePr>
          <p:nvPr>
            <p:ph idx="1"/>
          </p:nvPr>
        </p:nvGraphicFramePr>
        <p:xfrm>
          <a:off x="395536" y="1600200"/>
          <a:ext cx="8291264" cy="4925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282154"/>
          </a:xfrm>
        </p:spPr>
        <p:txBody>
          <a:bodyPr>
            <a:normAutofit fontScale="90000"/>
          </a:bodyPr>
          <a:lstStyle/>
          <a:p>
            <a:r>
              <a:rPr lang="el-GR" sz="3600" b="1" dirty="0" smtClean="0">
                <a:solidFill>
                  <a:schemeClr val="bg2">
                    <a:lumMod val="50000"/>
                  </a:schemeClr>
                </a:solidFill>
              </a:rPr>
              <a:t/>
            </a:r>
            <a:br>
              <a:rPr lang="el-GR" sz="3600" b="1" dirty="0" smtClean="0">
                <a:solidFill>
                  <a:schemeClr val="bg2">
                    <a:lumMod val="50000"/>
                  </a:schemeClr>
                </a:solidFill>
              </a:rPr>
            </a:br>
            <a:r>
              <a:rPr lang="el-GR" sz="3600" b="1" dirty="0" smtClean="0">
                <a:solidFill>
                  <a:schemeClr val="bg2">
                    <a:lumMod val="50000"/>
                  </a:schemeClr>
                </a:solidFill>
              </a:rPr>
              <a:t>ΩΟΘΗΚΙΚΟΣ ΚΥΚΛΟΣ</a:t>
            </a:r>
            <a:r>
              <a:rPr lang="el-GR" sz="3100" b="1" dirty="0" smtClean="0">
                <a:solidFill>
                  <a:schemeClr val="bg2">
                    <a:lumMod val="50000"/>
                  </a:schemeClr>
                </a:solidFill>
              </a:rPr>
              <a:t/>
            </a:r>
            <a:br>
              <a:rPr lang="el-GR" sz="3100" b="1" dirty="0" smtClean="0">
                <a:solidFill>
                  <a:schemeClr val="bg2">
                    <a:lumMod val="50000"/>
                  </a:schemeClr>
                </a:solidFill>
              </a:rPr>
            </a:br>
            <a:r>
              <a:rPr lang="el-GR" sz="3100" dirty="0" smtClean="0"/>
              <a:t>Ρυθμίζεται από την λειτουργία</a:t>
            </a:r>
            <a:br>
              <a:rPr lang="el-GR" sz="3100" dirty="0" smtClean="0"/>
            </a:br>
            <a:r>
              <a:rPr lang="el-GR" sz="3100" b="1" dirty="0" smtClean="0">
                <a:solidFill>
                  <a:schemeClr val="bg2">
                    <a:lumMod val="50000"/>
                  </a:schemeClr>
                </a:solidFill>
              </a:rPr>
              <a:t>γ)των ωοθηκών</a:t>
            </a:r>
            <a:r>
              <a:rPr lang="el-GR" sz="3100" b="1" dirty="0" smtClean="0"/>
              <a:t/>
            </a:r>
            <a:br>
              <a:rPr lang="el-GR" sz="3100" b="1" dirty="0" smtClean="0"/>
            </a:br>
            <a:endParaRPr lang="el-GR" sz="3100" b="1" dirty="0"/>
          </a:p>
        </p:txBody>
      </p:sp>
      <p:graphicFrame>
        <p:nvGraphicFramePr>
          <p:cNvPr id="4" name="3 - Θέση περιεχομένου"/>
          <p:cNvGraphicFramePr>
            <a:graphicFrameLocks noGrp="1"/>
          </p:cNvGraphicFramePr>
          <p:nvPr>
            <p:ph idx="1"/>
          </p:nvPr>
        </p:nvGraphicFramePr>
        <p:xfrm>
          <a:off x="457200" y="1628800"/>
          <a:ext cx="8229600" cy="52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r>
              <a:rPr lang="el-GR" b="1" dirty="0" smtClean="0">
                <a:solidFill>
                  <a:schemeClr val="accent2">
                    <a:lumMod val="75000"/>
                  </a:schemeClr>
                </a:solidFill>
              </a:rPr>
              <a:t>Γεννητικός κύκλος</a:t>
            </a:r>
            <a:br>
              <a:rPr lang="el-GR" b="1" dirty="0" smtClean="0">
                <a:solidFill>
                  <a:schemeClr val="accent2">
                    <a:lumMod val="75000"/>
                  </a:schemeClr>
                </a:solidFill>
              </a:rPr>
            </a:br>
            <a:r>
              <a:rPr lang="el-GR" sz="3600" b="1" dirty="0" smtClean="0">
                <a:solidFill>
                  <a:schemeClr val="bg2">
                    <a:lumMod val="25000"/>
                  </a:schemeClr>
                </a:solidFill>
              </a:rPr>
              <a:t>Ήβη-εμμηνόπαυση</a:t>
            </a:r>
            <a:endParaRPr lang="el-GR" sz="3600" b="1" dirty="0">
              <a:solidFill>
                <a:schemeClr val="bg2">
                  <a:lumMod val="25000"/>
                </a:schemeClr>
              </a:solidFill>
            </a:endParaRPr>
          </a:p>
        </p:txBody>
      </p:sp>
      <p:sp>
        <p:nvSpPr>
          <p:cNvPr id="3" name="2 - Θέση περιεχομένου"/>
          <p:cNvSpPr>
            <a:spLocks noGrp="1"/>
          </p:cNvSpPr>
          <p:nvPr>
            <p:ph idx="1"/>
          </p:nvPr>
        </p:nvSpPr>
        <p:spPr>
          <a:xfrm>
            <a:off x="457200" y="1600201"/>
            <a:ext cx="8229600" cy="5069159"/>
          </a:xfrm>
        </p:spPr>
        <p:style>
          <a:lnRef idx="1">
            <a:schemeClr val="accent3"/>
          </a:lnRef>
          <a:fillRef idx="2">
            <a:schemeClr val="accent3"/>
          </a:fillRef>
          <a:effectRef idx="1">
            <a:schemeClr val="accent3"/>
          </a:effectRef>
          <a:fontRef idx="minor">
            <a:schemeClr val="dk1"/>
          </a:fontRef>
        </p:style>
        <p:txBody>
          <a:bodyPr>
            <a:normAutofit/>
          </a:bodyPr>
          <a:lstStyle/>
          <a:p>
            <a:pPr>
              <a:buFont typeface="Wingdings" pitchFamily="2" charset="2"/>
              <a:buChar char="v"/>
            </a:pPr>
            <a:r>
              <a:rPr lang="el-GR" sz="2000" dirty="0" smtClean="0"/>
              <a:t>το διάστημα από την </a:t>
            </a:r>
            <a:r>
              <a:rPr lang="el-GR" sz="2000" b="1" dirty="0" smtClean="0"/>
              <a:t>αρχή μιας περιόδου </a:t>
            </a:r>
            <a:r>
              <a:rPr lang="el-GR" sz="2000" dirty="0" smtClean="0"/>
              <a:t>μέχρι την </a:t>
            </a:r>
            <a:r>
              <a:rPr lang="el-GR" sz="2000" b="1" dirty="0" smtClean="0"/>
              <a:t>αρχή της επόμενης</a:t>
            </a:r>
          </a:p>
          <a:p>
            <a:pPr>
              <a:buFont typeface="Wingdings" pitchFamily="2" charset="2"/>
              <a:buChar char="v"/>
            </a:pPr>
            <a:r>
              <a:rPr lang="el-GR" sz="2000" b="1" dirty="0" smtClean="0"/>
              <a:t>2 φάσεις       παραγωγική</a:t>
            </a:r>
            <a:r>
              <a:rPr lang="el-GR" sz="2000" dirty="0" smtClean="0"/>
              <a:t>(1</a:t>
            </a:r>
            <a:r>
              <a:rPr lang="el-GR" sz="2000" baseline="30000" dirty="0" smtClean="0"/>
              <a:t>η</a:t>
            </a:r>
            <a:r>
              <a:rPr lang="el-GR" sz="2000" dirty="0" smtClean="0"/>
              <a:t> -14</a:t>
            </a:r>
            <a:r>
              <a:rPr lang="el-GR" sz="2000" baseline="30000" dirty="0" smtClean="0"/>
              <a:t>η</a:t>
            </a:r>
            <a:r>
              <a:rPr lang="el-GR" sz="2000" dirty="0" smtClean="0"/>
              <a:t> μέρα του κύκλου)</a:t>
            </a:r>
          </a:p>
          <a:p>
            <a:pPr>
              <a:buNone/>
            </a:pPr>
            <a:r>
              <a:rPr lang="el-GR" sz="2000" dirty="0"/>
              <a:t> </a:t>
            </a:r>
            <a:r>
              <a:rPr lang="el-GR" sz="2000" dirty="0" smtClean="0"/>
              <a:t>                           </a:t>
            </a:r>
            <a:r>
              <a:rPr lang="el-GR" sz="2000" b="1" dirty="0" smtClean="0">
                <a:solidFill>
                  <a:schemeClr val="bg2">
                    <a:lumMod val="25000"/>
                  </a:schemeClr>
                </a:solidFill>
              </a:rPr>
              <a:t>εκκριτική</a:t>
            </a:r>
            <a:r>
              <a:rPr lang="el-GR" sz="2000" dirty="0" smtClean="0"/>
              <a:t>( 15</a:t>
            </a:r>
            <a:r>
              <a:rPr lang="el-GR" sz="2000" baseline="30000" dirty="0" smtClean="0"/>
              <a:t>η</a:t>
            </a:r>
            <a:r>
              <a:rPr lang="el-GR" sz="2000" dirty="0" smtClean="0"/>
              <a:t>-28</a:t>
            </a:r>
            <a:r>
              <a:rPr lang="el-GR" sz="2000" baseline="30000" dirty="0" smtClean="0"/>
              <a:t>η</a:t>
            </a:r>
            <a:r>
              <a:rPr lang="el-GR" sz="2000" dirty="0" smtClean="0"/>
              <a:t> μέρα του κύκλου)</a:t>
            </a:r>
          </a:p>
          <a:p>
            <a:pPr>
              <a:buFont typeface="Wingdings" pitchFamily="2" charset="2"/>
              <a:buChar char="v"/>
            </a:pPr>
            <a:r>
              <a:rPr lang="el-GR" sz="2000" b="1" dirty="0" smtClean="0"/>
              <a:t>Ωοθυλακιορρηξία </a:t>
            </a:r>
            <a:r>
              <a:rPr lang="el-GR" sz="2000" dirty="0" smtClean="0"/>
              <a:t>         14</a:t>
            </a:r>
            <a:r>
              <a:rPr lang="el-GR" sz="2000" baseline="30000" dirty="0" smtClean="0"/>
              <a:t>η</a:t>
            </a:r>
            <a:r>
              <a:rPr lang="el-GR" sz="2000" dirty="0" smtClean="0"/>
              <a:t> μέρα του κύκλου</a:t>
            </a:r>
          </a:p>
          <a:p>
            <a:pPr>
              <a:buFont typeface="Wingdings" pitchFamily="2" charset="2"/>
              <a:buChar char="v"/>
            </a:pPr>
            <a:r>
              <a:rPr lang="el-GR" sz="2000" b="1" dirty="0" smtClean="0"/>
              <a:t>Εμμηνορρυσία </a:t>
            </a:r>
            <a:r>
              <a:rPr lang="el-GR" sz="2000" dirty="0" smtClean="0"/>
              <a:t>        1</a:t>
            </a:r>
            <a:r>
              <a:rPr lang="el-GR" sz="2000" baseline="30000" dirty="0" smtClean="0"/>
              <a:t>η</a:t>
            </a:r>
            <a:r>
              <a:rPr lang="el-GR" sz="2000" dirty="0" smtClean="0"/>
              <a:t> -5</a:t>
            </a:r>
            <a:r>
              <a:rPr lang="el-GR" sz="2000" baseline="30000" dirty="0" smtClean="0"/>
              <a:t>η</a:t>
            </a:r>
            <a:r>
              <a:rPr lang="el-GR" sz="2000" dirty="0" smtClean="0"/>
              <a:t> μέρα  του κύκλου</a:t>
            </a:r>
          </a:p>
          <a:p>
            <a:pPr>
              <a:buFont typeface="Wingdings" pitchFamily="2" charset="2"/>
              <a:buChar char="v"/>
            </a:pPr>
            <a:r>
              <a:rPr lang="el-GR" sz="2000" dirty="0" smtClean="0"/>
              <a:t>Αν γονιμοποιηθεί το ωάριο</a:t>
            </a:r>
            <a:r>
              <a:rPr lang="en-GB" sz="2000" dirty="0" smtClean="0"/>
              <a:t>: </a:t>
            </a:r>
            <a:r>
              <a:rPr lang="el-GR" sz="2000" dirty="0" smtClean="0"/>
              <a:t>παραμένει το </a:t>
            </a:r>
            <a:r>
              <a:rPr lang="el-GR" sz="2000" b="1" dirty="0" smtClean="0"/>
              <a:t>ωχρό σωμάτιο </a:t>
            </a:r>
            <a:r>
              <a:rPr lang="el-GR" sz="2000" dirty="0" smtClean="0"/>
              <a:t>στηρίζοντας ορμονικά την εγκυμοσύνη στις πρώτες εβδομάδες.</a:t>
            </a:r>
          </a:p>
          <a:p>
            <a:pPr>
              <a:buFont typeface="Wingdings" pitchFamily="2" charset="2"/>
              <a:buChar char="v"/>
            </a:pPr>
            <a:r>
              <a:rPr lang="el-GR" sz="2000" dirty="0" smtClean="0"/>
              <a:t>Αν δεν γονιμοποιηθεί το ωάριο παρακμάζει το ωχρό σωμάτιο, πέφτουν τα επίπεδα ορμονών του( οιστρογόνων+ προγεστερόνης) και εμφανίζεται η </a:t>
            </a:r>
            <a:r>
              <a:rPr lang="el-GR" sz="2000" b="1" dirty="0" smtClean="0"/>
              <a:t>έμμηνος ρύση.</a:t>
            </a:r>
          </a:p>
          <a:p>
            <a:pPr>
              <a:buFont typeface="Wingdings" pitchFamily="2" charset="2"/>
              <a:buChar char="v"/>
            </a:pPr>
            <a:r>
              <a:rPr lang="el-GR" sz="2000" dirty="0" smtClean="0"/>
              <a:t>Πτώση επιπέδων των οιστρογόνων         αναστολή της επιβολής περιορισμού της</a:t>
            </a:r>
            <a:r>
              <a:rPr lang="en-GB" sz="2000" dirty="0" smtClean="0"/>
              <a:t> FSH          </a:t>
            </a:r>
            <a:r>
              <a:rPr lang="el-GR" sz="2000" dirty="0" smtClean="0"/>
              <a:t>έκκριση </a:t>
            </a:r>
            <a:r>
              <a:rPr lang="en-GB" sz="2000" dirty="0" smtClean="0"/>
              <a:t>FSH        </a:t>
            </a:r>
            <a:r>
              <a:rPr lang="el-GR" sz="2000" b="1" dirty="0" smtClean="0"/>
              <a:t>έναρξη επόμενου κύκλου </a:t>
            </a:r>
            <a:r>
              <a:rPr lang="el-GR" sz="2000" dirty="0" smtClean="0"/>
              <a:t>και ωρίμανση νέων ωοθυλακίων.</a:t>
            </a:r>
          </a:p>
          <a:p>
            <a:pPr>
              <a:buNone/>
            </a:pPr>
            <a:endParaRPr lang="el-GR" sz="2000" dirty="0"/>
          </a:p>
        </p:txBody>
      </p:sp>
      <p:cxnSp>
        <p:nvCxnSpPr>
          <p:cNvPr id="18" name="17 - Ευθύγραμμο βέλος σύνδεσης"/>
          <p:cNvCxnSpPr/>
          <p:nvPr/>
        </p:nvCxnSpPr>
        <p:spPr>
          <a:xfrm>
            <a:off x="1979712" y="2204864"/>
            <a:ext cx="14401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 Ευθύγραμμο βέλος σύνδεσης"/>
          <p:cNvCxnSpPr/>
          <p:nvPr/>
        </p:nvCxnSpPr>
        <p:spPr>
          <a:xfrm>
            <a:off x="1907704" y="2420888"/>
            <a:ext cx="144016"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21 - Ευθύγραμμο βέλος σύνδεσης"/>
          <p:cNvCxnSpPr/>
          <p:nvPr/>
        </p:nvCxnSpPr>
        <p:spPr>
          <a:xfrm>
            <a:off x="2915816" y="2924944"/>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23 - Ευθύγραμμο βέλος σύνδεσης"/>
          <p:cNvCxnSpPr/>
          <p:nvPr/>
        </p:nvCxnSpPr>
        <p:spPr>
          <a:xfrm>
            <a:off x="2627784" y="3284984"/>
            <a:ext cx="2160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24 - Δεξιό βέλος"/>
          <p:cNvSpPr/>
          <p:nvPr/>
        </p:nvSpPr>
        <p:spPr>
          <a:xfrm>
            <a:off x="4716016" y="5301208"/>
            <a:ext cx="21602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25 - Δεξιό βέλος"/>
          <p:cNvSpPr/>
          <p:nvPr/>
        </p:nvSpPr>
        <p:spPr>
          <a:xfrm>
            <a:off x="3275856" y="5589240"/>
            <a:ext cx="2880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26 - Δεξιό βέλος"/>
          <p:cNvSpPr/>
          <p:nvPr/>
        </p:nvSpPr>
        <p:spPr>
          <a:xfrm>
            <a:off x="5004048" y="5589240"/>
            <a:ext cx="2880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r>
              <a:rPr lang="el-GR" b="1" dirty="0" smtClean="0"/>
              <a:t>Γεννητικός κύκλος</a:t>
            </a:r>
            <a:r>
              <a:rPr lang="el-GR" sz="4000" dirty="0" smtClean="0"/>
              <a:t/>
            </a:r>
            <a:br>
              <a:rPr lang="el-GR" sz="4000" dirty="0" smtClean="0"/>
            </a:br>
            <a:r>
              <a:rPr lang="el-GR" sz="3600" b="1" dirty="0" smtClean="0"/>
              <a:t>Α. Παραγωγική φάση  Β. Εκκριτική φάση</a:t>
            </a:r>
            <a:endParaRPr lang="el-GR" sz="3600" b="1" dirty="0"/>
          </a:p>
        </p:txBody>
      </p:sp>
      <p:sp>
        <p:nvSpPr>
          <p:cNvPr id="3" name="2 - Θέση περιεχομένου"/>
          <p:cNvSpPr>
            <a:spLocks noGrp="1"/>
          </p:cNvSpPr>
          <p:nvPr>
            <p:ph sz="half" idx="1"/>
          </p:nvPr>
        </p:nvSpPr>
        <p:spPr>
          <a:xfrm>
            <a:off x="457200" y="1600200"/>
            <a:ext cx="4038600" cy="4997152"/>
          </a:xfrm>
        </p:spPr>
        <p:style>
          <a:lnRef idx="2">
            <a:schemeClr val="accent2">
              <a:shade val="50000"/>
            </a:schemeClr>
          </a:lnRef>
          <a:fillRef idx="1">
            <a:schemeClr val="accent2"/>
          </a:fillRef>
          <a:effectRef idx="0">
            <a:schemeClr val="accent2"/>
          </a:effectRef>
          <a:fontRef idx="minor">
            <a:schemeClr val="lt1"/>
          </a:fontRef>
        </p:style>
        <p:txBody>
          <a:bodyPr>
            <a:normAutofit fontScale="92500"/>
          </a:bodyPr>
          <a:lstStyle/>
          <a:p>
            <a:r>
              <a:rPr lang="el-GR" sz="2000" dirty="0" smtClean="0"/>
              <a:t>Αρχίζει με την έναρξη της εμμηνορρυσίας</a:t>
            </a:r>
          </a:p>
          <a:p>
            <a:r>
              <a:rPr lang="el-GR" sz="2000" dirty="0" smtClean="0"/>
              <a:t>Ρυθμίζεται από τα οιστρογόνα</a:t>
            </a:r>
          </a:p>
          <a:p>
            <a:r>
              <a:rPr lang="el-GR" sz="2000" dirty="0" smtClean="0"/>
              <a:t>Υψηλότερο επίπεδο οιστρογόνων στο αίμα 3-4 μέρες πριν την ωοθυλακιορρηξία     </a:t>
            </a:r>
          </a:p>
          <a:p>
            <a:r>
              <a:rPr lang="el-GR" sz="2000" dirty="0" smtClean="0"/>
              <a:t>Δραστηριοποίηση και ενίσχυση τραχηλικής βλέννης με γλυκογόνο και μυκίνη για την επιβίωση του σπέρματος </a:t>
            </a:r>
          </a:p>
          <a:p>
            <a:r>
              <a:rPr lang="el-GR" sz="2000" dirty="0" smtClean="0"/>
              <a:t>Καλύτερη αιμάτωση των τριχοειδών αγγείων της μήτρας</a:t>
            </a:r>
          </a:p>
          <a:p>
            <a:r>
              <a:rPr lang="el-GR" sz="2000" dirty="0" smtClean="0"/>
              <a:t>Υπεραιμία, υπερπλασία και υπερτροφία του ενδομητρίου</a:t>
            </a:r>
          </a:p>
          <a:p>
            <a:endParaRPr lang="el-GR" dirty="0"/>
          </a:p>
        </p:txBody>
      </p:sp>
      <p:sp>
        <p:nvSpPr>
          <p:cNvPr id="4" name="3 - Θέση περιεχομένου"/>
          <p:cNvSpPr>
            <a:spLocks noGrp="1"/>
          </p:cNvSpPr>
          <p:nvPr>
            <p:ph sz="half" idx="2"/>
          </p:nvPr>
        </p:nvSpPr>
        <p:spPr>
          <a:xfrm>
            <a:off x="4648200" y="1600200"/>
            <a:ext cx="4038600" cy="4997152"/>
          </a:xfrm>
        </p:spPr>
        <p:style>
          <a:lnRef idx="2">
            <a:schemeClr val="accent3">
              <a:shade val="50000"/>
            </a:schemeClr>
          </a:lnRef>
          <a:fillRef idx="1">
            <a:schemeClr val="accent3"/>
          </a:fillRef>
          <a:effectRef idx="0">
            <a:schemeClr val="accent3"/>
          </a:effectRef>
          <a:fontRef idx="minor">
            <a:schemeClr val="lt1"/>
          </a:fontRef>
        </p:style>
        <p:txBody>
          <a:bodyPr>
            <a:normAutofit fontScale="92500"/>
          </a:bodyPr>
          <a:lstStyle/>
          <a:p>
            <a:r>
              <a:rPr lang="el-GR" sz="2000" dirty="0" smtClean="0"/>
              <a:t>Αρχίζει μετά την ωοθυλακιορρηξία</a:t>
            </a:r>
          </a:p>
          <a:p>
            <a:r>
              <a:rPr lang="el-GR" sz="2000" dirty="0" smtClean="0"/>
              <a:t>Ρυθμίζεται από την προγεστερόνη </a:t>
            </a:r>
          </a:p>
          <a:p>
            <a:r>
              <a:rPr lang="el-GR" sz="2000" dirty="0" smtClean="0"/>
              <a:t>Το γλυκογόνο αυξάνει καθώς σε περίπτωση εγκυμοσύνης θα αποτελέσει την πρώτη τροφή του εμβρύου</a:t>
            </a:r>
          </a:p>
          <a:p>
            <a:r>
              <a:rPr lang="el-GR" sz="2000" dirty="0" smtClean="0"/>
              <a:t>Το θυλάκιο που απελευθέρωσε το ωάριο     ωχρό σωμάτιο  το οποίο παράγει κυρίως προγεστερόνη αλλά και οιστρογόνα και αν δεν επέλθει γονιμοποίηση γίνεται λευκό σωμάτιο.</a:t>
            </a:r>
          </a:p>
          <a:p>
            <a:r>
              <a:rPr lang="el-GR" sz="2000" dirty="0" smtClean="0"/>
              <a:t>Σε εγκυμοσύνη η προγεστερόνη αυξάνει αλλιώς έχουμε απότομη πτώση ορμονών και ενδομητρίου.</a:t>
            </a:r>
          </a:p>
          <a:p>
            <a:endParaRPr lang="el-GR" sz="2000" dirty="0" smtClean="0"/>
          </a:p>
          <a:p>
            <a:endParaRPr lang="el-GR" sz="2000" dirty="0"/>
          </a:p>
        </p:txBody>
      </p:sp>
      <p:sp>
        <p:nvSpPr>
          <p:cNvPr id="5" name="4 - Δεξιό βέλος"/>
          <p:cNvSpPr/>
          <p:nvPr/>
        </p:nvSpPr>
        <p:spPr>
          <a:xfrm>
            <a:off x="5796136" y="4005064"/>
            <a:ext cx="72008"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851694"/>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el-GR" sz="2800" dirty="0" smtClean="0"/>
              <a:t>ΕΜΜΗΝΟΣ ΡΥΣΗ</a:t>
            </a:r>
            <a:endParaRPr lang="el-GR" sz="2800" dirty="0"/>
          </a:p>
        </p:txBody>
      </p:sp>
      <p:pic>
        <p:nvPicPr>
          <p:cNvPr id="5" name="4 - Θέση περιεχομένου" descr="menstruation.jpg"/>
          <p:cNvPicPr>
            <a:picLocks noGrp="1" noChangeAspect="1"/>
          </p:cNvPicPr>
          <p:nvPr>
            <p:ph idx="1"/>
          </p:nvPr>
        </p:nvPicPr>
        <p:blipFill>
          <a:blip r:embed="rId2" cstate="print"/>
          <a:stretch>
            <a:fillRect/>
          </a:stretch>
        </p:blipFill>
        <p:spPr>
          <a:xfrm>
            <a:off x="3995936" y="548680"/>
            <a:ext cx="4896543" cy="5472608"/>
          </a:xfrm>
        </p:spPr>
      </p:pic>
      <p:sp>
        <p:nvSpPr>
          <p:cNvPr id="4" name="3 - Θέση κειμένου"/>
          <p:cNvSpPr>
            <a:spLocks noGrp="1"/>
          </p:cNvSpPr>
          <p:nvPr>
            <p:ph type="body" sz="half" idx="2"/>
          </p:nvPr>
        </p:nvSpPr>
        <p:spPr>
          <a:xfrm>
            <a:off x="457200" y="1196752"/>
            <a:ext cx="3538736" cy="5400600"/>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buFont typeface="Wingdings" pitchFamily="2" charset="2"/>
              <a:buChar char="v"/>
            </a:pPr>
            <a:r>
              <a:rPr lang="el-GR" sz="2000" dirty="0" smtClean="0"/>
              <a:t>Χώρος εμφύτευσης εμβρύου πρόσφατα φτιαγμένος</a:t>
            </a:r>
          </a:p>
          <a:p>
            <a:pPr>
              <a:buFont typeface="Wingdings" pitchFamily="2" charset="2"/>
              <a:buChar char="v"/>
            </a:pPr>
            <a:r>
              <a:rPr lang="el-GR" sz="2000" dirty="0" smtClean="0"/>
              <a:t>Αποβληθέν ενδομήτριο από τον κόλπο</a:t>
            </a:r>
          </a:p>
          <a:p>
            <a:pPr>
              <a:buFont typeface="Wingdings" pitchFamily="2" charset="2"/>
              <a:buChar char="v"/>
            </a:pPr>
            <a:r>
              <a:rPr lang="el-GR" sz="2000" dirty="0" smtClean="0"/>
              <a:t>Διαφέρει από γυναίκα σε γυναίκα και η εμφάνισή της επηρεάζεται από πολλούς παράγοντες</a:t>
            </a:r>
          </a:p>
          <a:p>
            <a:pPr>
              <a:buFont typeface="Wingdings" pitchFamily="2" charset="2"/>
              <a:buChar char="v"/>
            </a:pPr>
            <a:r>
              <a:rPr lang="el-GR" sz="2000" dirty="0" smtClean="0"/>
              <a:t>Εμφανίζεται για πρώτη φορά στην εφηβεία, διαρκεί 2-6 μέρες και σταματά μετά την ηλικία των 45 ετών.</a:t>
            </a:r>
          </a:p>
          <a:p>
            <a:pPr>
              <a:buFont typeface="Wingdings" pitchFamily="2" charset="2"/>
              <a:buChar char="v"/>
            </a:pPr>
            <a:r>
              <a:rPr lang="el-GR" sz="2000" dirty="0" smtClean="0"/>
              <a:t>Συνοδεύεται από πόνο στο κάτω μέρος της κοιλιάς, ναυτία και ευερεθιστότητα</a:t>
            </a:r>
          </a:p>
          <a:p>
            <a:pPr>
              <a:buFont typeface="Wingdings" pitchFamily="2" charset="2"/>
              <a:buChar char="v"/>
            </a:pPr>
            <a:r>
              <a:rPr lang="el-GR" sz="2000" dirty="0" smtClean="0"/>
              <a:t>Ποσότητα 50-100</a:t>
            </a:r>
            <a:r>
              <a:rPr lang="en-GB" sz="2000" dirty="0" smtClean="0"/>
              <a:t>gr </a:t>
            </a:r>
            <a:r>
              <a:rPr lang="el-GR" sz="2000" dirty="0" smtClean="0"/>
              <a:t>αίματος, βλέννης, επιθηλίου, αδένων γλυκογόνου κ.α.</a:t>
            </a:r>
          </a:p>
          <a:p>
            <a:pPr>
              <a:buFont typeface="Wingdings" pitchFamily="2" charset="2"/>
              <a:buChar char="v"/>
            </a:pPr>
            <a:r>
              <a:rPr lang="el-GR" sz="2000" dirty="0" smtClean="0"/>
              <a:t>Απαιτεί καθαριότητα περιοχής</a:t>
            </a:r>
          </a:p>
          <a:p>
            <a:pPr>
              <a:buFont typeface="Wingdings" pitchFamily="2" charset="2"/>
              <a:buChar char="v"/>
            </a:pPr>
            <a:endParaRPr lang="el-GR"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1833</TotalTime>
  <Words>652</Words>
  <Application>Microsoft Office PowerPoint</Application>
  <PresentationFormat>Προβολή στην οθόνη (4:3)</PresentationFormat>
  <Paragraphs>80</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Θέμα του Office</vt:lpstr>
      <vt:lpstr>ΩΟΘΗΚΙΚΟΣ ΚΑΙ ΓΕΝΝΗΤΙΚΟΣ ΚΥΚΛΟΣ</vt:lpstr>
      <vt:lpstr>ΓΥΝΑΙΚΕΙΟ ΓΕΝΝΗΤΙΚΟ ΣΥΣΤΗΜΑ</vt:lpstr>
      <vt:lpstr>ΕΣΩ ΓΕΝΝΗΤΙΚΑ ΟΡΓΑΝΑ</vt:lpstr>
      <vt:lpstr>ΩΟΘΗΚΙΚΟΣ ΚΥΚΛΟΣ Ρυθμίζεται από την λειτουργία  α) υποθαλάμου</vt:lpstr>
      <vt:lpstr>ΩΟΘΗΚΙΚΟΣ ΚΥΚΛΟΣ Ρυθμίζεται από την λειτουργία β) πρόσθιου και οπίσθιου λοβού της  υπόφυσης</vt:lpstr>
      <vt:lpstr> ΩΟΘΗΚΙΚΟΣ ΚΥΚΛΟΣ Ρυθμίζεται από την λειτουργία γ)των ωοθηκών </vt:lpstr>
      <vt:lpstr>Γεννητικός κύκλος Ήβη-εμμηνόπαυση</vt:lpstr>
      <vt:lpstr>Γεννητικός κύκλος Α. Παραγωγική φάση  Β. Εκκριτική φάση</vt:lpstr>
      <vt:lpstr>ΕΜΜΗΝΟΣ ΡΥΣΗ</vt:lpstr>
      <vt:lpstr>ΔΥΣΜΗΝΟΡΡΟΙΑ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ΩΟΘΗΚΙΚΟΣ ΚΑΙ ΓΕΝΝΗΤΙΚΟΣ ΚΥΚΛΟΣ</dc:title>
  <dc:creator>Efthimia Rizou</dc:creator>
  <cp:lastModifiedBy>Efthimia Rizou</cp:lastModifiedBy>
  <cp:revision>39</cp:revision>
  <dcterms:created xsi:type="dcterms:W3CDTF">2024-02-21T16:41:08Z</dcterms:created>
  <dcterms:modified xsi:type="dcterms:W3CDTF">2024-03-20T06:47:36Z</dcterms:modified>
</cp:coreProperties>
</file>