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ΓΡΑΦΙΚΗ ΠΑΡΟΥΣΙΑΣΗ ΔΕΔΟΜΕΝΩΝ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1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ΓΡΑΦΙΚΗ ΠΑΡΟΥΣΙΑΣΗ ΔΕΔΟΜΕΝΩΝ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57400" y="1358900"/>
            <a:ext cx="9447212" cy="5067300"/>
          </a:xfrm>
        </p:spPr>
        <p:txBody>
          <a:bodyPr/>
          <a:lstStyle/>
          <a:p>
            <a:pPr marL="0" indent="0" algn="ctr">
              <a:buNone/>
            </a:pPr>
            <a:r>
              <a:rPr lang="el-GR" sz="3200" dirty="0" smtClean="0"/>
              <a:t>Οι πλέον συνηθισμένοι τρόποι γραφικής παρουσίασης</a:t>
            </a:r>
          </a:p>
          <a:p>
            <a:r>
              <a:rPr lang="el-GR" sz="2400" dirty="0" smtClean="0"/>
              <a:t> ποιοτικών </a:t>
            </a:r>
          </a:p>
          <a:p>
            <a:r>
              <a:rPr lang="el-GR" sz="2400" dirty="0" smtClean="0"/>
              <a:t>αλλά </a:t>
            </a:r>
            <a:r>
              <a:rPr lang="el-GR" sz="2400" dirty="0"/>
              <a:t>και </a:t>
            </a:r>
            <a:r>
              <a:rPr lang="el-GR" sz="2400" dirty="0" smtClean="0"/>
              <a:t>ποσοτικών διακριτών δεδομένων</a:t>
            </a:r>
          </a:p>
          <a:p>
            <a:endParaRPr lang="el-GR" sz="2400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είναι </a:t>
            </a:r>
            <a:r>
              <a:rPr lang="el-GR" dirty="0" smtClean="0"/>
              <a:t>το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sz="2400" dirty="0" err="1"/>
              <a:t>ραβδόγραμμα</a:t>
            </a:r>
            <a:r>
              <a:rPr lang="el-GR" sz="2400" dirty="0"/>
              <a:t> </a:t>
            </a:r>
            <a:r>
              <a:rPr lang="el-GR" sz="2400" dirty="0" smtClean="0"/>
              <a:t>συχνοτήτων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r>
              <a:rPr lang="el-GR" sz="2400" dirty="0"/>
              <a:t>και το κυκλικό διάγραμμα.</a:t>
            </a:r>
          </a:p>
        </p:txBody>
      </p:sp>
    </p:spTree>
    <p:extLst>
      <p:ext uri="{BB962C8B-B14F-4D97-AF65-F5344CB8AC3E}">
        <p14:creationId xmlns:p14="http://schemas.microsoft.com/office/powerpoint/2010/main" val="4284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ΓΡΑΦΙΚΗ ΠΑΡΟΥΣΙΑΣΗ ΔΕΔΟΜΕΝΩΝ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2546731"/>
            <a:ext cx="9523413" cy="295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0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ΡΑΒΔΟΓΡΑΜΜΑ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54200" y="1524000"/>
            <a:ext cx="10020300" cy="5448300"/>
          </a:xfrm>
        </p:spPr>
        <p:txBody>
          <a:bodyPr/>
          <a:lstStyle/>
          <a:p>
            <a:r>
              <a:rPr lang="el-GR" b="1" dirty="0"/>
              <a:t>Το </a:t>
            </a:r>
            <a:r>
              <a:rPr lang="el-GR" b="1" dirty="0" err="1"/>
              <a:t>ραβδόγραμμα</a:t>
            </a:r>
            <a:r>
              <a:rPr lang="el-GR" b="1" dirty="0"/>
              <a:t> συχνοτήτων </a:t>
            </a:r>
            <a:r>
              <a:rPr lang="el-GR" dirty="0"/>
              <a:t>αποτελείται από ορθογώνιες στήλες, μια για </a:t>
            </a:r>
            <a:r>
              <a:rPr lang="el-GR" dirty="0" smtClean="0"/>
              <a:t>κάθε τιμή </a:t>
            </a:r>
            <a:r>
              <a:rPr lang="el-GR" dirty="0"/>
              <a:t>της μεταβλητής, όπου το ύψος της κάθε στήλης είναι ίσο με την αντίστοιχη </a:t>
            </a:r>
            <a:r>
              <a:rPr lang="el-GR" dirty="0" smtClean="0"/>
              <a:t>συχνότητα</a:t>
            </a:r>
            <a:r>
              <a:rPr lang="el-GR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αντί για τις συχνότητες έχουμε τις σχετικές συχνότητες, τότε </a:t>
            </a:r>
            <a:r>
              <a:rPr lang="el-GR" dirty="0" smtClean="0"/>
              <a:t>λέγεται </a:t>
            </a:r>
            <a:r>
              <a:rPr lang="el-GR" b="1" dirty="0" err="1" smtClean="0"/>
              <a:t>ραβδόγραμμα</a:t>
            </a:r>
            <a:r>
              <a:rPr lang="el-GR" b="1" dirty="0" smtClean="0"/>
              <a:t> </a:t>
            </a:r>
            <a:r>
              <a:rPr lang="el-GR" b="1" dirty="0"/>
              <a:t>σχετικών συχνοτήτων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0526" y="3429000"/>
            <a:ext cx="672517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9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Κ</a:t>
            </a:r>
            <a:r>
              <a:rPr lang="el-GR" b="1" dirty="0" smtClean="0"/>
              <a:t>υκλικό </a:t>
            </a:r>
            <a:r>
              <a:rPr lang="el-GR" b="1" dirty="0"/>
              <a:t>διάγραμμα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28800" y="1473200"/>
            <a:ext cx="9675812" cy="5473700"/>
          </a:xfrm>
        </p:spPr>
        <p:txBody>
          <a:bodyPr/>
          <a:lstStyle/>
          <a:p>
            <a:r>
              <a:rPr lang="el-GR" b="1" dirty="0"/>
              <a:t>Το κυκλικό διάγραμμα </a:t>
            </a:r>
            <a:r>
              <a:rPr lang="el-GR" dirty="0"/>
              <a:t>χρησιμοποιείται επίσης για τη γραφική παράσταση </a:t>
            </a:r>
            <a:r>
              <a:rPr lang="el-GR" dirty="0" smtClean="0"/>
              <a:t>δεδομένων</a:t>
            </a:r>
            <a:r>
              <a:rPr lang="el-GR" dirty="0"/>
              <a:t>, κυρίως όταν αυτά παίρνουν λίγες τιμές.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γωνία i του κάθε </a:t>
            </a:r>
            <a:r>
              <a:rPr lang="el-GR" dirty="0" smtClean="0"/>
              <a:t>κυκλικού τομέα</a:t>
            </a:r>
            <a:r>
              <a:rPr lang="el-GR" dirty="0"/>
              <a:t>, είναι ανάλογη της αντίστοιχης σχετικής συχνότητας. Δηλαδή:</a:t>
            </a:r>
          </a:p>
          <a:p>
            <a:r>
              <a:rPr lang="el-GR" dirty="0" smtClean="0"/>
              <a:t>Α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nn-NO" dirty="0" smtClean="0"/>
              <a:t> </a:t>
            </a:r>
            <a:r>
              <a:rPr lang="nn-NO" dirty="0"/>
              <a:t>360 </a:t>
            </a:r>
            <a:r>
              <a:rPr lang="nn-NO" dirty="0" smtClean="0"/>
              <a:t>*fi   </a:t>
            </a:r>
            <a:r>
              <a:rPr lang="nn-NO" dirty="0"/>
              <a:t>για i =1,2,3</a:t>
            </a:r>
            <a:r>
              <a:rPr lang="nn-NO" dirty="0" smtClean="0"/>
              <a:t>,…,k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0" y="4178300"/>
            <a:ext cx="67437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8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Σ</a:t>
            </a:r>
            <a:r>
              <a:rPr lang="el-GR" b="1" dirty="0" smtClean="0"/>
              <a:t>ημειόγραμμα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05000" y="1498600"/>
            <a:ext cx="9599612" cy="5080000"/>
          </a:xfrm>
        </p:spPr>
        <p:txBody>
          <a:bodyPr/>
          <a:lstStyle/>
          <a:p>
            <a:r>
              <a:rPr lang="el-GR" dirty="0"/>
              <a:t>Όταν έχουμε λίγες παρατηρήσεις, τότε η κατανομή τους μπορεί να </a:t>
            </a:r>
            <a:r>
              <a:rPr lang="el-GR" dirty="0" err="1"/>
              <a:t>περιγραφεί</a:t>
            </a:r>
            <a:r>
              <a:rPr lang="el-GR" dirty="0"/>
              <a:t> με </a:t>
            </a:r>
            <a:r>
              <a:rPr lang="el-GR" dirty="0" smtClean="0"/>
              <a:t>το </a:t>
            </a:r>
            <a:r>
              <a:rPr lang="el-GR" b="1" dirty="0" smtClean="0"/>
              <a:t>σημειόγραμμα </a:t>
            </a:r>
            <a:r>
              <a:rPr lang="el-GR" dirty="0"/>
              <a:t>στο οποίο οι τιμές παριστάνονται με σημεία υπεράνω ενός </a:t>
            </a:r>
            <a:r>
              <a:rPr lang="el-GR" dirty="0" smtClean="0"/>
              <a:t>άξονα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583" y="3987800"/>
            <a:ext cx="6798833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3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</a:t>
            </a:r>
            <a:r>
              <a:rPr lang="el-GR" b="1" dirty="0" err="1"/>
              <a:t>χρονόγραμμα</a:t>
            </a:r>
            <a:r>
              <a:rPr lang="el-GR" b="1" dirty="0"/>
              <a:t> </a:t>
            </a:r>
            <a:r>
              <a:rPr lang="el-GR" dirty="0"/>
              <a:t>χρησιμοποιείται για την γραφική απεικόνιση της εξέλιξης σε σχέση</a:t>
            </a:r>
            <a:br>
              <a:rPr lang="el-GR" dirty="0"/>
            </a:br>
            <a:r>
              <a:rPr lang="el-GR" dirty="0"/>
              <a:t>με το χρόνο ενός μεγέθους, συνήθως οικονομικού ή δημογραφικού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900" y="2133600"/>
            <a:ext cx="9512299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2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Ι</a:t>
            </a:r>
            <a:r>
              <a:rPr lang="el-GR" b="1" dirty="0" smtClean="0"/>
              <a:t>στόγραμμα </a:t>
            </a:r>
            <a:r>
              <a:rPr lang="el-GR" b="1" dirty="0"/>
              <a:t>συχνοτήτων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58900"/>
            <a:ext cx="8915400" cy="5499100"/>
          </a:xfrm>
        </p:spPr>
        <p:txBody>
          <a:bodyPr/>
          <a:lstStyle/>
          <a:p>
            <a:r>
              <a:rPr lang="el-GR" dirty="0"/>
              <a:t>Η γραφική παρουσίαση ομαδοποιημένων στατιστικών δεδομένων γίνεται με το </a:t>
            </a:r>
            <a:r>
              <a:rPr lang="el-GR" b="1" dirty="0" smtClean="0"/>
              <a:t>ιστόγραμμα </a:t>
            </a:r>
            <a:r>
              <a:rPr lang="el-GR" b="1" dirty="0"/>
              <a:t>συχνοτήτων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</a:t>
            </a:r>
            <a:r>
              <a:rPr lang="el-GR" dirty="0"/>
              <a:t>αντί για τις συχνότητες έχουμε τις </a:t>
            </a:r>
            <a:r>
              <a:rPr lang="el-GR" dirty="0" smtClean="0"/>
              <a:t>σχετικές</a:t>
            </a:r>
            <a:r>
              <a:rPr lang="en-US" dirty="0" smtClean="0"/>
              <a:t> </a:t>
            </a:r>
            <a:r>
              <a:rPr lang="el-GR" dirty="0" smtClean="0"/>
              <a:t>Συχνότητες, </a:t>
            </a:r>
            <a:r>
              <a:rPr lang="el-GR" dirty="0"/>
              <a:t>τότε λέγεται </a:t>
            </a:r>
            <a:r>
              <a:rPr lang="el-GR" b="1" dirty="0"/>
              <a:t>ιστόγραμμα σχετικών </a:t>
            </a:r>
            <a:r>
              <a:rPr lang="el-GR" b="1" dirty="0" smtClean="0"/>
              <a:t>συχνοτήτων</a:t>
            </a:r>
            <a:endParaRPr lang="en-US" b="1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00" y="3009900"/>
            <a:ext cx="79629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5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</a:t>
            </a:r>
            <a:r>
              <a:rPr lang="el-GR" b="1" dirty="0" smtClean="0"/>
              <a:t>ολύγωνο </a:t>
            </a:r>
            <a:r>
              <a:rPr lang="el-GR" b="1" dirty="0"/>
              <a:t>συχνοτήτων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89100" y="1600200"/>
            <a:ext cx="9815512" cy="5257800"/>
          </a:xfrm>
        </p:spPr>
        <p:txBody>
          <a:bodyPr/>
          <a:lstStyle/>
          <a:p>
            <a:r>
              <a:rPr lang="el-GR" dirty="0"/>
              <a:t>Αν θεωρήσουμε δυο επιπλέον κλάσεις ίσου πλάτους, μια στη αρχή και μια στο </a:t>
            </a:r>
            <a:r>
              <a:rPr lang="el-GR" dirty="0" smtClean="0"/>
              <a:t>τέλος</a:t>
            </a:r>
            <a:r>
              <a:rPr lang="el-GR" dirty="0"/>
              <a:t>, με συχνότητα 0 και ενώσουμε τα μέσα των άνω βάσεων, τότε προκύπτει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λεγόμενο </a:t>
            </a:r>
            <a:r>
              <a:rPr lang="el-GR" b="1" dirty="0"/>
              <a:t>πολύγωνο συχνοτήτων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2781300"/>
            <a:ext cx="80899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551130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243</Words>
  <Application>Microsoft Office PowerPoint</Application>
  <PresentationFormat>Ευρεία οθόνη</PresentationFormat>
  <Paragraphs>26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Θρόισμα</vt:lpstr>
      <vt:lpstr>ΓΡΑΦΙΚΗ ΠΑΡΟΥΣΙΑΣΗ ΔΕΔΟΜΕΝΩΝ</vt:lpstr>
      <vt:lpstr>ΓΡΑΦΙΚΗ ΠΑΡΟΥΣΙΑΣΗ ΔΕΔΟΜΕΝΩΝ</vt:lpstr>
      <vt:lpstr>ΓΡΑΦΙΚΗ ΠΑΡΟΥΣΙΑΣΗ ΔΕΔΟΜΕΝΩΝ</vt:lpstr>
      <vt:lpstr>ΡΑΒΔΟΓΡΑΜΜΑ</vt:lpstr>
      <vt:lpstr>Κυκλικό διάγραμμα</vt:lpstr>
      <vt:lpstr>Σημειόγραμμα</vt:lpstr>
      <vt:lpstr>Το χρονόγραμμα χρησιμοποιείται για την γραφική απεικόνιση της εξέλιξης σε σχέση με το χρόνο ενός μεγέθους, συνήθως οικονομικού ή δημογραφικού</vt:lpstr>
      <vt:lpstr>Ιστόγραμμα συχνοτήτων</vt:lpstr>
      <vt:lpstr>Πολύγωνο συχνοτήτων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ΓΡΑΦΙΚΗ ΠΑΡΟΥΣΙΑΣΗ ΔΕΔΟΜΕΝΩΝ</dc:title>
  <dc:creator>Χρήστης των Windows</dc:creator>
  <cp:lastModifiedBy>Χρήστης των Windows</cp:lastModifiedBy>
  <cp:revision>4</cp:revision>
  <dcterms:created xsi:type="dcterms:W3CDTF">2022-11-17T09:48:18Z</dcterms:created>
  <dcterms:modified xsi:type="dcterms:W3CDTF">2022-11-18T08:26:52Z</dcterms:modified>
</cp:coreProperties>
</file>