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/>
              <a:t>ΕΛΕΓΧΟΣ ΣΤΑΤΙΣΤΙΚΩΝ ΥΠΟΘΕΣΕΩΝ</a:t>
            </a:r>
          </a:p>
        </p:txBody>
      </p:sp>
    </p:spTree>
    <p:extLst>
      <p:ext uri="{BB962C8B-B14F-4D97-AF65-F5344CB8AC3E}">
        <p14:creationId xmlns:p14="http://schemas.microsoft.com/office/powerpoint/2010/main" val="3677547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601163" y="690012"/>
            <a:ext cx="8911687" cy="1280890"/>
          </a:xfrm>
        </p:spPr>
        <p:txBody>
          <a:bodyPr/>
          <a:lstStyle/>
          <a:p>
            <a:pPr algn="ctr"/>
            <a:r>
              <a:rPr lang="el-GR" dirty="0"/>
              <a:t>Αποφάσεις ελέγχου και </a:t>
            </a:r>
            <a:r>
              <a:rPr lang="el-GR" dirty="0" err="1"/>
              <a:t>πραγµατική</a:t>
            </a:r>
            <a:r>
              <a:rPr lang="el-GR" dirty="0"/>
              <a:t> κατάσταση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1. Σωστή απόφαση: </a:t>
            </a:r>
            <a:r>
              <a:rPr lang="el-GR" dirty="0" err="1"/>
              <a:t>Αποδεχόµαστε</a:t>
            </a:r>
            <a:r>
              <a:rPr lang="el-GR" dirty="0"/>
              <a:t> την Η0 όταν η Η0 είναι σωστή. Η πιθανότητα αυτής της</a:t>
            </a:r>
          </a:p>
          <a:p>
            <a:pPr marL="0" indent="0">
              <a:buNone/>
            </a:pPr>
            <a:r>
              <a:rPr lang="el-GR" dirty="0"/>
              <a:t>απόφασης </a:t>
            </a:r>
            <a:r>
              <a:rPr lang="el-GR" dirty="0" err="1" smtClean="0"/>
              <a:t>είναιP</a:t>
            </a:r>
            <a:r>
              <a:rPr lang="el-GR" dirty="0" smtClean="0"/>
              <a:t>(αποδοχή </a:t>
            </a:r>
            <a:r>
              <a:rPr lang="el-GR" dirty="0"/>
              <a:t>της </a:t>
            </a:r>
            <a:r>
              <a:rPr lang="el-GR" dirty="0" smtClean="0"/>
              <a:t>Η0| </a:t>
            </a:r>
            <a:r>
              <a:rPr lang="el-GR" dirty="0"/>
              <a:t>Η0 σωστή) = 1 − α.</a:t>
            </a:r>
          </a:p>
          <a:p>
            <a:r>
              <a:rPr lang="el-GR" dirty="0"/>
              <a:t>2. </a:t>
            </a:r>
            <a:r>
              <a:rPr lang="el-GR" dirty="0" err="1"/>
              <a:t>Σφάλµα</a:t>
            </a:r>
            <a:r>
              <a:rPr lang="el-GR" dirty="0"/>
              <a:t> τύπου ΙΙ (</a:t>
            </a:r>
            <a:r>
              <a:rPr lang="el-GR" dirty="0" err="1"/>
              <a:t>type</a:t>
            </a:r>
            <a:r>
              <a:rPr lang="el-GR" dirty="0"/>
              <a:t> II </a:t>
            </a:r>
            <a:r>
              <a:rPr lang="el-GR" dirty="0" err="1"/>
              <a:t>error</a:t>
            </a:r>
            <a:r>
              <a:rPr lang="el-GR" dirty="0"/>
              <a:t>): </a:t>
            </a:r>
            <a:r>
              <a:rPr lang="el-GR" dirty="0" err="1"/>
              <a:t>Αποδεχόµαστε</a:t>
            </a:r>
            <a:r>
              <a:rPr lang="el-GR" dirty="0"/>
              <a:t> την Η0 όταν η Η0 είναι </a:t>
            </a:r>
            <a:r>
              <a:rPr lang="el-GR" dirty="0" err="1"/>
              <a:t>λανθασµένη</a:t>
            </a:r>
            <a:r>
              <a:rPr lang="el-GR" dirty="0"/>
              <a:t>. Η</a:t>
            </a:r>
          </a:p>
          <a:p>
            <a:pPr marL="0" indent="0">
              <a:buNone/>
            </a:pPr>
            <a:r>
              <a:rPr lang="el-GR" dirty="0"/>
              <a:t>πιθανότητα αυτού του </a:t>
            </a:r>
            <a:r>
              <a:rPr lang="el-GR" dirty="0" err="1"/>
              <a:t>σφάλµατος</a:t>
            </a:r>
            <a:r>
              <a:rPr lang="el-GR" dirty="0"/>
              <a:t> </a:t>
            </a:r>
            <a:r>
              <a:rPr lang="el-GR" dirty="0" err="1" smtClean="0"/>
              <a:t>είναιP</a:t>
            </a:r>
            <a:r>
              <a:rPr lang="el-GR" dirty="0" smtClean="0"/>
              <a:t>(αποδοχή </a:t>
            </a:r>
            <a:r>
              <a:rPr lang="el-GR" dirty="0"/>
              <a:t>της </a:t>
            </a:r>
            <a:r>
              <a:rPr lang="el-GR" dirty="0" smtClean="0"/>
              <a:t>Η0| </a:t>
            </a:r>
            <a:r>
              <a:rPr lang="el-GR" dirty="0"/>
              <a:t>Η0 </a:t>
            </a:r>
            <a:r>
              <a:rPr lang="el-GR" dirty="0" err="1"/>
              <a:t>λανθασµένη</a:t>
            </a:r>
            <a:r>
              <a:rPr lang="el-GR" dirty="0"/>
              <a:t>) = β.</a:t>
            </a:r>
          </a:p>
          <a:p>
            <a:r>
              <a:rPr lang="el-GR" dirty="0"/>
              <a:t>3. </a:t>
            </a:r>
            <a:r>
              <a:rPr lang="el-GR" dirty="0" err="1"/>
              <a:t>Σφάλµα</a:t>
            </a:r>
            <a:r>
              <a:rPr lang="el-GR" dirty="0"/>
              <a:t> τύπου Ι (</a:t>
            </a:r>
            <a:r>
              <a:rPr lang="el-GR" dirty="0" err="1"/>
              <a:t>type</a:t>
            </a:r>
            <a:r>
              <a:rPr lang="el-GR" dirty="0"/>
              <a:t> I </a:t>
            </a:r>
            <a:r>
              <a:rPr lang="el-GR" dirty="0" err="1"/>
              <a:t>error</a:t>
            </a:r>
            <a:r>
              <a:rPr lang="el-GR" dirty="0"/>
              <a:t>): </a:t>
            </a:r>
            <a:r>
              <a:rPr lang="el-GR" dirty="0" err="1"/>
              <a:t>Απορρίπτουµε</a:t>
            </a:r>
            <a:r>
              <a:rPr lang="el-GR" dirty="0"/>
              <a:t> την Η0 όταν η Η0 είναι σωστή. Η </a:t>
            </a:r>
            <a:r>
              <a:rPr lang="el-GR" dirty="0" err="1"/>
              <a:t>πιϑανότητα</a:t>
            </a:r>
            <a:r>
              <a:rPr lang="el-GR" dirty="0"/>
              <a:t> αυτού του </a:t>
            </a:r>
            <a:r>
              <a:rPr lang="el-GR" dirty="0" err="1"/>
              <a:t>σφάλµατος</a:t>
            </a:r>
            <a:r>
              <a:rPr lang="el-GR" dirty="0"/>
              <a:t> είναι το επίπεδο </a:t>
            </a:r>
            <a:r>
              <a:rPr lang="el-GR" dirty="0" err="1" smtClean="0"/>
              <a:t>σηµαντικότητας</a:t>
            </a:r>
            <a:r>
              <a:rPr lang="el-GR" dirty="0" smtClean="0"/>
              <a:t> P(απόρριψη </a:t>
            </a:r>
            <a:r>
              <a:rPr lang="el-GR" dirty="0"/>
              <a:t>της Η0</a:t>
            </a:r>
          </a:p>
          <a:p>
            <a:pPr marL="0" indent="0">
              <a:buNone/>
            </a:pPr>
            <a:r>
              <a:rPr lang="el-GR" dirty="0"/>
              <a:t>| Η0 σωστή) = α.</a:t>
            </a:r>
          </a:p>
          <a:p>
            <a:r>
              <a:rPr lang="el-GR" dirty="0"/>
              <a:t>4. Σωστή απόφαση: </a:t>
            </a:r>
            <a:r>
              <a:rPr lang="el-GR" dirty="0" err="1"/>
              <a:t>Απορρίπτουµε</a:t>
            </a:r>
            <a:r>
              <a:rPr lang="el-GR" dirty="0"/>
              <a:t> την Η0 και η Η0 είναι </a:t>
            </a:r>
            <a:r>
              <a:rPr lang="el-GR" dirty="0" err="1"/>
              <a:t>λανθασµένη</a:t>
            </a:r>
            <a:r>
              <a:rPr lang="el-GR" dirty="0"/>
              <a:t>. Η πιθανότητα αυτής</a:t>
            </a:r>
          </a:p>
          <a:p>
            <a:pPr marL="0" indent="0">
              <a:buNone/>
            </a:pPr>
            <a:r>
              <a:rPr lang="el-GR" dirty="0"/>
              <a:t>της απόφασης </a:t>
            </a:r>
            <a:r>
              <a:rPr lang="el-GR" dirty="0" smtClean="0"/>
              <a:t>είναι P(απόρριψη </a:t>
            </a:r>
            <a:r>
              <a:rPr lang="el-GR" dirty="0"/>
              <a:t>της </a:t>
            </a:r>
            <a:r>
              <a:rPr lang="el-GR" dirty="0" smtClean="0"/>
              <a:t>Η0| </a:t>
            </a:r>
            <a:r>
              <a:rPr lang="el-GR" dirty="0"/>
              <a:t>Η0 </a:t>
            </a:r>
            <a:r>
              <a:rPr lang="el-GR" dirty="0" err="1"/>
              <a:t>λανθασµένη</a:t>
            </a:r>
            <a:r>
              <a:rPr lang="el-GR" dirty="0"/>
              <a:t>) = 1 − </a:t>
            </a:r>
            <a:r>
              <a:rPr lang="el-GR" dirty="0" smtClean="0"/>
              <a:t>β και </a:t>
            </a:r>
            <a:r>
              <a:rPr lang="el-GR" dirty="0"/>
              <a:t>δηλώνει τη </a:t>
            </a:r>
            <a:r>
              <a:rPr lang="el-GR" dirty="0" err="1"/>
              <a:t>δύναµη</a:t>
            </a:r>
            <a:r>
              <a:rPr lang="el-GR" dirty="0"/>
              <a:t> ελέγχου (</a:t>
            </a:r>
            <a:r>
              <a:rPr lang="el-GR" dirty="0" err="1"/>
              <a:t>power</a:t>
            </a:r>
            <a:r>
              <a:rPr lang="el-GR" dirty="0"/>
              <a:t> of the </a:t>
            </a:r>
            <a:r>
              <a:rPr lang="el-GR" dirty="0" err="1"/>
              <a:t>test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83358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6600" dirty="0" smtClean="0"/>
              <a:t>ΣΑΣ ΕΥΧΑΡΙΣΤΩ!!!</a:t>
            </a:r>
            <a:endParaRPr lang="el-GR" sz="6600" dirty="0"/>
          </a:p>
        </p:txBody>
      </p:sp>
    </p:spTree>
    <p:extLst>
      <p:ext uri="{BB962C8B-B14F-4D97-AF65-F5344CB8AC3E}">
        <p14:creationId xmlns:p14="http://schemas.microsoft.com/office/powerpoint/2010/main" val="2963305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∆</a:t>
            </a:r>
            <a:r>
              <a:rPr lang="el-GR" dirty="0" err="1"/>
              <a:t>ιαδικασία</a:t>
            </a:r>
            <a:r>
              <a:rPr lang="el-GR" dirty="0"/>
              <a:t> Ελέγχου Στατιστικής Υπόθεσης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πρώτα </a:t>
            </a:r>
            <a:r>
              <a:rPr lang="el-GR" dirty="0" err="1"/>
              <a:t>ορίζουµε</a:t>
            </a:r>
            <a:r>
              <a:rPr lang="el-GR" dirty="0"/>
              <a:t> τη στατιστική </a:t>
            </a:r>
            <a:r>
              <a:rPr lang="el-GR" dirty="0" smtClean="0"/>
              <a:t>υπόθεση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µ</a:t>
            </a:r>
            <a:r>
              <a:rPr lang="el-GR" dirty="0" err="1" smtClean="0"/>
              <a:t>ετά</a:t>
            </a:r>
            <a:r>
              <a:rPr lang="el-GR" dirty="0" smtClean="0"/>
              <a:t> </a:t>
            </a:r>
            <a:r>
              <a:rPr lang="el-GR" dirty="0" err="1"/>
              <a:t>υπολογίζουµε</a:t>
            </a:r>
            <a:r>
              <a:rPr lang="el-GR" dirty="0"/>
              <a:t> τη στατιστική ελέγχου και την περιοχή </a:t>
            </a:r>
            <a:r>
              <a:rPr lang="el-GR" dirty="0" smtClean="0"/>
              <a:t>απόρριψης</a:t>
            </a:r>
          </a:p>
          <a:p>
            <a:r>
              <a:rPr lang="el-GR" dirty="0" smtClean="0"/>
              <a:t> </a:t>
            </a:r>
            <a:r>
              <a:rPr lang="el-GR" dirty="0"/>
              <a:t>και τέλος </a:t>
            </a:r>
            <a:r>
              <a:rPr lang="el-GR" dirty="0" err="1" smtClean="0"/>
              <a:t>αποϕασίζουµε</a:t>
            </a:r>
            <a:r>
              <a:rPr lang="el-GR" dirty="0" smtClean="0"/>
              <a:t> </a:t>
            </a:r>
            <a:r>
              <a:rPr lang="el-GR" dirty="0"/>
              <a:t>για την υπόθεση µε </a:t>
            </a:r>
            <a:r>
              <a:rPr lang="el-GR" dirty="0" err="1"/>
              <a:t>ϐάση</a:t>
            </a:r>
            <a:r>
              <a:rPr lang="el-GR" dirty="0"/>
              <a:t> την ένδειξη που </a:t>
            </a:r>
            <a:r>
              <a:rPr lang="el-GR" dirty="0" err="1"/>
              <a:t>έχουµε</a:t>
            </a:r>
            <a:r>
              <a:rPr lang="el-GR" dirty="0"/>
              <a:t> από </a:t>
            </a:r>
            <a:r>
              <a:rPr lang="el-GR" dirty="0" smtClean="0"/>
              <a:t>το δείγμα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3356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∆</a:t>
            </a:r>
            <a:r>
              <a:rPr lang="el-GR" dirty="0" err="1"/>
              <a:t>ιαδικασία</a:t>
            </a:r>
            <a:r>
              <a:rPr lang="el-GR" dirty="0"/>
              <a:t> Ελέγχου Στατιστικής Υπόθεσης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/>
              <a:t>Υποθέτουµε</a:t>
            </a:r>
            <a:r>
              <a:rPr lang="el-GR" dirty="0"/>
              <a:t> πως η </a:t>
            </a:r>
            <a:r>
              <a:rPr lang="el-GR" dirty="0" err="1"/>
              <a:t>παράµετρος</a:t>
            </a:r>
            <a:r>
              <a:rPr lang="el-GR" dirty="0"/>
              <a:t> θ που µ</a:t>
            </a:r>
            <a:r>
              <a:rPr lang="el-GR" dirty="0" err="1"/>
              <a:t>ελετάµε</a:t>
            </a:r>
            <a:r>
              <a:rPr lang="el-GR" dirty="0"/>
              <a:t> µ</a:t>
            </a:r>
            <a:r>
              <a:rPr lang="el-GR" dirty="0" err="1"/>
              <a:t>πορεί</a:t>
            </a:r>
            <a:r>
              <a:rPr lang="el-GR" dirty="0"/>
              <a:t> να πάρει µ</a:t>
            </a:r>
            <a:r>
              <a:rPr lang="el-GR" dirty="0" err="1"/>
              <a:t>ια</a:t>
            </a:r>
            <a:r>
              <a:rPr lang="el-GR" dirty="0"/>
              <a:t> </a:t>
            </a:r>
            <a:r>
              <a:rPr lang="el-GR" dirty="0" err="1"/>
              <a:t>συγκεκριµένη</a:t>
            </a:r>
            <a:r>
              <a:rPr lang="el-GR" dirty="0"/>
              <a:t> </a:t>
            </a:r>
            <a:r>
              <a:rPr lang="el-GR" dirty="0" err="1"/>
              <a:t>τιµή</a:t>
            </a:r>
            <a:r>
              <a:rPr lang="el-GR" dirty="0"/>
              <a:t> θ0 κι αυτήν την υπόθεση µε την οποία </a:t>
            </a:r>
            <a:r>
              <a:rPr lang="el-GR" dirty="0" err="1"/>
              <a:t>ξεκινάµε</a:t>
            </a:r>
            <a:r>
              <a:rPr lang="el-GR" dirty="0"/>
              <a:t> </a:t>
            </a:r>
            <a:r>
              <a:rPr lang="el-GR" dirty="0" err="1"/>
              <a:t>ϑα</a:t>
            </a:r>
            <a:r>
              <a:rPr lang="el-GR" dirty="0"/>
              <a:t> τη </a:t>
            </a:r>
            <a:r>
              <a:rPr lang="el-GR" dirty="0" err="1"/>
              <a:t>λέµε</a:t>
            </a:r>
            <a:r>
              <a:rPr lang="el-GR" dirty="0"/>
              <a:t> µ</a:t>
            </a:r>
            <a:r>
              <a:rPr lang="el-GR" dirty="0" err="1"/>
              <a:t>ηδενική</a:t>
            </a:r>
            <a:r>
              <a:rPr lang="el-GR" dirty="0"/>
              <a:t> υπόθεση (</a:t>
            </a:r>
            <a:r>
              <a:rPr lang="el-GR" dirty="0" err="1"/>
              <a:t>null</a:t>
            </a:r>
            <a:r>
              <a:rPr lang="el-GR" dirty="0"/>
              <a:t> </a:t>
            </a:r>
            <a:r>
              <a:rPr lang="el-GR" dirty="0" err="1"/>
              <a:t>hypothesis</a:t>
            </a:r>
            <a:r>
              <a:rPr lang="el-GR" dirty="0"/>
              <a:t>) Η0 και </a:t>
            </a:r>
            <a:r>
              <a:rPr lang="el-GR" dirty="0" err="1"/>
              <a:t>ϑα</a:t>
            </a:r>
            <a:r>
              <a:rPr lang="el-GR" dirty="0"/>
              <a:t> την </a:t>
            </a:r>
            <a:r>
              <a:rPr lang="el-GR" dirty="0" err="1"/>
              <a:t>παρουσιάζουµε</a:t>
            </a:r>
            <a:r>
              <a:rPr lang="el-GR" dirty="0"/>
              <a:t> </a:t>
            </a:r>
            <a:r>
              <a:rPr lang="el-GR" dirty="0" err="1"/>
              <a:t>σύντοµα</a:t>
            </a:r>
            <a:r>
              <a:rPr lang="el-GR" dirty="0"/>
              <a:t> ως Η0 : θ = θ0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Η εναλλακτική υπόθεση (</a:t>
            </a:r>
            <a:r>
              <a:rPr lang="el-GR" dirty="0" err="1"/>
              <a:t>alternative</a:t>
            </a:r>
            <a:r>
              <a:rPr lang="el-GR" dirty="0"/>
              <a:t> </a:t>
            </a:r>
            <a:r>
              <a:rPr lang="el-GR" dirty="0" err="1"/>
              <a:t>hypothesis</a:t>
            </a:r>
            <a:r>
              <a:rPr lang="el-GR" dirty="0"/>
              <a:t>) Η1 την οποία </a:t>
            </a:r>
            <a:r>
              <a:rPr lang="el-GR" dirty="0" err="1"/>
              <a:t>δεχόµαστε</a:t>
            </a:r>
            <a:r>
              <a:rPr lang="el-GR" dirty="0"/>
              <a:t> αν </a:t>
            </a:r>
            <a:r>
              <a:rPr lang="el-GR" dirty="0" err="1"/>
              <a:t>απορρίψουµε</a:t>
            </a:r>
            <a:r>
              <a:rPr lang="el-GR" dirty="0"/>
              <a:t> τη Η0 µ</a:t>
            </a:r>
            <a:r>
              <a:rPr lang="el-GR" dirty="0" err="1"/>
              <a:t>πορεί</a:t>
            </a:r>
            <a:r>
              <a:rPr lang="el-GR" dirty="0"/>
              <a:t> να είναι </a:t>
            </a:r>
            <a:r>
              <a:rPr lang="el-GR" dirty="0" smtClean="0"/>
              <a:t>:</a:t>
            </a:r>
          </a:p>
          <a:p>
            <a:r>
              <a:rPr lang="el-GR" dirty="0"/>
              <a:t>1. Η1 : θ </a:t>
            </a:r>
            <a:r>
              <a:rPr lang="el-GR" dirty="0" smtClean="0"/>
              <a:t>= </a:t>
            </a:r>
            <a:r>
              <a:rPr lang="el-GR" dirty="0"/>
              <a:t>θ0, δηλαδή η </a:t>
            </a:r>
            <a:r>
              <a:rPr lang="el-GR" dirty="0" err="1"/>
              <a:t>παράµετρος</a:t>
            </a:r>
            <a:r>
              <a:rPr lang="el-GR" dirty="0"/>
              <a:t> να είναι µ</a:t>
            </a:r>
            <a:r>
              <a:rPr lang="el-GR" dirty="0" err="1"/>
              <a:t>ικρότερη</a:t>
            </a:r>
            <a:r>
              <a:rPr lang="el-GR" dirty="0"/>
              <a:t> ή µ</a:t>
            </a:r>
            <a:r>
              <a:rPr lang="el-GR" dirty="0" err="1"/>
              <a:t>εγαλύτερη</a:t>
            </a:r>
            <a:r>
              <a:rPr lang="el-GR" dirty="0"/>
              <a:t> από την </a:t>
            </a:r>
            <a:r>
              <a:rPr lang="el-GR" dirty="0" err="1"/>
              <a:t>τιµή</a:t>
            </a:r>
            <a:r>
              <a:rPr lang="el-GR" dirty="0"/>
              <a:t> </a:t>
            </a:r>
            <a:r>
              <a:rPr lang="el-GR" dirty="0" smtClean="0"/>
              <a:t>θ0(δίπλευρος </a:t>
            </a:r>
            <a:r>
              <a:rPr lang="el-GR" dirty="0"/>
              <a:t>έλεγχος). </a:t>
            </a:r>
            <a:endParaRPr lang="el-GR" dirty="0" smtClean="0"/>
          </a:p>
          <a:p>
            <a:r>
              <a:rPr lang="el-GR" dirty="0" smtClean="0"/>
              <a:t>2</a:t>
            </a:r>
            <a:r>
              <a:rPr lang="el-GR" dirty="0"/>
              <a:t>. Η1 : θ &lt; θ0, δηλαδή η </a:t>
            </a:r>
            <a:r>
              <a:rPr lang="el-GR" dirty="0" err="1"/>
              <a:t>παράµετρος</a:t>
            </a:r>
            <a:r>
              <a:rPr lang="el-GR" dirty="0"/>
              <a:t> να είναι µ</a:t>
            </a:r>
            <a:r>
              <a:rPr lang="el-GR" dirty="0" err="1"/>
              <a:t>ικρότερη</a:t>
            </a:r>
            <a:r>
              <a:rPr lang="el-GR" dirty="0"/>
              <a:t> από την </a:t>
            </a:r>
            <a:r>
              <a:rPr lang="el-GR" dirty="0" err="1"/>
              <a:t>τιµή</a:t>
            </a:r>
            <a:r>
              <a:rPr lang="el-GR" dirty="0"/>
              <a:t> θ0 (</a:t>
            </a:r>
            <a:r>
              <a:rPr lang="el-GR" dirty="0" smtClean="0"/>
              <a:t>µ</a:t>
            </a:r>
            <a:r>
              <a:rPr lang="el-GR" dirty="0" err="1" smtClean="0"/>
              <a:t>ονόπλευροςέλεγχος</a:t>
            </a:r>
            <a:endParaRPr lang="el-GR" dirty="0"/>
          </a:p>
          <a:p>
            <a:r>
              <a:rPr lang="el-GR" dirty="0" smtClean="0"/>
              <a:t>3</a:t>
            </a:r>
            <a:r>
              <a:rPr lang="el-GR" dirty="0"/>
              <a:t>. Η1 : θ &gt; θ0, </a:t>
            </a:r>
            <a:r>
              <a:rPr lang="el-GR" dirty="0" err="1"/>
              <a:t>παρόµοια</a:t>
            </a:r>
            <a:r>
              <a:rPr lang="el-GR" dirty="0"/>
              <a:t> µε τη </a:t>
            </a:r>
            <a:r>
              <a:rPr lang="el-GR" dirty="0" err="1"/>
              <a:t>προηγούµενη</a:t>
            </a:r>
            <a:r>
              <a:rPr lang="el-GR" dirty="0"/>
              <a:t> αλλά για </a:t>
            </a:r>
            <a:r>
              <a:rPr lang="el-GR" dirty="0" err="1"/>
              <a:t>τιµές</a:t>
            </a:r>
            <a:r>
              <a:rPr lang="el-GR" dirty="0"/>
              <a:t> µ</a:t>
            </a:r>
            <a:r>
              <a:rPr lang="el-GR" dirty="0" err="1"/>
              <a:t>εγαλύτερες</a:t>
            </a:r>
            <a:r>
              <a:rPr lang="el-GR" dirty="0"/>
              <a:t> της θ0.</a:t>
            </a:r>
          </a:p>
        </p:txBody>
      </p:sp>
      <p:cxnSp>
        <p:nvCxnSpPr>
          <p:cNvPr id="5" name="Ευθεία γραμμή σύνδεσης 4"/>
          <p:cNvCxnSpPr/>
          <p:nvPr/>
        </p:nvCxnSpPr>
        <p:spPr>
          <a:xfrm flipH="1">
            <a:off x="3987114" y="3921211"/>
            <a:ext cx="82378" cy="189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20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∆</a:t>
            </a:r>
            <a:r>
              <a:rPr lang="el-GR" dirty="0" err="1"/>
              <a:t>ιαδικασία</a:t>
            </a:r>
            <a:r>
              <a:rPr lang="el-GR" dirty="0"/>
              <a:t> Ελέγχου Στατιστικής Υπόθεσης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Η µ</a:t>
            </a:r>
            <a:r>
              <a:rPr lang="el-GR" dirty="0" err="1"/>
              <a:t>ηδενική</a:t>
            </a:r>
            <a:r>
              <a:rPr lang="el-GR" dirty="0"/>
              <a:t> υπόθεση Η0 : θ = θ0 υποδηλώνει ότι η </a:t>
            </a:r>
            <a:r>
              <a:rPr lang="el-GR" dirty="0" err="1"/>
              <a:t>εκτίµηση</a:t>
            </a:r>
            <a:r>
              <a:rPr lang="el-GR" dirty="0"/>
              <a:t> θ0 της θ είναι σωστή. Επίσης, </a:t>
            </a:r>
            <a:r>
              <a:rPr lang="el-GR" dirty="0" err="1"/>
              <a:t>τιµές</a:t>
            </a:r>
            <a:r>
              <a:rPr lang="el-GR" dirty="0"/>
              <a:t> της θ ’κοντά’ στη θ0 υποστηρίζουν την ορθότητα της Η0 ενώ </a:t>
            </a:r>
            <a:r>
              <a:rPr lang="el-GR" dirty="0" err="1"/>
              <a:t>τιµές</a:t>
            </a:r>
            <a:r>
              <a:rPr lang="el-GR" dirty="0"/>
              <a:t> της θ ’µ</a:t>
            </a:r>
            <a:r>
              <a:rPr lang="el-GR" dirty="0" err="1"/>
              <a:t>ακριά</a:t>
            </a:r>
            <a:r>
              <a:rPr lang="el-GR" dirty="0"/>
              <a:t>’ από τη θ0 δεν την υποστηρίζουν.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΄</a:t>
            </a:r>
            <a:r>
              <a:rPr lang="el-GR" dirty="0" err="1"/>
              <a:t>Ετσι</a:t>
            </a:r>
            <a:r>
              <a:rPr lang="el-GR" dirty="0"/>
              <a:t>, </a:t>
            </a:r>
            <a:r>
              <a:rPr lang="el-GR" dirty="0" err="1"/>
              <a:t>χωρίζουµε</a:t>
            </a:r>
            <a:r>
              <a:rPr lang="el-GR" dirty="0"/>
              <a:t> τις δυνατές </a:t>
            </a:r>
            <a:r>
              <a:rPr lang="el-GR" dirty="0" err="1"/>
              <a:t>τιµές</a:t>
            </a:r>
            <a:r>
              <a:rPr lang="el-GR" dirty="0"/>
              <a:t> της </a:t>
            </a:r>
            <a:r>
              <a:rPr lang="el-GR" dirty="0" err="1"/>
              <a:t>παραµέτρου</a:t>
            </a:r>
            <a:r>
              <a:rPr lang="el-GR" dirty="0"/>
              <a:t> θ σε αυτές για τις οποίες </a:t>
            </a:r>
            <a:r>
              <a:rPr lang="el-GR" dirty="0" err="1"/>
              <a:t>αποδεχόµαστε</a:t>
            </a:r>
            <a:r>
              <a:rPr lang="el-GR" dirty="0"/>
              <a:t> την Η0 που αποτελούν την περιοχή αποδοχής και σ΄ αυτές για τις οποίες την </a:t>
            </a:r>
            <a:r>
              <a:rPr lang="el-GR" dirty="0" err="1"/>
              <a:t>απορρίπτουµε</a:t>
            </a:r>
            <a:r>
              <a:rPr lang="el-GR" dirty="0"/>
              <a:t> που αποτελούν την περιοχή απόρριψης (</a:t>
            </a:r>
            <a:r>
              <a:rPr lang="el-GR" dirty="0" err="1"/>
              <a:t>rejection</a:t>
            </a:r>
            <a:r>
              <a:rPr lang="el-GR" dirty="0"/>
              <a:t> </a:t>
            </a:r>
            <a:r>
              <a:rPr lang="el-GR" dirty="0" err="1"/>
              <a:t>region</a:t>
            </a:r>
            <a:r>
              <a:rPr lang="el-GR" dirty="0"/>
              <a:t>) που </a:t>
            </a:r>
            <a:r>
              <a:rPr lang="el-GR" dirty="0" err="1"/>
              <a:t>συµβολίζουµε</a:t>
            </a:r>
            <a:r>
              <a:rPr lang="el-GR" dirty="0"/>
              <a:t> R</a:t>
            </a:r>
          </a:p>
        </p:txBody>
      </p:sp>
    </p:spTree>
    <p:extLst>
      <p:ext uri="{BB962C8B-B14F-4D97-AF65-F5344CB8AC3E}">
        <p14:creationId xmlns:p14="http://schemas.microsoft.com/office/powerpoint/2010/main" val="4111725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Επίπεδο </a:t>
            </a:r>
            <a:r>
              <a:rPr lang="el-GR" dirty="0" err="1" smtClean="0"/>
              <a:t>σηµαντικότητας</a:t>
            </a:r>
            <a:r>
              <a:rPr lang="el-GR" dirty="0" smtClean="0"/>
              <a:t> (</a:t>
            </a:r>
            <a:r>
              <a:rPr lang="en-US" dirty="0" smtClean="0"/>
              <a:t>significance level)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απόφαση για την αποδοχή ή απόρριψη της Η0 γίνεται </a:t>
            </a:r>
            <a:r>
              <a:rPr lang="el-GR" dirty="0" err="1"/>
              <a:t>ϐάση</a:t>
            </a:r>
            <a:r>
              <a:rPr lang="el-GR" dirty="0"/>
              <a:t> πιθανοτήτων κι όπως για τα </a:t>
            </a:r>
            <a:r>
              <a:rPr lang="el-GR" dirty="0" err="1"/>
              <a:t>διαστήµατα</a:t>
            </a:r>
            <a:r>
              <a:rPr lang="el-GR" dirty="0"/>
              <a:t> </a:t>
            </a:r>
            <a:r>
              <a:rPr lang="el-GR" dirty="0" err="1"/>
              <a:t>εµπιστοσύνης</a:t>
            </a:r>
            <a:r>
              <a:rPr lang="el-GR" dirty="0"/>
              <a:t> έτσι κι εδώ </a:t>
            </a:r>
            <a:r>
              <a:rPr lang="el-GR" dirty="0" err="1"/>
              <a:t>ορίζουµε</a:t>
            </a:r>
            <a:r>
              <a:rPr lang="el-GR" dirty="0"/>
              <a:t> επίπεδο </a:t>
            </a:r>
            <a:r>
              <a:rPr lang="el-GR" dirty="0" err="1"/>
              <a:t>εµπιστοσύνης</a:t>
            </a:r>
            <a:r>
              <a:rPr lang="el-GR" dirty="0"/>
              <a:t> (1−α) για την απόφαση ελέγχου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Το </a:t>
            </a:r>
            <a:r>
              <a:rPr lang="el-GR" b="1" dirty="0">
                <a:solidFill>
                  <a:srgbClr val="FF0000"/>
                </a:solidFill>
              </a:rPr>
              <a:t>α λέγεται επίπεδο </a:t>
            </a:r>
            <a:r>
              <a:rPr lang="el-GR" b="1" dirty="0" err="1">
                <a:solidFill>
                  <a:srgbClr val="FF0000"/>
                </a:solidFill>
              </a:rPr>
              <a:t>σηµαντικότητας</a:t>
            </a:r>
            <a:r>
              <a:rPr lang="el-GR" b="1" dirty="0">
                <a:solidFill>
                  <a:srgbClr val="FF0000"/>
                </a:solidFill>
              </a:rPr>
              <a:t> (</a:t>
            </a:r>
            <a:r>
              <a:rPr lang="el-GR" b="1" dirty="0" err="1">
                <a:solidFill>
                  <a:srgbClr val="FF0000"/>
                </a:solidFill>
              </a:rPr>
              <a:t>significance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l-GR" b="1" dirty="0" err="1">
                <a:solidFill>
                  <a:srgbClr val="FF0000"/>
                </a:solidFill>
              </a:rPr>
              <a:t>level</a:t>
            </a:r>
            <a:r>
              <a:rPr lang="el-GR" b="1" dirty="0">
                <a:solidFill>
                  <a:srgbClr val="FF0000"/>
                </a:solidFill>
              </a:rPr>
              <a:t>) </a:t>
            </a:r>
            <a:r>
              <a:rPr lang="el-GR" dirty="0"/>
              <a:t>και καθορίζει το ’κοντά’ και ’µ</a:t>
            </a:r>
            <a:r>
              <a:rPr lang="el-GR" dirty="0" err="1"/>
              <a:t>ακριά</a:t>
            </a:r>
            <a:r>
              <a:rPr lang="el-GR" dirty="0"/>
              <a:t>’ που </a:t>
            </a:r>
            <a:r>
              <a:rPr lang="el-GR" dirty="0" err="1"/>
              <a:t>αναφέραµε</a:t>
            </a:r>
            <a:r>
              <a:rPr lang="el-GR" dirty="0"/>
              <a:t> παραπάνω, δηλαδή καθορίζει το εύρος της περιοχής αποδοχής κι απόρριψης</a:t>
            </a:r>
          </a:p>
        </p:txBody>
      </p:sp>
    </p:spTree>
    <p:extLst>
      <p:ext uri="{BB962C8B-B14F-4D97-AF65-F5344CB8AC3E}">
        <p14:creationId xmlns:p14="http://schemas.microsoft.com/office/powerpoint/2010/main" val="29777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∆</a:t>
            </a:r>
            <a:r>
              <a:rPr lang="el-GR" dirty="0" err="1"/>
              <a:t>ιαδικασία</a:t>
            </a:r>
            <a:r>
              <a:rPr lang="el-GR" dirty="0"/>
              <a:t> Ελέγχου Στατιστικής Υπόθεσης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/>
              <a:t>έλεγχος ξεκινάει υποθέτοντας ότι η µ</a:t>
            </a:r>
            <a:r>
              <a:rPr lang="el-GR" dirty="0" err="1"/>
              <a:t>ηδενική</a:t>
            </a:r>
            <a:r>
              <a:rPr lang="el-GR" dirty="0"/>
              <a:t> υπόθεση Η0 είναι σωστή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/>
              <a:t>Με </a:t>
            </a:r>
            <a:r>
              <a:rPr lang="el-GR" dirty="0" err="1"/>
              <a:t>ϐάση</a:t>
            </a:r>
            <a:r>
              <a:rPr lang="el-GR" dirty="0"/>
              <a:t> τη Η0 </a:t>
            </a:r>
            <a:r>
              <a:rPr lang="el-GR" dirty="0" err="1"/>
              <a:t>προσδιορίζουµε</a:t>
            </a:r>
            <a:r>
              <a:rPr lang="el-GR" dirty="0"/>
              <a:t> την στατιστική ελέγχου q και την </a:t>
            </a:r>
            <a:r>
              <a:rPr lang="el-GR" dirty="0" err="1"/>
              <a:t>κατανοµή</a:t>
            </a:r>
            <a:r>
              <a:rPr lang="el-GR" dirty="0"/>
              <a:t> της</a:t>
            </a:r>
          </a:p>
        </p:txBody>
      </p:sp>
    </p:spTree>
    <p:extLst>
      <p:ext uri="{BB962C8B-B14F-4D97-AF65-F5344CB8AC3E}">
        <p14:creationId xmlns:p14="http://schemas.microsoft.com/office/powerpoint/2010/main" val="1863769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∆</a:t>
            </a:r>
            <a:r>
              <a:rPr lang="el-GR" dirty="0" err="1"/>
              <a:t>ιαδικασία</a:t>
            </a:r>
            <a:r>
              <a:rPr lang="el-GR" dirty="0"/>
              <a:t> Ελέγχου Στατιστικής Υπόθεσης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΄</a:t>
            </a:r>
            <a:r>
              <a:rPr lang="el-GR" dirty="0" err="1"/>
              <a:t>Οταν</a:t>
            </a:r>
            <a:r>
              <a:rPr lang="el-GR" dirty="0"/>
              <a:t> ο έλεγχος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είναι </a:t>
            </a:r>
            <a:r>
              <a:rPr lang="el-GR" b="1" u="sng" dirty="0" err="1"/>
              <a:t>παραµετρικός</a:t>
            </a:r>
            <a:r>
              <a:rPr lang="el-GR" dirty="0"/>
              <a:t> </a:t>
            </a:r>
            <a:r>
              <a:rPr lang="el-GR" dirty="0" err="1"/>
              <a:t>υποθέτουµε</a:t>
            </a:r>
            <a:r>
              <a:rPr lang="el-GR" dirty="0"/>
              <a:t> κάποια </a:t>
            </a:r>
            <a:r>
              <a:rPr lang="el-GR" dirty="0" err="1"/>
              <a:t>κατανοµή</a:t>
            </a:r>
            <a:r>
              <a:rPr lang="el-GR" dirty="0"/>
              <a:t> για την </a:t>
            </a:r>
            <a:r>
              <a:rPr lang="el-GR" dirty="0" err="1"/>
              <a:t>παράµετρο</a:t>
            </a:r>
            <a:r>
              <a:rPr lang="el-GR" dirty="0"/>
              <a:t> θ κι η q σχετίζεται </a:t>
            </a:r>
            <a:r>
              <a:rPr lang="el-GR" dirty="0" err="1"/>
              <a:t>άµεσα</a:t>
            </a:r>
            <a:r>
              <a:rPr lang="el-GR" dirty="0"/>
              <a:t> µε τη θ (η q προκύπτει από µ</a:t>
            </a:r>
            <a:r>
              <a:rPr lang="el-GR" dirty="0" err="1"/>
              <a:t>ετασχηµατισµό</a:t>
            </a:r>
            <a:r>
              <a:rPr lang="el-GR" dirty="0"/>
              <a:t> της θ). </a:t>
            </a:r>
            <a:endParaRPr lang="el-GR" dirty="0" smtClean="0"/>
          </a:p>
          <a:p>
            <a:r>
              <a:rPr lang="el-GR" dirty="0" smtClean="0"/>
              <a:t>΄</a:t>
            </a:r>
            <a:r>
              <a:rPr lang="el-GR" dirty="0" err="1"/>
              <a:t>Οταν</a:t>
            </a:r>
            <a:r>
              <a:rPr lang="el-GR" dirty="0"/>
              <a:t> ο έλεγχος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είναι </a:t>
            </a:r>
            <a:r>
              <a:rPr lang="el-GR" b="1" u="sng" dirty="0"/>
              <a:t>µή–</a:t>
            </a:r>
            <a:r>
              <a:rPr lang="el-GR" b="1" u="sng" dirty="0" err="1"/>
              <a:t>παραµετρικός</a:t>
            </a:r>
            <a:r>
              <a:rPr lang="el-GR" b="1" u="sng" dirty="0"/>
              <a:t> </a:t>
            </a:r>
            <a:r>
              <a:rPr lang="el-GR" dirty="0"/>
              <a:t>δε </a:t>
            </a:r>
            <a:r>
              <a:rPr lang="el-GR" dirty="0" err="1"/>
              <a:t>ϑεωρούµε</a:t>
            </a:r>
            <a:r>
              <a:rPr lang="el-GR" dirty="0"/>
              <a:t> κάποια </a:t>
            </a:r>
            <a:r>
              <a:rPr lang="el-GR" dirty="0" err="1"/>
              <a:t>κατανοµή</a:t>
            </a:r>
            <a:r>
              <a:rPr lang="el-GR" dirty="0"/>
              <a:t> για τη θ κι η </a:t>
            </a:r>
            <a:r>
              <a:rPr lang="el-GR" dirty="0" err="1"/>
              <a:t>κατανοµή</a:t>
            </a:r>
            <a:r>
              <a:rPr lang="el-GR" dirty="0"/>
              <a:t> της q </a:t>
            </a:r>
            <a:r>
              <a:rPr lang="el-GR" dirty="0" err="1"/>
              <a:t>ϐασίζεται</a:t>
            </a:r>
            <a:r>
              <a:rPr lang="el-GR" dirty="0"/>
              <a:t> σε άλλες ιδιότητες της θ.</a:t>
            </a:r>
          </a:p>
        </p:txBody>
      </p:sp>
    </p:spTree>
    <p:extLst>
      <p:ext uri="{BB962C8B-B14F-4D97-AF65-F5344CB8AC3E}">
        <p14:creationId xmlns:p14="http://schemas.microsoft.com/office/powerpoint/2010/main" val="408669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∆</a:t>
            </a:r>
            <a:r>
              <a:rPr lang="el-GR" dirty="0" err="1"/>
              <a:t>ιαδικασία</a:t>
            </a:r>
            <a:r>
              <a:rPr lang="el-GR" dirty="0"/>
              <a:t> Ελέγχου Στατιστικής Υπόθεσης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οριακή πιθανότητα για την αποδοχή ή απόρριψη της Η0 είναι </a:t>
            </a:r>
            <a:r>
              <a:rPr lang="el-GR" b="1" dirty="0">
                <a:solidFill>
                  <a:srgbClr val="FF0000"/>
                </a:solidFill>
              </a:rPr>
              <a:t>το επίπεδο </a:t>
            </a:r>
            <a:r>
              <a:rPr lang="el-GR" b="1" dirty="0" err="1">
                <a:solidFill>
                  <a:srgbClr val="FF0000"/>
                </a:solidFill>
              </a:rPr>
              <a:t>σηµαντικότητας</a:t>
            </a:r>
            <a:r>
              <a:rPr lang="el-GR" b="1" dirty="0">
                <a:solidFill>
                  <a:srgbClr val="FF0000"/>
                </a:solidFill>
              </a:rPr>
              <a:t> α</a:t>
            </a:r>
            <a:r>
              <a:rPr lang="el-GR" dirty="0"/>
              <a:t> κι αυτό καθορίζει την </a:t>
            </a:r>
            <a:r>
              <a:rPr lang="el-GR" dirty="0" err="1"/>
              <a:t>κρίσιµη</a:t>
            </a:r>
            <a:r>
              <a:rPr lang="el-GR" dirty="0"/>
              <a:t> </a:t>
            </a:r>
            <a:r>
              <a:rPr lang="el-GR" dirty="0" err="1"/>
              <a:t>τιµή</a:t>
            </a:r>
            <a:r>
              <a:rPr lang="el-GR" dirty="0"/>
              <a:t> (</a:t>
            </a:r>
            <a:r>
              <a:rPr lang="el-GR" dirty="0" err="1"/>
              <a:t>critical</a:t>
            </a:r>
            <a:r>
              <a:rPr lang="el-GR" dirty="0"/>
              <a:t> </a:t>
            </a:r>
            <a:r>
              <a:rPr lang="el-GR" dirty="0" err="1"/>
              <a:t>value</a:t>
            </a:r>
            <a:r>
              <a:rPr lang="el-GR" dirty="0"/>
              <a:t>), ή τις </a:t>
            </a:r>
            <a:r>
              <a:rPr lang="el-GR" dirty="0" err="1"/>
              <a:t>κρίσιµες</a:t>
            </a:r>
            <a:r>
              <a:rPr lang="el-GR" dirty="0"/>
              <a:t> </a:t>
            </a:r>
            <a:r>
              <a:rPr lang="el-GR" dirty="0" err="1"/>
              <a:t>τιµές</a:t>
            </a:r>
            <a:r>
              <a:rPr lang="el-GR" dirty="0"/>
              <a:t>, της q για τον </a:t>
            </a:r>
            <a:r>
              <a:rPr lang="el-GR" dirty="0" err="1"/>
              <a:t>προσδιορισµό</a:t>
            </a:r>
            <a:r>
              <a:rPr lang="el-GR" dirty="0"/>
              <a:t> της περιοχής αποδοχής και της περιοχής απόρριψης R της </a:t>
            </a:r>
            <a:r>
              <a:rPr lang="el-GR" dirty="0" smtClean="0"/>
              <a:t>Η0.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99102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Διαδικασία </a:t>
            </a:r>
            <a:r>
              <a:rPr lang="el-GR" dirty="0"/>
              <a:t>του στατιστικού ελέγχου για Η0 : θ = θ0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Επιλογή του επιπέδου </a:t>
            </a:r>
            <a:r>
              <a:rPr lang="el-GR" dirty="0" err="1"/>
              <a:t>σηµαντικότητας</a:t>
            </a:r>
            <a:r>
              <a:rPr lang="el-GR" dirty="0"/>
              <a:t> α</a:t>
            </a:r>
          </a:p>
          <a:p>
            <a:r>
              <a:rPr lang="el-GR" dirty="0" err="1"/>
              <a:t>Καθορισµός</a:t>
            </a:r>
            <a:r>
              <a:rPr lang="el-GR" dirty="0"/>
              <a:t> της κατάλληλης στατιστικής ελέγχου q</a:t>
            </a:r>
          </a:p>
          <a:p>
            <a:pPr marL="0" indent="0" algn="ctr">
              <a:buNone/>
            </a:pPr>
            <a:r>
              <a:rPr lang="el-GR" dirty="0"/>
              <a:t>⇓</a:t>
            </a:r>
          </a:p>
          <a:p>
            <a:r>
              <a:rPr lang="el-GR" dirty="0" err="1"/>
              <a:t>Υπολογισµός</a:t>
            </a:r>
            <a:r>
              <a:rPr lang="el-GR" dirty="0"/>
              <a:t> </a:t>
            </a:r>
            <a:r>
              <a:rPr lang="el-GR" dirty="0" err="1"/>
              <a:t>κρίσιµης</a:t>
            </a:r>
            <a:r>
              <a:rPr lang="el-GR" dirty="0"/>
              <a:t>(-ων) </a:t>
            </a:r>
            <a:r>
              <a:rPr lang="el-GR" dirty="0" err="1"/>
              <a:t>τιµής</a:t>
            </a:r>
            <a:r>
              <a:rPr lang="el-GR" dirty="0"/>
              <a:t>(-</a:t>
            </a:r>
            <a:r>
              <a:rPr lang="el-GR" dirty="0" err="1"/>
              <a:t>ών</a:t>
            </a:r>
            <a:r>
              <a:rPr lang="el-GR" dirty="0"/>
              <a:t>) της q από τον αντίστοιχο στατιστικό</a:t>
            </a:r>
          </a:p>
          <a:p>
            <a:pPr marL="0" indent="0">
              <a:buNone/>
            </a:pPr>
            <a:r>
              <a:rPr lang="el-GR" dirty="0"/>
              <a:t>πίνακα και </a:t>
            </a:r>
            <a:r>
              <a:rPr lang="el-GR" dirty="0" err="1"/>
              <a:t>καθορισµός</a:t>
            </a:r>
            <a:r>
              <a:rPr lang="el-GR" dirty="0"/>
              <a:t> της περιοχής απόρριψης R</a:t>
            </a:r>
          </a:p>
          <a:p>
            <a:pPr marL="0" indent="0" algn="ctr">
              <a:buNone/>
            </a:pPr>
            <a:r>
              <a:rPr lang="el-GR" dirty="0"/>
              <a:t>⇓</a:t>
            </a:r>
          </a:p>
          <a:p>
            <a:r>
              <a:rPr lang="el-GR" dirty="0" err="1"/>
              <a:t>Υπολογισµός</a:t>
            </a:r>
            <a:r>
              <a:rPr lang="el-GR" dirty="0"/>
              <a:t> της στατιστικής ελέγχου q˜ από το </a:t>
            </a:r>
            <a:r>
              <a:rPr lang="el-GR" dirty="0" err="1"/>
              <a:t>δείγµα</a:t>
            </a:r>
            <a:endParaRPr lang="el-GR" dirty="0"/>
          </a:p>
          <a:p>
            <a:pPr marL="0" indent="0" algn="ctr">
              <a:buNone/>
            </a:pPr>
            <a:r>
              <a:rPr lang="el-GR" dirty="0"/>
              <a:t>⇓</a:t>
            </a:r>
          </a:p>
          <a:p>
            <a:r>
              <a:rPr lang="el-GR" dirty="0"/>
              <a:t>Απόρριψη της Η0 αν q˜ ανήκει στην R.</a:t>
            </a:r>
          </a:p>
          <a:p>
            <a:r>
              <a:rPr lang="el-GR" dirty="0" err="1"/>
              <a:t>Μή</a:t>
            </a:r>
            <a:r>
              <a:rPr lang="el-GR" dirty="0"/>
              <a:t> απόρριψη της Η0 αν q˜ δεν ανήκει στην R</a:t>
            </a:r>
          </a:p>
        </p:txBody>
      </p:sp>
    </p:spTree>
    <p:extLst>
      <p:ext uri="{BB962C8B-B14F-4D97-AF65-F5344CB8AC3E}">
        <p14:creationId xmlns:p14="http://schemas.microsoft.com/office/powerpoint/2010/main" val="3939488853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707</Words>
  <Application>Microsoft Office PowerPoint</Application>
  <PresentationFormat>Ευρεία οθόνη</PresentationFormat>
  <Paragraphs>51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Θρόισμα</vt:lpstr>
      <vt:lpstr>ΕΛΕΓΧΟΣ ΣΤΑΤΙΣΤΙΚΩΝ ΥΠΟΘΕΣΕΩΝ</vt:lpstr>
      <vt:lpstr>∆ιαδικασία Ελέγχου Στατιστικής Υπόθεσης</vt:lpstr>
      <vt:lpstr>∆ιαδικασία Ελέγχου Στατιστικής Υπόθεσης</vt:lpstr>
      <vt:lpstr>∆ιαδικασία Ελέγχου Στατιστικής Υπόθεσης</vt:lpstr>
      <vt:lpstr>Επίπεδο σηµαντικότητας (significance level)</vt:lpstr>
      <vt:lpstr>∆ιαδικασία Ελέγχου Στατιστικής Υπόθεσης</vt:lpstr>
      <vt:lpstr>∆ιαδικασία Ελέγχου Στατιστικής Υπόθεσης</vt:lpstr>
      <vt:lpstr>∆ιαδικασία Ελέγχου Στατιστικής Υπόθεσης</vt:lpstr>
      <vt:lpstr>Διαδικασία του στατιστικού ελέγχου για Η0 : θ = θ0</vt:lpstr>
      <vt:lpstr>Αποφάσεις ελέγχου και πραγµατική κατάσταση 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ΕΛΕΓΧΟΣ ΣΤΑΤΙΣΤΙΚΩΝ ΥΠΟΘΕΣΕΩΝ</dc:title>
  <dc:creator>Χρήστης των Windows</dc:creator>
  <cp:lastModifiedBy>Χρήστης των Windows</cp:lastModifiedBy>
  <cp:revision>4</cp:revision>
  <dcterms:created xsi:type="dcterms:W3CDTF">2024-01-28T12:35:46Z</dcterms:created>
  <dcterms:modified xsi:type="dcterms:W3CDTF">2024-01-28T13:04:50Z</dcterms:modified>
</cp:coreProperties>
</file>