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ΚΑΤΑΝΟΜΕΣ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3603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Τυπική Κανονική Κατανομή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799011"/>
          </a:xfrm>
        </p:spPr>
        <p:txBody>
          <a:bodyPr/>
          <a:lstStyle/>
          <a:p>
            <a:r>
              <a:rPr lang="el-GR" dirty="0"/>
              <a:t>Η τυπική κατανομή έχει </a:t>
            </a:r>
            <a:r>
              <a:rPr lang="el-GR" dirty="0" smtClean="0"/>
              <a:t>μ= </a:t>
            </a:r>
            <a:r>
              <a:rPr lang="el-GR" dirty="0"/>
              <a:t>0 και </a:t>
            </a:r>
            <a:r>
              <a:rPr lang="el-GR" dirty="0" smtClean="0"/>
              <a:t>σ </a:t>
            </a:r>
            <a:r>
              <a:rPr lang="el-GR" dirty="0"/>
              <a:t>2 </a:t>
            </a:r>
            <a:r>
              <a:rPr lang="el-GR" dirty="0" smtClean="0"/>
              <a:t>=1</a:t>
            </a:r>
            <a:r>
              <a:rPr lang="el-GR" dirty="0"/>
              <a:t>. Ο μετασχηματισμός γίνεται</a:t>
            </a:r>
          </a:p>
          <a:p>
            <a:pPr marL="0" indent="0">
              <a:buNone/>
            </a:pPr>
            <a:r>
              <a:rPr lang="el-GR" dirty="0"/>
              <a:t>με χρήση του τύπου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959100"/>
            <a:ext cx="5905500" cy="2992568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2032000" y="6159500"/>
            <a:ext cx="58801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TimesNewRomanPSMT"/>
              </a:rPr>
              <a:t>Η </a:t>
            </a:r>
            <a:r>
              <a:rPr lang="el-GR" sz="2000" i="1" dirty="0">
                <a:latin typeface="TimesNewRomanPS-ItalicMT"/>
              </a:rPr>
              <a:t>Z </a:t>
            </a:r>
            <a:r>
              <a:rPr lang="el-GR" dirty="0">
                <a:latin typeface="TimesNewRomanPSMT"/>
              </a:rPr>
              <a:t>είναι ανεξάρτητη από μονάδες μέτρησης της τ.μ., αφού </a:t>
            </a:r>
            <a:r>
              <a:rPr lang="el-GR" dirty="0" smtClean="0">
                <a:latin typeface="TimesNewRomanPSMT"/>
              </a:rPr>
              <a:t>δεν εκφράζεται </a:t>
            </a:r>
            <a:r>
              <a:rPr lang="el-GR" dirty="0">
                <a:latin typeface="TimesNewRomanPSMT"/>
              </a:rPr>
              <a:t>σε καμιά μονάδα μέτρησης.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573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ΔΙΑΚΡΙΤΕΣ ΚΑΤΑΝΟΜΕΣ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Κατανομή </a:t>
            </a:r>
            <a:r>
              <a:rPr lang="en-US" sz="2400" b="1" dirty="0"/>
              <a:t>Bernoulli</a:t>
            </a:r>
          </a:p>
          <a:p>
            <a:r>
              <a:rPr lang="el-GR" sz="2400" dirty="0"/>
              <a:t>Έστω Χ ο αριθμός των επιτυχιών σε ένα πείραμα </a:t>
            </a:r>
            <a:r>
              <a:rPr lang="el-GR" sz="2400" dirty="0" err="1"/>
              <a:t>Bernoulli</a:t>
            </a:r>
            <a:r>
              <a:rPr lang="el-GR" sz="2400" dirty="0"/>
              <a:t>, </a:t>
            </a:r>
            <a:r>
              <a:rPr lang="el-GR" sz="2400" dirty="0" smtClean="0"/>
              <a:t>με πιθανότητα </a:t>
            </a:r>
            <a:r>
              <a:rPr lang="el-GR" sz="2400" dirty="0"/>
              <a:t>επιτυχίας </a:t>
            </a:r>
            <a:r>
              <a:rPr lang="el-GR" sz="2400" i="1" dirty="0"/>
              <a:t>p </a:t>
            </a:r>
            <a:r>
              <a:rPr lang="el-GR" sz="2400" dirty="0"/>
              <a:t>και πιθανότητα αποτυχίας </a:t>
            </a:r>
            <a:r>
              <a:rPr lang="el-GR" sz="2400" i="1" dirty="0"/>
              <a:t>q </a:t>
            </a:r>
            <a:r>
              <a:rPr lang="el-GR" sz="2400" dirty="0"/>
              <a:t>. 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Η κατανομή της </a:t>
            </a:r>
            <a:r>
              <a:rPr lang="el-GR" sz="2400" dirty="0"/>
              <a:t>τ.μ. Χ (</a:t>
            </a:r>
            <a:r>
              <a:rPr lang="el-GR" sz="2400" dirty="0" err="1"/>
              <a:t>δίτιμη</a:t>
            </a:r>
            <a:r>
              <a:rPr lang="el-GR" sz="2400" dirty="0"/>
              <a:t> τ.μ., παίρνει δυο τιμές, 1 επιτυχία, 0 αποτυχία)</a:t>
            </a:r>
          </a:p>
          <a:p>
            <a:pPr marL="0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καλείται Κατανομή </a:t>
            </a:r>
            <a:r>
              <a:rPr lang="el-GR" sz="2400" b="1" dirty="0" err="1">
                <a:solidFill>
                  <a:srgbClr val="FF0000"/>
                </a:solidFill>
              </a:rPr>
              <a:t>Bernoulli</a:t>
            </a:r>
            <a:r>
              <a:rPr lang="el-GR" sz="2400" b="1" dirty="0">
                <a:solidFill>
                  <a:srgbClr val="FF0000"/>
                </a:solidFill>
              </a:rPr>
              <a:t> με παράμετρο </a:t>
            </a:r>
            <a:r>
              <a:rPr lang="el-GR" sz="2400" b="1" i="1" dirty="0">
                <a:solidFill>
                  <a:srgbClr val="FF0000"/>
                </a:solidFill>
              </a:rPr>
              <a:t>p </a:t>
            </a:r>
            <a:r>
              <a:rPr 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00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Κατανομή </a:t>
            </a:r>
            <a:r>
              <a:rPr lang="en-US" b="1" dirty="0"/>
              <a:t>Bernoulli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9787466" cy="4595811"/>
          </a:xfrm>
        </p:spPr>
        <p:txBody>
          <a:bodyPr/>
          <a:lstStyle/>
          <a:p>
            <a:r>
              <a:rPr lang="el-GR" dirty="0"/>
              <a:t>έστω </a:t>
            </a:r>
            <a:r>
              <a:rPr lang="el-GR" i="1" dirty="0"/>
              <a:t>X </a:t>
            </a:r>
            <a:r>
              <a:rPr lang="el-GR" dirty="0"/>
              <a:t>ο αριθμός των επιτυχιών σε </a:t>
            </a:r>
            <a:r>
              <a:rPr lang="el-GR" i="1" dirty="0"/>
              <a:t>n </a:t>
            </a:r>
            <a:r>
              <a:rPr lang="el-GR" dirty="0"/>
              <a:t>δοκιμές </a:t>
            </a:r>
            <a:r>
              <a:rPr lang="el-GR" dirty="0" err="1"/>
              <a:t>Bernoulli</a:t>
            </a:r>
            <a:r>
              <a:rPr lang="el-GR" dirty="0"/>
              <a:t> με</a:t>
            </a:r>
          </a:p>
          <a:p>
            <a:pPr marL="0" indent="0">
              <a:buNone/>
            </a:pPr>
            <a:r>
              <a:rPr lang="el-GR" dirty="0"/>
              <a:t>σταθερή πιθανότητα επιτυχίας </a:t>
            </a:r>
            <a:r>
              <a:rPr lang="el-GR" i="1" dirty="0"/>
              <a:t>p </a:t>
            </a:r>
            <a:r>
              <a:rPr lang="el-GR" dirty="0"/>
              <a:t>και πιθανότητα αποτυχίας </a:t>
            </a:r>
            <a:r>
              <a:rPr lang="el-GR" i="1" dirty="0"/>
              <a:t>q </a:t>
            </a:r>
            <a:r>
              <a:rPr lang="el-GR" dirty="0"/>
              <a:t>, σε</a:t>
            </a:r>
          </a:p>
          <a:p>
            <a:pPr marL="0" indent="0">
              <a:buNone/>
            </a:pPr>
            <a:r>
              <a:rPr lang="el-GR" dirty="0"/>
              <a:t>όλες τις επαναλήψεις. Τότε λέμε ότι η </a:t>
            </a:r>
            <a:r>
              <a:rPr lang="el-GR" i="1" dirty="0"/>
              <a:t>X </a:t>
            </a:r>
            <a:r>
              <a:rPr lang="el-GR" dirty="0"/>
              <a:t>ακολουθεί τη </a:t>
            </a:r>
            <a:r>
              <a:rPr lang="el-GR" i="1" dirty="0" err="1"/>
              <a:t>Διωνυμική</a:t>
            </a:r>
            <a:endParaRPr lang="el-GR" i="1" dirty="0"/>
          </a:p>
          <a:p>
            <a:r>
              <a:rPr lang="el-GR" i="1" dirty="0"/>
              <a:t>Κατανομή (</a:t>
            </a:r>
            <a:r>
              <a:rPr lang="el-GR" i="1" dirty="0" err="1"/>
              <a:t>Binomial</a:t>
            </a:r>
            <a:r>
              <a:rPr lang="el-GR" i="1" dirty="0"/>
              <a:t> </a:t>
            </a:r>
            <a:r>
              <a:rPr lang="el-GR" i="1" dirty="0" err="1"/>
              <a:t>Distribution</a:t>
            </a:r>
            <a:r>
              <a:rPr lang="el-GR" i="1" dirty="0"/>
              <a:t>) με παραμέτρους n και p .</a:t>
            </a:r>
          </a:p>
          <a:p>
            <a:r>
              <a:rPr lang="el-GR" dirty="0"/>
              <a:t>Συμβολισμός: </a:t>
            </a:r>
            <a:r>
              <a:rPr lang="en-US" i="1" dirty="0"/>
              <a:t>X </a:t>
            </a:r>
            <a:r>
              <a:rPr lang="en-US" dirty="0"/>
              <a:t>~ </a:t>
            </a:r>
            <a:r>
              <a:rPr lang="en-US" i="1" dirty="0"/>
              <a:t>B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)</a:t>
            </a:r>
          </a:p>
          <a:p>
            <a:r>
              <a:rPr lang="el-GR" dirty="0"/>
              <a:t>Συνάρτηση πιθανότητας</a:t>
            </a:r>
            <a:r>
              <a:rPr lang="el-GR" dirty="0" smtClean="0"/>
              <a:t>: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1" y="4597400"/>
            <a:ext cx="76835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4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ΓΕΩΜΕΤΡΙΚΗ ΚΑΤΑΝΟΜΗ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Γεωμετρική Κατανομή</a:t>
            </a:r>
          </a:p>
          <a:p>
            <a:r>
              <a:rPr lang="el-GR" dirty="0"/>
              <a:t>Έστω Χ ο αριθμός των δοκιμών μέχρι την εμφάνιση της </a:t>
            </a:r>
            <a:r>
              <a:rPr lang="el-GR" dirty="0" smtClean="0"/>
              <a:t>πρώτης επιτυχίας</a:t>
            </a:r>
            <a:r>
              <a:rPr lang="el-GR" dirty="0"/>
              <a:t>, σε </a:t>
            </a:r>
            <a:r>
              <a:rPr lang="el-GR" i="1" dirty="0"/>
              <a:t>n </a:t>
            </a:r>
            <a:r>
              <a:rPr lang="el-GR" dirty="0"/>
              <a:t>δοκιμές </a:t>
            </a:r>
            <a:r>
              <a:rPr lang="el-GR" dirty="0" err="1"/>
              <a:t>Bernoulli</a:t>
            </a:r>
            <a:r>
              <a:rPr lang="el-GR" dirty="0"/>
              <a:t> με πιθανότητα επιτυχίας </a:t>
            </a:r>
            <a:r>
              <a:rPr lang="el-GR" i="1" dirty="0"/>
              <a:t>p 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</a:t>
            </a:r>
            <a:r>
              <a:rPr lang="el-GR" dirty="0"/>
              <a:t> </a:t>
            </a:r>
            <a:r>
              <a:rPr lang="el-GR" dirty="0" smtClean="0"/>
              <a:t>κατανομή </a:t>
            </a:r>
            <a:r>
              <a:rPr lang="el-GR" dirty="0"/>
              <a:t>της τ.μ. Χ καλείται </a:t>
            </a:r>
            <a:r>
              <a:rPr lang="el-GR" i="1" dirty="0"/>
              <a:t>Γεωμετρική Κατανομή με παράμετρο p </a:t>
            </a:r>
            <a:r>
              <a:rPr lang="el-GR" i="1" dirty="0" smtClean="0"/>
              <a:t>.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4025900"/>
            <a:ext cx="724662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723900"/>
          </a:xfrm>
        </p:spPr>
        <p:txBody>
          <a:bodyPr/>
          <a:lstStyle/>
          <a:p>
            <a:r>
              <a:rPr lang="el-GR" dirty="0" smtClean="0"/>
              <a:t>ΚΑΤΑΝΟΜΗ </a:t>
            </a:r>
            <a:r>
              <a:rPr lang="en-US" dirty="0" smtClean="0"/>
              <a:t>POISSON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2600" y="914400"/>
            <a:ext cx="9855200" cy="59436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Poisson </a:t>
            </a:r>
            <a:r>
              <a:rPr lang="el-GR" b="1" dirty="0"/>
              <a:t>Κατανομή</a:t>
            </a:r>
          </a:p>
          <a:p>
            <a:r>
              <a:rPr lang="el-GR" dirty="0"/>
              <a:t>Η κατανομή αυτή χρησιμοποιείται για εύρεση πιθανοτήτων </a:t>
            </a:r>
            <a:r>
              <a:rPr lang="el-GR" dirty="0" smtClean="0"/>
              <a:t>κάποιων γεγονότων </a:t>
            </a:r>
            <a:r>
              <a:rPr lang="el-GR" dirty="0"/>
              <a:t>που πραγματοποιούνται σε δοσμένα χρονικά διαστήματα</a:t>
            </a:r>
            <a:r>
              <a:rPr lang="el-GR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Δηλαδή, η κατανομή αυτή βρίσκει την πιθανότητα επιτυχίας σε </a:t>
            </a:r>
            <a:r>
              <a:rPr lang="el-GR" i="1" dirty="0"/>
              <a:t>n</a:t>
            </a:r>
          </a:p>
          <a:p>
            <a:pPr marL="0" indent="0">
              <a:buNone/>
            </a:pPr>
            <a:r>
              <a:rPr lang="el-GR" dirty="0"/>
              <a:t>επαναλήψεις ανά μονάδα </a:t>
            </a:r>
            <a:r>
              <a:rPr lang="el-GR" dirty="0" smtClean="0"/>
              <a:t>χρόνου</a:t>
            </a:r>
            <a:endParaRPr lang="en-US" dirty="0" smtClean="0"/>
          </a:p>
          <a:p>
            <a:r>
              <a:rPr lang="el-GR" dirty="0"/>
              <a:t>Έστω Χ ο αριθμός των γεγονότων που πραγματοποιούνται σε ορισμένο</a:t>
            </a:r>
          </a:p>
          <a:p>
            <a:pPr marL="0" indent="0">
              <a:buNone/>
            </a:pPr>
            <a:r>
              <a:rPr lang="el-GR" dirty="0"/>
              <a:t>χρονικό διάστημα. </a:t>
            </a:r>
            <a:r>
              <a:rPr lang="el-GR" dirty="0" smtClean="0"/>
              <a:t>λ </a:t>
            </a:r>
            <a:r>
              <a:rPr lang="el-GR" dirty="0"/>
              <a:t>ο ρυθμός πραγματοποίησης των γεγονότων, </a:t>
            </a:r>
            <a:r>
              <a:rPr lang="el-GR" dirty="0" smtClean="0"/>
              <a:t>λ&gt; </a:t>
            </a:r>
            <a:r>
              <a:rPr lang="el-GR" dirty="0"/>
              <a:t>0 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Η κατανομή της </a:t>
            </a:r>
            <a:r>
              <a:rPr lang="el-GR" dirty="0" err="1"/>
              <a:t>τ.μ</a:t>
            </a:r>
            <a:r>
              <a:rPr lang="el-GR" dirty="0"/>
              <a:t> Χ καλείται </a:t>
            </a:r>
            <a:r>
              <a:rPr lang="el-GR" i="1" dirty="0" err="1"/>
              <a:t>Poisson</a:t>
            </a:r>
            <a:r>
              <a:rPr lang="el-GR" i="1" dirty="0"/>
              <a:t> κατανομή με παράμετρο λ.</a:t>
            </a:r>
          </a:p>
          <a:p>
            <a:r>
              <a:rPr lang="el-GR" dirty="0"/>
              <a:t>Συμβολισμός: </a:t>
            </a:r>
            <a:r>
              <a:rPr lang="en-US" i="1" dirty="0"/>
              <a:t>X </a:t>
            </a:r>
            <a:r>
              <a:rPr lang="en-US" dirty="0"/>
              <a:t>~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l-GR" dirty="0" smtClean="0"/>
              <a:t>λ</a:t>
            </a:r>
            <a:r>
              <a:rPr lang="en-US" dirty="0" smtClean="0"/>
              <a:t> 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184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ΚΑΤΑΝΟΜΗ </a:t>
            </a:r>
            <a:r>
              <a:rPr lang="en-US" dirty="0"/>
              <a:t>POISSON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Παρατήρηση</a:t>
            </a:r>
            <a:endParaRPr lang="el-GR" dirty="0"/>
          </a:p>
          <a:p>
            <a:r>
              <a:rPr lang="el-GR" i="1" dirty="0"/>
              <a:t>e </a:t>
            </a:r>
            <a:r>
              <a:rPr lang="el-GR" dirty="0"/>
              <a:t>ο </a:t>
            </a:r>
            <a:r>
              <a:rPr lang="el-GR" dirty="0" err="1"/>
              <a:t>νεπέριος</a:t>
            </a:r>
            <a:r>
              <a:rPr lang="el-GR" dirty="0"/>
              <a:t> αριθμός και ισούται 2,71828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2184400"/>
            <a:ext cx="843534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22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Συνεχείς Κατανομές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308101"/>
            <a:ext cx="8596668" cy="4733262"/>
          </a:xfrm>
        </p:spPr>
        <p:txBody>
          <a:bodyPr/>
          <a:lstStyle/>
          <a:p>
            <a:r>
              <a:rPr lang="el-GR" b="1" dirty="0"/>
              <a:t>Ομοιόμορφη </a:t>
            </a:r>
            <a:r>
              <a:rPr lang="el-GR" b="1" dirty="0" smtClean="0"/>
              <a:t>Κατανομή</a:t>
            </a:r>
            <a:endParaRPr lang="en-US" b="1" dirty="0" smtClean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1714500"/>
            <a:ext cx="906496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76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177800"/>
            <a:ext cx="8596668" cy="1752600"/>
          </a:xfrm>
        </p:spPr>
        <p:txBody>
          <a:bodyPr/>
          <a:lstStyle/>
          <a:p>
            <a:r>
              <a:rPr lang="en-US" dirty="0" smtClean="0"/>
              <a:t>KANONIKH KATANOMH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168401"/>
            <a:ext cx="8596668" cy="4872962"/>
          </a:xfrm>
        </p:spPr>
        <p:txBody>
          <a:bodyPr/>
          <a:lstStyle/>
          <a:p>
            <a:r>
              <a:rPr lang="el-GR" dirty="0"/>
              <a:t>Είναι η πιο σημαντική κατανομή της θεωρίας των Πιθανοτήτων και της</a:t>
            </a:r>
          </a:p>
          <a:p>
            <a:pPr marL="0" indent="0">
              <a:buNone/>
            </a:pPr>
            <a:r>
              <a:rPr lang="el-GR" dirty="0"/>
              <a:t>Στατιστικής. Χρησιμοποιείται σε πάρα πολλές </a:t>
            </a:r>
            <a:r>
              <a:rPr lang="el-GR" dirty="0" smtClean="0"/>
              <a:t>εφαρμογές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2235200"/>
            <a:ext cx="9410700" cy="476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3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της κανονικής κατανομής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9111"/>
          </a:xfrm>
        </p:spPr>
        <p:txBody>
          <a:bodyPr>
            <a:normAutofit/>
          </a:bodyPr>
          <a:lstStyle/>
          <a:p>
            <a:r>
              <a:rPr lang="el-GR" dirty="0"/>
              <a:t>Είναι συμμετρική γύρω από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/>
              <a:t>μ</a:t>
            </a:r>
            <a:r>
              <a:rPr lang="el-GR" dirty="0" smtClean="0"/>
              <a:t> </a:t>
            </a:r>
            <a:r>
              <a:rPr lang="el-GR" dirty="0"/>
              <a:t>και ισχύει </a:t>
            </a:r>
            <a:r>
              <a:rPr lang="el-GR" dirty="0" smtClean="0"/>
              <a:t>φυσικά μ=Μ=</a:t>
            </a:r>
            <a:r>
              <a:rPr lang="el-GR" dirty="0" err="1" smtClean="0"/>
              <a:t>Μο</a:t>
            </a:r>
            <a:r>
              <a:rPr lang="el-GR" dirty="0" smtClean="0"/>
              <a:t>. </a:t>
            </a:r>
            <a:r>
              <a:rPr lang="el-GR" dirty="0"/>
              <a:t>Η μέση τιμή είναι το πιο ψηλό σημείο </a:t>
            </a:r>
            <a:r>
              <a:rPr lang="el-GR" dirty="0" smtClean="0"/>
              <a:t>της καμπύλης</a:t>
            </a:r>
          </a:p>
          <a:p>
            <a:r>
              <a:rPr lang="el-GR" dirty="0"/>
              <a:t>Το εμβαδόν που περικλείεται μεταξύ της καμπύλης και </a:t>
            </a:r>
            <a:r>
              <a:rPr lang="el-GR" dirty="0" smtClean="0"/>
              <a:t>του οριζόντιου </a:t>
            </a:r>
            <a:r>
              <a:rPr lang="el-GR" dirty="0"/>
              <a:t>άξονα ισούται με 1</a:t>
            </a:r>
          </a:p>
          <a:p>
            <a:r>
              <a:rPr lang="el-GR" dirty="0" smtClean="0"/>
              <a:t> </a:t>
            </a:r>
            <a:r>
              <a:rPr lang="el-GR" dirty="0"/>
              <a:t>Η απόσταση των σημείων καμπής από την κάθετο στο </a:t>
            </a:r>
            <a:r>
              <a:rPr lang="el-GR" dirty="0" smtClean="0"/>
              <a:t>μ ισούται με </a:t>
            </a:r>
            <a:r>
              <a:rPr lang="el-GR" dirty="0"/>
              <a:t>μια τυπική απόκλιση </a:t>
            </a:r>
            <a:r>
              <a:rPr lang="el-GR" dirty="0" smtClean="0"/>
              <a:t>σ</a:t>
            </a:r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Μια κανονική κατανομή προσδιορίζεται πλήρως από </a:t>
            </a:r>
            <a:r>
              <a:rPr lang="el-GR" dirty="0" smtClean="0"/>
              <a:t>τις παραμέτρους μ </a:t>
            </a:r>
            <a:r>
              <a:rPr lang="el-GR" dirty="0"/>
              <a:t>και </a:t>
            </a:r>
            <a:r>
              <a:rPr lang="el-GR" dirty="0" smtClean="0"/>
              <a:t>σ </a:t>
            </a:r>
          </a:p>
          <a:p>
            <a:r>
              <a:rPr lang="el-GR" dirty="0" smtClean="0"/>
              <a:t>Όσο </a:t>
            </a:r>
            <a:r>
              <a:rPr lang="el-GR" dirty="0"/>
              <a:t>μεγαλύτερη είναι η μέση τιμή </a:t>
            </a:r>
            <a:r>
              <a:rPr lang="el-GR" dirty="0" smtClean="0"/>
              <a:t>τόσο δεξιότερα </a:t>
            </a:r>
            <a:r>
              <a:rPr lang="el-GR" dirty="0"/>
              <a:t>προς τον οριζόντια άξονα βρίσκεται η καμπύλη. </a:t>
            </a:r>
            <a:endParaRPr lang="el-GR" dirty="0" smtClean="0"/>
          </a:p>
          <a:p>
            <a:r>
              <a:rPr lang="el-GR" dirty="0" smtClean="0"/>
              <a:t>Ενώ όσο </a:t>
            </a:r>
            <a:r>
              <a:rPr lang="el-GR" dirty="0"/>
              <a:t>μεγαλύτερη είναι η τυπική απόκλιση τόσο πιο «</a:t>
            </a:r>
            <a:r>
              <a:rPr lang="el-GR" dirty="0" smtClean="0"/>
              <a:t>απλωμένη» είναι </a:t>
            </a:r>
            <a:r>
              <a:rPr lang="el-GR" dirty="0"/>
              <a:t>η </a:t>
            </a:r>
            <a:r>
              <a:rPr lang="el-GR" dirty="0" smtClean="0"/>
              <a:t>καμπύλη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901" y="5943600"/>
            <a:ext cx="2108199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281211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403</Words>
  <Application>Microsoft Office PowerPoint</Application>
  <PresentationFormat>Ευρεία οθόνη</PresentationFormat>
  <Paragraphs>56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TimesNewRomanPS-ItalicMT</vt:lpstr>
      <vt:lpstr>TimesNewRomanPSMT</vt:lpstr>
      <vt:lpstr>Trebuchet MS</vt:lpstr>
      <vt:lpstr>Wingdings 3</vt:lpstr>
      <vt:lpstr>Όψη</vt:lpstr>
      <vt:lpstr>ΚΑΤΑΝΟΜΕΣ </vt:lpstr>
      <vt:lpstr>ΔΙΑΚΡΙΤΕΣ ΚΑΤΑΝΟΜΕΣ</vt:lpstr>
      <vt:lpstr>Κατανομή Bernoulli </vt:lpstr>
      <vt:lpstr>ΓΕΩΜΕΤΡΙΚΗ ΚΑΤΑΝΟΜΗ</vt:lpstr>
      <vt:lpstr>ΚΑΤΑΝΟΜΗ POISSON</vt:lpstr>
      <vt:lpstr>ΚΑΤΑΝΟΜΗ POISSON</vt:lpstr>
      <vt:lpstr>Συνεχείς Κατανομές</vt:lpstr>
      <vt:lpstr>KANONIKH KATANOMH</vt:lpstr>
      <vt:lpstr>Ιδιότητες της κανονικής κατανομής</vt:lpstr>
      <vt:lpstr>Τυπική Κανονική Κατανομή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ΚΑΤΑΝΟΜΕΣ</dc:title>
  <dc:creator>Χρήστης των Windows</dc:creator>
  <cp:lastModifiedBy>Χρήστης των Windows</cp:lastModifiedBy>
  <cp:revision>5</cp:revision>
  <dcterms:created xsi:type="dcterms:W3CDTF">2023-01-04T09:28:34Z</dcterms:created>
  <dcterms:modified xsi:type="dcterms:W3CDTF">2023-01-04T10:01:11Z</dcterms:modified>
</cp:coreProperties>
</file>