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81279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Μ</a:t>
            </a:r>
            <a:r>
              <a:rPr lang="el-GR" dirty="0" smtClean="0"/>
              <a:t>ΕΤΡΑ ΘΕΣΗΣ</a:t>
            </a:r>
            <a:br>
              <a:rPr lang="el-GR" dirty="0" smtClean="0"/>
            </a:b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ΕΠΙΚΡΑΤΟΥΣΑ ΤΙΜΗ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42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ΕΠΙΚΡΑΤΟΥΣΑ ΤΙΜΗ(</a:t>
            </a:r>
            <a:r>
              <a:rPr lang="el-GR" dirty="0" err="1" smtClean="0"/>
              <a:t>Μο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38412" y="1333500"/>
            <a:ext cx="8915400" cy="457772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/>
          </a:p>
          <a:p>
            <a:r>
              <a:rPr lang="el-GR" sz="2400" dirty="0" smtClean="0"/>
              <a:t>Στην </a:t>
            </a:r>
            <a:r>
              <a:rPr lang="el-GR" sz="2400" dirty="0"/>
              <a:t>περίπτωση μη ομαδοποιημένων δεδομένων </a:t>
            </a:r>
            <a:r>
              <a:rPr lang="el-GR" sz="2400" b="1" dirty="0"/>
              <a:t>επικρατούσα τιμή </a:t>
            </a:r>
            <a:r>
              <a:rPr lang="el-GR" sz="2400" dirty="0"/>
              <a:t>ή </a:t>
            </a:r>
            <a:r>
              <a:rPr lang="el-GR" sz="2400" b="1" dirty="0"/>
              <a:t>κορυφή </a:t>
            </a:r>
            <a:r>
              <a:rPr lang="el-GR" sz="2400" dirty="0"/>
              <a:t>(</a:t>
            </a:r>
            <a:r>
              <a:rPr lang="el-GR" sz="2400" dirty="0" err="1"/>
              <a:t>mode</a:t>
            </a:r>
            <a:r>
              <a:rPr lang="el-GR" sz="2400" dirty="0"/>
              <a:t>) </a:t>
            </a:r>
            <a:r>
              <a:rPr lang="el-GR" sz="2400" b="1" i="1" dirty="0"/>
              <a:t>M</a:t>
            </a:r>
            <a:r>
              <a:rPr lang="el-GR" sz="2400" b="1" dirty="0"/>
              <a:t>0 </a:t>
            </a:r>
            <a:r>
              <a:rPr lang="el-GR" sz="2400" dirty="0"/>
              <a:t>ορίζεται ως η</a:t>
            </a:r>
          </a:p>
          <a:p>
            <a:pPr marL="0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παρατήρηση με τη μεγαλύτερη συχνότητα</a:t>
            </a:r>
            <a:r>
              <a:rPr lang="el-GR" sz="2400" dirty="0"/>
              <a:t>. Είναι προφανές ότι η επικρατούσα τιμή μπορεί να οριστεί και </a:t>
            </a:r>
            <a:r>
              <a:rPr lang="el-GR" sz="2400" dirty="0" smtClean="0"/>
              <a:t>στην περίπτωση </a:t>
            </a:r>
            <a:r>
              <a:rPr lang="el-GR" sz="2400" dirty="0"/>
              <a:t>ποιοτικών δεδομένων, ενώ τα άλλα μέτρα που είδαμε ορίζονται μόνο για ποσοτικά δεδομένα. </a:t>
            </a:r>
          </a:p>
        </p:txBody>
      </p:sp>
    </p:spTree>
    <p:extLst>
      <p:ext uri="{BB962C8B-B14F-4D97-AF65-F5344CB8AC3E}">
        <p14:creationId xmlns:p14="http://schemas.microsoft.com/office/powerpoint/2010/main" val="107492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355600" y="1685141"/>
            <a:ext cx="11582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TimesNewRomanPSMT"/>
              </a:rPr>
              <a:t> </a:t>
            </a:r>
            <a:r>
              <a:rPr lang="el-GR" sz="2400" dirty="0">
                <a:latin typeface="TimesNewRomanPSMT"/>
              </a:rPr>
              <a:t>Για να βρούμε την επικρατούσα τιμή των παρατηρήσεων 0 1 1 2 2 2 3 4 4 4 5 5 7 8,</a:t>
            </a:r>
          </a:p>
          <a:p>
            <a:r>
              <a:rPr lang="el-GR" sz="2400" dirty="0">
                <a:latin typeface="TimesNewRomanPSMT"/>
              </a:rPr>
              <a:t>κατασκευάζουμε το </a:t>
            </a:r>
            <a:r>
              <a:rPr lang="el-GR" sz="2400" dirty="0" smtClean="0">
                <a:latin typeface="TimesNewRomanPSMT"/>
              </a:rPr>
              <a:t>παρακάτω</a:t>
            </a:r>
            <a:r>
              <a:rPr lang="el-GR" sz="2400" dirty="0" smtClean="0">
                <a:latin typeface="TimesNewRomanPSMT"/>
              </a:rPr>
              <a:t> </a:t>
            </a:r>
            <a:r>
              <a:rPr lang="el-GR" sz="2400" dirty="0">
                <a:latin typeface="TimesNewRomanPSMT"/>
              </a:rPr>
              <a:t>πίνακα συχνοτήτων. </a:t>
            </a:r>
            <a:endParaRPr lang="el-GR" sz="2400" dirty="0" smtClean="0">
              <a:latin typeface="TimesNewRomanPSMT"/>
            </a:endParaRPr>
          </a:p>
          <a:p>
            <a:endParaRPr lang="el-GR" sz="2400" dirty="0" smtClean="0">
              <a:latin typeface="TimesNewRomanPSMT"/>
            </a:endParaRPr>
          </a:p>
          <a:p>
            <a:endParaRPr lang="el-GR" sz="2400" dirty="0">
              <a:latin typeface="TimesNewRomanPSMT"/>
            </a:endParaRPr>
          </a:p>
          <a:p>
            <a:endParaRPr lang="el-GR" sz="2400" dirty="0" smtClean="0">
              <a:latin typeface="TimesNewRomanPSMT"/>
            </a:endParaRPr>
          </a:p>
          <a:p>
            <a:endParaRPr lang="el-GR" sz="2400" dirty="0">
              <a:latin typeface="TimesNewRomanPSMT"/>
            </a:endParaRPr>
          </a:p>
          <a:p>
            <a:endParaRPr lang="el-GR" sz="2400" dirty="0" smtClean="0">
              <a:latin typeface="TimesNewRomanPSMT"/>
            </a:endParaRPr>
          </a:p>
          <a:p>
            <a:endParaRPr lang="el-GR" sz="2400" dirty="0">
              <a:latin typeface="TimesNewRomanPSMT"/>
            </a:endParaRPr>
          </a:p>
          <a:p>
            <a:endParaRPr lang="el-GR" sz="2400" dirty="0" smtClean="0">
              <a:latin typeface="TimesNewRomanPSMT"/>
            </a:endParaRPr>
          </a:p>
          <a:p>
            <a:endParaRPr lang="el-GR" sz="2400" dirty="0">
              <a:latin typeface="TimesNewRomanPSMT"/>
            </a:endParaRPr>
          </a:p>
          <a:p>
            <a:r>
              <a:rPr lang="el-GR" sz="2400" dirty="0" smtClean="0">
                <a:latin typeface="TimesNewRomanPSMT"/>
              </a:rPr>
              <a:t>Οι </a:t>
            </a:r>
            <a:r>
              <a:rPr lang="el-GR" sz="2400" dirty="0">
                <a:latin typeface="TimesNewRomanPSMT"/>
              </a:rPr>
              <a:t>τιμές 2 και 4 είναι και οι δύο επικρατούσες</a:t>
            </a:r>
          </a:p>
          <a:p>
            <a:r>
              <a:rPr lang="el-GR" sz="2400" dirty="0">
                <a:latin typeface="TimesNewRomanPSMT"/>
              </a:rPr>
              <a:t>τιμές, γιατί καθεμιά έχει συχνότητα 3. </a:t>
            </a:r>
            <a:endParaRPr lang="el-GR" sz="2400" dirty="0" smtClean="0">
              <a:latin typeface="TimesNewRomanPSMT"/>
            </a:endParaRPr>
          </a:p>
          <a:p>
            <a:endParaRPr lang="el-GR" sz="2400" dirty="0">
              <a:latin typeface="TimesNewRomanPSMT"/>
            </a:endParaRPr>
          </a:p>
          <a:p>
            <a:r>
              <a:rPr lang="el-GR" dirty="0" smtClean="0">
                <a:latin typeface="TimesNewRomanPSMT"/>
              </a:rPr>
              <a:t>.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2667000"/>
            <a:ext cx="11430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87500" y="2133600"/>
            <a:ext cx="9917112" cy="3777622"/>
          </a:xfrm>
        </p:spPr>
        <p:txBody>
          <a:bodyPr>
            <a:noAutofit/>
          </a:bodyPr>
          <a:lstStyle/>
          <a:p>
            <a:r>
              <a:rPr lang="el-GR" sz="2400" dirty="0"/>
              <a:t>Η</a:t>
            </a:r>
            <a:r>
              <a:rPr lang="el-GR" sz="2400" dirty="0" smtClean="0"/>
              <a:t> </a:t>
            </a:r>
            <a:r>
              <a:rPr lang="el-GR" sz="2400" dirty="0"/>
              <a:t>επικρατούσα τιμή μπορεί να μην </a:t>
            </a:r>
            <a:r>
              <a:rPr lang="el-GR" sz="2400" dirty="0" smtClean="0"/>
              <a:t>είναι μοναδική</a:t>
            </a:r>
            <a:r>
              <a:rPr lang="el-GR" sz="2400" dirty="0"/>
              <a:t>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Όταν </a:t>
            </a:r>
            <a:r>
              <a:rPr lang="el-GR" sz="2400" dirty="0"/>
              <a:t>έχουμε δύο κορυφές, η αντίστοιχη κατανομή συχνοτήτων λέγεται </a:t>
            </a:r>
            <a:r>
              <a:rPr lang="el-GR" sz="2400" b="1" dirty="0" err="1" smtClean="0"/>
              <a:t>δικόρυφη</a:t>
            </a:r>
            <a:r>
              <a:rPr lang="el-GR" sz="2400" dirty="0" smtClean="0"/>
              <a:t>(</a:t>
            </a:r>
            <a:r>
              <a:rPr lang="el-GR" sz="2400" dirty="0" err="1" smtClean="0"/>
              <a:t>bimodal</a:t>
            </a:r>
            <a:r>
              <a:rPr lang="el-GR" sz="2400" dirty="0" smtClean="0"/>
              <a:t>), </a:t>
            </a:r>
            <a:r>
              <a:rPr lang="el-GR" sz="2400" dirty="0"/>
              <a:t>ενώ όταν έχουμε πολλές κορυφές λέγεται </a:t>
            </a:r>
            <a:r>
              <a:rPr lang="el-GR" sz="2400" b="1" dirty="0" err="1"/>
              <a:t>πολυκόρυφη</a:t>
            </a:r>
            <a:r>
              <a:rPr lang="el-GR" sz="2400" b="1" dirty="0"/>
              <a:t> </a:t>
            </a:r>
            <a:r>
              <a:rPr lang="el-GR" sz="2400" dirty="0"/>
              <a:t>(</a:t>
            </a:r>
            <a:r>
              <a:rPr lang="el-GR" sz="2400" dirty="0" err="1"/>
              <a:t>multimodal</a:t>
            </a:r>
            <a:r>
              <a:rPr lang="el-GR" sz="2400" dirty="0"/>
              <a:t>).</a:t>
            </a:r>
          </a:p>
          <a:p>
            <a:pPr marL="0" indent="0">
              <a:buNone/>
            </a:pPr>
            <a:r>
              <a:rPr lang="el-GR" sz="2400" dirty="0" smtClean="0"/>
              <a:t>Όταν </a:t>
            </a:r>
            <a:r>
              <a:rPr lang="el-GR" sz="2400" dirty="0"/>
              <a:t>όλες οι παρατηρήσεις είναι διαφορετικές, τότε λέμε ότι δεν υπάρχει επικρατούσα τιμή.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Έτσι</a:t>
            </a:r>
            <a:r>
              <a:rPr lang="el-GR" sz="2400" dirty="0"/>
              <a:t>,</a:t>
            </a:r>
          </a:p>
          <a:p>
            <a:pPr marL="0" indent="0">
              <a:buNone/>
            </a:pPr>
            <a:r>
              <a:rPr lang="el-GR" sz="2400" dirty="0"/>
              <a:t>για τις παρατηρήσεις 0, 1, 2, 7, 8, 9 δεν έχουμε επικρατούσα τιμή.</a:t>
            </a:r>
          </a:p>
        </p:txBody>
      </p:sp>
    </p:spTree>
    <p:extLst>
      <p:ext uri="{BB962C8B-B14F-4D97-AF65-F5344CB8AC3E}">
        <p14:creationId xmlns:p14="http://schemas.microsoft.com/office/powerpoint/2010/main" val="429134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ΕΠΙΚΡΑΤΟΥΣΑ ΤΙΜΗ(</a:t>
            </a:r>
            <a:r>
              <a:rPr lang="el-GR" dirty="0" err="1"/>
              <a:t>Μο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i="1" dirty="0"/>
              <a:t>Επικρατούσα Τιμή σε Ομαδοποιημένα Δεδομένα</a:t>
            </a:r>
          </a:p>
          <a:p>
            <a:pPr marL="0" indent="0">
              <a:buNone/>
            </a:pPr>
            <a:r>
              <a:rPr lang="el-GR" sz="2400" dirty="0"/>
              <a:t>Όταν έχουμε ομαδοποιημένα (ποσοτικά) δεδομένα σε </a:t>
            </a:r>
            <a:r>
              <a:rPr lang="el-GR" sz="2400" b="1" dirty="0" err="1"/>
              <a:t>ισοπλατείς</a:t>
            </a:r>
            <a:r>
              <a:rPr lang="el-GR" sz="2400" b="1" dirty="0"/>
              <a:t> </a:t>
            </a:r>
            <a:r>
              <a:rPr lang="el-GR" sz="2400" dirty="0"/>
              <a:t>κλάσεις, τότε βρίσκουμε πρώτα την</a:t>
            </a:r>
          </a:p>
          <a:p>
            <a:pPr marL="0" indent="0">
              <a:buNone/>
            </a:pPr>
            <a:r>
              <a:rPr lang="el-GR" sz="2400" b="1" dirty="0"/>
              <a:t>επικρατούσα κλάση </a:t>
            </a:r>
            <a:r>
              <a:rPr lang="el-GR" sz="2400" i="1" dirty="0"/>
              <a:t>i</a:t>
            </a:r>
            <a:r>
              <a:rPr lang="el-GR" sz="2400" dirty="0"/>
              <a:t>, δηλαδή την κλάση με τη μεγαλύτερη συχνότητα</a:t>
            </a:r>
          </a:p>
        </p:txBody>
      </p:sp>
    </p:spTree>
    <p:extLst>
      <p:ext uri="{BB962C8B-B14F-4D97-AF65-F5344CB8AC3E}">
        <p14:creationId xmlns:p14="http://schemas.microsoft.com/office/powerpoint/2010/main" val="824798267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214</Words>
  <Application>Microsoft Office PowerPoint</Application>
  <PresentationFormat>Ευρεία οθόνη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TimesNewRomanPSMT</vt:lpstr>
      <vt:lpstr>Wingdings 3</vt:lpstr>
      <vt:lpstr>Θρόισμα</vt:lpstr>
      <vt:lpstr>  ΜΕΤΡΑ ΘΕΣΗΣ   ΕΠΙΚΡΑΤΟΥΣΑ ΤΙΜΗ </vt:lpstr>
      <vt:lpstr>ΕΠΙΚΡΑΤΟΥΣΑ ΤΙΜΗ(Μο)</vt:lpstr>
      <vt:lpstr>ΠΑΡΑΔΕΙΓΜΑ </vt:lpstr>
      <vt:lpstr>ΣΥΜΠΕΡΑΣΜΑΤΑ</vt:lpstr>
      <vt:lpstr>ΕΠΙΚΡΑΤΟΥΣΑ ΤΙΜΗ(Μο)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ΜΕΡΑ ΘΕΣΗΣ</dc:title>
  <dc:creator>Χρήστης των Windows</dc:creator>
  <cp:lastModifiedBy>Χρήστης των Windows</cp:lastModifiedBy>
  <cp:revision>3</cp:revision>
  <dcterms:created xsi:type="dcterms:W3CDTF">2023-01-02T15:14:44Z</dcterms:created>
  <dcterms:modified xsi:type="dcterms:W3CDTF">2023-01-04T07:55:45Z</dcterms:modified>
</cp:coreProperties>
</file>