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66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52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l-GR" dirty="0" smtClean="0"/>
              <a:t>ΜΕΤΡΑ ΘΕΣΗΣ</a:t>
            </a:r>
            <a:br>
              <a:rPr lang="el-GR" dirty="0" smtClean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9906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ΕΚΑΤΟΣΤΗΜΟΡΙΑ (</a:t>
            </a:r>
            <a:r>
              <a:rPr lang="el-GR" b="1" dirty="0" err="1" smtClean="0"/>
              <a:t>Ρκ</a:t>
            </a:r>
            <a:r>
              <a:rPr lang="el-GR" b="1" dirty="0" smtClean="0"/>
              <a:t>)</a:t>
            </a:r>
            <a:endParaRPr lang="el-GR" b="1" dirty="0"/>
          </a:p>
        </p:txBody>
      </p:sp>
      <p:sp>
        <p:nvSpPr>
          <p:cNvPr id="3" name="Ορθογώνιο 2"/>
          <p:cNvSpPr/>
          <p:nvPr/>
        </p:nvSpPr>
        <p:spPr>
          <a:xfrm>
            <a:off x="1511300" y="1582341"/>
            <a:ext cx="94742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>
                <a:latin typeface="TimesNewRomanPSMT"/>
              </a:rPr>
              <a:t>Όπως ορίσαμε τη διάμεσο δ, έτσι ώστε το πολύ 50% των παρατηρήσεων να είναι μικρότερες του </a:t>
            </a:r>
            <a:r>
              <a:rPr lang="el-GR" sz="2400" i="1" dirty="0">
                <a:latin typeface="TimesNewRomanPS-ItalicMT"/>
              </a:rPr>
              <a:t>δ </a:t>
            </a:r>
            <a:r>
              <a:rPr lang="el-GR" sz="2400" dirty="0">
                <a:latin typeface="TimesNewRomanPSMT"/>
              </a:rPr>
              <a:t>και το </a:t>
            </a:r>
            <a:r>
              <a:rPr lang="el-GR" sz="2400" dirty="0" smtClean="0">
                <a:latin typeface="TimesNewRomanPSMT"/>
              </a:rPr>
              <a:t>πολύ 50</a:t>
            </a:r>
            <a:r>
              <a:rPr lang="el-GR" sz="2400" dirty="0">
                <a:latin typeface="TimesNewRomanPSMT"/>
              </a:rPr>
              <a:t>% των παρατηρήσεων να είναι μεγαλύτερες του </a:t>
            </a:r>
            <a:r>
              <a:rPr lang="el-GR" sz="2400" i="1" dirty="0">
                <a:latin typeface="TimesNewRomanPS-ItalicMT"/>
              </a:rPr>
              <a:t>δ</a:t>
            </a:r>
            <a:r>
              <a:rPr lang="el-GR" sz="2400" dirty="0">
                <a:latin typeface="TimesNewRomanPSMT"/>
              </a:rPr>
              <a:t>, μπορούμε ανάλογα να ορίσουμε και τα </a:t>
            </a:r>
            <a:r>
              <a:rPr lang="el-GR" sz="2400" b="1" dirty="0">
                <a:latin typeface="TimesNewRomanPS-BoldMT"/>
              </a:rPr>
              <a:t>εκατοστημόρια</a:t>
            </a:r>
          </a:p>
          <a:p>
            <a:r>
              <a:rPr lang="el-GR" sz="2400" dirty="0">
                <a:latin typeface="TimesNewRomanPSMT"/>
              </a:rPr>
              <a:t>(</a:t>
            </a:r>
            <a:r>
              <a:rPr lang="el-GR" sz="2400" dirty="0" err="1">
                <a:latin typeface="TimesNewRomanPSMT"/>
              </a:rPr>
              <a:t>percentiles</a:t>
            </a:r>
            <a:r>
              <a:rPr lang="el-GR" sz="2400" dirty="0">
                <a:latin typeface="TimesNewRomanPSMT"/>
              </a:rPr>
              <a:t>) </a:t>
            </a:r>
            <a:r>
              <a:rPr lang="el-GR" sz="2400" i="1" dirty="0" err="1">
                <a:latin typeface="TimesNewRomanPS-ItalicMT"/>
              </a:rPr>
              <a:t>P</a:t>
            </a:r>
            <a:r>
              <a:rPr lang="el-GR" sz="2400" dirty="0" err="1">
                <a:latin typeface="TimesNewRomanPSMT"/>
              </a:rPr>
              <a:t>κ</a:t>
            </a:r>
            <a:r>
              <a:rPr lang="el-GR" sz="2400" dirty="0">
                <a:latin typeface="TimesNewRomanPSMT"/>
              </a:rPr>
              <a:t>, </a:t>
            </a:r>
            <a:r>
              <a:rPr lang="el-GR" sz="2400" i="1" dirty="0">
                <a:latin typeface="TimesNewRomanPS-ItalicMT"/>
              </a:rPr>
              <a:t>κ </a:t>
            </a:r>
            <a:r>
              <a:rPr lang="el-GR" sz="2400" dirty="0">
                <a:latin typeface="TimesNewRomanPSMT"/>
              </a:rPr>
              <a:t>= 1,2,...,99 . Οι τιμές </a:t>
            </a:r>
            <a:r>
              <a:rPr lang="el-GR" sz="2400" i="1" dirty="0">
                <a:latin typeface="TimesNewRomanPS-ItalicMT"/>
              </a:rPr>
              <a:t>P</a:t>
            </a:r>
            <a:r>
              <a:rPr lang="el-GR" sz="2400" dirty="0">
                <a:latin typeface="TimesNewRomanPSMT"/>
              </a:rPr>
              <a:t>1, </a:t>
            </a:r>
            <a:r>
              <a:rPr lang="el-GR" sz="2400" i="1" dirty="0">
                <a:latin typeface="TimesNewRomanPS-ItalicMT"/>
              </a:rPr>
              <a:t>P</a:t>
            </a:r>
            <a:r>
              <a:rPr lang="el-GR" sz="2400" dirty="0">
                <a:latin typeface="TimesNewRomanPSMT"/>
              </a:rPr>
              <a:t>2,..., </a:t>
            </a:r>
            <a:r>
              <a:rPr lang="el-GR" sz="2400" i="1" dirty="0">
                <a:latin typeface="TimesNewRomanPS-ItalicMT"/>
              </a:rPr>
              <a:t>P</a:t>
            </a:r>
            <a:r>
              <a:rPr lang="el-GR" sz="2400" dirty="0">
                <a:latin typeface="TimesNewRomanPSMT"/>
              </a:rPr>
              <a:t>99 χωρίζουν τη συνολική συχνότητα σε 100 ίσα μέρη</a:t>
            </a:r>
            <a:r>
              <a:rPr lang="el-GR" sz="2400" dirty="0" smtClean="0">
                <a:latin typeface="TimesNewRomanPSMT"/>
              </a:rPr>
              <a:t>.</a:t>
            </a:r>
          </a:p>
          <a:p>
            <a:endParaRPr lang="el-GR" sz="2400" dirty="0">
              <a:latin typeface="TimesNewRomanPSMT"/>
            </a:endParaRPr>
          </a:p>
          <a:p>
            <a:r>
              <a:rPr lang="el-GR" sz="2400" dirty="0">
                <a:latin typeface="TimesNewRomanPSMT"/>
              </a:rPr>
              <a:t>Επομένως, αναλόγως και με τον ορισμό της διαμέσου, ορίζουμε ως </a:t>
            </a:r>
            <a:r>
              <a:rPr lang="el-GR" sz="2400" i="1" dirty="0">
                <a:latin typeface="TimesNewRomanPS-ItalicMT"/>
              </a:rPr>
              <a:t>κ</a:t>
            </a:r>
            <a:r>
              <a:rPr lang="el-GR" sz="2400" dirty="0">
                <a:latin typeface="TimesNewRomanPSMT"/>
              </a:rPr>
              <a:t>-εκατοστιαίο σημείο ή </a:t>
            </a:r>
            <a:r>
              <a:rPr lang="el-GR" sz="2400" i="1" dirty="0" err="1">
                <a:latin typeface="TimesNewRomanPS-ItalicMT"/>
              </a:rPr>
              <a:t>P</a:t>
            </a:r>
            <a:r>
              <a:rPr lang="el-GR" sz="2400" dirty="0" err="1">
                <a:latin typeface="TimesNewRomanPSMT"/>
              </a:rPr>
              <a:t>κ</a:t>
            </a:r>
            <a:r>
              <a:rPr lang="el-GR" sz="2400" dirty="0">
                <a:latin typeface="TimesNewRomanPSMT"/>
              </a:rPr>
              <a:t> </a:t>
            </a:r>
            <a:r>
              <a:rPr lang="el-GR" sz="2400" dirty="0" smtClean="0">
                <a:latin typeface="TimesNewRomanPSMT"/>
              </a:rPr>
              <a:t>εκατοστημόριο ενός </a:t>
            </a:r>
            <a:r>
              <a:rPr lang="el-GR" sz="2400" dirty="0">
                <a:latin typeface="TimesNewRomanPSMT"/>
              </a:rPr>
              <a:t>συνόλου παρατηρήσεων την τιμή εκείνη για την οποία το πολύ </a:t>
            </a:r>
            <a:r>
              <a:rPr lang="el-GR" sz="2400" i="1" dirty="0">
                <a:latin typeface="TimesNewRomanPS-ItalicMT"/>
              </a:rPr>
              <a:t>κ</a:t>
            </a:r>
            <a:r>
              <a:rPr lang="el-GR" sz="2400" dirty="0">
                <a:latin typeface="TimesNewRomanPSMT"/>
              </a:rPr>
              <a:t>% των παρατηρήσεων είναι μικρότερες του</a:t>
            </a:r>
          </a:p>
          <a:p>
            <a:r>
              <a:rPr lang="el-GR" sz="2400" i="1" dirty="0" err="1">
                <a:latin typeface="TimesNewRomanPS-ItalicMT"/>
              </a:rPr>
              <a:t>P</a:t>
            </a:r>
            <a:r>
              <a:rPr lang="el-GR" sz="2400" dirty="0" err="1">
                <a:latin typeface="TimesNewRomanPSMT"/>
              </a:rPr>
              <a:t>κ</a:t>
            </a:r>
            <a:r>
              <a:rPr lang="el-GR" sz="2400" dirty="0">
                <a:latin typeface="TimesNewRomanPSMT"/>
              </a:rPr>
              <a:t> και το πολύ (100-</a:t>
            </a:r>
            <a:r>
              <a:rPr lang="el-GR" sz="2400" i="1" dirty="0">
                <a:latin typeface="TimesNewRomanPS-ItalicMT"/>
              </a:rPr>
              <a:t>κ</a:t>
            </a:r>
            <a:r>
              <a:rPr lang="el-GR" sz="2400" dirty="0">
                <a:latin typeface="TimesNewRomanPSMT"/>
              </a:rPr>
              <a:t>)% των παρατηρήσεων είναι μεγαλύτερες από την τιμή αυτήν.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154801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ΕΚΑΤΟΣΤΗΜΟΡΙΑ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1651000" y="1997839"/>
            <a:ext cx="95885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>
                <a:latin typeface="TimesNewRomanPSMT"/>
              </a:rPr>
              <a:t>Ειδική περίπτωση εκατοστημορίων είναι τα </a:t>
            </a:r>
            <a:r>
              <a:rPr lang="el-GR" sz="2400" i="1" dirty="0">
                <a:latin typeface="TimesNewRomanPS-ItalicMT"/>
              </a:rPr>
              <a:t>P</a:t>
            </a:r>
            <a:r>
              <a:rPr lang="el-GR" sz="2400" dirty="0">
                <a:latin typeface="TimesNewRomanPSMT"/>
              </a:rPr>
              <a:t>25, </a:t>
            </a:r>
            <a:r>
              <a:rPr lang="el-GR" sz="2400" i="1" dirty="0">
                <a:latin typeface="TimesNewRomanPS-ItalicMT"/>
              </a:rPr>
              <a:t>P</a:t>
            </a:r>
            <a:r>
              <a:rPr lang="el-GR" sz="2400" dirty="0">
                <a:latin typeface="TimesNewRomanPSMT"/>
              </a:rPr>
              <a:t>50, </a:t>
            </a:r>
            <a:r>
              <a:rPr lang="el-GR" sz="2400" i="1" dirty="0">
                <a:latin typeface="TimesNewRomanPS-ItalicMT"/>
              </a:rPr>
              <a:t>P</a:t>
            </a:r>
            <a:r>
              <a:rPr lang="el-GR" sz="2400" dirty="0">
                <a:latin typeface="TimesNewRomanPSMT"/>
              </a:rPr>
              <a:t>75, τα οποία καλούνται </a:t>
            </a:r>
            <a:r>
              <a:rPr lang="el-GR" sz="2400" b="1" dirty="0">
                <a:latin typeface="TimesNewRomanPS-BoldMT"/>
              </a:rPr>
              <a:t>τεταρτημόρια </a:t>
            </a:r>
            <a:r>
              <a:rPr lang="el-GR" sz="2400" dirty="0">
                <a:latin typeface="TimesNewRomanPSMT"/>
              </a:rPr>
              <a:t>(</a:t>
            </a:r>
            <a:r>
              <a:rPr lang="el-GR" sz="2400" dirty="0" err="1">
                <a:latin typeface="TimesNewRomanPSMT"/>
              </a:rPr>
              <a:t>quartiles</a:t>
            </a:r>
            <a:r>
              <a:rPr lang="el-GR" sz="2400" dirty="0">
                <a:latin typeface="TimesNewRomanPSMT"/>
              </a:rPr>
              <a:t>) και</a:t>
            </a:r>
          </a:p>
          <a:p>
            <a:r>
              <a:rPr lang="el-GR" sz="2400" dirty="0">
                <a:latin typeface="TimesNewRomanPSMT"/>
              </a:rPr>
              <a:t>συμβολίζονται με </a:t>
            </a:r>
            <a:r>
              <a:rPr lang="el-GR" sz="2400" i="1" dirty="0">
                <a:latin typeface="TimesNewRomanPS-ItalicMT"/>
              </a:rPr>
              <a:t>Q</a:t>
            </a:r>
            <a:r>
              <a:rPr lang="el-GR" sz="2400" dirty="0">
                <a:latin typeface="TimesNewRomanPSMT"/>
              </a:rPr>
              <a:t>1, </a:t>
            </a:r>
            <a:r>
              <a:rPr lang="el-GR" sz="2400" i="1" dirty="0">
                <a:latin typeface="TimesNewRomanPS-ItalicMT"/>
              </a:rPr>
              <a:t>Q</a:t>
            </a:r>
            <a:r>
              <a:rPr lang="el-GR" sz="2400" dirty="0">
                <a:latin typeface="TimesNewRomanPSMT"/>
              </a:rPr>
              <a:t>2 και </a:t>
            </a:r>
            <a:r>
              <a:rPr lang="el-GR" sz="2400" i="1" dirty="0">
                <a:latin typeface="TimesNewRomanPS-ItalicMT"/>
              </a:rPr>
              <a:t>Q</a:t>
            </a:r>
            <a:r>
              <a:rPr lang="el-GR" sz="2400" dirty="0">
                <a:latin typeface="TimesNewRomanPSMT"/>
              </a:rPr>
              <a:t>3, αντίστοιχα</a:t>
            </a:r>
            <a:r>
              <a:rPr lang="el-GR" sz="2400" dirty="0" smtClean="0">
                <a:latin typeface="TimesNewRomanPSMT"/>
              </a:rPr>
              <a:t>.</a:t>
            </a:r>
          </a:p>
          <a:p>
            <a:endParaRPr lang="el-GR" sz="2400" dirty="0">
              <a:latin typeface="TimesNewRomanPSMT"/>
            </a:endParaRPr>
          </a:p>
          <a:p>
            <a:r>
              <a:rPr lang="el-GR" sz="2400" dirty="0" smtClean="0">
                <a:latin typeface="TimesNewRomanPSMT"/>
              </a:rPr>
              <a:t> </a:t>
            </a:r>
            <a:r>
              <a:rPr lang="el-GR" sz="2400" dirty="0">
                <a:latin typeface="TimesNewRomanPSMT"/>
              </a:rPr>
              <a:t>Για το </a:t>
            </a:r>
            <a:r>
              <a:rPr lang="el-GR" sz="2400" i="1" dirty="0">
                <a:latin typeface="TimesNewRomanPS-ItalicMT"/>
              </a:rPr>
              <a:t>Q</a:t>
            </a:r>
            <a:r>
              <a:rPr lang="el-GR" sz="2400" dirty="0">
                <a:latin typeface="TimesNewRomanPSMT"/>
              </a:rPr>
              <a:t>1 έχουμε αριστερά το πολύ 25% των παρατηρήσεων και</a:t>
            </a:r>
          </a:p>
          <a:p>
            <a:r>
              <a:rPr lang="el-GR" sz="2400" dirty="0">
                <a:latin typeface="TimesNewRomanPSMT"/>
              </a:rPr>
              <a:t>δεξιά το πολύ 75%. Όμοια για το </a:t>
            </a:r>
            <a:r>
              <a:rPr lang="el-GR" sz="2400" i="1" dirty="0">
                <a:latin typeface="TimesNewRomanPS-ItalicMT"/>
              </a:rPr>
              <a:t>Q</a:t>
            </a:r>
            <a:r>
              <a:rPr lang="el-GR" sz="2400" dirty="0">
                <a:latin typeface="TimesNewRomanPSMT"/>
              </a:rPr>
              <a:t>3 έχουμε αριστερά το πολύ 75% των παρατηρήσεων και δεξιά το πολύ 25%</a:t>
            </a:r>
          </a:p>
          <a:p>
            <a:r>
              <a:rPr lang="el-GR" sz="2400" dirty="0">
                <a:latin typeface="TimesNewRomanPSMT"/>
              </a:rPr>
              <a:t>των παρατηρήσεων. </a:t>
            </a:r>
            <a:endParaRPr lang="el-GR" sz="2400" dirty="0" smtClean="0">
              <a:latin typeface="TimesNewRomanPSMT"/>
            </a:endParaRPr>
          </a:p>
          <a:p>
            <a:endParaRPr lang="el-GR" sz="2400" dirty="0" smtClean="0">
              <a:latin typeface="TimesNewRomanPSMT"/>
            </a:endParaRPr>
          </a:p>
          <a:p>
            <a:r>
              <a:rPr lang="el-GR" sz="2400" dirty="0" smtClean="0">
                <a:latin typeface="TimesNewRomanPSMT"/>
              </a:rPr>
              <a:t>Προφανώς </a:t>
            </a:r>
            <a:r>
              <a:rPr lang="el-GR" sz="2400" dirty="0">
                <a:latin typeface="TimesNewRomanPSMT"/>
              </a:rPr>
              <a:t>το </a:t>
            </a:r>
            <a:r>
              <a:rPr lang="el-GR" sz="2400" i="1" dirty="0">
                <a:latin typeface="TimesNewRomanPS-ItalicMT"/>
              </a:rPr>
              <a:t>Q</a:t>
            </a:r>
            <a:r>
              <a:rPr lang="el-GR" sz="2400" dirty="0">
                <a:latin typeface="TimesNewRomanPSMT"/>
              </a:rPr>
              <a:t>2 = </a:t>
            </a:r>
            <a:r>
              <a:rPr lang="el-GR" sz="2400" i="1" dirty="0">
                <a:latin typeface="TimesNewRomanPS-ItalicMT"/>
              </a:rPr>
              <a:t>P</a:t>
            </a:r>
            <a:r>
              <a:rPr lang="el-GR" sz="2400" dirty="0">
                <a:latin typeface="TimesNewRomanPSMT"/>
              </a:rPr>
              <a:t>50 συμπίπτει και με τη διάμεσο, δηλαδή </a:t>
            </a:r>
            <a:r>
              <a:rPr lang="el-GR" sz="2400" i="1" dirty="0">
                <a:latin typeface="TimesNewRomanPS-ItalicMT"/>
              </a:rPr>
              <a:t>Q</a:t>
            </a:r>
            <a:r>
              <a:rPr lang="el-GR" sz="2400" dirty="0">
                <a:latin typeface="TimesNewRomanPSMT"/>
              </a:rPr>
              <a:t>2 = </a:t>
            </a:r>
            <a:r>
              <a:rPr lang="el-GR" sz="2400" i="1" dirty="0">
                <a:latin typeface="TimesNewRomanPS-ItalicMT"/>
              </a:rPr>
              <a:t>δ</a:t>
            </a:r>
            <a:r>
              <a:rPr lang="el-GR" sz="2400" dirty="0" smtClean="0">
                <a:latin typeface="TimesNewRomanPSMT"/>
              </a:rPr>
              <a:t>.</a:t>
            </a:r>
          </a:p>
          <a:p>
            <a:r>
              <a:rPr lang="el-GR" sz="2400" dirty="0" smtClean="0">
                <a:latin typeface="TimesNewRomanPSMT"/>
              </a:rPr>
              <a:t> </a:t>
            </a:r>
          </a:p>
          <a:p>
            <a:r>
              <a:rPr lang="el-GR" sz="2400" dirty="0" smtClean="0">
                <a:latin typeface="TimesNewRomanPSMT"/>
              </a:rPr>
              <a:t>Τα </a:t>
            </a:r>
            <a:r>
              <a:rPr lang="el-GR" sz="2400" dirty="0">
                <a:latin typeface="TimesNewRomanPSMT"/>
              </a:rPr>
              <a:t>μέτρα </a:t>
            </a:r>
            <a:r>
              <a:rPr lang="el-GR" sz="2400" dirty="0" smtClean="0">
                <a:latin typeface="TimesNewRomanPSMT"/>
              </a:rPr>
              <a:t>αυτά χρησιμοποιούνται </a:t>
            </a:r>
            <a:r>
              <a:rPr lang="el-GR" sz="2400" dirty="0">
                <a:latin typeface="TimesNewRomanPSMT"/>
              </a:rPr>
              <a:t>αρκετά συχνά για τη μελέτη ενός συνόλου δεδομένων</a:t>
            </a:r>
            <a:r>
              <a:rPr lang="el-GR" dirty="0">
                <a:latin typeface="TimesNewRomanPSMT"/>
              </a:rPr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28731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ΕΚΑΤΟΣΤΗΜΟΡΙΑ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2235200" y="2690336"/>
            <a:ext cx="8890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>
                <a:latin typeface="TimesNewRomanPSMT"/>
              </a:rPr>
              <a:t>Συχνά για ευκολία ο υπολογισμός των </a:t>
            </a:r>
            <a:r>
              <a:rPr lang="el-GR" sz="2400" dirty="0" err="1">
                <a:latin typeface="TimesNewRomanPSMT"/>
              </a:rPr>
              <a:t>τεταρτημορίων</a:t>
            </a:r>
            <a:r>
              <a:rPr lang="el-GR" sz="2400" dirty="0">
                <a:latin typeface="TimesNewRomanPSMT"/>
              </a:rPr>
              <a:t> </a:t>
            </a:r>
            <a:r>
              <a:rPr lang="el-GR" sz="2400" i="1" dirty="0">
                <a:latin typeface="TimesNewRomanPS-ItalicMT"/>
              </a:rPr>
              <a:t>Q</a:t>
            </a:r>
            <a:r>
              <a:rPr lang="el-GR" sz="2400" dirty="0">
                <a:latin typeface="TimesNewRomanPSMT"/>
              </a:rPr>
              <a:t>1 και </a:t>
            </a:r>
            <a:r>
              <a:rPr lang="el-GR" sz="2400" i="1" dirty="0">
                <a:latin typeface="TimesNewRomanPS-ItalicMT"/>
              </a:rPr>
              <a:t>Q</a:t>
            </a:r>
            <a:r>
              <a:rPr lang="el-GR" sz="2400" dirty="0">
                <a:latin typeface="TimesNewRomanPSMT"/>
              </a:rPr>
              <a:t>3 ενός συνόλου δεδομένων γίνεται </a:t>
            </a:r>
            <a:r>
              <a:rPr lang="el-GR" sz="2400" dirty="0" smtClean="0">
                <a:latin typeface="TimesNewRomanPSMT"/>
              </a:rPr>
              <a:t>κατά προσέγγιση </a:t>
            </a:r>
            <a:r>
              <a:rPr lang="el-GR" sz="2400" dirty="0">
                <a:latin typeface="TimesNewRomanPSMT"/>
              </a:rPr>
              <a:t>υπολογίζοντας τις διαμέσους του πρώτου και του δεύτερου μισού των </a:t>
            </a:r>
            <a:r>
              <a:rPr lang="el-GR" sz="2400" dirty="0" smtClean="0">
                <a:latin typeface="TimesNewRomanPSMT"/>
              </a:rPr>
              <a:t>διατεταγμένων παρατηρήσεων</a:t>
            </a:r>
            <a:r>
              <a:rPr lang="el-GR" sz="2400" dirty="0">
                <a:latin typeface="TimesNewRomanPSMT"/>
              </a:rPr>
              <a:t>, αντίστοιχα.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680599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ΠΑΡΑΔΕΙΓΜΑ</a:t>
            </a:r>
            <a:endParaRPr lang="el-GR" dirty="0"/>
          </a:p>
        </p:txBody>
      </p:sp>
      <p:sp>
        <p:nvSpPr>
          <p:cNvPr id="3" name="Ορθογώνιο 2"/>
          <p:cNvSpPr/>
          <p:nvPr/>
        </p:nvSpPr>
        <p:spPr>
          <a:xfrm>
            <a:off x="495300" y="1244600"/>
            <a:ext cx="115443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TimesNewRomanPSMT"/>
              </a:rPr>
              <a:t>Προκειμένου </a:t>
            </a:r>
            <a:r>
              <a:rPr lang="el-GR" dirty="0">
                <a:latin typeface="TimesNewRomanPSMT"/>
              </a:rPr>
              <a:t>να υπολογίσουμε τα τεταρτημόρια των δεδομένων 3,</a:t>
            </a:r>
          </a:p>
          <a:p>
            <a:r>
              <a:rPr lang="el-GR" dirty="0">
                <a:latin typeface="TimesNewRomanPSMT"/>
              </a:rPr>
              <a:t>4, 0, 6, 5, 8, 1, 1, 6, 1, 2, 8, 9, εργαζόμαστε ως εξής</a:t>
            </a:r>
            <a:r>
              <a:rPr lang="el-GR" dirty="0" smtClean="0">
                <a:latin typeface="TimesNewRomanPSMT"/>
              </a:rPr>
              <a:t>:</a:t>
            </a:r>
          </a:p>
          <a:p>
            <a:endParaRPr lang="el-GR" dirty="0">
              <a:latin typeface="TimesNewRomanPSMT"/>
            </a:endParaRPr>
          </a:p>
          <a:p>
            <a:r>
              <a:rPr lang="el-GR" dirty="0">
                <a:latin typeface="TimesNewRomanPSMT"/>
              </a:rPr>
              <a:t>Διατάσσουμε τις παρατηρήσεις σε αύξουσα σειρά μεγέθους:</a:t>
            </a:r>
          </a:p>
          <a:p>
            <a:r>
              <a:rPr lang="el-GR" dirty="0">
                <a:latin typeface="TimesNewRomanPSMT"/>
              </a:rPr>
              <a:t>Έχουμε </a:t>
            </a:r>
            <a:r>
              <a:rPr lang="el-GR" i="1" dirty="0">
                <a:latin typeface="TimesNewRomanPS-ItalicMT"/>
              </a:rPr>
              <a:t>ν </a:t>
            </a:r>
            <a:r>
              <a:rPr lang="el-GR" dirty="0">
                <a:latin typeface="TimesNewRomanPSMT"/>
              </a:rPr>
              <a:t>= 13 παρατηρήσεις, οι οποίες σε αύξουσα σειρά </a:t>
            </a:r>
            <a:r>
              <a:rPr lang="el-GR" dirty="0" smtClean="0">
                <a:latin typeface="TimesNewRomanPSMT"/>
              </a:rPr>
              <a:t>είναι</a:t>
            </a:r>
          </a:p>
          <a:p>
            <a:r>
              <a:rPr lang="el-GR" dirty="0"/>
              <a:t>0 1 1 1 2 3 4 5 6 6 8 8 9</a:t>
            </a:r>
            <a:r>
              <a:rPr lang="el-GR" dirty="0" smtClean="0"/>
              <a:t>.</a:t>
            </a:r>
          </a:p>
          <a:p>
            <a:r>
              <a:rPr lang="el-GR" dirty="0"/>
              <a:t>τη διάμεσο, όπως προαναφέραμε:</a:t>
            </a:r>
          </a:p>
          <a:p>
            <a:r>
              <a:rPr lang="el-GR" dirty="0"/>
              <a:t>H διάμεσος είναι η έβδομη στη σειρά παρατήρηση, δηλαδή </a:t>
            </a:r>
            <a:r>
              <a:rPr lang="el-GR" i="1" dirty="0"/>
              <a:t>δ </a:t>
            </a:r>
            <a:r>
              <a:rPr lang="el-GR" dirty="0"/>
              <a:t>= 4.</a:t>
            </a:r>
          </a:p>
          <a:p>
            <a:r>
              <a:rPr lang="el-GR" dirty="0"/>
              <a:t>Υπολογίζουμε τη διάμεσο του πρώτου μισού των διατεταγμένων παρατηρήσεων, δηλαδή των παρατηρήσεων</a:t>
            </a:r>
          </a:p>
          <a:p>
            <a:r>
              <a:rPr lang="el-GR" dirty="0"/>
              <a:t>που είναι αριστερά του </a:t>
            </a:r>
            <a:r>
              <a:rPr lang="el-GR" i="1" dirty="0"/>
              <a:t>δ</a:t>
            </a:r>
            <a:r>
              <a:rPr lang="el-GR" dirty="0"/>
              <a:t>. Η τιμή αυτή είναι το </a:t>
            </a:r>
            <a:r>
              <a:rPr lang="el-GR" i="1" dirty="0"/>
              <a:t>Q</a:t>
            </a:r>
            <a:r>
              <a:rPr lang="el-GR" dirty="0"/>
              <a:t>1:</a:t>
            </a:r>
          </a:p>
          <a:p>
            <a:r>
              <a:rPr lang="el-GR" dirty="0"/>
              <a:t>Η διάμεσος των παρατηρήσεων που είναι αριστερά του </a:t>
            </a:r>
            <a:r>
              <a:rPr lang="el-GR" i="1" dirty="0"/>
              <a:t>δ</a:t>
            </a:r>
            <a:r>
              <a:rPr lang="el-GR" dirty="0"/>
              <a:t>, δηλαδή των 0 1 1 1 2 3, είναι </a:t>
            </a:r>
            <a:r>
              <a:rPr lang="el-GR" dirty="0" smtClean="0"/>
              <a:t>το </a:t>
            </a:r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Υπολογίζουμε τη διάμεσο του δεύτερου μισού των διατεταγμένων παρατηρήσεων, δηλαδή των</a:t>
            </a:r>
          </a:p>
          <a:p>
            <a:r>
              <a:rPr lang="el-GR" dirty="0"/>
              <a:t>παρατηρήσεων που είναι δεξιά του </a:t>
            </a:r>
            <a:r>
              <a:rPr lang="el-GR" i="1" dirty="0"/>
              <a:t>δ</a:t>
            </a:r>
            <a:r>
              <a:rPr lang="el-GR" dirty="0"/>
              <a:t>. Η τιμή αυτή είναι το </a:t>
            </a:r>
            <a:r>
              <a:rPr lang="el-GR" i="1" dirty="0"/>
              <a:t>Q</a:t>
            </a:r>
            <a:r>
              <a:rPr lang="el-GR" dirty="0"/>
              <a:t>3.</a:t>
            </a:r>
          </a:p>
          <a:p>
            <a:r>
              <a:rPr lang="el-GR" dirty="0"/>
              <a:t>Η διάμεσος των παρατηρήσεων που είναι δεξιά του </a:t>
            </a:r>
            <a:r>
              <a:rPr lang="el-GR" i="1" dirty="0"/>
              <a:t>δ</a:t>
            </a:r>
            <a:r>
              <a:rPr lang="el-GR" dirty="0"/>
              <a:t>, δηλαδή των 5 6 6 8 8 9, είναι το</a:t>
            </a:r>
            <a:endParaRPr lang="el-GR" dirty="0" smtClean="0">
              <a:latin typeface="TimesNewRomanPSMT"/>
            </a:endParaRPr>
          </a:p>
          <a:p>
            <a:endParaRPr lang="el-GR" dirty="0">
              <a:latin typeface="TimesNewRomanPSMT"/>
            </a:endParaRPr>
          </a:p>
          <a:p>
            <a:endParaRPr lang="el-GR" dirty="0" smtClean="0">
              <a:latin typeface="TimesNewRomanPSMT"/>
            </a:endParaRPr>
          </a:p>
          <a:p>
            <a:endParaRPr lang="el-GR" dirty="0">
              <a:latin typeface="TimesNewRomanPSMT"/>
            </a:endParaRPr>
          </a:p>
          <a:p>
            <a:endParaRPr lang="el-GR" dirty="0" smtClean="0">
              <a:latin typeface="TimesNewRomanPSMT"/>
            </a:endParaRPr>
          </a:p>
          <a:p>
            <a:endParaRPr lang="el-GR" dirty="0">
              <a:latin typeface="TimesNewRomanPSMT"/>
            </a:endParaRPr>
          </a:p>
          <a:p>
            <a:endParaRPr lang="el-GR" dirty="0" smtClean="0">
              <a:latin typeface="TimesNewRomanPSMT"/>
            </a:endParaRPr>
          </a:p>
          <a:p>
            <a:endParaRPr lang="el-GR" dirty="0">
              <a:latin typeface="TimesNewRomanPSMT"/>
            </a:endParaRPr>
          </a:p>
          <a:p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5700" y="4660900"/>
            <a:ext cx="2895152" cy="533400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4800" y="6019800"/>
            <a:ext cx="28575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224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ΕΚΑΤΟΣΤΗΜΟΡΙΑ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2133600" y="2690336"/>
            <a:ext cx="9169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i="1" dirty="0">
                <a:latin typeface="TimesNewRomanPS-BoldItalicMT"/>
              </a:rPr>
              <a:t>Εκατοστημόρια σε Ομαδοποιημένα </a:t>
            </a:r>
            <a:r>
              <a:rPr lang="el-GR" sz="2400" b="1" i="1" dirty="0" smtClean="0">
                <a:latin typeface="TimesNewRomanPS-BoldItalicMT"/>
              </a:rPr>
              <a:t>Δεδομένα</a:t>
            </a:r>
          </a:p>
          <a:p>
            <a:endParaRPr lang="el-GR" sz="2400" b="1" i="1" dirty="0">
              <a:latin typeface="TimesNewRomanPS-BoldItalicMT"/>
            </a:endParaRPr>
          </a:p>
          <a:p>
            <a:r>
              <a:rPr lang="el-GR" sz="2400" dirty="0">
                <a:latin typeface="TimesNewRomanPSMT"/>
              </a:rPr>
              <a:t>Ο υπολογισμός των εκατοστημορίων (ή </a:t>
            </a:r>
            <a:r>
              <a:rPr lang="el-GR" sz="2400" dirty="0" err="1">
                <a:latin typeface="TimesNewRomanPSMT"/>
              </a:rPr>
              <a:t>τεταρτημορίων</a:t>
            </a:r>
            <a:r>
              <a:rPr lang="el-GR" sz="2400" dirty="0">
                <a:latin typeface="TimesNewRomanPSMT"/>
              </a:rPr>
              <a:t>) σε ομαδοποιημένα δεδομένα γίνεται όπως και </a:t>
            </a:r>
            <a:r>
              <a:rPr lang="el-GR" sz="2400" dirty="0" smtClean="0">
                <a:latin typeface="TimesNewRomanPSMT"/>
              </a:rPr>
              <a:t>στη διάμεσο </a:t>
            </a:r>
            <a:r>
              <a:rPr lang="el-GR" sz="2400" dirty="0">
                <a:latin typeface="TimesNewRomanPSMT"/>
              </a:rPr>
              <a:t>από το πολύγωνο αθροιστικών σχετικών συχνοτήτων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665321752"/>
      </p:ext>
    </p:extLst>
  </p:cSld>
  <p:clrMapOvr>
    <a:masterClrMapping/>
  </p:clrMapOvr>
</p:sld>
</file>

<file path=ppt/theme/theme1.xml><?xml version="1.0" encoding="utf-8"?>
<a:theme xmlns:a="http://schemas.openxmlformats.org/drawingml/2006/main" name="Θρόισμα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</TotalTime>
  <Words>468</Words>
  <Application>Microsoft Office PowerPoint</Application>
  <PresentationFormat>Ευρεία οθόνη</PresentationFormat>
  <Paragraphs>47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4" baseType="lpstr">
      <vt:lpstr>Arial</vt:lpstr>
      <vt:lpstr>Century Gothic</vt:lpstr>
      <vt:lpstr>TimesNewRomanPS-BoldItalicMT</vt:lpstr>
      <vt:lpstr>TimesNewRomanPS-BoldMT</vt:lpstr>
      <vt:lpstr>TimesNewRomanPS-ItalicMT</vt:lpstr>
      <vt:lpstr>TimesNewRomanPSMT</vt:lpstr>
      <vt:lpstr>Wingdings 3</vt:lpstr>
      <vt:lpstr>Θρόισμα</vt:lpstr>
      <vt:lpstr>ΜΕΤΡΑ ΘΕΣΗΣ </vt:lpstr>
      <vt:lpstr>ΕΚΑΤΟΣΤΗΜΟΡΙΑ (Ρκ)</vt:lpstr>
      <vt:lpstr>ΕΚΑΤΟΣΤΗΜΟΡΙΑ</vt:lpstr>
      <vt:lpstr>ΕΚΑΤΟΣΤΗΜΟΡΙΑ</vt:lpstr>
      <vt:lpstr>ΠΑΡΑΔΕΙΓΜΑ</vt:lpstr>
      <vt:lpstr>ΕΚΑΤΟΣΤΗΜΟΡΙΑ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ΜΕΤΡΑ ΘΕΣΗΣ </dc:title>
  <dc:creator>Χρήστης των Windows</dc:creator>
  <cp:lastModifiedBy>Χρήστης των Windows</cp:lastModifiedBy>
  <cp:revision>2</cp:revision>
  <dcterms:created xsi:type="dcterms:W3CDTF">2023-01-02T15:05:51Z</dcterms:created>
  <dcterms:modified xsi:type="dcterms:W3CDTF">2023-01-04T08:13:42Z</dcterms:modified>
</cp:coreProperties>
</file>