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14"/>
      </p:cViewPr>
      <p:guideLst>
        <p:guide orient="horz" pos="229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630402" y="2514600"/>
            <a:ext cx="8915399" cy="2262781"/>
          </a:xfrm>
        </p:spPr>
        <p:txBody>
          <a:bodyPr/>
          <a:lstStyle/>
          <a:p>
            <a:r>
              <a:rPr lang="el-GR" dirty="0" smtClean="0"/>
              <a:t>ΠΑΛΙΝΔΡΟΜΗΣΗ</a:t>
            </a:r>
            <a:br>
              <a:rPr lang="el-GR" dirty="0" smtClean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59681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ΠΑΛΙΝΔΡΟΜΗΣΗ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σχέση µ</a:t>
            </a:r>
            <a:r>
              <a:rPr lang="el-GR" dirty="0" err="1"/>
              <a:t>εταξύ</a:t>
            </a:r>
            <a:r>
              <a:rPr lang="el-GR" dirty="0"/>
              <a:t> δυο ή </a:t>
            </a:r>
            <a:r>
              <a:rPr lang="el-GR" dirty="0" err="1"/>
              <a:t>περισοτέρων</a:t>
            </a:r>
            <a:r>
              <a:rPr lang="el-GR" dirty="0"/>
              <a:t> µ</a:t>
            </a:r>
            <a:r>
              <a:rPr lang="el-GR" dirty="0" err="1"/>
              <a:t>εταβλητών</a:t>
            </a:r>
            <a:r>
              <a:rPr lang="el-GR" dirty="0"/>
              <a:t> µ</a:t>
            </a:r>
            <a:r>
              <a:rPr lang="el-GR" dirty="0" err="1"/>
              <a:t>πορεί</a:t>
            </a:r>
            <a:r>
              <a:rPr lang="el-GR" dirty="0"/>
              <a:t> να εκφραστεί µέσω µ</a:t>
            </a:r>
            <a:r>
              <a:rPr lang="el-GR" dirty="0" err="1"/>
              <a:t>ιας</a:t>
            </a:r>
            <a:r>
              <a:rPr lang="el-GR" dirty="0"/>
              <a:t> συνάρτησης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Η εξίσωση (ή συνάρτηση) </a:t>
            </a:r>
            <a:r>
              <a:rPr lang="el-GR" dirty="0" err="1"/>
              <a:t>παλινδρόµησης</a:t>
            </a:r>
            <a:r>
              <a:rPr lang="el-GR" dirty="0"/>
              <a:t> εκφράζει την στατιστική εξάρτηση µ</a:t>
            </a:r>
            <a:r>
              <a:rPr lang="el-GR" dirty="0" err="1"/>
              <a:t>εταξύ</a:t>
            </a:r>
            <a:r>
              <a:rPr lang="el-GR" dirty="0"/>
              <a:t> της y (</a:t>
            </a:r>
            <a:r>
              <a:rPr lang="el-GR" dirty="0" err="1"/>
              <a:t>ερµηνευοµένης</a:t>
            </a:r>
            <a:r>
              <a:rPr lang="el-GR" dirty="0"/>
              <a:t> µ</a:t>
            </a:r>
            <a:r>
              <a:rPr lang="el-GR" dirty="0" err="1"/>
              <a:t>εταβλητης</a:t>
            </a:r>
            <a:r>
              <a:rPr lang="el-GR" dirty="0"/>
              <a:t>) και των x1,. . . </a:t>
            </a:r>
            <a:r>
              <a:rPr lang="el-GR" dirty="0" err="1"/>
              <a:t>xk</a:t>
            </a:r>
            <a:r>
              <a:rPr lang="el-GR" dirty="0"/>
              <a:t> (</a:t>
            </a:r>
            <a:r>
              <a:rPr lang="el-GR" dirty="0" err="1"/>
              <a:t>ερµηνευτικών</a:t>
            </a:r>
            <a:r>
              <a:rPr lang="el-GR" dirty="0"/>
              <a:t> µ</a:t>
            </a:r>
            <a:r>
              <a:rPr lang="el-GR" dirty="0" err="1"/>
              <a:t>εταβλητων</a:t>
            </a:r>
            <a:r>
              <a:rPr lang="el-GR" dirty="0"/>
              <a:t>) µέσω µ</a:t>
            </a:r>
            <a:r>
              <a:rPr lang="el-GR" dirty="0" err="1"/>
              <a:t>ιας</a:t>
            </a:r>
            <a:r>
              <a:rPr lang="el-GR" dirty="0"/>
              <a:t> εξίσωσης της </a:t>
            </a:r>
            <a:r>
              <a:rPr lang="el-GR" dirty="0" err="1"/>
              <a:t>λεγόµενης</a:t>
            </a:r>
            <a:r>
              <a:rPr lang="el-GR" dirty="0"/>
              <a:t> εξίσωσης </a:t>
            </a:r>
            <a:r>
              <a:rPr lang="el-GR" dirty="0" err="1"/>
              <a:t>παλινδρόµησης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Αυτή µ</a:t>
            </a:r>
            <a:r>
              <a:rPr lang="el-GR" dirty="0" err="1"/>
              <a:t>πορεί</a:t>
            </a:r>
            <a:r>
              <a:rPr lang="el-GR" dirty="0"/>
              <a:t> να εκφράζεται ως: y = f(x1, . . . </a:t>
            </a:r>
            <a:r>
              <a:rPr lang="el-GR" dirty="0" err="1"/>
              <a:t>xk</a:t>
            </a:r>
            <a:r>
              <a:rPr lang="el-GR" dirty="0"/>
              <a:t> ). </a:t>
            </a:r>
          </a:p>
        </p:txBody>
      </p:sp>
    </p:spTree>
    <p:extLst>
      <p:ext uri="{BB962C8B-B14F-4D97-AF65-F5344CB8AC3E}">
        <p14:creationId xmlns:p14="http://schemas.microsoft.com/office/powerpoint/2010/main" val="1802482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Απλή </a:t>
            </a:r>
            <a:r>
              <a:rPr lang="el-GR" dirty="0" err="1" smtClean="0"/>
              <a:t>Γρα</a:t>
            </a:r>
            <a:r>
              <a:rPr lang="el-GR" dirty="0" smtClean="0"/>
              <a:t>µµ</a:t>
            </a:r>
            <a:r>
              <a:rPr lang="el-GR" dirty="0" err="1" smtClean="0"/>
              <a:t>ική</a:t>
            </a:r>
            <a:r>
              <a:rPr lang="el-GR" dirty="0" smtClean="0"/>
              <a:t> </a:t>
            </a:r>
            <a:r>
              <a:rPr lang="el-GR" dirty="0" err="1"/>
              <a:t>Παλινδρόµησης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για τις µ</a:t>
            </a:r>
            <a:r>
              <a:rPr lang="el-GR" dirty="0" err="1"/>
              <a:t>εταβλητές</a:t>
            </a:r>
            <a:r>
              <a:rPr lang="el-GR" dirty="0"/>
              <a:t> y και x από </a:t>
            </a:r>
            <a:r>
              <a:rPr lang="el-GR" dirty="0" err="1"/>
              <a:t>δείγµα</a:t>
            </a:r>
            <a:r>
              <a:rPr lang="el-GR" dirty="0"/>
              <a:t>:</a:t>
            </a:r>
          </a:p>
          <a:p>
            <a:pPr marL="0" indent="0">
              <a:buNone/>
            </a:pPr>
            <a:r>
              <a:rPr lang="el-GR" dirty="0"/>
              <a:t>{(y1, x1), . . . ,(</a:t>
            </a:r>
            <a:r>
              <a:rPr lang="el-GR" dirty="0" err="1"/>
              <a:t>yn</a:t>
            </a:r>
            <a:r>
              <a:rPr lang="el-GR" dirty="0"/>
              <a:t>, </a:t>
            </a:r>
            <a:r>
              <a:rPr lang="el-GR" dirty="0" err="1"/>
              <a:t>xn</a:t>
            </a:r>
            <a:r>
              <a:rPr lang="el-GR" dirty="0"/>
              <a:t>)},</a:t>
            </a:r>
          </a:p>
          <a:p>
            <a:pPr marL="0" indent="0">
              <a:buNone/>
            </a:pPr>
            <a:r>
              <a:rPr lang="el-GR" dirty="0" err="1"/>
              <a:t>ϑα</a:t>
            </a:r>
            <a:r>
              <a:rPr lang="el-GR" dirty="0"/>
              <a:t> </a:t>
            </a:r>
            <a:r>
              <a:rPr lang="el-GR" dirty="0" err="1"/>
              <a:t>εκτιµήσουµε</a:t>
            </a:r>
            <a:r>
              <a:rPr lang="el-GR" dirty="0"/>
              <a:t> την:</a:t>
            </a:r>
          </a:p>
          <a:p>
            <a:r>
              <a:rPr lang="el-GR" dirty="0"/>
              <a:t>yˆ ≡ E(y | x) = ˆα + </a:t>
            </a:r>
            <a:r>
              <a:rPr lang="el-GR" dirty="0" err="1"/>
              <a:t>βˆx</a:t>
            </a:r>
            <a:r>
              <a:rPr lang="el-GR" dirty="0"/>
              <a:t>,</a:t>
            </a:r>
          </a:p>
          <a:p>
            <a:pPr marL="0" indent="0">
              <a:buNone/>
            </a:pPr>
            <a:r>
              <a:rPr lang="el-GR" dirty="0"/>
              <a:t>όπου yˆ η µ</a:t>
            </a:r>
            <a:r>
              <a:rPr lang="el-GR" dirty="0" err="1"/>
              <a:t>έση</a:t>
            </a:r>
            <a:r>
              <a:rPr lang="el-GR" dirty="0"/>
              <a:t> </a:t>
            </a:r>
            <a:r>
              <a:rPr lang="el-GR" dirty="0" err="1"/>
              <a:t>εκτίµηση</a:t>
            </a:r>
            <a:r>
              <a:rPr lang="el-GR" dirty="0"/>
              <a:t> της y </a:t>
            </a:r>
            <a:r>
              <a:rPr lang="el-GR" dirty="0" err="1"/>
              <a:t>δεδοµένου</a:t>
            </a:r>
            <a:r>
              <a:rPr lang="el-GR" dirty="0"/>
              <a:t> του x.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26964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err="1"/>
              <a:t>Εκτίµηση</a:t>
            </a:r>
            <a:r>
              <a:rPr lang="el-GR" dirty="0"/>
              <a:t> µέσω </a:t>
            </a:r>
            <a:r>
              <a:rPr lang="el-GR" dirty="0" err="1"/>
              <a:t>Μεθοδου</a:t>
            </a:r>
            <a:r>
              <a:rPr lang="el-GR" dirty="0"/>
              <a:t> Ελαχίστων τετραγώνων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err="1" smtClean="0"/>
              <a:t>Θέτουµε</a:t>
            </a:r>
            <a:r>
              <a:rPr lang="el-GR" dirty="0" smtClean="0"/>
              <a:t> </a:t>
            </a:r>
            <a:r>
              <a:rPr lang="el-GR" dirty="0"/>
              <a:t>ως </a:t>
            </a:r>
            <a:r>
              <a:rPr lang="el-GR" dirty="0" err="1"/>
              <a:t>σφάλµα</a:t>
            </a:r>
            <a:r>
              <a:rPr lang="el-GR" dirty="0"/>
              <a:t> (ή κατάλοιπο) </a:t>
            </a:r>
            <a:r>
              <a:rPr lang="el-GR" dirty="0" err="1"/>
              <a:t>εκτίµησης</a:t>
            </a:r>
            <a:r>
              <a:rPr lang="el-GR" dirty="0"/>
              <a:t> το: </a:t>
            </a:r>
            <a:r>
              <a:rPr lang="en-US" dirty="0" err="1"/>
              <a:t>ǫi</a:t>
            </a:r>
            <a:r>
              <a:rPr lang="en-US" dirty="0"/>
              <a:t> = </a:t>
            </a:r>
            <a:r>
              <a:rPr lang="en-US" dirty="0" err="1"/>
              <a:t>yi</a:t>
            </a:r>
            <a:r>
              <a:rPr lang="en-US" dirty="0"/>
              <a:t> − </a:t>
            </a:r>
            <a:r>
              <a:rPr lang="el-GR" dirty="0"/>
              <a:t>α − β</a:t>
            </a:r>
            <a:r>
              <a:rPr lang="en-US" dirty="0"/>
              <a:t>xi </a:t>
            </a:r>
            <a:r>
              <a:rPr lang="el-GR" dirty="0"/>
              <a:t>για παρατηρήσεις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l-GR" dirty="0"/>
              <a:t>από 1 </a:t>
            </a:r>
            <a:r>
              <a:rPr lang="el-GR" dirty="0" err="1"/>
              <a:t>εως</a:t>
            </a:r>
            <a:r>
              <a:rPr lang="el-GR" dirty="0"/>
              <a:t> </a:t>
            </a:r>
            <a:r>
              <a:rPr lang="en-US" dirty="0"/>
              <a:t>n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n-US" dirty="0" smtClean="0"/>
              <a:t> </a:t>
            </a:r>
            <a:r>
              <a:rPr lang="el-GR" dirty="0" err="1"/>
              <a:t>Εκτιµούµε</a:t>
            </a:r>
            <a:r>
              <a:rPr lang="el-GR" dirty="0"/>
              <a:t> τα αˆ και βˆ ελαχιστοποιώντας το </a:t>
            </a:r>
            <a:r>
              <a:rPr lang="el-GR" dirty="0" err="1"/>
              <a:t>άθροισµα</a:t>
            </a:r>
            <a:r>
              <a:rPr lang="el-GR" dirty="0"/>
              <a:t> των </a:t>
            </a:r>
            <a:r>
              <a:rPr lang="el-GR" dirty="0" err="1"/>
              <a:t>τετραγωνων</a:t>
            </a:r>
            <a:r>
              <a:rPr lang="el-GR" dirty="0"/>
              <a:t> των </a:t>
            </a:r>
            <a:r>
              <a:rPr lang="el-GR" dirty="0" err="1"/>
              <a:t>σφαλµάτων</a:t>
            </a:r>
            <a:r>
              <a:rPr lang="el-GR" dirty="0"/>
              <a:t> </a:t>
            </a:r>
            <a:r>
              <a:rPr lang="el-GR" dirty="0" err="1"/>
              <a:t>εκτίµησης</a:t>
            </a:r>
            <a:r>
              <a:rPr lang="el-GR" dirty="0"/>
              <a:t> της </a:t>
            </a:r>
            <a:r>
              <a:rPr lang="en-US" dirty="0" err="1"/>
              <a:t>yi</a:t>
            </a:r>
            <a:r>
              <a:rPr lang="en-US" dirty="0"/>
              <a:t> , 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37304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Συµµ</a:t>
            </a:r>
            <a:r>
              <a:rPr lang="el-GR" dirty="0" err="1"/>
              <a:t>εταβολή</a:t>
            </a:r>
            <a:r>
              <a:rPr lang="el-GR" dirty="0"/>
              <a:t> ∆</a:t>
            </a:r>
            <a:r>
              <a:rPr lang="el-GR" dirty="0" err="1"/>
              <a:t>ύο</a:t>
            </a:r>
            <a:r>
              <a:rPr lang="el-GR" dirty="0"/>
              <a:t> Τυχαίων Μεταβλητών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Για τον </a:t>
            </a:r>
            <a:r>
              <a:rPr lang="el-GR" dirty="0" err="1"/>
              <a:t>προσδιορισµό</a:t>
            </a:r>
            <a:r>
              <a:rPr lang="el-GR" dirty="0"/>
              <a:t> του µ</a:t>
            </a:r>
            <a:r>
              <a:rPr lang="el-GR" dirty="0" err="1"/>
              <a:t>εγέθους</a:t>
            </a:r>
            <a:r>
              <a:rPr lang="el-GR" dirty="0"/>
              <a:t> αλλά και </a:t>
            </a:r>
            <a:r>
              <a:rPr lang="el-GR" dirty="0" smtClean="0"/>
              <a:t>του </a:t>
            </a:r>
            <a:r>
              <a:rPr lang="el-GR" dirty="0" err="1" smtClean="0"/>
              <a:t>προσήµου</a:t>
            </a:r>
            <a:r>
              <a:rPr lang="el-GR" dirty="0" smtClean="0"/>
              <a:t> </a:t>
            </a:r>
            <a:r>
              <a:rPr lang="el-GR" dirty="0"/>
              <a:t>συµµ</a:t>
            </a:r>
            <a:r>
              <a:rPr lang="el-GR" dirty="0" err="1"/>
              <a:t>εταβολής</a:t>
            </a:r>
            <a:r>
              <a:rPr lang="el-GR" dirty="0"/>
              <a:t> δύο τ.µ. </a:t>
            </a:r>
            <a:r>
              <a:rPr lang="el-GR" dirty="0" err="1"/>
              <a:t>χρησιµοποιούµε</a:t>
            </a:r>
            <a:r>
              <a:rPr lang="el-GR" dirty="0"/>
              <a:t> </a:t>
            </a:r>
            <a:r>
              <a:rPr lang="el-GR" dirty="0" smtClean="0"/>
              <a:t>την συνάρτηση </a:t>
            </a:r>
            <a:r>
              <a:rPr lang="el-GR" dirty="0" err="1"/>
              <a:t>συνδιακύµανσης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 smtClean="0"/>
              <a:t> </a:t>
            </a:r>
            <a:r>
              <a:rPr lang="el-GR" dirty="0"/>
              <a:t>Αυτή για τις X και </a:t>
            </a:r>
            <a:r>
              <a:rPr lang="el-GR" dirty="0" err="1" smtClean="0"/>
              <a:t>Yορίζεται</a:t>
            </a:r>
            <a:r>
              <a:rPr lang="el-GR" dirty="0" smtClean="0"/>
              <a:t> </a:t>
            </a:r>
            <a:r>
              <a:rPr lang="el-GR" dirty="0"/>
              <a:t>ως:</a:t>
            </a:r>
          </a:p>
          <a:p>
            <a:r>
              <a:rPr lang="el-GR" dirty="0" err="1"/>
              <a:t>Cov</a:t>
            </a:r>
            <a:r>
              <a:rPr lang="el-GR" dirty="0"/>
              <a:t>(X, Y) = E(X · Y) − E(X) · E(Y).</a:t>
            </a:r>
          </a:p>
        </p:txBody>
      </p:sp>
    </p:spTree>
    <p:extLst>
      <p:ext uri="{BB962C8B-B14F-4D97-AF65-F5344CB8AC3E}">
        <p14:creationId xmlns:p14="http://schemas.microsoft.com/office/powerpoint/2010/main" val="3458721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Ιδιότητες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1. Εάν </a:t>
            </a:r>
            <a:r>
              <a:rPr lang="el-GR" dirty="0" err="1"/>
              <a:t>Cov</a:t>
            </a:r>
            <a:r>
              <a:rPr lang="el-GR" dirty="0"/>
              <a:t>(X, Y) &gt; 0 </a:t>
            </a:r>
            <a:r>
              <a:rPr lang="el-GR" dirty="0" err="1"/>
              <a:t>έχουµε</a:t>
            </a:r>
            <a:r>
              <a:rPr lang="el-GR" dirty="0"/>
              <a:t> </a:t>
            </a:r>
            <a:r>
              <a:rPr lang="el-GR" dirty="0" err="1"/>
              <a:t>ϑετική</a:t>
            </a:r>
            <a:r>
              <a:rPr lang="el-GR" dirty="0"/>
              <a:t> </a:t>
            </a:r>
            <a:r>
              <a:rPr lang="el-GR" dirty="0" smtClean="0"/>
              <a:t>συµµ</a:t>
            </a:r>
            <a:r>
              <a:rPr lang="el-GR" dirty="0" err="1" smtClean="0"/>
              <a:t>εταβολή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2. Εάν </a:t>
            </a:r>
            <a:r>
              <a:rPr lang="el-GR" dirty="0" err="1"/>
              <a:t>Cov</a:t>
            </a:r>
            <a:r>
              <a:rPr lang="el-GR" dirty="0"/>
              <a:t>(X, Y) &lt; 0 </a:t>
            </a:r>
            <a:r>
              <a:rPr lang="el-GR" dirty="0" err="1"/>
              <a:t>έχουµε</a:t>
            </a:r>
            <a:r>
              <a:rPr lang="el-GR" dirty="0"/>
              <a:t> αρνητική και </a:t>
            </a:r>
            <a:r>
              <a:rPr lang="el-GR" dirty="0" err="1" smtClean="0"/>
              <a:t>εάνCov</a:t>
            </a:r>
            <a:r>
              <a:rPr lang="el-GR" dirty="0" smtClean="0"/>
              <a:t>(X</a:t>
            </a:r>
            <a:r>
              <a:rPr lang="el-GR" dirty="0"/>
              <a:t>, Y) → 0 </a:t>
            </a:r>
            <a:r>
              <a:rPr lang="el-GR" dirty="0" err="1"/>
              <a:t>έχουµε</a:t>
            </a:r>
            <a:r>
              <a:rPr lang="el-GR" dirty="0"/>
              <a:t> σχεδόν </a:t>
            </a:r>
            <a:r>
              <a:rPr lang="el-GR" dirty="0" smtClean="0"/>
              <a:t>µ</a:t>
            </a:r>
            <a:r>
              <a:rPr lang="el-GR" dirty="0" err="1" smtClean="0"/>
              <a:t>ηδενική</a:t>
            </a:r>
            <a:r>
              <a:rPr lang="el-GR" dirty="0" smtClean="0"/>
              <a:t> συµµ</a:t>
            </a:r>
            <a:r>
              <a:rPr lang="el-GR" dirty="0" err="1" smtClean="0"/>
              <a:t>εταβολή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22513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Συσχέτιση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΄</a:t>
            </a:r>
            <a:r>
              <a:rPr lang="el-GR" dirty="0" err="1"/>
              <a:t>Ενα</a:t>
            </a:r>
            <a:r>
              <a:rPr lang="el-GR" dirty="0"/>
              <a:t> σχετικό µ</a:t>
            </a:r>
            <a:r>
              <a:rPr lang="el-GR" dirty="0" err="1"/>
              <a:t>έτρο</a:t>
            </a:r>
            <a:r>
              <a:rPr lang="el-GR" dirty="0"/>
              <a:t> </a:t>
            </a:r>
            <a:r>
              <a:rPr lang="el-GR" dirty="0" smtClean="0"/>
              <a:t>συµµ</a:t>
            </a:r>
            <a:r>
              <a:rPr lang="el-GR" dirty="0" err="1" smtClean="0"/>
              <a:t>εταβολής</a:t>
            </a:r>
            <a:r>
              <a:rPr lang="el-GR" dirty="0" smtClean="0"/>
              <a:t> </a:t>
            </a:r>
            <a:r>
              <a:rPr lang="el-GR" dirty="0"/>
              <a:t>δύο τ.µ. αποτελεί ο συντελεστής συσχέτισης ρ(X, Y). 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955810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Ιδιότητες Συσχέτισης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646876" y="2265405"/>
            <a:ext cx="8915400" cy="3777622"/>
          </a:xfrm>
        </p:spPr>
        <p:txBody>
          <a:bodyPr/>
          <a:lstStyle/>
          <a:p>
            <a:r>
              <a:rPr lang="el-GR" dirty="0"/>
              <a:t>1. −1 ≤ ρ(X, Y) ≤ </a:t>
            </a:r>
            <a:r>
              <a:rPr lang="el-GR" dirty="0" smtClean="0"/>
              <a:t>1</a:t>
            </a:r>
          </a:p>
          <a:p>
            <a:endParaRPr lang="el-GR" dirty="0"/>
          </a:p>
          <a:p>
            <a:r>
              <a:rPr lang="el-GR" dirty="0"/>
              <a:t>2. Εάν ρ(X, Y) &gt; 0 </a:t>
            </a:r>
            <a:r>
              <a:rPr lang="el-GR" dirty="0" err="1"/>
              <a:t>έχουµε</a:t>
            </a:r>
            <a:r>
              <a:rPr lang="el-GR" dirty="0"/>
              <a:t> </a:t>
            </a:r>
            <a:r>
              <a:rPr lang="el-GR" dirty="0" err="1"/>
              <a:t>ϑετική</a:t>
            </a:r>
            <a:r>
              <a:rPr lang="el-GR" dirty="0"/>
              <a:t> συσχέτιση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/>
              <a:t>3. Εάν ρ(X, Y) &lt; 0 </a:t>
            </a:r>
            <a:r>
              <a:rPr lang="el-GR" dirty="0" err="1"/>
              <a:t>έχουµε</a:t>
            </a:r>
            <a:r>
              <a:rPr lang="el-GR" dirty="0"/>
              <a:t> αρνητική συσχέτιση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4. Εάν ρ(X, Y) → 0 </a:t>
            </a:r>
            <a:r>
              <a:rPr lang="el-GR" dirty="0" err="1"/>
              <a:t>έχουµε</a:t>
            </a:r>
            <a:r>
              <a:rPr lang="el-GR" dirty="0"/>
              <a:t> σχεδόν </a:t>
            </a:r>
            <a:r>
              <a:rPr lang="el-GR" dirty="0" smtClean="0"/>
              <a:t>µ</a:t>
            </a:r>
            <a:r>
              <a:rPr lang="el-GR" dirty="0" err="1" smtClean="0"/>
              <a:t>ηδενική</a:t>
            </a:r>
            <a:r>
              <a:rPr lang="el-GR" dirty="0" smtClean="0"/>
              <a:t> συσχέτιση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6333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6000" dirty="0" smtClean="0"/>
              <a:t>ΣΑΣ ΕΥΧΑΡΙΣΤΩ!!!</a:t>
            </a:r>
            <a:endParaRPr lang="el-GR" sz="6000" dirty="0"/>
          </a:p>
        </p:txBody>
      </p:sp>
    </p:spTree>
    <p:extLst>
      <p:ext uri="{BB962C8B-B14F-4D97-AF65-F5344CB8AC3E}">
        <p14:creationId xmlns:p14="http://schemas.microsoft.com/office/powerpoint/2010/main" val="1688840891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</TotalTime>
  <Words>332</Words>
  <Application>Microsoft Office PowerPoint</Application>
  <PresentationFormat>Ευρεία οθόνη</PresentationFormat>
  <Paragraphs>36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Θρόισμα</vt:lpstr>
      <vt:lpstr>ΠΑΛΙΝΔΡΟΜΗΣΗ </vt:lpstr>
      <vt:lpstr>ΠΑΛΙΝΔΡΟΜΗΣΗ </vt:lpstr>
      <vt:lpstr>Απλή Γραµµική Παλινδρόµησης</vt:lpstr>
      <vt:lpstr>Εκτίµηση µέσω Μεθοδου Ελαχίστων τετραγώνων</vt:lpstr>
      <vt:lpstr>Συµµεταβολή ∆ύο Τυχαίων Μεταβλητών</vt:lpstr>
      <vt:lpstr>Ιδιότητες</vt:lpstr>
      <vt:lpstr>Συσχέτιση</vt:lpstr>
      <vt:lpstr>Ιδιότητες Συσχέτισης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ΠΑΛΙΝΔΡΟΜΗΣΗ</dc:title>
  <dc:creator>Χρήστης των Windows</dc:creator>
  <cp:lastModifiedBy>Χρήστης των Windows</cp:lastModifiedBy>
  <cp:revision>2</cp:revision>
  <dcterms:created xsi:type="dcterms:W3CDTF">2024-01-28T13:08:07Z</dcterms:created>
  <dcterms:modified xsi:type="dcterms:W3CDTF">2024-01-28T13:22:04Z</dcterms:modified>
</cp:coreProperties>
</file>