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ΣΤΑΤΙΣΤΙΚΟΙ ΠΙΝΑΚΕΣ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452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501900"/>
            <a:ext cx="8915400" cy="232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5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2800" y="2133600"/>
            <a:ext cx="95885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1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537093"/>
            <a:ext cx="8915400" cy="3072863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500" y="1371601"/>
            <a:ext cx="85344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7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cene3d>
            <a:camera prst="isometricTopUp"/>
            <a:lightRig rig="threePt" dir="t"/>
          </a:scene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ΣΑΣ ΕΥΧΑΡΙΣΤΩ</a:t>
            </a:r>
            <a:endParaRPr lang="el-GR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1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ΣΥΝΕΧΗ ΑΡΙΘΜΗΤΙΚΑ ΔΕΔΟΜΕΝΑ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400" y="1371600"/>
            <a:ext cx="9955213" cy="3098800"/>
          </a:xfrm>
          <a:prstGeom prst="rect">
            <a:avLst/>
          </a:prstGeom>
        </p:spPr>
      </p:pic>
      <p:sp>
        <p:nvSpPr>
          <p:cNvPr id="10" name="Δεξί βέλος 9"/>
          <p:cNvSpPr/>
          <p:nvPr/>
        </p:nvSpPr>
        <p:spPr>
          <a:xfrm>
            <a:off x="5867400" y="3556000"/>
            <a:ext cx="5626100" cy="952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809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ΣΥΝΕΧΗ ΑΡΙΘΜΗΤΙΚΑ ΔΕΔΟΜΕΝΑ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2589212" y="2133600"/>
            <a:ext cx="8561388" cy="45339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sz="3000" b="1" dirty="0" smtClean="0">
                <a:solidFill>
                  <a:srgbClr val="FF0000"/>
                </a:solidFill>
              </a:rPr>
              <a:t>Τα βήματα που ακολουθούμε κατά την ομαδοποίηση ποσοτικών δεδομένων  είναι τα εξής:</a:t>
            </a:r>
          </a:p>
          <a:p>
            <a:pPr marL="0" indent="0" algn="ctr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sz="2800" dirty="0" smtClean="0">
                <a:solidFill>
                  <a:srgbClr val="FF0000"/>
                </a:solidFill>
              </a:rPr>
              <a:t>Το </a:t>
            </a:r>
            <a:r>
              <a:rPr lang="el-GR" sz="2800" dirty="0">
                <a:solidFill>
                  <a:srgbClr val="FF0000"/>
                </a:solidFill>
              </a:rPr>
              <a:t>πρώτο βήμα </a:t>
            </a:r>
            <a:r>
              <a:rPr lang="el-GR" sz="2800" dirty="0"/>
              <a:t>στην ομαδοποίηση των δεδομένων </a:t>
            </a:r>
            <a:r>
              <a:rPr lang="el-GR" sz="2800" dirty="0" smtClean="0"/>
              <a:t>είναι</a:t>
            </a:r>
          </a:p>
          <a:p>
            <a:r>
              <a:rPr lang="el-GR" sz="2800" dirty="0" smtClean="0"/>
              <a:t> </a:t>
            </a:r>
            <a:r>
              <a:rPr lang="el-GR" sz="2800" dirty="0"/>
              <a:t>η εκλογή του αριθμού </a:t>
            </a:r>
            <a:r>
              <a:rPr lang="el-GR" sz="2800" i="1" dirty="0"/>
              <a:t>κ </a:t>
            </a:r>
            <a:r>
              <a:rPr lang="el-GR" sz="2800" dirty="0"/>
              <a:t>των ομάδων ή κλάσεων. </a:t>
            </a:r>
            <a:endParaRPr lang="el-GR" sz="2800" dirty="0" smtClean="0"/>
          </a:p>
          <a:p>
            <a:r>
              <a:rPr lang="el-GR" sz="2800" dirty="0" smtClean="0"/>
              <a:t>Ο αριθμός </a:t>
            </a:r>
            <a:r>
              <a:rPr lang="el-GR" sz="2800" dirty="0"/>
              <a:t>αυτός συνήθως ορίζεται αυθαίρετα από τον ερευνητή σύμφωνα με την πείρα του. Γενικά </a:t>
            </a:r>
            <a:r>
              <a:rPr lang="el-GR" sz="2800" dirty="0" smtClean="0"/>
              <a:t>όμως μπορεί </a:t>
            </a:r>
            <a:r>
              <a:rPr lang="el-GR" sz="2800" dirty="0"/>
              <a:t>να χρησιμοποιηθεί ως οδηγός ο παρακάτω πίνακας:</a:t>
            </a:r>
          </a:p>
          <a:p>
            <a:pPr marL="0" indent="0">
              <a:buNone/>
            </a:pPr>
            <a:r>
              <a:rPr lang="el-GR" dirty="0"/>
              <a:t>	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767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171700"/>
            <a:ext cx="8915400" cy="3644900"/>
          </a:xfrm>
          <a:prstGeom prst="rect">
            <a:avLst/>
          </a:prstGeom>
        </p:spPr>
      </p:pic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ΣΥΝΕΧΗ ΑΡΙΘΜΗΤΙΚΑ ΔΕΔΟΜΕΝΑ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4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51100" y="5461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Βήματα </a:t>
            </a:r>
            <a:r>
              <a:rPr lang="el-GR" sz="2800" b="1" dirty="0">
                <a:solidFill>
                  <a:srgbClr val="FF0000"/>
                </a:solidFill>
              </a:rPr>
              <a:t>που ακολουθούμε κατά την ομαδοποίηση ποσοτικών </a:t>
            </a:r>
            <a:r>
              <a:rPr lang="el-GR" sz="2800" b="1" dirty="0" smtClean="0">
                <a:solidFill>
                  <a:srgbClr val="FF0000"/>
                </a:solidFill>
              </a:rPr>
              <a:t>δεδομένων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295400" y="1587500"/>
            <a:ext cx="10209212" cy="47117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sz="2800" dirty="0">
                <a:solidFill>
                  <a:srgbClr val="FF0000"/>
                </a:solidFill>
              </a:rPr>
              <a:t>Το δεύτερο βήμα </a:t>
            </a:r>
            <a:r>
              <a:rPr lang="el-GR" sz="2800" dirty="0"/>
              <a:t>είναι ο προσδιορισμός του πλάτους των κλάσεων. </a:t>
            </a:r>
            <a:endParaRPr lang="el-GR" sz="2800" dirty="0" smtClean="0"/>
          </a:p>
          <a:p>
            <a:r>
              <a:rPr lang="el-GR" sz="2800" b="1" dirty="0" smtClean="0"/>
              <a:t>Πλάτος </a:t>
            </a:r>
            <a:r>
              <a:rPr lang="el-GR" sz="2800" b="1" dirty="0"/>
              <a:t>μιας κλάσης </a:t>
            </a:r>
            <a:r>
              <a:rPr lang="el-GR" sz="2800" dirty="0"/>
              <a:t>ονομάζεται </a:t>
            </a:r>
            <a:r>
              <a:rPr lang="el-GR" sz="2800" dirty="0" smtClean="0"/>
              <a:t>η διαφορά </a:t>
            </a:r>
            <a:r>
              <a:rPr lang="el-GR" sz="2800" dirty="0"/>
              <a:t>του κατωτέρου από το ανώτερο όριο της κλάσης. </a:t>
            </a:r>
            <a:endParaRPr lang="el-GR" sz="2800" dirty="0" smtClean="0"/>
          </a:p>
          <a:p>
            <a:r>
              <a:rPr lang="el-GR" sz="2800" dirty="0" smtClean="0"/>
              <a:t>Στην </a:t>
            </a:r>
            <a:r>
              <a:rPr lang="el-GR" sz="2800" dirty="0"/>
              <a:t>πλειονότητα των πρακτικών εφαρμογών </a:t>
            </a:r>
            <a:r>
              <a:rPr lang="el-GR" sz="2800" dirty="0" smtClean="0"/>
              <a:t>οι κλάσεις </a:t>
            </a:r>
            <a:r>
              <a:rPr lang="el-GR" sz="2800" dirty="0"/>
              <a:t>έχουν το ίδιο πλάτος. </a:t>
            </a:r>
            <a:endParaRPr lang="el-GR" sz="2800" dirty="0" smtClean="0"/>
          </a:p>
          <a:p>
            <a:r>
              <a:rPr lang="el-GR" sz="2800" dirty="0" smtClean="0"/>
              <a:t>Φυσικά </a:t>
            </a:r>
            <a:r>
              <a:rPr lang="el-GR" sz="2800" dirty="0"/>
              <a:t>υπάρχουν και περιπτώσεις όπου επιβάλλεται οι κλάσεις να έχουν </a:t>
            </a:r>
            <a:r>
              <a:rPr lang="el-GR" sz="2800" dirty="0" smtClean="0"/>
              <a:t>άνισο πλάτος</a:t>
            </a:r>
            <a:r>
              <a:rPr lang="el-GR" sz="2800" dirty="0"/>
              <a:t>, όπως, για παράδειγμα, στις κατανομές εισοδήματος, ημερών απεργίας κτλ. </a:t>
            </a:r>
            <a:endParaRPr lang="el-GR" sz="2800" dirty="0" smtClean="0"/>
          </a:p>
          <a:p>
            <a:r>
              <a:rPr lang="el-GR" sz="2800" dirty="0" smtClean="0"/>
              <a:t>Για </a:t>
            </a:r>
            <a:r>
              <a:rPr lang="el-GR" sz="2800" dirty="0"/>
              <a:t>να </a:t>
            </a:r>
            <a:r>
              <a:rPr lang="el-GR" sz="2800" dirty="0" smtClean="0"/>
              <a:t>κατασκευάσουμε </a:t>
            </a:r>
            <a:r>
              <a:rPr lang="el-GR" sz="2800" dirty="0" err="1" smtClean="0"/>
              <a:t>ισοπλατείς</a:t>
            </a:r>
            <a:r>
              <a:rPr lang="el-GR" sz="2800" dirty="0" smtClean="0"/>
              <a:t> </a:t>
            </a:r>
            <a:r>
              <a:rPr lang="el-GR" sz="2800" dirty="0"/>
              <a:t>κλάσεις, χρησιμοποιούμε το </a:t>
            </a:r>
            <a:r>
              <a:rPr lang="el-GR" sz="2800" b="1" dirty="0"/>
              <a:t>εύρος </a:t>
            </a:r>
            <a:r>
              <a:rPr lang="el-GR" sz="2800" dirty="0"/>
              <a:t>(</a:t>
            </a:r>
            <a:r>
              <a:rPr lang="el-GR" sz="2800" dirty="0" err="1"/>
              <a:t>range</a:t>
            </a:r>
            <a:r>
              <a:rPr lang="el-GR" sz="2800" dirty="0"/>
              <a:t>) </a:t>
            </a:r>
            <a:r>
              <a:rPr lang="el-GR" sz="2800" i="1" dirty="0"/>
              <a:t>R </a:t>
            </a:r>
            <a:r>
              <a:rPr lang="el-GR" sz="2800" dirty="0"/>
              <a:t>του δείγματος, δηλαδή τη διαφορά της </a:t>
            </a:r>
            <a:r>
              <a:rPr lang="el-GR" sz="2800" dirty="0" smtClean="0"/>
              <a:t>μικρότερης παρατήρησης </a:t>
            </a:r>
            <a:r>
              <a:rPr lang="el-GR" sz="2800" dirty="0"/>
              <a:t>από τη μεγαλύτερη παρατήρηση του συνολικού δείγματος. </a:t>
            </a:r>
            <a:endParaRPr lang="el-GR" sz="2800" dirty="0" smtClean="0"/>
          </a:p>
          <a:p>
            <a:r>
              <a:rPr lang="el-GR" sz="2800" dirty="0" smtClean="0"/>
              <a:t>Τότε </a:t>
            </a:r>
            <a:r>
              <a:rPr lang="el-GR" sz="2800" dirty="0"/>
              <a:t>υπολογίζουμε το πλάτος </a:t>
            </a:r>
            <a:r>
              <a:rPr lang="el-GR" sz="2800" i="1" dirty="0"/>
              <a:t>c </a:t>
            </a:r>
            <a:r>
              <a:rPr lang="el-GR" sz="2800" dirty="0" smtClean="0"/>
              <a:t>των κλάσεων </a:t>
            </a:r>
            <a:r>
              <a:rPr lang="el-GR" sz="2800" dirty="0"/>
              <a:t>διαιρώντας το εύρος </a:t>
            </a:r>
            <a:r>
              <a:rPr lang="el-GR" sz="2800" i="1" dirty="0"/>
              <a:t>R </a:t>
            </a:r>
            <a:r>
              <a:rPr lang="el-GR" sz="2800" dirty="0"/>
              <a:t>διά του αριθμού των κλάσεων </a:t>
            </a:r>
            <a:r>
              <a:rPr lang="el-GR" sz="2800" i="1" dirty="0"/>
              <a:t>κ</a:t>
            </a:r>
            <a:r>
              <a:rPr lang="el-GR" sz="2800" dirty="0"/>
              <a:t>, στρογγυλεύοντας, αν χρειαστεί για </a:t>
            </a:r>
            <a:r>
              <a:rPr lang="el-GR" sz="2800" dirty="0" smtClean="0"/>
              <a:t>λόγους διευκόλυνσης</a:t>
            </a:r>
            <a:r>
              <a:rPr lang="el-GR" sz="2800" dirty="0"/>
              <a:t>, πάντα προς τα πάνω.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562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Βήματα </a:t>
            </a:r>
            <a:r>
              <a:rPr lang="el-GR" b="1" dirty="0">
                <a:solidFill>
                  <a:srgbClr val="FF0000"/>
                </a:solidFill>
              </a:rPr>
              <a:t>που ακολουθούμε κατά την ομαδοποίηση ποσοτικών </a:t>
            </a:r>
            <a:r>
              <a:rPr lang="el-GR" b="1" dirty="0" smtClean="0">
                <a:solidFill>
                  <a:srgbClr val="FF0000"/>
                </a:solidFill>
              </a:rPr>
              <a:t>δεδομένων</a:t>
            </a:r>
            <a:r>
              <a:rPr lang="el-GR" b="1" dirty="0">
                <a:solidFill>
                  <a:srgbClr val="FF0000"/>
                </a:solidFill>
              </a:rPr>
              <a:t/>
            </a:r>
            <a:br>
              <a:rPr lang="el-GR" b="1" dirty="0">
                <a:solidFill>
                  <a:srgbClr val="FF00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17700" y="2133600"/>
            <a:ext cx="9586912" cy="4216400"/>
          </a:xfrm>
        </p:spPr>
        <p:txBody>
          <a:bodyPr>
            <a:normAutofit fontScale="92500" lnSpcReduction="10000"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>
                <a:solidFill>
                  <a:srgbClr val="FF0000"/>
                </a:solidFill>
              </a:rPr>
              <a:t>Το επόμενο βήμα </a:t>
            </a:r>
            <a:r>
              <a:rPr lang="el-GR" sz="2800" dirty="0"/>
              <a:t>είναι η κατασκευή των κλάσεων. </a:t>
            </a:r>
            <a:endParaRPr lang="el-GR" sz="2800" dirty="0" smtClean="0"/>
          </a:p>
          <a:p>
            <a:r>
              <a:rPr lang="el-GR" sz="2800" dirty="0" smtClean="0"/>
              <a:t>Ξεκινώντας </a:t>
            </a:r>
            <a:r>
              <a:rPr lang="el-GR" sz="2800" dirty="0"/>
              <a:t>από την μικρότερη παρατήρηση, ή </a:t>
            </a:r>
            <a:r>
              <a:rPr lang="el-GR" sz="2800" dirty="0" smtClean="0"/>
              <a:t>για πρακτικούς </a:t>
            </a:r>
            <a:r>
              <a:rPr lang="el-GR" sz="2800" dirty="0"/>
              <a:t>λόγους λίγο πιο κάτω από την μικρότερη παρατήρηση, και προσθέτοντας κάθε φορά το πλάτος </a:t>
            </a:r>
            <a:r>
              <a:rPr lang="el-GR" sz="2800" i="1" dirty="0" smtClean="0"/>
              <a:t>c </a:t>
            </a:r>
            <a:r>
              <a:rPr lang="el-GR" sz="2800" dirty="0" smtClean="0"/>
              <a:t>δημιουργούμε </a:t>
            </a:r>
            <a:r>
              <a:rPr lang="el-GR" sz="2800" dirty="0"/>
              <a:t>τις </a:t>
            </a:r>
            <a:r>
              <a:rPr lang="el-GR" sz="2800" i="1" dirty="0"/>
              <a:t>κ </a:t>
            </a:r>
            <a:r>
              <a:rPr lang="el-GR" sz="2800" dirty="0"/>
              <a:t>κλάσεις. </a:t>
            </a:r>
            <a:endParaRPr lang="el-GR" sz="2800" dirty="0" smtClean="0"/>
          </a:p>
          <a:p>
            <a:r>
              <a:rPr lang="el-GR" sz="2800" dirty="0" smtClean="0"/>
              <a:t>Αυτονόητο </a:t>
            </a:r>
            <a:r>
              <a:rPr lang="el-GR" sz="2800" dirty="0"/>
              <a:t>είναι ότι η μεγαλύτερη τιμή του δείγματος θα (πρέπει να) </a:t>
            </a:r>
            <a:r>
              <a:rPr lang="el-GR" sz="2800" dirty="0" smtClean="0"/>
              <a:t>ανήκει οπωσδήποτε </a:t>
            </a:r>
            <a:r>
              <a:rPr lang="el-GR" sz="2800" dirty="0"/>
              <a:t>στην τελευταία κλάση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965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Βήματα </a:t>
            </a:r>
            <a:r>
              <a:rPr lang="el-GR" b="1" dirty="0">
                <a:solidFill>
                  <a:srgbClr val="FF0000"/>
                </a:solidFill>
              </a:rPr>
              <a:t>που ακολουθούμε κατά την ομαδοποίηση ποσοτικών </a:t>
            </a:r>
            <a:r>
              <a:rPr lang="el-GR" b="1" dirty="0" smtClean="0">
                <a:solidFill>
                  <a:srgbClr val="FF0000"/>
                </a:solidFill>
              </a:rPr>
              <a:t>δεδομένων</a:t>
            </a:r>
            <a:r>
              <a:rPr lang="el-GR" b="1" dirty="0">
                <a:solidFill>
                  <a:srgbClr val="FF0000"/>
                </a:solidFill>
              </a:rPr>
              <a:t/>
            </a:r>
            <a:br>
              <a:rPr lang="el-GR" b="1" dirty="0">
                <a:solidFill>
                  <a:srgbClr val="FF0000"/>
                </a:solidFill>
              </a:rPr>
            </a:b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438400"/>
            <a:ext cx="89154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1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622300"/>
            <a:ext cx="8305800" cy="1219200"/>
          </a:xfrm>
          <a:prstGeom prst="rect">
            <a:avLst/>
          </a:prstGeom>
        </p:spPr>
      </p:pic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14613" y="2569482"/>
            <a:ext cx="8915400" cy="290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567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594992"/>
            <a:ext cx="8915400" cy="285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59424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285</Words>
  <Application>Microsoft Office PowerPoint</Application>
  <PresentationFormat>Ευρεία οθόνη</PresentationFormat>
  <Paragraphs>30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Θρόισμα</vt:lpstr>
      <vt:lpstr>ΣΤΑΤΙΣΤΙΚΟΙ ΠΙΝΑΚΕΣ</vt:lpstr>
      <vt:lpstr>ΣΥΝΕΧΗ ΑΡΙΘΜΗΤΙΚΑ ΔΕΔΟΜΕΝΑ</vt:lpstr>
      <vt:lpstr>ΣΥΝΕΧΗ ΑΡΙΘΜΗΤΙΚΑ ΔΕΔΟΜΕΝΑ</vt:lpstr>
      <vt:lpstr>ΣΥΝΕΧΗ ΑΡΙΘΜΗΤΙΚΑ ΔΕΔΟΜΕΝΑ</vt:lpstr>
      <vt:lpstr>Παρουσίαση του PowerPoint</vt:lpstr>
      <vt:lpstr>Βήματα που ακολουθούμε κατά την ομαδοποίηση ποσοτικών δεδομένων </vt:lpstr>
      <vt:lpstr>Βήματα που ακολουθούμε κατά την ομαδοποίηση ποσοτικών δεδομένων </vt:lpstr>
      <vt:lpstr>Παρουσίαση του PowerPoint</vt:lpstr>
      <vt:lpstr>ΠΑΡΑΔΕΙΓΜΑ</vt:lpstr>
      <vt:lpstr>ΛΥΣΗ</vt:lpstr>
      <vt:lpstr>ΛΥΣΗ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ΣΤΑΤΙΣΤΙΚΟΙ ΠΙΝΑΚΕΣ</dc:title>
  <dc:creator>Χρήστης των Windows</dc:creator>
  <cp:lastModifiedBy>Χρήστης των Windows</cp:lastModifiedBy>
  <cp:revision>7</cp:revision>
  <dcterms:created xsi:type="dcterms:W3CDTF">2022-11-14T16:59:21Z</dcterms:created>
  <dcterms:modified xsi:type="dcterms:W3CDTF">2022-11-19T08:01:06Z</dcterms:modified>
</cp:coreProperties>
</file>