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4532F-858C-4E4F-A86D-8D931EF994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921F887-47BB-4431-A5B7-AEE1F1D2B58F}">
      <dgm:prSet phldrT="[Κείμενο]"/>
      <dgm:spPr/>
      <dgm:t>
        <a:bodyPr/>
        <a:lstStyle/>
        <a:p>
          <a:r>
            <a:rPr lang="el-GR" dirty="0">
              <a:solidFill>
                <a:schemeClr val="tx2">
                  <a:lumMod val="25000"/>
                </a:schemeClr>
              </a:solidFill>
            </a:rPr>
            <a:t>Στερεές Φαρμακομορφές</a:t>
          </a:r>
        </a:p>
      </dgm:t>
    </dgm:pt>
    <dgm:pt modelId="{FF457ADF-64D9-4C2A-96CE-DA43D5FA6571}" type="parTrans" cxnId="{414132DA-6308-4996-A36B-7F3F9A915B77}">
      <dgm:prSet/>
      <dgm:spPr/>
      <dgm:t>
        <a:bodyPr/>
        <a:lstStyle/>
        <a:p>
          <a:endParaRPr lang="el-GR"/>
        </a:p>
      </dgm:t>
    </dgm:pt>
    <dgm:pt modelId="{14B45FAA-5D1F-44AE-B6DB-CEB3100AD487}" type="sibTrans" cxnId="{414132DA-6308-4996-A36B-7F3F9A915B77}">
      <dgm:prSet/>
      <dgm:spPr/>
      <dgm:t>
        <a:bodyPr/>
        <a:lstStyle/>
        <a:p>
          <a:endParaRPr lang="el-GR"/>
        </a:p>
      </dgm:t>
    </dgm:pt>
    <dgm:pt modelId="{5A0D3D96-4896-4757-864A-F714A4B45401}">
      <dgm:prSet phldrT="[Κείμενο]"/>
      <dgm:spPr/>
      <dgm:t>
        <a:bodyPr/>
        <a:lstStyle/>
        <a:p>
          <a:r>
            <a:rPr lang="el-GR" dirty="0"/>
            <a:t>Δισκία</a:t>
          </a:r>
        </a:p>
      </dgm:t>
    </dgm:pt>
    <dgm:pt modelId="{1CD72C64-202D-4F97-8025-7C62B7E7831D}" type="parTrans" cxnId="{1162DACF-9D55-4BF9-8F64-F716A74C6A5F}">
      <dgm:prSet/>
      <dgm:spPr/>
      <dgm:t>
        <a:bodyPr/>
        <a:lstStyle/>
        <a:p>
          <a:endParaRPr lang="el-GR"/>
        </a:p>
      </dgm:t>
    </dgm:pt>
    <dgm:pt modelId="{8D9A70EB-CDC7-4753-963F-0E67FE2D78AB}" type="sibTrans" cxnId="{1162DACF-9D55-4BF9-8F64-F716A74C6A5F}">
      <dgm:prSet/>
      <dgm:spPr/>
      <dgm:t>
        <a:bodyPr/>
        <a:lstStyle/>
        <a:p>
          <a:endParaRPr lang="el-GR"/>
        </a:p>
      </dgm:t>
    </dgm:pt>
    <dgm:pt modelId="{4C2232AA-DFE5-4268-884A-17857D29A4AC}">
      <dgm:prSet phldrT="[Κείμενο]"/>
      <dgm:spPr/>
      <dgm:t>
        <a:bodyPr/>
        <a:lstStyle/>
        <a:p>
          <a:r>
            <a:rPr lang="el-GR" dirty="0"/>
            <a:t>Καψάκια</a:t>
          </a:r>
        </a:p>
      </dgm:t>
    </dgm:pt>
    <dgm:pt modelId="{5B1FBCC9-F98A-4B3A-8552-05AB7D946B8B}" type="parTrans" cxnId="{FE802C07-B04F-44FA-8EF6-C7B6EBC446C2}">
      <dgm:prSet/>
      <dgm:spPr/>
      <dgm:t>
        <a:bodyPr/>
        <a:lstStyle/>
        <a:p>
          <a:endParaRPr lang="el-GR"/>
        </a:p>
      </dgm:t>
    </dgm:pt>
    <dgm:pt modelId="{83504AEB-BA14-4BBB-BDFF-AADCA1B37DD5}" type="sibTrans" cxnId="{FE802C07-B04F-44FA-8EF6-C7B6EBC446C2}">
      <dgm:prSet/>
      <dgm:spPr/>
      <dgm:t>
        <a:bodyPr/>
        <a:lstStyle/>
        <a:p>
          <a:endParaRPr lang="el-GR"/>
        </a:p>
      </dgm:t>
    </dgm:pt>
    <dgm:pt modelId="{6ACEF266-8CA4-41D8-B34A-B7F99EE2969D}" type="pres">
      <dgm:prSet presAssocID="{DB84532F-858C-4E4F-A86D-8D931EF994F9}" presName="linear" presStyleCnt="0">
        <dgm:presLayoutVars>
          <dgm:animLvl val="lvl"/>
          <dgm:resizeHandles val="exact"/>
        </dgm:presLayoutVars>
      </dgm:prSet>
      <dgm:spPr/>
    </dgm:pt>
    <dgm:pt modelId="{8DCF0F34-394D-4999-8483-C635A2883376}" type="pres">
      <dgm:prSet presAssocID="{D921F887-47BB-4431-A5B7-AEE1F1D2B58F}" presName="parentText" presStyleLbl="node1" presStyleIdx="0" presStyleCnt="1" custLinFactNeighborY="940">
        <dgm:presLayoutVars>
          <dgm:chMax val="0"/>
          <dgm:bulletEnabled val="1"/>
        </dgm:presLayoutVars>
      </dgm:prSet>
      <dgm:spPr/>
    </dgm:pt>
    <dgm:pt modelId="{6A04E064-57D9-4A86-BDDA-6918A3D2DE10}" type="pres">
      <dgm:prSet presAssocID="{D921F887-47BB-4431-A5B7-AEE1F1D2B58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E802C07-B04F-44FA-8EF6-C7B6EBC446C2}" srcId="{D921F887-47BB-4431-A5B7-AEE1F1D2B58F}" destId="{4C2232AA-DFE5-4268-884A-17857D29A4AC}" srcOrd="1" destOrd="0" parTransId="{5B1FBCC9-F98A-4B3A-8552-05AB7D946B8B}" sibTransId="{83504AEB-BA14-4BBB-BDFF-AADCA1B37DD5}"/>
    <dgm:cxn modelId="{FC8EC25D-2962-4443-98D1-7FFB44449C1C}" type="presOf" srcId="{4C2232AA-DFE5-4268-884A-17857D29A4AC}" destId="{6A04E064-57D9-4A86-BDDA-6918A3D2DE10}" srcOrd="0" destOrd="1" presId="urn:microsoft.com/office/officeart/2005/8/layout/vList2"/>
    <dgm:cxn modelId="{FBC3D598-10A7-4BD4-A96C-9CBE524A16DF}" type="presOf" srcId="{DB84532F-858C-4E4F-A86D-8D931EF994F9}" destId="{6ACEF266-8CA4-41D8-B34A-B7F99EE2969D}" srcOrd="0" destOrd="0" presId="urn:microsoft.com/office/officeart/2005/8/layout/vList2"/>
    <dgm:cxn modelId="{A0369CB6-84BD-4D21-9FF4-21A522B0D9F5}" type="presOf" srcId="{5A0D3D96-4896-4757-864A-F714A4B45401}" destId="{6A04E064-57D9-4A86-BDDA-6918A3D2DE10}" srcOrd="0" destOrd="0" presId="urn:microsoft.com/office/officeart/2005/8/layout/vList2"/>
    <dgm:cxn modelId="{1162DACF-9D55-4BF9-8F64-F716A74C6A5F}" srcId="{D921F887-47BB-4431-A5B7-AEE1F1D2B58F}" destId="{5A0D3D96-4896-4757-864A-F714A4B45401}" srcOrd="0" destOrd="0" parTransId="{1CD72C64-202D-4F97-8025-7C62B7E7831D}" sibTransId="{8D9A70EB-CDC7-4753-963F-0E67FE2D78AB}"/>
    <dgm:cxn modelId="{414132DA-6308-4996-A36B-7F3F9A915B77}" srcId="{DB84532F-858C-4E4F-A86D-8D931EF994F9}" destId="{D921F887-47BB-4431-A5B7-AEE1F1D2B58F}" srcOrd="0" destOrd="0" parTransId="{FF457ADF-64D9-4C2A-96CE-DA43D5FA6571}" sibTransId="{14B45FAA-5D1F-44AE-B6DB-CEB3100AD487}"/>
    <dgm:cxn modelId="{97481BFA-FEB1-4865-98F1-E9AEA7E74D00}" type="presOf" srcId="{D921F887-47BB-4431-A5B7-AEE1F1D2B58F}" destId="{8DCF0F34-394D-4999-8483-C635A2883376}" srcOrd="0" destOrd="0" presId="urn:microsoft.com/office/officeart/2005/8/layout/vList2"/>
    <dgm:cxn modelId="{149691A9-F6EF-41BF-922A-AC6EFA35DA17}" type="presParOf" srcId="{6ACEF266-8CA4-41D8-B34A-B7F99EE2969D}" destId="{8DCF0F34-394D-4999-8483-C635A2883376}" srcOrd="0" destOrd="0" presId="urn:microsoft.com/office/officeart/2005/8/layout/vList2"/>
    <dgm:cxn modelId="{730F0409-7650-4E3D-B362-D0D339359785}" type="presParOf" srcId="{6ACEF266-8CA4-41D8-B34A-B7F99EE2969D}" destId="{6A04E064-57D9-4A86-BDDA-6918A3D2DE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0BEA7-F606-4FEB-8EB3-482CBD5053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359EA01-2596-411C-A527-B1976A298614}">
      <dgm:prSet phldrT="[Κείμενο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/>
            <a:t>           </a:t>
          </a:r>
          <a:r>
            <a:rPr lang="el-GR" dirty="0"/>
            <a:t>ΑΕΡΙΕΣ</a:t>
          </a:r>
        </a:p>
      </dgm:t>
    </dgm:pt>
    <dgm:pt modelId="{9538E81F-2D71-4861-8B36-846B1D14390B}" type="parTrans" cxnId="{DE6CA362-DB5B-41EA-ACD5-76681FE51D22}">
      <dgm:prSet/>
      <dgm:spPr/>
      <dgm:t>
        <a:bodyPr/>
        <a:lstStyle/>
        <a:p>
          <a:endParaRPr lang="el-GR"/>
        </a:p>
      </dgm:t>
    </dgm:pt>
    <dgm:pt modelId="{C5121C45-E22B-44F5-A083-BE950894EDA0}" type="sibTrans" cxnId="{DE6CA362-DB5B-41EA-ACD5-76681FE51D22}">
      <dgm:prSet/>
      <dgm:spPr/>
      <dgm:t>
        <a:bodyPr/>
        <a:lstStyle/>
        <a:p>
          <a:endParaRPr lang="el-GR"/>
        </a:p>
      </dgm:t>
    </dgm:pt>
    <dgm:pt modelId="{D5CA974A-12BF-4664-A5F5-7195BB72DD92}">
      <dgm:prSet phldrT="[Κείμενο]"/>
      <dgm:spPr/>
      <dgm:t>
        <a:bodyPr/>
        <a:lstStyle/>
        <a:p>
          <a:r>
            <a:rPr lang="en-US" dirty="0"/>
            <a:t>   </a:t>
          </a:r>
          <a:r>
            <a:rPr lang="el-GR" dirty="0"/>
            <a:t>Αερολύματα (</a:t>
          </a:r>
          <a:r>
            <a:rPr lang="en-US" dirty="0"/>
            <a:t>Spray)</a:t>
          </a:r>
          <a:endParaRPr lang="el-GR" dirty="0"/>
        </a:p>
      </dgm:t>
    </dgm:pt>
    <dgm:pt modelId="{02C0DD86-DBE4-4768-B878-1BED009CB8DD}" type="parTrans" cxnId="{D6B86968-2F0F-4132-871F-25400DBB19F6}">
      <dgm:prSet/>
      <dgm:spPr/>
      <dgm:t>
        <a:bodyPr/>
        <a:lstStyle/>
        <a:p>
          <a:endParaRPr lang="el-GR"/>
        </a:p>
      </dgm:t>
    </dgm:pt>
    <dgm:pt modelId="{8EE7198D-81B5-484A-9202-4B18A64DF4E7}" type="sibTrans" cxnId="{D6B86968-2F0F-4132-871F-25400DBB19F6}">
      <dgm:prSet/>
      <dgm:spPr/>
      <dgm:t>
        <a:bodyPr/>
        <a:lstStyle/>
        <a:p>
          <a:endParaRPr lang="el-GR"/>
        </a:p>
      </dgm:t>
    </dgm:pt>
    <dgm:pt modelId="{8E3B41F2-0ACB-4A47-BD2D-EBE142A32CD6}" type="pres">
      <dgm:prSet presAssocID="{0CD0BEA7-F606-4FEB-8EB3-482CBD50532D}" presName="linear" presStyleCnt="0">
        <dgm:presLayoutVars>
          <dgm:animLvl val="lvl"/>
          <dgm:resizeHandles val="exact"/>
        </dgm:presLayoutVars>
      </dgm:prSet>
      <dgm:spPr/>
    </dgm:pt>
    <dgm:pt modelId="{680C3582-63AE-4F7F-A943-9D444540DA52}" type="pres">
      <dgm:prSet presAssocID="{5359EA01-2596-411C-A527-B1976A29861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5FC9536-DF96-448E-B048-5B8B1256ECC4}" type="pres">
      <dgm:prSet presAssocID="{5359EA01-2596-411C-A527-B1976A29861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9FD4514-EB71-45F9-B551-FA31615B84BE}" type="presOf" srcId="{D5CA974A-12BF-4664-A5F5-7195BB72DD92}" destId="{25FC9536-DF96-448E-B048-5B8B1256ECC4}" srcOrd="0" destOrd="0" presId="urn:microsoft.com/office/officeart/2005/8/layout/vList2"/>
    <dgm:cxn modelId="{DE6CA362-DB5B-41EA-ACD5-76681FE51D22}" srcId="{0CD0BEA7-F606-4FEB-8EB3-482CBD50532D}" destId="{5359EA01-2596-411C-A527-B1976A298614}" srcOrd="0" destOrd="0" parTransId="{9538E81F-2D71-4861-8B36-846B1D14390B}" sibTransId="{C5121C45-E22B-44F5-A083-BE950894EDA0}"/>
    <dgm:cxn modelId="{D6B86968-2F0F-4132-871F-25400DBB19F6}" srcId="{5359EA01-2596-411C-A527-B1976A298614}" destId="{D5CA974A-12BF-4664-A5F5-7195BB72DD92}" srcOrd="0" destOrd="0" parTransId="{02C0DD86-DBE4-4768-B878-1BED009CB8DD}" sibTransId="{8EE7198D-81B5-484A-9202-4B18A64DF4E7}"/>
    <dgm:cxn modelId="{B3084D7F-605E-495E-B804-0D084F0F078F}" type="presOf" srcId="{0CD0BEA7-F606-4FEB-8EB3-482CBD50532D}" destId="{8E3B41F2-0ACB-4A47-BD2D-EBE142A32CD6}" srcOrd="0" destOrd="0" presId="urn:microsoft.com/office/officeart/2005/8/layout/vList2"/>
    <dgm:cxn modelId="{CAAFA5E0-F332-420D-B8D3-D82D2723EFB3}" type="presOf" srcId="{5359EA01-2596-411C-A527-B1976A298614}" destId="{680C3582-63AE-4F7F-A943-9D444540DA52}" srcOrd="0" destOrd="0" presId="urn:microsoft.com/office/officeart/2005/8/layout/vList2"/>
    <dgm:cxn modelId="{D10550AA-90FF-492A-A36F-68B41CAA33C1}" type="presParOf" srcId="{8E3B41F2-0ACB-4A47-BD2D-EBE142A32CD6}" destId="{680C3582-63AE-4F7F-A943-9D444540DA52}" srcOrd="0" destOrd="0" presId="urn:microsoft.com/office/officeart/2005/8/layout/vList2"/>
    <dgm:cxn modelId="{67725405-7879-4DE4-953F-ACFCE970728B}" type="presParOf" srcId="{8E3B41F2-0ACB-4A47-BD2D-EBE142A32CD6}" destId="{25FC9536-DF96-448E-B048-5B8B1256ECC4}" srcOrd="1" destOrd="0" presId="urn:microsoft.com/office/officeart/2005/8/layout/vList2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F0F34-394D-4999-8483-C635A2883376}">
      <dsp:nvSpPr>
        <dsp:cNvPr id="0" name=""/>
        <dsp:cNvSpPr/>
      </dsp:nvSpPr>
      <dsp:spPr>
        <a:xfrm>
          <a:off x="0" y="281190"/>
          <a:ext cx="9613860" cy="145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200" kern="1200" dirty="0">
              <a:solidFill>
                <a:schemeClr val="tx2">
                  <a:lumMod val="25000"/>
                </a:schemeClr>
              </a:solidFill>
            </a:rPr>
            <a:t>Στερεές Φαρμακομορφές</a:t>
          </a:r>
        </a:p>
      </dsp:txBody>
      <dsp:txXfrm>
        <a:off x="70822" y="352012"/>
        <a:ext cx="9472216" cy="1309155"/>
      </dsp:txXfrm>
    </dsp:sp>
    <dsp:sp modelId="{6A04E064-57D9-4A86-BDDA-6918A3D2DE10}">
      <dsp:nvSpPr>
        <dsp:cNvPr id="0" name=""/>
        <dsp:cNvSpPr/>
      </dsp:nvSpPr>
      <dsp:spPr>
        <a:xfrm>
          <a:off x="0" y="1716910"/>
          <a:ext cx="9613860" cy="160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240" tIns="78740" rIns="440944" bIns="7874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4800" kern="1200" dirty="0"/>
            <a:t>Δισκία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4800" kern="1200" dirty="0"/>
            <a:t>Καψάκια</a:t>
          </a:r>
        </a:p>
      </dsp:txBody>
      <dsp:txXfrm>
        <a:off x="0" y="1716910"/>
        <a:ext cx="9613860" cy="1604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C3582-63AE-4F7F-A943-9D444540DA52}">
      <dsp:nvSpPr>
        <dsp:cNvPr id="0" name=""/>
        <dsp:cNvSpPr/>
      </dsp:nvSpPr>
      <dsp:spPr>
        <a:xfrm>
          <a:off x="0" y="500731"/>
          <a:ext cx="9613900" cy="15210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          </a:t>
          </a:r>
          <a:r>
            <a:rPr lang="el-GR" sz="6500" kern="1200" dirty="0"/>
            <a:t>ΑΕΡΙΕΣ</a:t>
          </a:r>
        </a:p>
      </dsp:txBody>
      <dsp:txXfrm>
        <a:off x="74249" y="574980"/>
        <a:ext cx="9465402" cy="1372502"/>
      </dsp:txXfrm>
    </dsp:sp>
    <dsp:sp modelId="{25FC9536-DF96-448E-B048-5B8B1256ECC4}">
      <dsp:nvSpPr>
        <dsp:cNvPr id="0" name=""/>
        <dsp:cNvSpPr/>
      </dsp:nvSpPr>
      <dsp:spPr>
        <a:xfrm>
          <a:off x="0" y="2021731"/>
          <a:ext cx="96139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241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   </a:t>
          </a:r>
          <a:r>
            <a:rPr lang="el-GR" sz="5100" kern="1200" dirty="0"/>
            <a:t>Αερολύματα (</a:t>
          </a:r>
          <a:r>
            <a:rPr lang="en-US" sz="5100" kern="1200" dirty="0"/>
            <a:t>Spray)</a:t>
          </a:r>
          <a:endParaRPr lang="el-GR" sz="5100" kern="1200" dirty="0"/>
        </a:p>
      </dsp:txBody>
      <dsp:txXfrm>
        <a:off x="0" y="2021731"/>
        <a:ext cx="96139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C53AE-0467-4DFB-BBAA-C3E0CB1E56D3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716DC-900F-4D34-ACB6-AD54265B85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76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Φαρμακοκινητική</a:t>
            </a:r>
            <a:r>
              <a:rPr lang="el-GR" dirty="0"/>
              <a:t> : Μελετά τι κάνει το φάρμακο στο σώμα (ενώ αντίθετα η Φαρμακοδυναμική ασχολείται με το τι κάνει το σώμα στο φάρμακο) . </a:t>
            </a:r>
            <a:r>
              <a:rPr lang="el-GR" dirty="0" err="1"/>
              <a:t>Πειρλαμβάνει</a:t>
            </a:r>
            <a:r>
              <a:rPr lang="el-GR" dirty="0"/>
              <a:t> ,με χρονική σειρά και προτεραιότητα, τις διεργασίες α)</a:t>
            </a:r>
            <a:r>
              <a:rPr lang="en-US" dirty="0"/>
              <a:t>A</a:t>
            </a:r>
            <a:r>
              <a:rPr lang="el-GR" dirty="0" err="1"/>
              <a:t>πορρόφησης</a:t>
            </a:r>
            <a:r>
              <a:rPr lang="el-GR" dirty="0"/>
              <a:t> β) Κατανομής γ) Μεταβολισμού δ) Απέκκρισης Φαρμάκου.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716DC-900F-4D34-ACB6-AD54265B85D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57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Εξωκ</a:t>
            </a:r>
            <a:r>
              <a:rPr lang="el-GR" dirty="0"/>
              <a:t>. Συντομογραφία για </a:t>
            </a:r>
            <a:r>
              <a:rPr lang="el-GR" dirty="0" err="1"/>
              <a:t>εξωκυττάριο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716DC-900F-4D34-ACB6-AD54265B85D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92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l-GR" dirty="0" err="1"/>
              <a:t>γνοήστε</a:t>
            </a:r>
            <a:r>
              <a:rPr lang="el-GR" dirty="0"/>
              <a:t> τον όρο (</a:t>
            </a:r>
            <a:r>
              <a:rPr lang="en-US" dirty="0"/>
              <a:t>depot)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716DC-900F-4D34-ACB6-AD54265B85DD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93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5" name="Rectangle 13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FB4BBB8-C831-483A-0724-31B92D2E3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800" dirty="0">
                <a:solidFill>
                  <a:srgbClr val="FFFFFF"/>
                </a:solidFill>
              </a:rPr>
            </a:br>
            <a:r>
              <a:rPr lang="el-GR" sz="2800" dirty="0">
                <a:solidFill>
                  <a:srgbClr val="FFFFFF"/>
                </a:solidFill>
              </a:rPr>
              <a:t>ΤΕΧΝΙΚΟΙ ΦΑΡΜΑΚΟΥ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ΔΙΕΚ MON</a:t>
            </a:r>
            <a:r>
              <a:rPr lang="el-GR" sz="2800" dirty="0">
                <a:solidFill>
                  <a:srgbClr val="FFFFFF"/>
                </a:solidFill>
              </a:rPr>
              <a:t>ΑΣΤΗΡΙΟΥ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947D7EB-944B-1C1D-BE13-332B0291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7995" y="661106"/>
            <a:ext cx="6257362" cy="5503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ΕΙΣΑΓΩΓΗ ΣΤΙΣ ΦΑΡΜΑΚΟΜΟΡΦΕΣ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5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90D6BD-9868-E5E6-D144-23D8838C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0"/>
            <a:ext cx="9613861" cy="1060315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/>
              <a:t>Τι </a:t>
            </a:r>
            <a:r>
              <a:rPr lang="el-GR" dirty="0" err="1"/>
              <a:t>φαρμακομορφή</a:t>
            </a:r>
            <a:r>
              <a:rPr lang="el-GR" dirty="0"/>
              <a:t> επιθυμούμε αναλόγως με τον επιθυμητό τρόπο δράσης?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8845531-A9FA-A24C-7634-A5AD228AC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017" y="1167319"/>
            <a:ext cx="9866165" cy="5515583"/>
          </a:xfrm>
        </p:spPr>
      </p:pic>
    </p:spTree>
    <p:extLst>
      <p:ext uri="{BB962C8B-B14F-4D97-AF65-F5344CB8AC3E}">
        <p14:creationId xmlns:p14="http://schemas.microsoft.com/office/powerpoint/2010/main" val="73105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2102EA6-B505-80BC-25B6-8946112F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7"/>
            <a:ext cx="3656289" cy="1391415"/>
          </a:xfrm>
        </p:spPr>
        <p:txBody>
          <a:bodyPr>
            <a:normAutofit/>
          </a:bodyPr>
          <a:lstStyle/>
          <a:p>
            <a:r>
              <a:rPr lang="el-GR" sz="2400" dirty="0"/>
              <a:t>ΧΟΡΗΓΗΣΗ ΑΠΟ ΣΤΟΜΑ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3E04585-BEA2-D205-FBF5-1DB79C89B3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6090" y="1148477"/>
            <a:ext cx="6269479" cy="456104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94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DBD07F-591E-3716-C6AD-78702DDEA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509" y="301794"/>
            <a:ext cx="8144134" cy="137307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A0AA3C2-1D17-38FD-E01A-B5D32C27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2033081"/>
            <a:ext cx="8144134" cy="347864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91034B8-80FD-64ED-0E2D-99B897FBEF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139" y="0"/>
            <a:ext cx="10908352" cy="66436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641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B0D4E07-4D48-0814-512D-61A3CE650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6104"/>
            <a:ext cx="10475843" cy="5734879"/>
          </a:xfrm>
        </p:spPr>
      </p:pic>
    </p:spTree>
    <p:extLst>
      <p:ext uri="{BB962C8B-B14F-4D97-AF65-F5344CB8AC3E}">
        <p14:creationId xmlns:p14="http://schemas.microsoft.com/office/powerpoint/2010/main" val="73147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AB73C4-BA66-72FB-BC3B-CC951123A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5055EFA-2365-E154-3F67-E884431363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6D34B2F-D50F-09AA-5CCB-A3307DDC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C1FC88-A1F2-32F4-717B-94F426A3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ΦΑΡΜΑΚΟΜΟΡΦΕΣ     (1)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0E28B59-807C-FD4D-48A5-47F9C523F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1984" y="2336800"/>
            <a:ext cx="7212007" cy="35988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157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E21EDD-19CB-91AA-E0EC-D90AD2DC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ΦΑΡΜΑΚΟΜΟΡΦΕΣ  (2)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A3B416D-C3F9-0427-E5A0-E711794CE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530" y="2336800"/>
            <a:ext cx="5646916" cy="35988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777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2C48B0-19DE-957A-0171-1A2180C1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ΦΑΡΜΑΚΟΜΟΡΦΕΣ (3)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91980C7-0996-063D-39B7-4CC6F24F5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06288" y="2336800"/>
            <a:ext cx="10038522" cy="40938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952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0CE8E0D-03F1-EE74-83DA-98814A84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              ΦΑΡΜΑΚΟΜΟΡΦΕΣ (4)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D9669DA8-33C6-5FF8-209D-DD6E0829C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782" y="168966"/>
            <a:ext cx="5160380" cy="64306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856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78562F-759D-6BC4-4CD1-BC4D8B6E8C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l-GR" dirty="0"/>
              <a:t>    ΦΑΡΜΑΚΟΜΟΡΦΕΣ (5)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01DB8E17-18FB-A225-E5D8-EEFC1F5D5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000966"/>
              </p:ext>
            </p:extLst>
          </p:nvPr>
        </p:nvGraphicFramePr>
        <p:xfrm>
          <a:off x="680321" y="2336873"/>
          <a:ext cx="9613861" cy="358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24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453CCA-C37A-A270-AAF1-4C9C486A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ΦΑΡΜΑΚΟΜΟΡΦΕΣ (6)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383FE485-C773-8EDC-0C39-BF02110AA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5131" y="2336800"/>
            <a:ext cx="9499052" cy="40739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300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CB261C-2159-3D7E-6A81-ED914EA2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ΦΑΡΜΑΚΟΜΟΡΦΕΣ (7)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BF80DD71-974B-41DE-3033-01118F56E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308892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97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101D49-9686-843A-68DA-845D1C17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38540"/>
            <a:ext cx="9613861" cy="1003852"/>
          </a:xfrm>
          <a:solidFill>
            <a:schemeClr val="accent1">
              <a:hueOff val="0"/>
              <a:satOff val="0"/>
              <a:lumOff val="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l-GR" dirty="0"/>
              <a:t>ΡΟΠΟΙ ΧΟΡΗΓΗΣΗΣ ΦΑΡΜΑΚΟΥ ΚΑΙ ΚΥΚΛΟΦΟΡΙΑ ΤΟΥ ΣΤΟΝ ΟΡΓΑΝΙΣΜΟ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60A7BE2-F705-9CBE-9916-7B8D36D7B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321" y="1421296"/>
            <a:ext cx="10262662" cy="5198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6488028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145</Words>
  <Application>Microsoft Office PowerPoint</Application>
  <PresentationFormat>Ευρεία οθόνη</PresentationFormat>
  <Paragraphs>24</Paragraphs>
  <Slides>14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Βερολίνο</vt:lpstr>
      <vt:lpstr> ΤΕΧΝΙΚΟΙ ΦΑΡΜΑΚΟΥ  ΔΙΕΚ MONΑΣΤΗΡΙΟΥ  </vt:lpstr>
      <vt:lpstr>                ΦΑΡΜΑΚΟΜΟΡΦΕΣ     (1)</vt:lpstr>
      <vt:lpstr>                  ΦΑΡΜΑΚΟΜΟΡΦΕΣ  (2)</vt:lpstr>
      <vt:lpstr>             ΦΑΡΜΑΚΟΜΟΡΦΕΣ (3)</vt:lpstr>
      <vt:lpstr>              ΦΑΡΜΑΚΟΜΟΡΦΕΣ (4)   </vt:lpstr>
      <vt:lpstr>    ΦΑΡΜΑΚΟΜΟΡΦΕΣ (5)</vt:lpstr>
      <vt:lpstr> ΦΑΡΜΑΚΟΜΟΡΦΕΣ (6)</vt:lpstr>
      <vt:lpstr>                  ΦΑΡΜΑΚΟΜΟΡΦΕΣ (7)</vt:lpstr>
      <vt:lpstr>TΡΟΠΟΙ ΧΟΡΗΓΗΣΗΣ ΦΑΡΜΑΚΟΥ ΚΑΙ ΚΥΚΛΟΦΟΡΙΑ ΤΟΥ ΣΤΟΝ ΟΡΓΑΝΙΣΜΟ</vt:lpstr>
      <vt:lpstr>Τι φαρμακομορφή επιθυμούμε αναλόγως με τον επιθυμητό τρόπο δράσης?</vt:lpstr>
      <vt:lpstr>ΧΟΡΗΓΗΣΗ ΑΠΟ ΣΤΟΜΑ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ΒΟΗΘΟΙ ΦΑΡΜΑΚΕΙΟΥ  ΔΙΕΚ ΠΥΛΑΙΑΣ-ΧΟΡΤΙΑΤΗ  </dc:title>
  <dc:creator>Zisis M</dc:creator>
  <cp:lastModifiedBy>Zisis M</cp:lastModifiedBy>
  <cp:revision>2</cp:revision>
  <dcterms:created xsi:type="dcterms:W3CDTF">2022-11-06T18:47:25Z</dcterms:created>
  <dcterms:modified xsi:type="dcterms:W3CDTF">2023-11-24T23:56:40Z</dcterms:modified>
</cp:coreProperties>
</file>