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3" r:id="rId6"/>
    <p:sldId id="260" r:id="rId7"/>
    <p:sldId id="261"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Ενότητα χωρίς τίτλο" id="{8A86F9C7-1A32-4616-B382-E28E47D80EF3}">
          <p14:sldIdLst>
            <p14:sldId id="256"/>
            <p14:sldId id="257"/>
            <p14:sldId id="258"/>
            <p14:sldId id="259"/>
            <p14:sldId id="263"/>
            <p14:sldId id="260"/>
            <p14:sldId id="261"/>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7" autoAdjust="0"/>
  </p:normalViewPr>
  <p:slideViewPr>
    <p:cSldViewPr>
      <p:cViewPr varScale="1">
        <p:scale>
          <a:sx n="62" d="100"/>
          <a:sy n="62" d="100"/>
        </p:scale>
        <p:origin x="960" y="72"/>
      </p:cViewPr>
      <p:guideLst>
        <p:guide orient="horz" pos="2160"/>
        <p:guide pos="2880"/>
      </p:guideLst>
    </p:cSldViewPr>
  </p:slideViewPr>
  <p:outlineViewPr>
    <p:cViewPr>
      <p:scale>
        <a:sx n="33" d="100"/>
        <a:sy n="33" d="100"/>
      </p:scale>
      <p:origin x="0" y="66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20"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C2625-C67C-4AA9-8A78-4756C9B0E2F5}" type="datetimeFigureOut">
              <a:rPr lang="el-GR" smtClean="0"/>
              <a:t>29/12/2021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93806C-8900-4134-A366-B2336F896C8A}" type="slidenum">
              <a:rPr lang="el-GR" smtClean="0"/>
              <a:t>‹#›</a:t>
            </a:fld>
            <a:endParaRPr lang="el-GR"/>
          </a:p>
        </p:txBody>
      </p:sp>
    </p:spTree>
    <p:extLst>
      <p:ext uri="{BB962C8B-B14F-4D97-AF65-F5344CB8AC3E}">
        <p14:creationId xmlns:p14="http://schemas.microsoft.com/office/powerpoint/2010/main" val="1503280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A993806C-8900-4134-A366-B2336F896C8A}" type="slidenum">
              <a:rPr lang="el-GR" smtClean="0"/>
              <a:t>1</a:t>
            </a:fld>
            <a:endParaRPr lang="el-GR"/>
          </a:p>
        </p:txBody>
      </p:sp>
    </p:spTree>
    <p:extLst>
      <p:ext uri="{BB962C8B-B14F-4D97-AF65-F5344CB8AC3E}">
        <p14:creationId xmlns:p14="http://schemas.microsoft.com/office/powerpoint/2010/main" val="2620120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l-GR"/>
              <a:t>Στυλ κύριου τίτλου</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15" name="Date Placeholder 14"/>
          <p:cNvSpPr>
            <a:spLocks noGrp="1"/>
          </p:cNvSpPr>
          <p:nvPr>
            <p:ph type="dt" sz="half" idx="10"/>
          </p:nvPr>
        </p:nvSpPr>
        <p:spPr/>
        <p:txBody>
          <a:bodyPr/>
          <a:lstStyle/>
          <a:p>
            <a:fld id="{B8B17286-EFB6-4C06-B9C1-CBC34D15DC50}" type="datetimeFigureOut">
              <a:rPr lang="el-GR" smtClean="0"/>
              <a:t>29/12/2021</a:t>
            </a:fld>
            <a:endParaRPr lang="el-GR"/>
          </a:p>
        </p:txBody>
      </p:sp>
      <p:sp>
        <p:nvSpPr>
          <p:cNvPr id="16" name="Slide Number Placeholder 15"/>
          <p:cNvSpPr>
            <a:spLocks noGrp="1"/>
          </p:cNvSpPr>
          <p:nvPr>
            <p:ph type="sldNum" sz="quarter" idx="11"/>
          </p:nvPr>
        </p:nvSpPr>
        <p:spPr/>
        <p:txBody>
          <a:bodyPr/>
          <a:lstStyle/>
          <a:p>
            <a:fld id="{E5BADA1A-0680-4D84-A71D-D69F470AABFC}"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B8B17286-EFB6-4C06-B9C1-CBC34D15DC50}" type="datetimeFigureOut">
              <a:rPr lang="el-GR" smtClean="0"/>
              <a:t>29/12/2021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ADA1A-0680-4D84-A71D-D69F470AABF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8B17286-EFB6-4C06-B9C1-CBC34D15DC50}" type="datetimeFigureOut">
              <a:rPr lang="el-GR" smtClean="0"/>
              <a:t>29/12/2021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ADA1A-0680-4D84-A71D-D69F470AABF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Title 12"/>
          <p:cNvSpPr>
            <a:spLocks noGrp="1"/>
          </p:cNvSpPr>
          <p:nvPr>
            <p:ph type="title"/>
          </p:nvPr>
        </p:nvSpPr>
        <p:spPr/>
        <p:txBody>
          <a:bodyPr/>
          <a:lstStyle/>
          <a:p>
            <a:r>
              <a:rPr lang="el-GR"/>
              <a:t>Στυλ κύριου τίτλου</a:t>
            </a:r>
            <a:endParaRPr lang="en-US"/>
          </a:p>
        </p:txBody>
      </p:sp>
      <p:sp>
        <p:nvSpPr>
          <p:cNvPr id="14" name="Date Placeholder 13"/>
          <p:cNvSpPr>
            <a:spLocks noGrp="1"/>
          </p:cNvSpPr>
          <p:nvPr>
            <p:ph type="dt" sz="half" idx="10"/>
          </p:nvPr>
        </p:nvSpPr>
        <p:spPr/>
        <p:txBody>
          <a:bodyPr/>
          <a:lstStyle/>
          <a:p>
            <a:fld id="{B8B17286-EFB6-4C06-B9C1-CBC34D15DC50}" type="datetimeFigureOut">
              <a:rPr lang="el-GR" smtClean="0"/>
              <a:t>29/12/2021</a:t>
            </a:fld>
            <a:endParaRPr lang="el-GR"/>
          </a:p>
        </p:txBody>
      </p:sp>
      <p:sp>
        <p:nvSpPr>
          <p:cNvPr id="15" name="Slide Number Placeholder 14"/>
          <p:cNvSpPr>
            <a:spLocks noGrp="1"/>
          </p:cNvSpPr>
          <p:nvPr>
            <p:ph type="sldNum" sz="quarter" idx="11"/>
          </p:nvPr>
        </p:nvSpPr>
        <p:spPr/>
        <p:txBody>
          <a:bodyPr/>
          <a:lstStyle/>
          <a:p>
            <a:fld id="{E5BADA1A-0680-4D84-A71D-D69F470AABFC}" type="slidenum">
              <a:rPr lang="el-GR" smtClean="0"/>
              <a:t>‹#›</a:t>
            </a:fld>
            <a:endParaRPr lang="el-GR"/>
          </a:p>
        </p:txBody>
      </p:sp>
      <p:sp>
        <p:nvSpPr>
          <p:cNvPr id="16" name="Footer Placeholder 15"/>
          <p:cNvSpPr>
            <a:spLocks noGrp="1"/>
          </p:cNvSpPr>
          <p:nvPr>
            <p:ph type="ftr" sz="quarter" idx="12"/>
          </p:nvPr>
        </p:nvSpPr>
        <p:spPr/>
        <p:txBody>
          <a:bodyPr/>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12" name="Date Placeholder 11"/>
          <p:cNvSpPr>
            <a:spLocks noGrp="1"/>
          </p:cNvSpPr>
          <p:nvPr>
            <p:ph type="dt" sz="half" idx="10"/>
          </p:nvPr>
        </p:nvSpPr>
        <p:spPr/>
        <p:txBody>
          <a:bodyPr/>
          <a:lstStyle/>
          <a:p>
            <a:fld id="{B8B17286-EFB6-4C06-B9C1-CBC34D15DC50}" type="datetimeFigureOut">
              <a:rPr lang="el-GR" smtClean="0"/>
              <a:t>29/12/2021</a:t>
            </a:fld>
            <a:endParaRPr lang="el-GR"/>
          </a:p>
        </p:txBody>
      </p:sp>
      <p:sp>
        <p:nvSpPr>
          <p:cNvPr id="13" name="Slide Number Placeholder 12"/>
          <p:cNvSpPr>
            <a:spLocks noGrp="1"/>
          </p:cNvSpPr>
          <p:nvPr>
            <p:ph type="sldNum" sz="quarter" idx="11"/>
          </p:nvPr>
        </p:nvSpPr>
        <p:spPr/>
        <p:txBody>
          <a:bodyPr/>
          <a:lstStyle/>
          <a:p>
            <a:fld id="{E5BADA1A-0680-4D84-A71D-D69F470AABFC}" type="slidenum">
              <a:rPr lang="el-GR" smtClean="0"/>
              <a:t>‹#›</a:t>
            </a:fld>
            <a:endParaRPr lang="el-GR"/>
          </a:p>
        </p:txBody>
      </p:sp>
      <p:sp>
        <p:nvSpPr>
          <p:cNvPr id="14" name="Footer Placeholder 13"/>
          <p:cNvSpPr>
            <a:spLocks noGrp="1"/>
          </p:cNvSpPr>
          <p:nvPr>
            <p:ph type="ftr" sz="quarter" idx="12"/>
          </p:nvPr>
        </p:nvSpPr>
        <p:spPr/>
        <p:txBody>
          <a:bodyPr/>
          <a:lstStyle/>
          <a:p>
            <a:endParaRPr lang="el-G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l-GR"/>
              <a:t>Στυλ κύριου τίτλου</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8B17286-EFB6-4C06-B9C1-CBC34D15DC50}" type="datetimeFigureOut">
              <a:rPr lang="el-GR" smtClean="0"/>
              <a:t>29/12/2021</a:t>
            </a:fld>
            <a:endParaRPr lang="el-GR"/>
          </a:p>
        </p:txBody>
      </p:sp>
      <p:sp>
        <p:nvSpPr>
          <p:cNvPr id="9" name="Slide Number Placeholder 8"/>
          <p:cNvSpPr>
            <a:spLocks noGrp="1"/>
          </p:cNvSpPr>
          <p:nvPr>
            <p:ph type="sldNum" sz="quarter" idx="11"/>
          </p:nvPr>
        </p:nvSpPr>
        <p:spPr/>
        <p:txBody>
          <a:bodyPr/>
          <a:lstStyle/>
          <a:p>
            <a:fld id="{E5BADA1A-0680-4D84-A71D-D69F470AABFC}"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
        <p:nvSpPr>
          <p:cNvPr id="11" name="Title 10"/>
          <p:cNvSpPr>
            <a:spLocks noGrp="1"/>
          </p:cNvSpPr>
          <p:nvPr>
            <p:ph type="title"/>
          </p:nvPr>
        </p:nvSpPr>
        <p:spPr/>
        <p:txBody>
          <a:bodyPr/>
          <a:lstStyle/>
          <a:p>
            <a:r>
              <a:rPr lang="el-GR"/>
              <a:t>Στυλ κύριου τίτλου</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l-GR"/>
              <a:t>Στυλ κύριου τίτλου</a:t>
            </a:r>
            <a:endParaRPr lang="en-US" dirty="0"/>
          </a:p>
        </p:txBody>
      </p:sp>
      <p:sp>
        <p:nvSpPr>
          <p:cNvPr id="14" name="Date Placeholder 13"/>
          <p:cNvSpPr>
            <a:spLocks noGrp="1"/>
          </p:cNvSpPr>
          <p:nvPr>
            <p:ph type="dt" sz="half" idx="10"/>
          </p:nvPr>
        </p:nvSpPr>
        <p:spPr/>
        <p:txBody>
          <a:bodyPr/>
          <a:lstStyle/>
          <a:p>
            <a:fld id="{B8B17286-EFB6-4C06-B9C1-CBC34D15DC50}" type="datetimeFigureOut">
              <a:rPr lang="el-GR" smtClean="0"/>
              <a:t>29/12/2021</a:t>
            </a:fld>
            <a:endParaRPr lang="el-GR"/>
          </a:p>
        </p:txBody>
      </p:sp>
      <p:sp>
        <p:nvSpPr>
          <p:cNvPr id="15" name="Slide Number Placeholder 14"/>
          <p:cNvSpPr>
            <a:spLocks noGrp="1"/>
          </p:cNvSpPr>
          <p:nvPr>
            <p:ph type="sldNum" sz="quarter" idx="11"/>
          </p:nvPr>
        </p:nvSpPr>
        <p:spPr/>
        <p:txBody>
          <a:bodyPr/>
          <a:lstStyle/>
          <a:p>
            <a:fld id="{E5BADA1A-0680-4D84-A71D-D69F470AABFC}" type="slidenum">
              <a:rPr lang="el-GR" smtClean="0"/>
              <a:t>‹#›</a:t>
            </a:fld>
            <a:endParaRPr lang="el-GR"/>
          </a:p>
        </p:txBody>
      </p:sp>
      <p:sp>
        <p:nvSpPr>
          <p:cNvPr id="16" name="Footer Placeholder 15"/>
          <p:cNvSpPr>
            <a:spLocks noGrp="1"/>
          </p:cNvSpPr>
          <p:nvPr>
            <p:ph type="ftr" sz="quarter" idx="12"/>
          </p:nvPr>
        </p:nvSpPr>
        <p:spPr/>
        <p:txBody>
          <a:bodyPr/>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a:p>
        </p:txBody>
      </p:sp>
      <p:sp>
        <p:nvSpPr>
          <p:cNvPr id="7" name="Date Placeholder 6"/>
          <p:cNvSpPr>
            <a:spLocks noGrp="1"/>
          </p:cNvSpPr>
          <p:nvPr>
            <p:ph type="dt" sz="half" idx="10"/>
          </p:nvPr>
        </p:nvSpPr>
        <p:spPr/>
        <p:txBody>
          <a:bodyPr/>
          <a:lstStyle/>
          <a:p>
            <a:fld id="{B8B17286-EFB6-4C06-B9C1-CBC34D15DC50}" type="datetimeFigureOut">
              <a:rPr lang="el-GR" smtClean="0"/>
              <a:t>29/12/2021</a:t>
            </a:fld>
            <a:endParaRPr lang="el-GR"/>
          </a:p>
        </p:txBody>
      </p:sp>
      <p:sp>
        <p:nvSpPr>
          <p:cNvPr id="8" name="Slide Number Placeholder 7"/>
          <p:cNvSpPr>
            <a:spLocks noGrp="1"/>
          </p:cNvSpPr>
          <p:nvPr>
            <p:ph type="sldNum" sz="quarter" idx="11"/>
          </p:nvPr>
        </p:nvSpPr>
        <p:spPr/>
        <p:txBody>
          <a:bodyPr/>
          <a:lstStyle/>
          <a:p>
            <a:fld id="{E5BADA1A-0680-4D84-A71D-D69F470AABFC}"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8B17286-EFB6-4C06-B9C1-CBC34D15DC50}" type="datetimeFigureOut">
              <a:rPr lang="el-GR" smtClean="0"/>
              <a:t>29/12/2021</a:t>
            </a:fld>
            <a:endParaRPr lang="el-GR"/>
          </a:p>
        </p:txBody>
      </p:sp>
      <p:sp>
        <p:nvSpPr>
          <p:cNvPr id="6" name="Slide Number Placeholder 5"/>
          <p:cNvSpPr>
            <a:spLocks noGrp="1"/>
          </p:cNvSpPr>
          <p:nvPr>
            <p:ph type="sldNum" sz="quarter" idx="11"/>
          </p:nvPr>
        </p:nvSpPr>
        <p:spPr/>
        <p:txBody>
          <a:bodyPr/>
          <a:lstStyle/>
          <a:p>
            <a:fld id="{E5BADA1A-0680-4D84-A71D-D69F470AABFC}" type="slidenum">
              <a:rPr lang="el-GR" smtClean="0"/>
              <a:t>‹#›</a:t>
            </a:fld>
            <a:endParaRPr lang="el-GR"/>
          </a:p>
        </p:txBody>
      </p:sp>
      <p:sp>
        <p:nvSpPr>
          <p:cNvPr id="7" name="Footer Placeholder 6"/>
          <p:cNvSpPr>
            <a:spLocks noGrp="1"/>
          </p:cNvSpPr>
          <p:nvPr>
            <p:ph type="ftr" sz="quarter" idx="12"/>
          </p:nvPr>
        </p:nvSpPr>
        <p:spPr/>
        <p:txBody>
          <a:bodyPr/>
          <a:lstStyle/>
          <a:p>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15" name="Date Placeholder 14"/>
          <p:cNvSpPr>
            <a:spLocks noGrp="1"/>
          </p:cNvSpPr>
          <p:nvPr>
            <p:ph type="dt" sz="half" idx="10"/>
          </p:nvPr>
        </p:nvSpPr>
        <p:spPr/>
        <p:txBody>
          <a:bodyPr/>
          <a:lstStyle/>
          <a:p>
            <a:fld id="{B8B17286-EFB6-4C06-B9C1-CBC34D15DC50}" type="datetimeFigureOut">
              <a:rPr lang="el-GR" smtClean="0"/>
              <a:t>29/12/2021</a:t>
            </a:fld>
            <a:endParaRPr lang="el-GR"/>
          </a:p>
        </p:txBody>
      </p:sp>
      <p:sp>
        <p:nvSpPr>
          <p:cNvPr id="16" name="Slide Number Placeholder 15"/>
          <p:cNvSpPr>
            <a:spLocks noGrp="1"/>
          </p:cNvSpPr>
          <p:nvPr>
            <p:ph type="sldNum" sz="quarter" idx="11"/>
          </p:nvPr>
        </p:nvSpPr>
        <p:spPr/>
        <p:txBody>
          <a:bodyPr/>
          <a:lstStyle/>
          <a:p>
            <a:fld id="{E5BADA1A-0680-4D84-A71D-D69F470AABFC}"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
        <p:nvSpPr>
          <p:cNvPr id="18" name="Title 17"/>
          <p:cNvSpPr>
            <a:spLocks noGrp="1"/>
          </p:cNvSpPr>
          <p:nvPr>
            <p:ph type="title"/>
          </p:nvPr>
        </p:nvSpPr>
        <p:spPr/>
        <p:txBody>
          <a:bodyPr/>
          <a:lstStyle/>
          <a:p>
            <a:r>
              <a:rPr lang="el-GR"/>
              <a:t>Στυλ κύριου τίτλου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l-GR"/>
              <a:t>Στυλ κύριου τίτλου</a:t>
            </a:r>
            <a:endParaRPr lang="en-US"/>
          </a:p>
        </p:txBody>
      </p:sp>
      <p:sp>
        <p:nvSpPr>
          <p:cNvPr id="13" name="Date Placeholder 12"/>
          <p:cNvSpPr>
            <a:spLocks noGrp="1"/>
          </p:cNvSpPr>
          <p:nvPr>
            <p:ph type="dt" sz="half" idx="10"/>
          </p:nvPr>
        </p:nvSpPr>
        <p:spPr/>
        <p:txBody>
          <a:bodyPr/>
          <a:lstStyle/>
          <a:p>
            <a:fld id="{B8B17286-EFB6-4C06-B9C1-CBC34D15DC50}" type="datetimeFigureOut">
              <a:rPr lang="el-GR" smtClean="0"/>
              <a:t>29/12/2021</a:t>
            </a:fld>
            <a:endParaRPr lang="el-GR"/>
          </a:p>
        </p:txBody>
      </p:sp>
      <p:sp>
        <p:nvSpPr>
          <p:cNvPr id="14" name="Slide Number Placeholder 13"/>
          <p:cNvSpPr>
            <a:spLocks noGrp="1"/>
          </p:cNvSpPr>
          <p:nvPr>
            <p:ph type="sldNum" sz="quarter" idx="11"/>
          </p:nvPr>
        </p:nvSpPr>
        <p:spPr/>
        <p:txBody>
          <a:bodyPr/>
          <a:lstStyle/>
          <a:p>
            <a:fld id="{E5BADA1A-0680-4D84-A71D-D69F470AABFC}" type="slidenum">
              <a:rPr lang="el-GR" smtClean="0"/>
              <a:t>‹#›</a:t>
            </a:fld>
            <a:endParaRPr lang="el-GR"/>
          </a:p>
        </p:txBody>
      </p:sp>
      <p:sp>
        <p:nvSpPr>
          <p:cNvPr id="15" name="Footer Placeholder 14"/>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l-GR"/>
              <a:t>Στυλ κύριου τίτλου</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8B17286-EFB6-4C06-B9C1-CBC34D15DC50}" type="datetimeFigureOut">
              <a:rPr lang="el-GR" smtClean="0"/>
              <a:t>29/12/2021</a:t>
            </a:fld>
            <a:endParaRPr lang="el-G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l-G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E5BADA1A-0680-4D84-A71D-D69F470AABFC}"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ygeia.gr/%CE%BF%CF%83%CF%84%CE%B5%CE%BF%CE%B1%CF%81%CE%B8%CF%81%CE%AF%CF%84%CE%B9%CE%B4%CE%B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9144000" cy="1556792"/>
          </a:xfrm>
        </p:spPr>
        <p:txBody>
          <a:bodyPr/>
          <a:lstStyle/>
          <a:p>
            <a:r>
              <a:rPr lang="el-GR" dirty="0"/>
              <a:t>ΟΣΤΕΟΑΘΡΙΤΙΔΑ</a:t>
            </a:r>
          </a:p>
        </p:txBody>
      </p:sp>
      <p:sp>
        <p:nvSpPr>
          <p:cNvPr id="3" name="Υπότιτλος 2"/>
          <p:cNvSpPr>
            <a:spLocks noGrp="1"/>
          </p:cNvSpPr>
          <p:nvPr>
            <p:ph type="subTitle" idx="1"/>
          </p:nvPr>
        </p:nvSpPr>
        <p:spPr/>
        <p:txBody>
          <a:bodyPr/>
          <a:lstStyle/>
          <a:p>
            <a:endParaRPr lang="el-G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 y="1628800"/>
            <a:ext cx="9181688" cy="6633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322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627784" y="685801"/>
            <a:ext cx="6336704" cy="6127575"/>
          </a:xfrm>
        </p:spPr>
        <p:style>
          <a:lnRef idx="2">
            <a:schemeClr val="dk1"/>
          </a:lnRef>
          <a:fillRef idx="1">
            <a:schemeClr val="lt1"/>
          </a:fillRef>
          <a:effectRef idx="0">
            <a:schemeClr val="dk1"/>
          </a:effectRef>
          <a:fontRef idx="minor">
            <a:schemeClr val="dk1"/>
          </a:fontRef>
        </p:style>
        <p:txBody>
          <a:bodyPr>
            <a:normAutofit/>
          </a:bodyPr>
          <a:lstStyle/>
          <a:p>
            <a:pPr marL="18288" indent="0">
              <a:buNone/>
            </a:pPr>
            <a:r>
              <a:rPr lang="el-GR" dirty="0"/>
              <a:t>Η οστεοαρθρίτιδα είναι πάθηση που επηρεάζει τις αρθρώσεις, προκαλώντας πόνο και δυσκαμψία. Είναι η πιο κοινή μορφή αρθρίτιδας και εκδηλώνεται σε άτομα σε όλον τον κόσμο. Είναι γνωστή και ως εκφυλιστική αρθροπάθεια. </a:t>
            </a:r>
            <a:r>
              <a:rPr lang="el-GR"/>
              <a:t>Αποτελεί </a:t>
            </a:r>
            <a:r>
              <a:rPr lang="el-GR" dirty="0"/>
              <a:t>ένα σύνολο μηχανικών ανωμαλιών που οδηγούν στον εκφυλισμό της άρθρωσης, επηρεάζοντας κυρίως τον αρθρικό χόνδρο και το υποχόνδριο οστό.</a:t>
            </a:r>
          </a:p>
          <a:p>
            <a:pPr marL="18288" indent="0">
              <a:buNone/>
            </a:pPr>
            <a:endParaRPr lang="el-GR" dirty="0"/>
          </a:p>
          <a:p>
            <a:pPr marL="18288" indent="0">
              <a:buNone/>
            </a:pPr>
            <a:endParaRPr lang="el-GR" dirty="0"/>
          </a:p>
        </p:txBody>
      </p:sp>
      <p:sp>
        <p:nvSpPr>
          <p:cNvPr id="2" name="Τίτλος 1"/>
          <p:cNvSpPr>
            <a:spLocks noGrp="1"/>
          </p:cNvSpPr>
          <p:nvPr>
            <p:ph type="title"/>
          </p:nvPr>
        </p:nvSpPr>
        <p:spPr>
          <a:xfrm>
            <a:off x="54864" y="3456"/>
            <a:ext cx="2736304" cy="1440160"/>
          </a:xfrm>
        </p:spPr>
        <p:txBody>
          <a:bodyPr/>
          <a:lstStyle/>
          <a:p>
            <a:r>
              <a:rPr lang="el-GR" dirty="0"/>
              <a:t>Ορισμός</a:t>
            </a:r>
          </a:p>
        </p:txBody>
      </p:sp>
    </p:spTree>
    <p:extLst>
      <p:ext uri="{BB962C8B-B14F-4D97-AF65-F5344CB8AC3E}">
        <p14:creationId xmlns:p14="http://schemas.microsoft.com/office/powerpoint/2010/main" val="3216741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635896" y="116632"/>
            <a:ext cx="5400600" cy="6696744"/>
          </a:xfrm>
        </p:spPr>
        <p:txBody>
          <a:bodyPr>
            <a:normAutofit/>
          </a:bodyPr>
          <a:lstStyle/>
          <a:p>
            <a:r>
              <a:rPr lang="el-GR" dirty="0">
                <a:effectLst/>
              </a:rPr>
              <a:t>Ο καθένας μπορεί να νοσήσει από οστεοαρθρίτιδα, ωστόσο ο κίνδυνος αυξάνεται για:</a:t>
            </a:r>
          </a:p>
          <a:p>
            <a:r>
              <a:rPr lang="el-GR" dirty="0">
                <a:effectLst/>
              </a:rPr>
              <a:t>Άτομα άνω των 45</a:t>
            </a:r>
          </a:p>
          <a:p>
            <a:r>
              <a:rPr lang="el-GR" dirty="0">
                <a:effectLst/>
              </a:rPr>
              <a:t>Υπέρβαρα άτομα</a:t>
            </a:r>
          </a:p>
          <a:p>
            <a:r>
              <a:rPr lang="el-GR" dirty="0">
                <a:effectLst/>
              </a:rPr>
              <a:t>Γυναίκες</a:t>
            </a:r>
          </a:p>
          <a:p>
            <a:r>
              <a:rPr lang="el-GR" dirty="0">
                <a:effectLst/>
              </a:rPr>
              <a:t>Άτομα που είχαν προσβληθεί οι γονείς τους</a:t>
            </a:r>
          </a:p>
          <a:p>
            <a:r>
              <a:rPr lang="el-GR" dirty="0">
                <a:effectLst/>
              </a:rPr>
              <a:t>Άτομα που είχαν υποστεί τραυματισμό σε άρθρωση στο παρελθόν</a:t>
            </a:r>
          </a:p>
          <a:p>
            <a:r>
              <a:rPr lang="el-GR" dirty="0">
                <a:effectLst/>
              </a:rPr>
              <a:t>Άτομα που είχαν υποστεί βλάβη σε αρθρώσεις από άλλη ασθένεια (π.χ. ουρική ή ρευματοειδής αρθρίτιδα).</a:t>
            </a:r>
          </a:p>
          <a:p>
            <a:endParaRPr lang="el-GR" dirty="0"/>
          </a:p>
        </p:txBody>
      </p:sp>
      <p:sp>
        <p:nvSpPr>
          <p:cNvPr id="3" name="Τίτλος 2"/>
          <p:cNvSpPr>
            <a:spLocks noGrp="1"/>
          </p:cNvSpPr>
          <p:nvPr>
            <p:ph type="title"/>
          </p:nvPr>
        </p:nvSpPr>
        <p:spPr>
          <a:xfrm>
            <a:off x="251520" y="-1755576"/>
            <a:ext cx="3312368" cy="5112568"/>
          </a:xfrm>
        </p:spPr>
        <p:txBody>
          <a:bodyPr/>
          <a:lstStyle/>
          <a:p>
            <a:r>
              <a:rPr lang="el-GR"/>
              <a:t>Αίτια</a:t>
            </a:r>
            <a:endParaRPr lang="el-GR" dirty="0"/>
          </a:p>
        </p:txBody>
      </p:sp>
    </p:spTree>
    <p:extLst>
      <p:ext uri="{BB962C8B-B14F-4D97-AF65-F5344CB8AC3E}">
        <p14:creationId xmlns:p14="http://schemas.microsoft.com/office/powerpoint/2010/main" val="142141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364088" y="1196752"/>
            <a:ext cx="3528392" cy="4320480"/>
          </a:xfrm>
        </p:spPr>
        <p:txBody>
          <a:bodyPr>
            <a:normAutofit fontScale="92500" lnSpcReduction="20000"/>
          </a:bodyPr>
          <a:lstStyle/>
          <a:p>
            <a:pPr marL="18288" indent="0">
              <a:buNone/>
            </a:pPr>
            <a:r>
              <a:rPr lang="el-GR" dirty="0"/>
              <a:t>1)ΠΟΝΟΣ (ειδικά κατά τη κίνηση της άρθρωσης)</a:t>
            </a:r>
          </a:p>
          <a:p>
            <a:pPr marL="18288" indent="0">
              <a:buNone/>
            </a:pPr>
            <a:r>
              <a:rPr lang="el-GR" dirty="0"/>
              <a:t>2)ΔΥΣΚΑΜΨΙΑ( ειδικά μετά από ανάπαυση ωστόσο περνά μετά από ολιγόλεπτη κίνηση)</a:t>
            </a:r>
          </a:p>
          <a:p>
            <a:pPr marL="18288" indent="0">
              <a:buNone/>
            </a:pPr>
            <a:r>
              <a:rPr lang="el-GR" dirty="0"/>
              <a:t>3)ΤΡΙΓΜΟ κατά την κίνηση της άρθρωσης</a:t>
            </a:r>
          </a:p>
          <a:p>
            <a:pPr marL="18288" indent="0">
              <a:buNone/>
            </a:pPr>
            <a:r>
              <a:rPr lang="el-GR" dirty="0"/>
              <a:t>4)ΣΚΛΗΡΟ ΟΙΔΗΜΑ (που προκαλείται από τα οστεόφυτα)</a:t>
            </a:r>
          </a:p>
          <a:p>
            <a:pPr marL="18288" indent="0">
              <a:buNone/>
            </a:pPr>
            <a:r>
              <a:rPr lang="el-GR"/>
              <a:t>5)ΖΥΜΩΔΕΣ </a:t>
            </a:r>
            <a:r>
              <a:rPr lang="el-GR" dirty="0"/>
              <a:t>ΟΙΔΗΜΑ (που προκαλείται από την συσσώρευση  υγρού στην άρθρωση)</a:t>
            </a:r>
            <a:br>
              <a:rPr lang="el-GR"/>
            </a:br>
            <a:r>
              <a:rPr lang="el-GR"/>
              <a:t>6)</a:t>
            </a:r>
            <a:r>
              <a:rPr lang="el-GR">
                <a:effectLst/>
              </a:rPr>
              <a:t>Παραμόρφωση </a:t>
            </a:r>
            <a:r>
              <a:rPr lang="el-GR" dirty="0">
                <a:effectLst/>
              </a:rPr>
              <a:t>και</a:t>
            </a:r>
          </a:p>
          <a:p>
            <a:pPr marL="18288" indent="0">
              <a:buNone/>
            </a:pPr>
            <a:r>
              <a:rPr lang="el-GR" dirty="0">
                <a:effectLst/>
              </a:rPr>
              <a:t>αστάθεια της άρθρωσης.</a:t>
            </a:r>
          </a:p>
          <a:p>
            <a:pPr marL="18288" indent="0">
              <a:buNone/>
            </a:pPr>
            <a:endParaRPr lang="el-GR" dirty="0"/>
          </a:p>
          <a:p>
            <a:pPr marL="18288" indent="0">
              <a:buNone/>
            </a:pPr>
            <a:endParaRPr lang="el-GR" dirty="0"/>
          </a:p>
        </p:txBody>
      </p:sp>
      <p:sp>
        <p:nvSpPr>
          <p:cNvPr id="3" name="Τίτλος 2"/>
          <p:cNvSpPr>
            <a:spLocks noGrp="1"/>
          </p:cNvSpPr>
          <p:nvPr>
            <p:ph type="title"/>
          </p:nvPr>
        </p:nvSpPr>
        <p:spPr>
          <a:xfrm>
            <a:off x="107504" y="116632"/>
            <a:ext cx="5112568" cy="1944216"/>
          </a:xfrm>
        </p:spPr>
        <p:txBody>
          <a:bodyPr/>
          <a:lstStyle/>
          <a:p>
            <a:r>
              <a:rPr lang="el-GR" dirty="0"/>
              <a:t>Συμπτώματα</a:t>
            </a:r>
          </a:p>
        </p:txBody>
      </p:sp>
    </p:spTree>
    <p:extLst>
      <p:ext uri="{BB962C8B-B14F-4D97-AF65-F5344CB8AC3E}">
        <p14:creationId xmlns:p14="http://schemas.microsoft.com/office/powerpoint/2010/main" val="23273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Θέση περιεχομένου 6"/>
          <p:cNvSpPr>
            <a:spLocks noGrp="1"/>
          </p:cNvSpPr>
          <p:nvPr>
            <p:ph idx="1"/>
          </p:nvPr>
        </p:nvSpPr>
        <p:spPr/>
        <p:txBody>
          <a:bodyPr/>
          <a:lstStyle/>
          <a:p>
            <a:endParaRPr lang="el-GR"/>
          </a:p>
        </p:txBody>
      </p:sp>
      <p:sp>
        <p:nvSpPr>
          <p:cNvPr id="6" name="Τίτλος 5"/>
          <p:cNvSpPr>
            <a:spLocks noGrp="1"/>
          </p:cNvSpPr>
          <p:nvPr>
            <p:ph type="title"/>
          </p:nvPr>
        </p:nvSpPr>
        <p:spPr>
          <a:xfrm>
            <a:off x="539552" y="0"/>
            <a:ext cx="7543800" cy="914400"/>
          </a:xfrm>
        </p:spPr>
        <p:txBody>
          <a:bodyPr/>
          <a:lstStyle/>
          <a:p>
            <a:endParaRPr lang="el-GR"/>
          </a:p>
        </p:txBody>
      </p:sp>
      <p:pic>
        <p:nvPicPr>
          <p:cNvPr id="1026" name="Picture 2" descr="osteoarthritida-gonatos osteoarthritida gonat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969014"/>
            <a:ext cx="4320480" cy="253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753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644008" y="9168"/>
            <a:ext cx="4392488" cy="6732200"/>
          </a:xfrm>
        </p:spPr>
        <p:txBody>
          <a:bodyPr>
            <a:normAutofit fontScale="85000" lnSpcReduction="20000"/>
          </a:bodyPr>
          <a:lstStyle/>
          <a:p>
            <a:r>
              <a:rPr lang="el-GR" dirty="0">
                <a:effectLst/>
              </a:rPr>
              <a:t>Τα αναλγητικά ανακουφίζουν τον πόνο και τη δυσκαμψία, αλλά δεν επηρεάζουν την αρθρίτιδα και δεν αποκαθιστούν τη βλάβη στις αρθρώσεις.</a:t>
            </a:r>
            <a:br>
              <a:rPr lang="el-GR" dirty="0"/>
            </a:br>
            <a:r>
              <a:rPr lang="el-GR" dirty="0">
                <a:effectLst/>
              </a:rPr>
              <a:t>Η θερμότητα ή το κρύο ορισμένες φορές προσφέρουν ανακούφιση από τον πόνο και τη δυσκαμψία στις αρθρώσεις.</a:t>
            </a:r>
          </a:p>
          <a:p>
            <a:r>
              <a:rPr lang="el-GR" dirty="0">
                <a:effectLst/>
              </a:rPr>
              <a:t>Οι λάμπες θερμότητας είναι αρκετά δημοφιλείς, αλλά οι θερμοφόρες ή τα θερμαινόμενα μαξιλαράκια (πωλούνται σε φαρμακεία) είναι εξίσου αποτελεσματικά.</a:t>
            </a:r>
          </a:p>
          <a:p>
            <a:r>
              <a:rPr lang="el-GR" dirty="0">
                <a:effectLst/>
              </a:rPr>
              <a:t>Ανακούφιση από τον πόνο προσφέρουν και οι </a:t>
            </a:r>
            <a:r>
              <a:rPr lang="el-GR" dirty="0" err="1">
                <a:effectLst/>
              </a:rPr>
              <a:t>παγοκύστες</a:t>
            </a:r>
            <a:r>
              <a:rPr lang="el-GR" dirty="0">
                <a:effectLst/>
              </a:rPr>
              <a:t>.</a:t>
            </a:r>
          </a:p>
          <a:p>
            <a:r>
              <a:rPr lang="el-GR" dirty="0">
                <a:effectLst/>
              </a:rPr>
              <a:t>Οι ζεστές ή οι κρύες κομπρέσες δεν πρέπει να έρχονται σε απευθείας επαφή με το δέρμα.</a:t>
            </a:r>
          </a:p>
          <a:p>
            <a:r>
              <a:rPr lang="el-GR" dirty="0">
                <a:effectLst/>
              </a:rPr>
              <a:t>Η χειρουργική αντιμετώπιση (περιλαμβάνει την αντικατάσταση άρθρωσης). Συστήνεται σε περίπτωση πολύ έντονου πόνου όλη την ημέρα, ο οποίος δεν υποχωρεί με τη θεραπεία που προαναφέρθηκε, ή σε έντονα προβλήματα κινητικότητας.</a:t>
            </a:r>
            <a:br>
              <a:rPr lang="el-GR" dirty="0"/>
            </a:br>
            <a:br>
              <a:rPr lang="el-GR" dirty="0"/>
            </a:br>
            <a:endParaRPr lang="el-GR" dirty="0"/>
          </a:p>
        </p:txBody>
      </p:sp>
      <p:sp>
        <p:nvSpPr>
          <p:cNvPr id="3" name="Τίτλος 2"/>
          <p:cNvSpPr>
            <a:spLocks noGrp="1"/>
          </p:cNvSpPr>
          <p:nvPr>
            <p:ph type="title"/>
          </p:nvPr>
        </p:nvSpPr>
        <p:spPr>
          <a:xfrm>
            <a:off x="251520" y="1916832"/>
            <a:ext cx="4375448" cy="648072"/>
          </a:xfrm>
        </p:spPr>
        <p:txBody>
          <a:bodyPr/>
          <a:lstStyle/>
          <a:p>
            <a:r>
              <a:rPr lang="el-GR" dirty="0"/>
              <a:t>Αντιμετώπιση</a:t>
            </a:r>
          </a:p>
        </p:txBody>
      </p:sp>
    </p:spTree>
    <p:extLst>
      <p:ext uri="{BB962C8B-B14F-4D97-AF65-F5344CB8AC3E}">
        <p14:creationId xmlns:p14="http://schemas.microsoft.com/office/powerpoint/2010/main" val="37336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915816" y="116632"/>
            <a:ext cx="6096000" cy="6624736"/>
          </a:xfrm>
        </p:spPr>
        <p:txBody>
          <a:bodyPr>
            <a:normAutofit fontScale="92500" lnSpcReduction="10000"/>
          </a:bodyPr>
          <a:lstStyle/>
          <a:p>
            <a:br>
              <a:rPr lang="el-GR" dirty="0"/>
            </a:br>
            <a:r>
              <a:rPr lang="el-GR" dirty="0">
                <a:effectLst/>
              </a:rPr>
              <a:t>Ο φυσικοθεραπευτής θα παράσχει συμβουλές και θα εκπαιδεύσει τον ασθενή σχετικά με τη  διαχείριση του πόνου αλλά και του νοσήματος γενικότερα. Μπορεί να βοηθήσει με ποικίλους τρόπους και μεθόδους, στην βελτίωση του εύρους κίνησης,  στην ενδυνάμωση των μυών και στην επανεκπαίδευση της βάδισης.  Είναι  ο ειδικός της άσκησης ο οποίος θα συντάξει ένα εξατομικευμένο πρόγραμμα θεραπευτικής άσκησης και θα εκπαιδεύσει τον ασθενή σε αυτό.  Ένα </a:t>
            </a:r>
            <a:r>
              <a:rPr lang="el-GR" dirty="0" err="1">
                <a:effectLst/>
              </a:rPr>
              <a:t>ασκησιολόγιο</a:t>
            </a:r>
            <a:r>
              <a:rPr lang="el-GR" dirty="0">
                <a:effectLst/>
              </a:rPr>
              <a:t> θα πρέπει να συνδυάζει δύναμη, αντοχή, συντονισμό, ισορροπία και λειτουργικές ασκήσεις. Η εξέλιξη στα προγράμματα γίνεται σε διάρκεια, ένταση και πολυπλοκότητα, σύμφωνα πάντα με τις ανάγκες, τις ικανότητες και τις επιθυμίες του καθένα. Το πρόγραμμα αυτό θα πρέπει να επιβλέπεται από τον φυσικοθεραπευτή, ώστε να είναι κατάλληλο για τον κάθε ασθενή σύμφωνα με την πάθηση και τα ελλείμματά του.  Ανά τακτά διαστήματα ο φυσιοθεραπευτής θα πρέπει να επαναξιολογεί, να καθοδηγεί και να κάνει αλλαγές όποτε κρίνεται απαραίτητο.</a:t>
            </a:r>
            <a:endParaRPr lang="el-GR" dirty="0"/>
          </a:p>
        </p:txBody>
      </p:sp>
      <p:sp>
        <p:nvSpPr>
          <p:cNvPr id="3" name="Τίτλος 2"/>
          <p:cNvSpPr>
            <a:spLocks noGrp="1"/>
          </p:cNvSpPr>
          <p:nvPr>
            <p:ph type="title"/>
          </p:nvPr>
        </p:nvSpPr>
        <p:spPr>
          <a:xfrm>
            <a:off x="0" y="0"/>
            <a:ext cx="2843808" cy="2520280"/>
          </a:xfrm>
        </p:spPr>
        <p:txBody>
          <a:bodyPr/>
          <a:lstStyle/>
          <a:p>
            <a:r>
              <a:rPr lang="el-GR" sz="2000" dirty="0"/>
              <a:t>Ο </a:t>
            </a:r>
            <a:r>
              <a:rPr lang="el-GR" sz="2000" dirty="0" err="1"/>
              <a:t>ρολος</a:t>
            </a:r>
            <a:r>
              <a:rPr lang="el-GR" sz="2000" dirty="0"/>
              <a:t> του φυσικοθεραπευτή</a:t>
            </a:r>
          </a:p>
        </p:txBody>
      </p:sp>
    </p:spTree>
    <p:extLst>
      <p:ext uri="{BB962C8B-B14F-4D97-AF65-F5344CB8AC3E}">
        <p14:creationId xmlns:p14="http://schemas.microsoft.com/office/powerpoint/2010/main" val="67295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11560" y="620688"/>
            <a:ext cx="7546032" cy="4320480"/>
          </a:xfrm>
        </p:spPr>
        <p:txBody>
          <a:bodyPr>
            <a:normAutofit/>
          </a:bodyPr>
          <a:lstStyle/>
          <a:p>
            <a:pPr marL="18288" indent="0">
              <a:buNone/>
            </a:pPr>
            <a:endParaRPr lang="el-GR" b="1" dirty="0">
              <a:effectLst/>
            </a:endParaRPr>
          </a:p>
          <a:p>
            <a:br>
              <a:rPr lang="el-GR" dirty="0"/>
            </a:br>
            <a:br>
              <a:rPr lang="el-GR" dirty="0"/>
            </a:br>
            <a:r>
              <a:rPr lang="el-GR" dirty="0">
                <a:effectLst/>
              </a:rPr>
              <a:t>Ξ Ξ·Ξ³Ξ�: </a:t>
            </a:r>
            <a:r>
              <a:rPr lang="el-GR" dirty="0">
                <a:effectLst/>
                <a:hlinkClick r:id="rId2"/>
              </a:rPr>
              <a:t>https://www.hygeia.gr/%CE%BF%CF%83%CF%84%CE%B5%CE%BF%CE%B1%CF%81%CE%B8%CF%81%CE%AF%CF%84%CE%B9%CE%B4%CE%B1/</a:t>
            </a:r>
            <a:r>
              <a:rPr lang="el-GR" dirty="0">
                <a:effectLst/>
              </a:rPr>
              <a:t> </a:t>
            </a:r>
          </a:p>
          <a:p>
            <a:pPr marL="18288" indent="0">
              <a:buNone/>
            </a:pPr>
            <a:br>
              <a:rPr lang="el-GR" dirty="0"/>
            </a:br>
            <a:br>
              <a:rPr lang="el-GR" dirty="0"/>
            </a:br>
            <a:r>
              <a:rPr lang="el-GR" dirty="0">
                <a:effectLst/>
              </a:rPr>
              <a:t>: </a:t>
            </a:r>
            <a:r>
              <a:rPr lang="el-GR" dirty="0">
                <a:effectLst/>
                <a:hlinkClick r:id="rId2"/>
              </a:rPr>
              <a:t>https://www.hygeia.gr/%CE%BF%CF%83%CF%84%CE%B5%CE%BF%CE%B1%CF%81%CE%B8%CF%81%CE%AF%CF%84%CE%B9%CE%B4%CE%B1/</a:t>
            </a:r>
            <a:r>
              <a:rPr lang="el-GR" dirty="0">
                <a:effectLst/>
              </a:rPr>
              <a:t> © </a:t>
            </a:r>
            <a:r>
              <a:rPr lang="el-GR" dirty="0" err="1">
                <a:effectLst/>
              </a:rPr>
              <a:t>hygeia.gr</a:t>
            </a:r>
            <a:r>
              <a:rPr lang="el-GR" dirty="0">
                <a:effectLst/>
              </a:rPr>
              <a:t>.</a:t>
            </a:r>
            <a:endParaRPr lang="el-GR" dirty="0"/>
          </a:p>
        </p:txBody>
      </p:sp>
      <p:sp>
        <p:nvSpPr>
          <p:cNvPr id="3" name="Τίτλος 2"/>
          <p:cNvSpPr>
            <a:spLocks noGrp="1"/>
          </p:cNvSpPr>
          <p:nvPr>
            <p:ph type="title"/>
          </p:nvPr>
        </p:nvSpPr>
        <p:spPr>
          <a:xfrm>
            <a:off x="827584" y="332656"/>
            <a:ext cx="7776864" cy="1296144"/>
          </a:xfrm>
        </p:spPr>
        <p:txBody>
          <a:bodyPr/>
          <a:lstStyle/>
          <a:p>
            <a:r>
              <a:rPr lang="el-GR" dirty="0"/>
              <a:t>ΒΙΒΛΙΟΓΡΑΦΙΑ</a:t>
            </a:r>
          </a:p>
        </p:txBody>
      </p:sp>
    </p:spTree>
    <p:extLst>
      <p:ext uri="{BB962C8B-B14F-4D97-AF65-F5344CB8AC3E}">
        <p14:creationId xmlns:p14="http://schemas.microsoft.com/office/powerpoint/2010/main" val="3485242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τοιχειώδες">
  <a:themeElements>
    <a:clrScheme name="Στοιχειώδες">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Στοιχειώδες">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197</TotalTime>
  <Words>626</Words>
  <Application>Microsoft Office PowerPoint</Application>
  <PresentationFormat>Προβολή στην οθόνη (4:3)</PresentationFormat>
  <Paragraphs>31</Paragraphs>
  <Slides>8</Slides>
  <Notes>1</Notes>
  <HiddenSlides>1</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Calibri</vt:lpstr>
      <vt:lpstr>Palatino Linotype</vt:lpstr>
      <vt:lpstr>Wingdings</vt:lpstr>
      <vt:lpstr>Στοιχειώδες</vt:lpstr>
      <vt:lpstr>ΟΣΤΕΟΑΘΡΙΤΙΔΑ</vt:lpstr>
      <vt:lpstr>Ορισμός</vt:lpstr>
      <vt:lpstr>Αίτια</vt:lpstr>
      <vt:lpstr>Συμπτώματα</vt:lpstr>
      <vt:lpstr>Παρουσίαση του PowerPoint</vt:lpstr>
      <vt:lpstr>Αντιμετώπιση</vt:lpstr>
      <vt:lpstr>Ο ρολος του φυσικοθεραπευτή</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ΟΣΤΕΟΑΘΡΙΤΙΔΑ</dc:title>
  <dc:creator>d15</dc:creator>
  <cp:lastModifiedBy>Vasso Kapetanou</cp:lastModifiedBy>
  <cp:revision>27</cp:revision>
  <dcterms:created xsi:type="dcterms:W3CDTF">2021-11-13T14:45:13Z</dcterms:created>
  <dcterms:modified xsi:type="dcterms:W3CDTF">2021-12-29T09:17:50Z</dcterms:modified>
</cp:coreProperties>
</file>