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576" autoAdjust="0"/>
  </p:normalViewPr>
  <p:slideViewPr>
    <p:cSldViewPr>
      <p:cViewPr varScale="1">
        <p:scale>
          <a:sx n="81" d="100"/>
          <a:sy n="81" d="100"/>
        </p:scale>
        <p:origin x="1498"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319533-3DFA-4149-8E57-9175F6154AE0}" type="datetimeFigureOut">
              <a:rPr lang="el-GR" smtClean="0"/>
              <a:pPr/>
              <a:t>28/11/2021</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FD16C0-6BCC-4F48-9E16-86793A63A92C}"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8" name="27 - Θέση ημερομηνίας"/>
          <p:cNvSpPr>
            <a:spLocks noGrp="1"/>
          </p:cNvSpPr>
          <p:nvPr>
            <p:ph type="dt" sz="half" idx="10"/>
          </p:nvPr>
        </p:nvSpPr>
        <p:spPr/>
        <p:txBody>
          <a:bodyPr/>
          <a:lstStyle/>
          <a:p>
            <a:fld id="{97B01F9B-6074-457A-854D-E1301F67DAA0}" type="datetimeFigureOut">
              <a:rPr lang="el-GR" smtClean="0"/>
              <a:pPr/>
              <a:t>28/11/2021</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F43EB808-26FF-47A5-B805-41EF0F1A4848}" type="slidenum">
              <a:rPr lang="el-GR" smtClean="0"/>
              <a:pPr/>
              <a:t>‹#›</a:t>
            </a:fld>
            <a:endParaRPr lang="el-GR"/>
          </a:p>
        </p:txBody>
      </p:sp>
      <p:sp>
        <p:nvSpPr>
          <p:cNvPr id="32" name="31 - Ορθογώνιο"/>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39 - Ορθογώνιο"/>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40 - Ορθογώνιο"/>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41 - Ορθογώνιο"/>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 Τίτλος"/>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l-GR"/>
              <a:t>Kλικ για επεξεργασία του τίτλου</a:t>
            </a:r>
            <a:endParaRPr kumimoji="0" lang="en-US"/>
          </a:p>
        </p:txBody>
      </p:sp>
      <p:sp>
        <p:nvSpPr>
          <p:cNvPr id="9" name="8 - Υπότιτλος"/>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a:t>Κάντε κλικ για να επεξεργαστείτε τον υπότιτλο του υποδείγματος</a:t>
            </a:r>
            <a:endParaRPr kumimoji="0" lang="en-US"/>
          </a:p>
        </p:txBody>
      </p:sp>
      <p:sp>
        <p:nvSpPr>
          <p:cNvPr id="56" name="55 - Ορθογώνιο"/>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64 - Ορθογώνιο"/>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65 - Ορθογώνιο"/>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66 - Ορθογώνιο"/>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97B01F9B-6074-457A-854D-E1301F67DAA0}" type="datetimeFigureOut">
              <a:rPr lang="el-GR" smtClean="0"/>
              <a:pPr/>
              <a:t>28/11/2021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3EB808-26FF-47A5-B805-41EF0F1A484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981200" cy="5851525"/>
          </a:xfrm>
        </p:spPr>
        <p:txBody>
          <a:bodyPr vert="eaVert" anchor="ct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609600" y="274639"/>
            <a:ext cx="58674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97B01F9B-6074-457A-854D-E1301F67DAA0}" type="datetimeFigureOut">
              <a:rPr lang="el-GR" smtClean="0"/>
              <a:pPr/>
              <a:t>28/11/2021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3EB808-26FF-47A5-B805-41EF0F1A484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97B01F9B-6074-457A-854D-E1301F67DAA0}" type="datetimeFigureOut">
              <a:rPr lang="el-GR" smtClean="0"/>
              <a:pPr/>
              <a:t>28/11/2021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3EB808-26FF-47A5-B805-41EF0F1A484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14" name="13 - Ελεύθερη σχεδίαση"/>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λεύθερη σχεδίαση"/>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λεύθερη σχεδίαση"/>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λεύθερη σχεδίαση"/>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λεύθερη σχεδίαση"/>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λεύθερη σχεδίαση"/>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λεύθερη σχεδίαση"/>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20 - Ελεύθερη σχεδίαση"/>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λεύθερη σχεδίαση"/>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22 - Ελεύθερη σχεδίαση"/>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23 - Ελεύθερη σχεδίαση"/>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24 - Ελεύθερη σχεδίαση"/>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25 - Ελεύθερη σχεδίαση"/>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Ελεύθερη σχεδίαση"/>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2 - Θέση κειμένου"/>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97B01F9B-6074-457A-854D-E1301F67DAA0}" type="datetimeFigureOut">
              <a:rPr lang="el-GR" smtClean="0"/>
              <a:pPr/>
              <a:t>28/11/2021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3EB808-26FF-47A5-B805-41EF0F1A4848}" type="slidenum">
              <a:rPr lang="el-GR" smtClean="0"/>
              <a:pPr/>
              <a:t>‹#›</a:t>
            </a:fld>
            <a:endParaRPr lang="el-GR"/>
          </a:p>
        </p:txBody>
      </p:sp>
      <p:sp>
        <p:nvSpPr>
          <p:cNvPr id="7" name="6 - Ορθογώνιο"/>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l-GR"/>
              <a:t>Kλικ για επεξεργασία του τίτλου</a:t>
            </a:r>
            <a:endParaRPr kumimoji="0" lang="en-US"/>
          </a:p>
        </p:txBody>
      </p:sp>
      <p:sp>
        <p:nvSpPr>
          <p:cNvPr id="8" name="7 - Ορθογώνιο"/>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 Ορθογώνιο"/>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 Ορθογώνιο"/>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 Ορθογώνιο"/>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2064"/>
            <a:ext cx="8229600" cy="914400"/>
          </a:xfrm>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97B01F9B-6074-457A-854D-E1301F67DAA0}" type="datetimeFigureOut">
              <a:rPr lang="el-GR" smtClean="0"/>
              <a:pPr/>
              <a:t>28/11/2021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43EB808-26FF-47A5-B805-41EF0F1A484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5" name="24 - Ορθογώνιο"/>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504824" y="512064"/>
            <a:ext cx="7772400" cy="914400"/>
          </a:xfrm>
        </p:spPr>
        <p:txBody>
          <a:bodyPr anchor="t"/>
          <a:lstStyle>
            <a:lvl1pPr>
              <a:defRPr sz="4000"/>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97B01F9B-6074-457A-854D-E1301F67DAA0}" type="datetimeFigureOut">
              <a:rPr lang="el-GR" smtClean="0"/>
              <a:pPr/>
              <a:t>28/11/2021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F43EB808-26FF-47A5-B805-41EF0F1A4848}" type="slidenum">
              <a:rPr lang="el-GR" smtClean="0"/>
              <a:pPr/>
              <a:t>‹#›</a:t>
            </a:fld>
            <a:endParaRPr lang="el-GR"/>
          </a:p>
        </p:txBody>
      </p:sp>
      <p:sp>
        <p:nvSpPr>
          <p:cNvPr id="16" name="15 - Ορθογώνιο"/>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16 - Ορθογώνιο"/>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Ορθογώνιο"/>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Ορθογώνιο"/>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Ορθογώνιο"/>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Ορθογώνιο"/>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29 - Ορθογώνιο"/>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512064"/>
            <a:ext cx="7772400" cy="914400"/>
          </a:xfrm>
        </p:spPr>
        <p:txBody>
          <a:bodyPr/>
          <a:lstStyle>
            <a:lvl1pPr>
              <a:defRPr sz="4000" cap="none" baseline="0"/>
            </a:lvl1pPr>
            <a:extLst/>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97B01F9B-6074-457A-854D-E1301F67DAA0}" type="datetimeFigureOut">
              <a:rPr lang="el-GR" smtClean="0"/>
              <a:pPr/>
              <a:t>28/11/2021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F43EB808-26FF-47A5-B805-41EF0F1A484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7B01F9B-6074-457A-854D-E1301F67DAA0}" type="datetimeFigureOut">
              <a:rPr lang="el-GR" smtClean="0"/>
              <a:pPr/>
              <a:t>28/11/2021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F43EB808-26FF-47A5-B805-41EF0F1A484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73050"/>
            <a:ext cx="8229600" cy="1162050"/>
          </a:xfrm>
        </p:spPr>
        <p:txBody>
          <a:bodyPr anchor="ctr"/>
          <a:lstStyle>
            <a:lvl1pPr algn="l">
              <a:buNone/>
              <a:defRPr sz="3600" b="0"/>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97B01F9B-6074-457A-854D-E1301F67DAA0}" type="datetimeFigureOut">
              <a:rPr lang="el-GR" smtClean="0"/>
              <a:pPr/>
              <a:t>28/11/2021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43EB808-26FF-47A5-B805-41EF0F1A484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8" name="7 - Ορθογώνιο"/>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8 - Ευθεία γραμμή σύνδεσης"/>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 Ομάδα"/>
          <p:cNvGrpSpPr/>
          <p:nvPr/>
        </p:nvGrpSpPr>
        <p:grpSpPr>
          <a:xfrm rot="5400000">
            <a:off x="8514581" y="1219200"/>
            <a:ext cx="132763" cy="128466"/>
            <a:chOff x="6668087" y="1297746"/>
            <a:chExt cx="161840" cy="156602"/>
          </a:xfrm>
        </p:grpSpPr>
        <p:cxnSp>
          <p:nvCxnSpPr>
            <p:cNvPr id="15" name="14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 Τίτλος"/>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l-GR"/>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l-GR"/>
              <a:t>Kλικ για επεξεργασία των στυλ του υποδείγματος</a:t>
            </a:r>
          </a:p>
        </p:txBody>
      </p:sp>
      <p:grpSp>
        <p:nvGrpSpPr>
          <p:cNvPr id="14" name="13 - Ομάδα"/>
          <p:cNvGrpSpPr/>
          <p:nvPr/>
        </p:nvGrpSpPr>
        <p:grpSpPr>
          <a:xfrm rot="5400000">
            <a:off x="8666981" y="1371600"/>
            <a:ext cx="132763" cy="128466"/>
            <a:chOff x="6668087" y="1297746"/>
            <a:chExt cx="161840" cy="156602"/>
          </a:xfrm>
        </p:grpSpPr>
        <p:cxnSp>
          <p:nvCxnSpPr>
            <p:cNvPr id="11" name="10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 Ομάδα"/>
          <p:cNvGrpSpPr/>
          <p:nvPr/>
        </p:nvGrpSpPr>
        <p:grpSpPr>
          <a:xfrm rot="5400000">
            <a:off x="8320088" y="1474763"/>
            <a:ext cx="132763" cy="128466"/>
            <a:chOff x="6668087" y="1297746"/>
            <a:chExt cx="161840" cy="156602"/>
          </a:xfrm>
        </p:grpSpPr>
        <p:cxnSp>
          <p:nvCxnSpPr>
            <p:cNvPr id="19" name="18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 Θέση ημερομηνίας"/>
          <p:cNvSpPr>
            <a:spLocks noGrp="1"/>
          </p:cNvSpPr>
          <p:nvPr>
            <p:ph type="dt" sz="half" idx="10"/>
          </p:nvPr>
        </p:nvSpPr>
        <p:spPr>
          <a:xfrm>
            <a:off x="6477000" y="55499"/>
            <a:ext cx="2133600" cy="365125"/>
          </a:xfrm>
        </p:spPr>
        <p:txBody>
          <a:bodyPr/>
          <a:lstStyle/>
          <a:p>
            <a:fld id="{97B01F9B-6074-457A-854D-E1301F67DAA0}" type="datetimeFigureOut">
              <a:rPr lang="el-GR" smtClean="0"/>
              <a:pPr/>
              <a:t>28/11/2021</a:t>
            </a:fld>
            <a:endParaRPr lang="el-GR"/>
          </a:p>
        </p:txBody>
      </p:sp>
      <p:sp>
        <p:nvSpPr>
          <p:cNvPr id="6" name="5 - Θέση υποσέλιδου"/>
          <p:cNvSpPr>
            <a:spLocks noGrp="1"/>
          </p:cNvSpPr>
          <p:nvPr>
            <p:ph type="ftr" sz="quarter" idx="11"/>
          </p:nvPr>
        </p:nvSpPr>
        <p:spPr>
          <a:xfrm>
            <a:off x="914400" y="55499"/>
            <a:ext cx="5562600" cy="365125"/>
          </a:xfrm>
        </p:spPr>
        <p:txBody>
          <a:bodyPr/>
          <a:lstStyle/>
          <a:p>
            <a:endParaRPr lang="el-GR"/>
          </a:p>
        </p:txBody>
      </p:sp>
      <p:sp>
        <p:nvSpPr>
          <p:cNvPr id="7" name="6 - Θέση αριθμού διαφάνειας"/>
          <p:cNvSpPr>
            <a:spLocks noGrp="1"/>
          </p:cNvSpPr>
          <p:nvPr>
            <p:ph type="sldNum" sz="quarter" idx="12"/>
          </p:nvPr>
        </p:nvSpPr>
        <p:spPr>
          <a:xfrm>
            <a:off x="8610600" y="55499"/>
            <a:ext cx="457200" cy="365125"/>
          </a:xfrm>
        </p:spPr>
        <p:txBody>
          <a:bodyPr/>
          <a:lstStyle/>
          <a:p>
            <a:fld id="{F43EB808-26FF-47A5-B805-41EF0F1A4848}"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 Ορθογώνιο"/>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 Ορθογώνιο"/>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14 - Ορθογώνιο"/>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15 - Ορθογώνιο"/>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16 - Ορθογώνιο"/>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914400" y="512064"/>
            <a:ext cx="7772400" cy="914400"/>
          </a:xfrm>
          <a:prstGeom prst="rect">
            <a:avLst/>
          </a:prstGeom>
        </p:spPr>
        <p:txBody>
          <a:bodyPr vert="horz" anchor="t">
            <a:no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97B01F9B-6074-457A-854D-E1301F67DAA0}" type="datetimeFigureOut">
              <a:rPr lang="el-GR" smtClean="0"/>
              <a:pPr/>
              <a:t>28/11/2021</a:t>
            </a:fld>
            <a:endParaRPr lang="el-GR"/>
          </a:p>
        </p:txBody>
      </p:sp>
      <p:sp>
        <p:nvSpPr>
          <p:cNvPr id="3" name="2 - Θέση υποσέλιδου"/>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l-GR"/>
          </a:p>
        </p:txBody>
      </p:sp>
      <p:sp>
        <p:nvSpPr>
          <p:cNvPr id="23" name="22 - Θέση αριθμού διαφάνειας"/>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F43EB808-26FF-47A5-B805-41EF0F1A4848}"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ostoun.gr/osfyalgia-poy-ofeiletai-kai-pws-therapeyetai/" TargetMode="External"/><Relationship Id="rId7" Type="http://schemas.openxmlformats.org/officeDocument/2006/relationships/hyperlink" Target="http://www.fa3.gr/arthra/1b-raxiaioi.htm" TargetMode="External"/><Relationship Id="rId2" Type="http://schemas.openxmlformats.org/officeDocument/2006/relationships/hyperlink" Target="http://www.drkoufopoulos.gr/index.php/%CE%BF%CF%83%CF%86%CF%85%CE%B1%CE%BB%CE%B3%CE%B9%CE%B1" TargetMode="External"/><Relationship Id="rId1" Type="http://schemas.openxmlformats.org/officeDocument/2006/relationships/slideLayout" Target="../slideLayouts/slideLayout2.xml"/><Relationship Id="rId6" Type="http://schemas.openxmlformats.org/officeDocument/2006/relationships/hyperlink" Target="https://bodybuilding.gr/forum/showthread.php?32174-%CE%91%CF%83%CE%BA%CE%B7%CF%83%CE%B9%CE%BF%CE%BB%CF%8C%CE%B3%CE%B9%CE%BF-%CF%83%CF%84%CE%B7%CE%BD-%CF%80%CF%81%CE%BF%CF%80%CF%8C%CE%BD%CE%B7%CF%83%CE%B7-%CE%BC%CE%B5-%CE%B2%CE%AC%CF%81%CE%B7" TargetMode="External"/><Relationship Id="rId5" Type="http://schemas.openxmlformats.org/officeDocument/2006/relationships/hyperlink" Target="https://paultimpas.gr/%CE%B9%CF%83%CE%BF%CE%BC%CE%B5%CF%84%CF%81%CE%B9%CE%BA%CE%B5%CF%83-%CE%B1%CF%83%CE%BA%CE%B7%CF%83%CE%B5%CE%B9%CF%83/" TargetMode="External"/><Relationship Id="rId4" Type="http://schemas.openxmlformats.org/officeDocument/2006/relationships/hyperlink" Target="https://www.greekorthopaedic.gr/osfyalgia-therapeia-antimetopisi-aitia-lyseis-symptomat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488" y="785794"/>
            <a:ext cx="3857652" cy="785818"/>
          </a:xfrm>
        </p:spPr>
        <p:txBody>
          <a:bodyPr/>
          <a:lstStyle/>
          <a:p>
            <a:r>
              <a:rPr lang="el-GR" sz="5400" dirty="0"/>
              <a:t>ΟΣΦΥΑΛΓΙΑ</a:t>
            </a:r>
          </a:p>
        </p:txBody>
      </p:sp>
      <p:pic>
        <p:nvPicPr>
          <p:cNvPr id="6" name="5 - Θέση περιεχομένου" descr="osfyalgia1.jpg"/>
          <p:cNvPicPr>
            <a:picLocks noGrp="1" noChangeAspect="1"/>
          </p:cNvPicPr>
          <p:nvPr>
            <p:ph idx="1"/>
          </p:nvPr>
        </p:nvPicPr>
        <p:blipFill>
          <a:blip r:embed="rId2"/>
          <a:stretch>
            <a:fillRect/>
          </a:stretch>
        </p:blipFill>
        <p:spPr>
          <a:xfrm>
            <a:off x="2500298" y="1857364"/>
            <a:ext cx="4714908" cy="4746363"/>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929190" y="928670"/>
            <a:ext cx="3757610" cy="497794"/>
          </a:xfrm>
        </p:spPr>
        <p:txBody>
          <a:bodyPr/>
          <a:lstStyle/>
          <a:p>
            <a:r>
              <a:rPr lang="el-GR" dirty="0"/>
              <a:t> </a:t>
            </a:r>
          </a:p>
        </p:txBody>
      </p:sp>
      <p:sp>
        <p:nvSpPr>
          <p:cNvPr id="3" name="2 - Θέση περιεχομένου"/>
          <p:cNvSpPr>
            <a:spLocks noGrp="1"/>
          </p:cNvSpPr>
          <p:nvPr>
            <p:ph idx="1"/>
          </p:nvPr>
        </p:nvSpPr>
        <p:spPr>
          <a:xfrm>
            <a:off x="928662" y="714356"/>
            <a:ext cx="7772400" cy="4572000"/>
          </a:xfrm>
        </p:spPr>
        <p:txBody>
          <a:bodyPr/>
          <a:lstStyle/>
          <a:p>
            <a:r>
              <a:rPr lang="el-GR" i="1" dirty="0"/>
              <a:t>2.Παραμένουμε σε πρηνή θέση ,φέρνουμε τα χέρια πίσω από την πλάτη και πιάνουμε το ένα με το άλλο. Από αυτή την θέση προσπαθούμε να σηκώσουμε τον κορμό μας όσο περισσότερο μπορούμε. (10 επαναλήψεις).</a:t>
            </a:r>
          </a:p>
        </p:txBody>
      </p:sp>
      <p:pic>
        <p:nvPicPr>
          <p:cNvPr id="4" name="3 - Εικόνα" descr="IMG_2054-1-300x200.jpg"/>
          <p:cNvPicPr>
            <a:picLocks noChangeAspect="1"/>
          </p:cNvPicPr>
          <p:nvPr/>
        </p:nvPicPr>
        <p:blipFill>
          <a:blip r:embed="rId2"/>
          <a:stretch>
            <a:fillRect/>
          </a:stretch>
        </p:blipFill>
        <p:spPr>
          <a:xfrm>
            <a:off x="2285984" y="3214685"/>
            <a:ext cx="4786346" cy="3190897"/>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600" b="1" i="1" dirty="0"/>
              <a:t>ΑΣΚΗΣΕΙΣ ΕΝΔΥΝΑΜΩΣΗΣ ΚΟΙΛΙΑΚΩΝ</a:t>
            </a:r>
            <a:r>
              <a:rPr lang="en-US" sz="3600" b="1" i="1" dirty="0"/>
              <a:t>:</a:t>
            </a:r>
            <a:endParaRPr lang="el-GR" sz="3600" b="1" i="1" dirty="0"/>
          </a:p>
        </p:txBody>
      </p:sp>
      <p:sp>
        <p:nvSpPr>
          <p:cNvPr id="3" name="2 - Θέση περιεχομένου"/>
          <p:cNvSpPr>
            <a:spLocks noGrp="1"/>
          </p:cNvSpPr>
          <p:nvPr>
            <p:ph idx="1"/>
          </p:nvPr>
        </p:nvSpPr>
        <p:spPr/>
        <p:txBody>
          <a:bodyPr/>
          <a:lstStyle/>
          <a:p>
            <a:r>
              <a:rPr lang="el-GR" i="1" dirty="0"/>
              <a:t>1.Σε μπάλα γυμναστικής ερχόμαστε σε ύπτια θέση , βάζουμε τα χέρια μας πίσω από το κεφάλι μας και σηκώνουμε τον κορμό μας κρατώντας τα πόδια σταθερά στο ίδιο σημείο.</a:t>
            </a:r>
          </a:p>
        </p:txBody>
      </p:sp>
      <p:pic>
        <p:nvPicPr>
          <p:cNvPr id="4" name="3 - Εικόνα" descr="11.PNG"/>
          <p:cNvPicPr>
            <a:picLocks noChangeAspect="1"/>
          </p:cNvPicPr>
          <p:nvPr/>
        </p:nvPicPr>
        <p:blipFill>
          <a:blip r:embed="rId2"/>
          <a:stretch>
            <a:fillRect/>
          </a:stretch>
        </p:blipFill>
        <p:spPr>
          <a:xfrm>
            <a:off x="1214414" y="3714752"/>
            <a:ext cx="7358082" cy="2874251"/>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928662" y="714356"/>
            <a:ext cx="7772400" cy="4572000"/>
          </a:xfrm>
        </p:spPr>
        <p:txBody>
          <a:bodyPr/>
          <a:lstStyle/>
          <a:p>
            <a:r>
              <a:rPr lang="el-GR" dirty="0"/>
              <a:t>2</a:t>
            </a:r>
            <a:r>
              <a:rPr lang="el-GR" i="1" dirty="0"/>
              <a:t>. Από ύπτια θέση ταυτόχρονες κάμψεις κορμού και έλξεις γονάτων στο στήθος.</a:t>
            </a:r>
          </a:p>
        </p:txBody>
      </p:sp>
      <p:pic>
        <p:nvPicPr>
          <p:cNvPr id="4" name="3 - Εικόνα" descr="9.PNG"/>
          <p:cNvPicPr>
            <a:picLocks noChangeAspect="1"/>
          </p:cNvPicPr>
          <p:nvPr/>
        </p:nvPicPr>
        <p:blipFill>
          <a:blip r:embed="rId2"/>
          <a:stretch>
            <a:fillRect/>
          </a:stretch>
        </p:blipFill>
        <p:spPr>
          <a:xfrm>
            <a:off x="1357290" y="2071678"/>
            <a:ext cx="7143768" cy="2790534"/>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ΒΙΒΛΙΟΓΡΑΦΙΑ</a:t>
            </a:r>
          </a:p>
        </p:txBody>
      </p:sp>
      <p:sp>
        <p:nvSpPr>
          <p:cNvPr id="3" name="2 - Θέση περιεχομένου"/>
          <p:cNvSpPr>
            <a:spLocks noGrp="1"/>
          </p:cNvSpPr>
          <p:nvPr>
            <p:ph idx="1"/>
          </p:nvPr>
        </p:nvSpPr>
        <p:spPr/>
        <p:txBody>
          <a:bodyPr>
            <a:normAutofit fontScale="47500" lnSpcReduction="20000"/>
          </a:bodyPr>
          <a:lstStyle/>
          <a:p>
            <a:r>
              <a:rPr lang="en-US" dirty="0">
                <a:hlinkClick r:id="rId2"/>
              </a:rPr>
              <a:t>http://www.drkoufopoulos.gr/index.php/%CE%BF%CF%83%CF%86%CF%85%CE%B1%CE%BB%CE%B3%CE%B9%CE%B1</a:t>
            </a:r>
            <a:r>
              <a:rPr lang="el-GR" dirty="0"/>
              <a:t> </a:t>
            </a:r>
          </a:p>
          <a:p>
            <a:r>
              <a:rPr lang="en-US" dirty="0">
                <a:hlinkClick r:id="rId3"/>
              </a:rPr>
              <a:t>https://www.ostoun.gr/osfyalgia-poy-ofeiletai-kai-pws-therapeyetai/</a:t>
            </a:r>
            <a:r>
              <a:rPr lang="el-GR" dirty="0"/>
              <a:t> </a:t>
            </a:r>
          </a:p>
          <a:p>
            <a:r>
              <a:rPr lang="en-US" dirty="0">
                <a:hlinkClick r:id="rId4"/>
              </a:rPr>
              <a:t>https://www.greekorthopaedic.gr/osfyalgia-therapeia-antimetopisi-aitia-lyseis-symptomata/</a:t>
            </a:r>
            <a:r>
              <a:rPr lang="el-GR" dirty="0"/>
              <a:t> </a:t>
            </a:r>
          </a:p>
          <a:p>
            <a:r>
              <a:rPr lang="en-US" dirty="0">
                <a:hlinkClick r:id="rId5"/>
              </a:rPr>
              <a:t>https://paultimpas.gr/%CE%B9%CF%83%CE%BF%CE%BC%CE%B5%CF%84%CF%81%CE%B9%CE%BA%CE%B5%CF%83-%CE%B1%CF%83%CE%BA%CE%B7%CF%83%CE%B5%CE%B9%CF%83/</a:t>
            </a:r>
            <a:r>
              <a:rPr lang="el-GR" dirty="0"/>
              <a:t> </a:t>
            </a:r>
            <a:r>
              <a:rPr lang="en-US" dirty="0">
                <a:hlinkClick r:id="rId6"/>
              </a:rPr>
              <a:t>https://bodybuilding.gr/forum/showthread.php?32174-%CE%91%CF%83%CE%BA%CE%B7%CF%83%CE%B9%CE%BF%CE%BB%CF%8C%CE%B3%CE%B9%CE%BF-%CF%83%CF%84%CE%B7%CE%BD-%CF%80%CF%81%CE%BF%CF%80%CF%8C%CE%BD%CE%B7%CF%83%CE%B7-%CE%BC%CE%B5-%CE%B2%CE%AC%CF%81%CE%B7</a:t>
            </a:r>
            <a:endParaRPr lang="el-GR" dirty="0"/>
          </a:p>
          <a:p>
            <a:pPr>
              <a:buNone/>
            </a:pPr>
            <a:r>
              <a:rPr lang="el-GR" dirty="0"/>
              <a:t> </a:t>
            </a:r>
          </a:p>
          <a:p>
            <a:r>
              <a:rPr lang="en-US" dirty="0">
                <a:hlinkClick r:id="rId7"/>
              </a:rPr>
              <a:t>http://www.fa3.gr/arthra/1b-raxiaioi.htm</a:t>
            </a:r>
            <a:r>
              <a:rPr lang="el-GR" dirty="0"/>
              <a:t> </a:t>
            </a:r>
          </a:p>
          <a:p>
            <a:r>
              <a:rPr lang="en-US" dirty="0">
                <a:hlinkClick r:id="rId6"/>
              </a:rPr>
              <a:t>https://bodybuilding.gr/forum/showthread.php?32174-%CE%91%CF%83%CE%BA%CE%B7%CF%83%CE%B9%CE%BF%CE%BB%CF%8C%CE%B3%CE%B9%CE%BF-%CF%83%CF%84%CE%B7%CE%BD-%CF%80%CF%81%CE%BF%CF%80%CF%8C%CE%BD%CE%B7%CF%83%CE%B7-%CE%BC%CE%B5-%CE%B2%CE%AC%CF%81%CE%B7</a:t>
            </a:r>
            <a:endParaRPr lang="el-GR" dirty="0"/>
          </a:p>
          <a:p>
            <a:endParaRPr lang="el-GR" dirty="0"/>
          </a:p>
          <a:p>
            <a:endParaRPr lang="el-GR" dirty="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512064"/>
            <a:ext cx="7372376" cy="845234"/>
          </a:xfrm>
        </p:spPr>
        <p:txBody>
          <a:bodyPr/>
          <a:lstStyle/>
          <a:p>
            <a:r>
              <a:rPr lang="el-GR" dirty="0"/>
              <a:t>Τ</a:t>
            </a:r>
            <a:r>
              <a:rPr lang="el-GR" sz="3600" dirty="0"/>
              <a:t>Ι ΕΊΝΑΙ Η ΟΣΦΥΑΛΓΙΑ</a:t>
            </a:r>
            <a:r>
              <a:rPr lang="en-US" sz="3600" dirty="0"/>
              <a:t>:</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i="1" dirty="0"/>
              <a:t>Η </a:t>
            </a:r>
            <a:r>
              <a:rPr lang="el-GR" b="1" i="1" dirty="0"/>
              <a:t>οσφυαλγία</a:t>
            </a:r>
            <a:r>
              <a:rPr lang="el-GR" i="1" dirty="0"/>
              <a:t>, από τις λέξεις οσφύς (μέση) και άλγος (πόνος), ή </a:t>
            </a:r>
            <a:r>
              <a:rPr lang="el-GR" b="1" i="1" dirty="0"/>
              <a:t>λουμπάγκο</a:t>
            </a:r>
            <a:r>
              <a:rPr lang="el-GR" i="1" dirty="0"/>
              <a:t>, χαμηλός πόνος στη πλάτη, είναι σύμπτωμα που αφορά κάθε πόνο στην οσφυϊκή μοίρα της σπονδυλικής στήλης (στη μέση), ανεξάρτητα από την αιτία που τον προκαλεί και από την οποία το 80% των ανθρώπων επηρεάζεται κάποια στιγμή στη ζωή τους.</a:t>
            </a:r>
            <a:r>
              <a:rPr lang="en-US" i="1" dirty="0"/>
              <a:t> </a:t>
            </a:r>
            <a:r>
              <a:rPr lang="el-GR" i="1" dirty="0"/>
              <a:t>Λανθασμένα θεωρείται ως πάθηση, καθώς αποτελεί μόνο </a:t>
            </a:r>
            <a:r>
              <a:rPr lang="el-GR" b="1" i="1" dirty="0"/>
              <a:t>σύμπτωμα</a:t>
            </a:r>
            <a:r>
              <a:rPr lang="el-GR" i="1" dirty="0"/>
              <a:t>. Για το λόγο αυτό, θα πρέπει να γίνεται </a:t>
            </a:r>
            <a:r>
              <a:rPr lang="el-GR" b="1" i="1" dirty="0"/>
              <a:t>προσπάθεια ανεύρεσης της αιτίας του πόνου</a:t>
            </a:r>
            <a:r>
              <a:rPr lang="el-GR" dirty="0"/>
              <a:t> </a:t>
            </a:r>
            <a:r>
              <a:rPr lang="en-US" dirty="0"/>
              <a:t>.</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flipV="1">
            <a:off x="914400" y="466345"/>
            <a:ext cx="7772400" cy="45719"/>
          </a:xfrm>
        </p:spPr>
        <p:txBody>
          <a:bodyPr/>
          <a:lstStyle/>
          <a:p>
            <a:r>
              <a:rPr lang="en-US" dirty="0"/>
              <a:t> </a:t>
            </a:r>
            <a:endParaRPr lang="el-GR" dirty="0"/>
          </a:p>
        </p:txBody>
      </p:sp>
      <p:sp>
        <p:nvSpPr>
          <p:cNvPr id="3" name="2 - Θέση περιεχομένου"/>
          <p:cNvSpPr>
            <a:spLocks noGrp="1"/>
          </p:cNvSpPr>
          <p:nvPr>
            <p:ph idx="1"/>
          </p:nvPr>
        </p:nvSpPr>
        <p:spPr>
          <a:xfrm>
            <a:off x="928662" y="928670"/>
            <a:ext cx="7772400" cy="4572000"/>
          </a:xfrm>
        </p:spPr>
        <p:txBody>
          <a:bodyPr/>
          <a:lstStyle/>
          <a:p>
            <a:r>
              <a:rPr lang="el-GR" i="1" dirty="0"/>
              <a:t>Η οσφυαλγία, ανάλογα με το χρονικό διάστημα που εμφανίζεται, μπορεί να χαρακτηριστεί ως εξής:</a:t>
            </a:r>
          </a:p>
          <a:p>
            <a:r>
              <a:rPr lang="el-GR" b="1" i="1" dirty="0"/>
              <a:t>οξεία</a:t>
            </a:r>
            <a:r>
              <a:rPr lang="el-GR" i="1" dirty="0"/>
              <a:t> (διάρκεια συμπτωμάτων λιγότερο από ένα μήνα),</a:t>
            </a:r>
          </a:p>
          <a:p>
            <a:r>
              <a:rPr lang="el-GR" b="1" i="1" dirty="0" err="1"/>
              <a:t>υπο</a:t>
            </a:r>
            <a:r>
              <a:rPr lang="el-GR" b="1" i="1" dirty="0"/>
              <a:t>-οξεία </a:t>
            </a:r>
            <a:r>
              <a:rPr lang="el-GR" i="1" dirty="0"/>
              <a:t>(διάρκεια 4-12 μήνες) ή </a:t>
            </a:r>
          </a:p>
          <a:p>
            <a:r>
              <a:rPr lang="el-GR" b="1" i="1" dirty="0"/>
              <a:t>χρόνια </a:t>
            </a:r>
            <a:r>
              <a:rPr lang="el-GR" i="1" dirty="0"/>
              <a:t>(διάρκεια πέραν του 1 έτους).</a:t>
            </a:r>
          </a:p>
          <a:p>
            <a:endParaRPr lang="el-GR"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 </a:t>
            </a:r>
            <a:r>
              <a:rPr lang="en-US" dirty="0"/>
              <a:t> </a:t>
            </a:r>
            <a:r>
              <a:rPr lang="el-GR" dirty="0"/>
              <a:t>ΑΠΟ ΤΙ ΠΡΟΚΑΛΕΙΤΑΙ</a:t>
            </a:r>
            <a:r>
              <a:rPr lang="en-US" dirty="0"/>
              <a:t>/AITIA:</a:t>
            </a:r>
            <a:endParaRPr lang="el-GR" dirty="0"/>
          </a:p>
        </p:txBody>
      </p:sp>
      <p:sp>
        <p:nvSpPr>
          <p:cNvPr id="3" name="2 - Θέση περιεχομένου"/>
          <p:cNvSpPr>
            <a:spLocks noGrp="1"/>
          </p:cNvSpPr>
          <p:nvPr>
            <p:ph idx="1"/>
          </p:nvPr>
        </p:nvSpPr>
        <p:spPr>
          <a:xfrm>
            <a:off x="914400" y="1357298"/>
            <a:ext cx="7772400" cy="4998262"/>
          </a:xfrm>
        </p:spPr>
        <p:txBody>
          <a:bodyPr>
            <a:normAutofit fontScale="25000" lnSpcReduction="20000"/>
          </a:bodyPr>
          <a:lstStyle/>
          <a:p>
            <a:pPr>
              <a:buNone/>
            </a:pPr>
            <a:r>
              <a:rPr lang="el-GR" sz="9600" dirty="0"/>
              <a:t>      Ανατομικά συμπτώματα οσφυαλγίας </a:t>
            </a:r>
          </a:p>
          <a:p>
            <a:endParaRPr lang="el-GR" sz="9600" dirty="0"/>
          </a:p>
          <a:p>
            <a:pPr>
              <a:buNone/>
            </a:pPr>
            <a:r>
              <a:rPr lang="el-GR" sz="9600" b="1" dirty="0"/>
              <a:t>      Είναι όλο το σύνολο των ανωμαλιών που προκαλούν λόγω της κατασκευής της σπονδυλικής στήλης, δηλαδή:</a:t>
            </a:r>
          </a:p>
          <a:p>
            <a:pPr>
              <a:buNone/>
            </a:pPr>
            <a:endParaRPr lang="el-GR" sz="3800" dirty="0"/>
          </a:p>
          <a:p>
            <a:r>
              <a:rPr lang="el-GR" sz="9600" b="1" i="1" dirty="0" err="1"/>
              <a:t>σπονδυλολίσθηση</a:t>
            </a:r>
            <a:endParaRPr lang="el-GR" sz="9600" b="1" i="1" dirty="0"/>
          </a:p>
          <a:p>
            <a:r>
              <a:rPr lang="el-GR" sz="9600" b="1" i="1" dirty="0" err="1"/>
              <a:t>σπονδυλόλυση</a:t>
            </a:r>
            <a:endParaRPr lang="el-GR" sz="9600" b="1" i="1" dirty="0"/>
          </a:p>
          <a:p>
            <a:r>
              <a:rPr lang="el-GR" sz="9600" b="1" i="1" dirty="0"/>
              <a:t>δισχιδής ράχη</a:t>
            </a:r>
          </a:p>
          <a:p>
            <a:r>
              <a:rPr lang="el-GR" sz="9600" b="1" i="1" dirty="0"/>
              <a:t>σκολίωση</a:t>
            </a:r>
          </a:p>
          <a:p>
            <a:r>
              <a:rPr lang="el-GR" sz="9600" b="1" i="1" dirty="0"/>
              <a:t>και βέβαια άλλες λιγότερο γνωστές, είναι οι συνηθέστερες παθήσεις για πόνο στη μέση σε </a:t>
            </a:r>
            <a:r>
              <a:rPr lang="el-GR" sz="9600" b="1" i="1" dirty="0" err="1"/>
              <a:t>νεα</a:t>
            </a:r>
            <a:r>
              <a:rPr lang="el-GR" sz="9600" b="1" i="1" dirty="0"/>
              <a:t> άτομα.</a:t>
            </a:r>
          </a:p>
          <a:p>
            <a:r>
              <a:rPr lang="el-GR" sz="9600" b="1" i="1" dirty="0"/>
              <a:t>Με την πάροδο της ηλικίας μπορεί να προστεθεί η δισκοπάθεια και η αρθρίτιδα</a:t>
            </a:r>
            <a:r>
              <a:rPr lang="el-GR" sz="6000" dirty="0"/>
              <a:t>.</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         ΣΥΜΠΤΩΜΑΤΑ</a:t>
            </a:r>
            <a:r>
              <a:rPr lang="en-US" dirty="0"/>
              <a:t>:</a:t>
            </a:r>
            <a:endParaRPr lang="el-GR" dirty="0"/>
          </a:p>
        </p:txBody>
      </p:sp>
      <p:sp>
        <p:nvSpPr>
          <p:cNvPr id="3" name="2 - Θέση περιεχομένου"/>
          <p:cNvSpPr>
            <a:spLocks noGrp="1"/>
          </p:cNvSpPr>
          <p:nvPr>
            <p:ph idx="1"/>
          </p:nvPr>
        </p:nvSpPr>
        <p:spPr>
          <a:xfrm>
            <a:off x="714348" y="1142984"/>
            <a:ext cx="7972452" cy="5143536"/>
          </a:xfrm>
        </p:spPr>
        <p:txBody>
          <a:bodyPr>
            <a:normAutofit fontScale="25000" lnSpcReduction="20000"/>
          </a:bodyPr>
          <a:lstStyle/>
          <a:p>
            <a:pPr>
              <a:buNone/>
            </a:pPr>
            <a:r>
              <a:rPr lang="el-GR" sz="8000" dirty="0"/>
              <a:t>       Το κύριο σύμπτωμα είναι ο πόνος.</a:t>
            </a:r>
          </a:p>
          <a:p>
            <a:pPr>
              <a:buNone/>
            </a:pPr>
            <a:r>
              <a:rPr lang="el-GR" sz="8000" dirty="0"/>
              <a:t>       Μπορεί ένα άτομο να κινείται κανονικά με λίγο πόνο στη μέση του, ή μπορεί να έχει έντονο πόνο που τον ακινητοποιεί.</a:t>
            </a:r>
          </a:p>
          <a:p>
            <a:pPr>
              <a:buNone/>
            </a:pPr>
            <a:r>
              <a:rPr lang="el-GR" sz="8000" dirty="0"/>
              <a:t>       Πολλές φορές ο πόνος αντανακλά στον γλουτό, πολλοί το εκλαμβάνουν ως ισχιαλγία που όμως δεν είναι.</a:t>
            </a:r>
          </a:p>
          <a:p>
            <a:pPr>
              <a:buNone/>
            </a:pPr>
            <a:r>
              <a:rPr lang="el-GR" sz="8000" dirty="0"/>
              <a:t>       Η ισχιαλγία προκαλεί πόνο στο κάτω άκρο συνήθως μέχρι τον άκρο πόδα και πολλές φορές το πόδι είναι μουδιασμένο.</a:t>
            </a:r>
          </a:p>
          <a:p>
            <a:pPr>
              <a:buNone/>
            </a:pPr>
            <a:r>
              <a:rPr lang="el-GR" sz="8000" dirty="0"/>
              <a:t>        Έχει μεγάλη σημασία αν τα συμπτώματα άρχισαν ξαφνικά μετά από κάποια κίνηση η αν άρχισαν με λίγο πόνο και Προοδευτική επιδείνωση.</a:t>
            </a:r>
          </a:p>
          <a:p>
            <a:pPr>
              <a:buNone/>
            </a:pPr>
            <a:r>
              <a:rPr lang="el-GR" sz="8000" dirty="0"/>
              <a:t>       Ο έντονος περιορισμός της κινήσεως της μέσης λόγω πόνου, οφείλεται στον μυϊκό σπασμό.</a:t>
            </a:r>
          </a:p>
          <a:p>
            <a:pPr>
              <a:buNone/>
            </a:pPr>
            <a:r>
              <a:rPr lang="el-GR" sz="8000" dirty="0"/>
              <a:t>       Το μέγεθος του πόνου, δηλαδή η ένταση του, δεν είναι απαραίτητα ενδεικτικό μεγάλης ή μικρής βλάβης στη σπονδυλική στήλη.</a:t>
            </a:r>
          </a:p>
          <a:p>
            <a:pPr>
              <a:buNone/>
            </a:pPr>
            <a:r>
              <a:rPr lang="el-GR" sz="8000" dirty="0"/>
              <a:t>       Μπορεί να έχουμε μικρή βλάβη, συνηθισμένη, αλλά έντονο πόνο με αδυναμία βάδισης.</a:t>
            </a:r>
          </a:p>
          <a:p>
            <a:pPr>
              <a:buNone/>
            </a:pPr>
            <a:r>
              <a:rPr lang="el-GR" sz="8000" dirty="0"/>
              <a:t>       Ισχύει και το ανάποδο.</a:t>
            </a:r>
          </a:p>
          <a:p>
            <a:pPr>
              <a:buNone/>
            </a:pP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    ΤΡΟΠΟΙ ΑΝΤΙΜΕΤΩΠΙΣΗΣ</a:t>
            </a:r>
            <a:r>
              <a:rPr lang="en-US" dirty="0"/>
              <a:t>:</a:t>
            </a:r>
            <a:endParaRPr lang="el-GR" dirty="0"/>
          </a:p>
        </p:txBody>
      </p:sp>
      <p:sp>
        <p:nvSpPr>
          <p:cNvPr id="3" name="2 - Θέση περιεχομένου"/>
          <p:cNvSpPr>
            <a:spLocks noGrp="1"/>
          </p:cNvSpPr>
          <p:nvPr>
            <p:ph idx="1"/>
          </p:nvPr>
        </p:nvSpPr>
        <p:spPr/>
        <p:txBody>
          <a:bodyPr>
            <a:normAutofit lnSpcReduction="10000"/>
          </a:bodyPr>
          <a:lstStyle/>
          <a:p>
            <a:r>
              <a:rPr lang="el-GR" sz="2400" b="1" i="1" dirty="0"/>
              <a:t> Φαρμακευτική αγωγή: </a:t>
            </a:r>
          </a:p>
          <a:p>
            <a:pPr>
              <a:buNone/>
            </a:pPr>
            <a:r>
              <a:rPr lang="el-GR" sz="2400" b="1" i="1" dirty="0"/>
              <a:t>      1.</a:t>
            </a:r>
            <a:r>
              <a:rPr lang="el-GR" sz="2400" i="1" dirty="0"/>
              <a:t>Με αντιφλεγμονώδη φάρμακα.</a:t>
            </a:r>
          </a:p>
          <a:p>
            <a:pPr>
              <a:buNone/>
            </a:pPr>
            <a:r>
              <a:rPr lang="el-GR" sz="2400" b="1" i="1" dirty="0"/>
              <a:t>      2. Τοπική έγχυση φαρμάκων</a:t>
            </a:r>
            <a:endParaRPr lang="el-GR" sz="2400" i="1" dirty="0"/>
          </a:p>
          <a:p>
            <a:pPr>
              <a:buNone/>
            </a:pPr>
            <a:r>
              <a:rPr lang="el-GR" sz="2400" i="1" dirty="0"/>
              <a:t>      Εάν ο πόνος επιμένει γίνονται στο σημείο του πόνου (της φλεγμονής) τοπικά αναισθητικά και αντιφλεγμονώδη φάρμακα με ειδική τεχνική και τονίζεται με τοπική δράση.</a:t>
            </a:r>
          </a:p>
          <a:p>
            <a:r>
              <a:rPr lang="en-US" sz="2400" i="1" dirty="0"/>
              <a:t>A</a:t>
            </a:r>
            <a:r>
              <a:rPr lang="el-GR" sz="2400" i="1" dirty="0" err="1"/>
              <a:t>πώλεια</a:t>
            </a:r>
            <a:r>
              <a:rPr lang="el-GR" sz="2400" i="1" dirty="0"/>
              <a:t> βάρους σε περίπτωση υπέρβαρου ασθενή</a:t>
            </a:r>
            <a:r>
              <a:rPr lang="el-GR" dirty="0"/>
              <a:t> </a:t>
            </a:r>
          </a:p>
          <a:p>
            <a:r>
              <a:rPr lang="el-GR" sz="2400" i="1" dirty="0"/>
              <a:t>Εκγύμναση ραχιαίων και κοιλιακών</a:t>
            </a:r>
          </a:p>
          <a:p>
            <a:r>
              <a:rPr lang="el-GR" sz="2400" i="1" dirty="0"/>
              <a:t>Φυσικοθεραπεία </a:t>
            </a:r>
          </a:p>
          <a:p>
            <a:r>
              <a:rPr lang="el-GR" sz="2400" i="1" dirty="0"/>
              <a:t>Σε αρκετά επιβαρυμένες περιπτώσεις συνίσταται χειρουργική επέμβαση.</a:t>
            </a:r>
          </a:p>
          <a:p>
            <a:endParaRPr lang="el-GR" sz="2400" i="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28662" y="214290"/>
            <a:ext cx="7772400" cy="914400"/>
          </a:xfrm>
        </p:spPr>
        <p:txBody>
          <a:bodyPr/>
          <a:lstStyle/>
          <a:p>
            <a:r>
              <a:rPr lang="el-GR" dirty="0"/>
              <a:t>ΑΣΚΗΣΕΙΣ ΓΙΑ ΤΗΝ ΟΣΦΥΑΛΓΙΑ</a:t>
            </a:r>
          </a:p>
        </p:txBody>
      </p:sp>
      <p:sp>
        <p:nvSpPr>
          <p:cNvPr id="3" name="2 - Θέση περιεχομένου"/>
          <p:cNvSpPr>
            <a:spLocks noGrp="1"/>
          </p:cNvSpPr>
          <p:nvPr>
            <p:ph idx="1"/>
          </p:nvPr>
        </p:nvSpPr>
        <p:spPr>
          <a:xfrm>
            <a:off x="857224" y="928670"/>
            <a:ext cx="7772400" cy="4572000"/>
          </a:xfrm>
        </p:spPr>
        <p:txBody>
          <a:bodyPr>
            <a:normAutofit lnSpcReduction="10000"/>
          </a:bodyPr>
          <a:lstStyle/>
          <a:p>
            <a:r>
              <a:rPr lang="el-GR" sz="2400" dirty="0"/>
              <a:t>*“Ο κάθε ασθενής είναι μοναδικός και τα προγράμματα αποκατάστασης θα πρέπει να είναι εξατομικευμένα και προσαρμοσμένα στις ιδιαίτερες ανάγκες του.”</a:t>
            </a:r>
            <a:br>
              <a:rPr lang="el-GR" sz="2400" dirty="0"/>
            </a:br>
            <a:br>
              <a:rPr lang="el-GR" sz="2400" dirty="0"/>
            </a:br>
            <a:r>
              <a:rPr lang="el-GR" sz="2400" dirty="0"/>
              <a:t> ΠΡΩΤΟ ΣΤΑΔΙΟ </a:t>
            </a:r>
            <a:r>
              <a:rPr lang="en-US" sz="2400" dirty="0"/>
              <a:t>: </a:t>
            </a:r>
            <a:r>
              <a:rPr lang="el-GR" sz="2400" dirty="0"/>
              <a:t>Διατάσεις, ώστε να  ενεργοποιηθούν και προθερμανθούν οι μυϊκές μάζες που επιθυμούμε να γυμνάσουμε.</a:t>
            </a:r>
          </a:p>
          <a:p>
            <a:r>
              <a:rPr lang="el-GR" sz="2400" b="1" i="1" dirty="0"/>
              <a:t>ΔΙΑΤΑΣΕΙΣ ΡΑΧΙΑΙΩΝ</a:t>
            </a:r>
            <a:r>
              <a:rPr lang="en-US" sz="2400" b="1" i="1" dirty="0"/>
              <a:t>:</a:t>
            </a:r>
            <a:endParaRPr lang="el-GR" sz="2400" b="1" i="1" dirty="0"/>
          </a:p>
          <a:p>
            <a:r>
              <a:rPr lang="el-GR" sz="2400" i="1" dirty="0"/>
              <a:t>1.  Σε ύπτια θέση  , φέρετε τα γόνατα στο στήθος, πρώτα το ένα και έπειτα το άλλο ,αγκαλιάστε με τα χέρια σας τα γόνατα. Παραμείνετε για 10 δευτερόλεπτα και επιστρέψετε στην αρχική σας θέση. Επαναλάβετε για  3-4 φορές.</a:t>
            </a:r>
          </a:p>
          <a:p>
            <a:endParaRPr lang="en-US" sz="2400" i="1" dirty="0"/>
          </a:p>
          <a:p>
            <a:endParaRPr lang="el-GR" sz="2400" i="1" dirty="0"/>
          </a:p>
        </p:txBody>
      </p:sp>
      <p:pic>
        <p:nvPicPr>
          <p:cNvPr id="4" name="3 - Εικόνα" descr="gonata-sto-sththos-sas.jpg"/>
          <p:cNvPicPr>
            <a:picLocks noChangeAspect="1"/>
          </p:cNvPicPr>
          <p:nvPr/>
        </p:nvPicPr>
        <p:blipFill>
          <a:blip r:embed="rId2"/>
          <a:stretch>
            <a:fillRect/>
          </a:stretch>
        </p:blipFill>
        <p:spPr>
          <a:xfrm>
            <a:off x="5786446" y="4857760"/>
            <a:ext cx="2749247" cy="1814502"/>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400" b="1" i="1" dirty="0"/>
              <a:t>ΔΙΑΤΑΣΕΙΣ ΚΟΙΛΙΑΚΩΝ</a:t>
            </a:r>
            <a:r>
              <a:rPr lang="en-US" sz="2400" b="1" i="1" dirty="0"/>
              <a:t>:</a:t>
            </a:r>
            <a:endParaRPr lang="el-GR" sz="2400" b="1" i="1" dirty="0"/>
          </a:p>
        </p:txBody>
      </p:sp>
      <p:sp>
        <p:nvSpPr>
          <p:cNvPr id="3" name="2 - Θέση περιεχομένου"/>
          <p:cNvSpPr>
            <a:spLocks noGrp="1"/>
          </p:cNvSpPr>
          <p:nvPr>
            <p:ph idx="1"/>
          </p:nvPr>
        </p:nvSpPr>
        <p:spPr>
          <a:xfrm>
            <a:off x="857224" y="1142984"/>
            <a:ext cx="7772400" cy="4572000"/>
          </a:xfrm>
        </p:spPr>
        <p:txBody>
          <a:bodyPr/>
          <a:lstStyle/>
          <a:p>
            <a:r>
              <a:rPr lang="el-GR" dirty="0"/>
              <a:t>Σε πρηνή θέση φέρετε τις παλάμες σας παράλληλα με τα πλευρά σας και ανασηκώστε τον κορμό σας αργά στηριζόμενοι στα χέρια σας. Παραμείνετε σε αυτή τη θέση για 10 δευτερόλεπτα και επιστρέψτε στην αρχική σας θέση. Επαναλάβετε 3-4 φορές.</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28662" y="512064"/>
            <a:ext cx="7758138" cy="916672"/>
          </a:xfrm>
        </p:spPr>
        <p:txBody>
          <a:bodyPr/>
          <a:lstStyle/>
          <a:p>
            <a:r>
              <a:rPr lang="el-GR" sz="3600" dirty="0"/>
              <a:t>ΑΣΚΗΣΕΙΣ ΕΝΔΥΝΑΜΩΣΗΣ ΡΑΧΙΑΙΩΝ</a:t>
            </a:r>
            <a:r>
              <a:rPr lang="en-US" sz="3600" dirty="0"/>
              <a:t>:</a:t>
            </a:r>
            <a:endParaRPr lang="el-GR" sz="3600" dirty="0"/>
          </a:p>
        </p:txBody>
      </p:sp>
      <p:sp>
        <p:nvSpPr>
          <p:cNvPr id="3" name="2 - Θέση περιεχομένου"/>
          <p:cNvSpPr>
            <a:spLocks noGrp="1"/>
          </p:cNvSpPr>
          <p:nvPr>
            <p:ph idx="1"/>
          </p:nvPr>
        </p:nvSpPr>
        <p:spPr/>
        <p:txBody>
          <a:bodyPr/>
          <a:lstStyle/>
          <a:p>
            <a:r>
              <a:rPr lang="el-GR" i="1" dirty="0"/>
              <a:t>1.Ερχόμαστε σε πρηνή θέση ,ο αυχένας να βρίσκεται σε κάμψη ,η κοιλιά ακουμπά στην επιφάνεια που είμαστε ξαπλωμένοι και σηκώνουμε (ταυτόχρονα ) δεξί χέρι -αριστερό πόδι και το αντίστροφο. (10 επαναλήψεις) </a:t>
            </a:r>
          </a:p>
        </p:txBody>
      </p:sp>
      <p:pic>
        <p:nvPicPr>
          <p:cNvPr id="4" name="3 - Εικόνα" descr="Pa280173.jpg"/>
          <p:cNvPicPr>
            <a:picLocks noChangeAspect="1"/>
          </p:cNvPicPr>
          <p:nvPr/>
        </p:nvPicPr>
        <p:blipFill>
          <a:blip r:embed="rId2"/>
          <a:stretch>
            <a:fillRect/>
          </a:stretch>
        </p:blipFill>
        <p:spPr>
          <a:xfrm>
            <a:off x="2714612" y="4286256"/>
            <a:ext cx="4000528" cy="1987671"/>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Μετρό">
  <a:themeElements>
    <a:clrScheme name="Μετρό">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Μετρό">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Μετρό">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527</TotalTime>
  <Words>1142</Words>
  <Application>Microsoft Office PowerPoint</Application>
  <PresentationFormat>Προβολή στην οθόνη (4:3)</PresentationFormat>
  <Paragraphs>60</Paragraphs>
  <Slides>13</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13</vt:i4>
      </vt:variant>
    </vt:vector>
  </HeadingPairs>
  <TitlesOfParts>
    <vt:vector size="20" baseType="lpstr">
      <vt:lpstr>Calibri</vt:lpstr>
      <vt:lpstr>Consolas</vt:lpstr>
      <vt:lpstr>Corbel</vt:lpstr>
      <vt:lpstr>Wingdings</vt:lpstr>
      <vt:lpstr>Wingdings 2</vt:lpstr>
      <vt:lpstr>Wingdings 3</vt:lpstr>
      <vt:lpstr>Μετρό</vt:lpstr>
      <vt:lpstr>ΟΣΦΥΑΛΓΙΑ</vt:lpstr>
      <vt:lpstr>ΤΙ ΕΊΝΑΙ Η ΟΣΦΥΑΛΓΙΑ:</vt:lpstr>
      <vt:lpstr> </vt:lpstr>
      <vt:lpstr>  ΑΠΟ ΤΙ ΠΡΟΚΑΛΕΙΤΑΙ/AITIA:</vt:lpstr>
      <vt:lpstr>         ΣΥΜΠΤΩΜΑΤΑ:</vt:lpstr>
      <vt:lpstr>    ΤΡΟΠΟΙ ΑΝΤΙΜΕΤΩΠΙΣΗΣ:</vt:lpstr>
      <vt:lpstr>ΑΣΚΗΣΕΙΣ ΓΙΑ ΤΗΝ ΟΣΦΥΑΛΓΙΑ</vt:lpstr>
      <vt:lpstr>ΔΙΑΤΑΣΕΙΣ ΚΟΙΛΙΑΚΩΝ:</vt:lpstr>
      <vt:lpstr>ΑΣΚΗΣΕΙΣ ΕΝΔΥΝΑΜΩΣΗΣ ΡΑΧΙΑΙΩΝ:</vt:lpstr>
      <vt:lpstr> </vt:lpstr>
      <vt:lpstr>ΑΣΚΗΣΕΙΣ ΕΝΔΥΝΑΜΩΣΗΣ ΚΟΙΛΙΑΚΩΝ:</vt:lpstr>
      <vt:lpstr>Παρουσίαση του PowerPoint</vt:lpstr>
      <vt:lpstr>ΒΙΒΛΙΟΓΡΑΦΙΑ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Acer</dc:creator>
  <cp:lastModifiedBy>ΚΑΠΕΤΑΝΟΥ ΒΑΣΙΛΙΚΗ</cp:lastModifiedBy>
  <cp:revision>54</cp:revision>
  <dcterms:created xsi:type="dcterms:W3CDTF">2021-11-07T12:29:20Z</dcterms:created>
  <dcterms:modified xsi:type="dcterms:W3CDTF">2021-11-28T09:40:31Z</dcterms:modified>
</cp:coreProperties>
</file>