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1"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6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916C9F99-BCD0-42B5-8961-8DE0A677E51E}" type="datetimeFigureOut">
              <a:rPr lang="el-GR" smtClean="0"/>
              <a:t>28/5/2023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820004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16C9F99-BCD0-42B5-8961-8DE0A677E51E}" type="datetimeFigureOut">
              <a:rPr lang="el-GR" smtClean="0"/>
              <a:t>28/5/2023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447001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16C9F99-BCD0-42B5-8961-8DE0A677E51E}" type="datetimeFigureOut">
              <a:rPr lang="el-GR" smtClean="0"/>
              <a:t>28/5/2023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95E239-B2FB-4042-A31D-798A3B0E24BF}"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51864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916C9F99-BCD0-42B5-8961-8DE0A677E51E}" type="datetimeFigureOut">
              <a:rPr lang="el-GR" smtClean="0"/>
              <a:t>28/5/2023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94235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916C9F99-BCD0-42B5-8961-8DE0A677E51E}" type="datetimeFigureOut">
              <a:rPr lang="el-GR" smtClean="0"/>
              <a:t>28/5/2023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5E239-B2FB-4042-A31D-798A3B0E24BF}"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29929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916C9F99-BCD0-42B5-8961-8DE0A677E51E}" type="datetimeFigureOut">
              <a:rPr lang="el-GR" smtClean="0"/>
              <a:t>28/5/2023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3791309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16C9F99-BCD0-42B5-8961-8DE0A677E51E}" type="datetimeFigureOut">
              <a:rPr lang="el-GR" smtClean="0"/>
              <a:t>28/5/2023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996386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16C9F99-BCD0-42B5-8961-8DE0A677E51E}" type="datetimeFigureOut">
              <a:rPr lang="el-GR" smtClean="0"/>
              <a:t>28/5/2023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113892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16C9F99-BCD0-42B5-8961-8DE0A677E51E}" type="datetimeFigureOut">
              <a:rPr lang="el-GR" smtClean="0"/>
              <a:t>28/5/2023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385240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16C9F99-BCD0-42B5-8961-8DE0A677E51E}" type="datetimeFigureOut">
              <a:rPr lang="el-GR" smtClean="0"/>
              <a:t>28/5/2023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216355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16C9F99-BCD0-42B5-8961-8DE0A677E51E}" type="datetimeFigureOut">
              <a:rPr lang="el-GR" smtClean="0"/>
              <a:t>28/5/2023</a:t>
            </a:fld>
            <a:endParaRPr lang="el-GR"/>
          </a:p>
        </p:txBody>
      </p:sp>
      <p:sp>
        <p:nvSpPr>
          <p:cNvPr id="6" name="Footer Placeholder 5"/>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2575199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16C9F99-BCD0-42B5-8961-8DE0A677E51E}" type="datetimeFigureOut">
              <a:rPr lang="el-GR" smtClean="0"/>
              <a:t>28/5/2023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1759014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916C9F99-BCD0-42B5-8961-8DE0A677E51E}" type="datetimeFigureOut">
              <a:rPr lang="el-GR" smtClean="0"/>
              <a:t>28/5/2023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18864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C9F99-BCD0-42B5-8961-8DE0A677E51E}" type="datetimeFigureOut">
              <a:rPr lang="el-GR" smtClean="0"/>
              <a:t>28/5/2023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133795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16C9F99-BCD0-42B5-8961-8DE0A677E51E}" type="datetimeFigureOut">
              <a:rPr lang="el-GR" smtClean="0"/>
              <a:t>28/5/2023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2594582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16C9F99-BCD0-42B5-8961-8DE0A677E51E}" type="datetimeFigureOut">
              <a:rPr lang="el-GR" smtClean="0"/>
              <a:t>28/5/2023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95E239-B2FB-4042-A31D-798A3B0E24BF}" type="slidenum">
              <a:rPr lang="el-GR" smtClean="0"/>
              <a:t>‹#›</a:t>
            </a:fld>
            <a:endParaRPr lang="el-GR"/>
          </a:p>
        </p:txBody>
      </p:sp>
    </p:spTree>
    <p:extLst>
      <p:ext uri="{BB962C8B-B14F-4D97-AF65-F5344CB8AC3E}">
        <p14:creationId xmlns:p14="http://schemas.microsoft.com/office/powerpoint/2010/main" val="240050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16C9F99-BCD0-42B5-8961-8DE0A677E51E}" type="datetimeFigureOut">
              <a:rPr lang="el-GR" smtClean="0"/>
              <a:t>28/5/2023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F95E239-B2FB-4042-A31D-798A3B0E24BF}" type="slidenum">
              <a:rPr lang="el-GR" smtClean="0"/>
              <a:t>‹#›</a:t>
            </a:fld>
            <a:endParaRPr lang="el-GR"/>
          </a:p>
        </p:txBody>
      </p:sp>
    </p:spTree>
    <p:extLst>
      <p:ext uri="{BB962C8B-B14F-4D97-AF65-F5344CB8AC3E}">
        <p14:creationId xmlns:p14="http://schemas.microsoft.com/office/powerpoint/2010/main" val="6217190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1193191" y="427298"/>
            <a:ext cx="9036496" cy="1470025"/>
          </a:xfrm>
        </p:spPr>
        <p:txBody>
          <a:bodyPr>
            <a:noAutofit/>
          </a:bodyPr>
          <a:lstStyle/>
          <a:p>
            <a:pPr algn="ctr"/>
            <a:r>
              <a:rPr lang="el-GR" sz="3600" dirty="0">
                <a:solidFill>
                  <a:schemeClr val="tx2">
                    <a:lumMod val="10000"/>
                  </a:schemeClr>
                </a:solidFill>
                <a:latin typeface="Comic Sans MS" pitchFamily="66" charset="0"/>
              </a:rPr>
              <a:t>Δ. Ι. Ε. Κ. </a:t>
            </a:r>
            <a:r>
              <a:rPr lang="el-GR" sz="3600" dirty="0" smtClean="0">
                <a:solidFill>
                  <a:schemeClr val="tx2">
                    <a:lumMod val="10000"/>
                  </a:schemeClr>
                </a:solidFill>
                <a:latin typeface="Comic Sans MS" pitchFamily="66" charset="0"/>
              </a:rPr>
              <a:t>ΣΙΝΔΟΥ</a:t>
            </a:r>
            <a:r>
              <a:rPr lang="el-GR" sz="3600" dirty="0">
                <a:solidFill>
                  <a:schemeClr val="tx2">
                    <a:lumMod val="10000"/>
                  </a:schemeClr>
                </a:solidFill>
                <a:latin typeface="Comic Sans MS" pitchFamily="66" charset="0"/>
              </a:rPr>
              <a:t/>
            </a:r>
            <a:br>
              <a:rPr lang="el-GR" sz="3600" dirty="0">
                <a:solidFill>
                  <a:schemeClr val="tx2">
                    <a:lumMod val="10000"/>
                  </a:schemeClr>
                </a:solidFill>
                <a:latin typeface="Comic Sans MS" pitchFamily="66" charset="0"/>
              </a:rPr>
            </a:br>
            <a:r>
              <a:rPr lang="el-GR" sz="3600" dirty="0" smtClean="0">
                <a:solidFill>
                  <a:schemeClr val="tx2">
                    <a:lumMod val="10000"/>
                  </a:schemeClr>
                </a:solidFill>
                <a:latin typeface="Comic Sans MS" pitchFamily="66" charset="0"/>
              </a:rPr>
              <a:t>Ειδικότητα </a:t>
            </a:r>
            <a:r>
              <a:rPr lang="el-GR" sz="3600" dirty="0">
                <a:solidFill>
                  <a:schemeClr val="tx2">
                    <a:lumMod val="10000"/>
                  </a:schemeClr>
                </a:solidFill>
                <a:latin typeface="Comic Sans MS" pitchFamily="66" charset="0"/>
              </a:rPr>
              <a:t>: </a:t>
            </a:r>
            <a:r>
              <a:rPr lang="el-GR" sz="3600" dirty="0" smtClean="0">
                <a:solidFill>
                  <a:schemeClr val="tx2">
                    <a:lumMod val="10000"/>
                  </a:schemeClr>
                </a:solidFill>
                <a:latin typeface="Comic Sans MS" pitchFamily="66" charset="0"/>
              </a:rPr>
              <a:t>Βοηθός Φυσικοθεραπείας</a:t>
            </a:r>
            <a:endParaRPr lang="el-GR" sz="3600" dirty="0">
              <a:solidFill>
                <a:schemeClr val="tx2">
                  <a:lumMod val="10000"/>
                </a:schemeClr>
              </a:solidFill>
              <a:latin typeface="Comic Sans MS" pitchFamily="66" charset="0"/>
            </a:endParaRPr>
          </a:p>
        </p:txBody>
      </p:sp>
      <p:sp>
        <p:nvSpPr>
          <p:cNvPr id="5" name="Υπότιτλος 2"/>
          <p:cNvSpPr>
            <a:spLocks noGrp="1"/>
          </p:cNvSpPr>
          <p:nvPr>
            <p:ph type="subTitle" idx="1"/>
          </p:nvPr>
        </p:nvSpPr>
        <p:spPr>
          <a:xfrm>
            <a:off x="457200" y="2044704"/>
            <a:ext cx="11050438" cy="4248472"/>
          </a:xfrm>
        </p:spPr>
        <p:txBody>
          <a:bodyPr>
            <a:normAutofit/>
          </a:bodyPr>
          <a:lstStyle/>
          <a:p>
            <a:pPr algn="ctr"/>
            <a:r>
              <a:rPr lang="el-GR" sz="2600" dirty="0">
                <a:ln w="0"/>
                <a:solidFill>
                  <a:schemeClr val="tx1"/>
                </a:solidFill>
                <a:effectLst>
                  <a:outerShdw blurRad="38100" dist="19050" dir="2700000" algn="tl" rotWithShape="0">
                    <a:schemeClr val="dk1">
                      <a:alpha val="40000"/>
                    </a:schemeClr>
                  </a:outerShdw>
                </a:effectLst>
                <a:latin typeface="Comic Sans MS" pitchFamily="66" charset="0"/>
              </a:rPr>
              <a:t>Μάθημα: </a:t>
            </a:r>
            <a:r>
              <a:rPr lang="el-GR" sz="2600" dirty="0" smtClean="0">
                <a:ln w="0"/>
                <a:solidFill>
                  <a:schemeClr val="tx1"/>
                </a:solidFill>
                <a:effectLst>
                  <a:outerShdw blurRad="38100" dist="19050" dir="2700000" algn="tl" rotWithShape="0">
                    <a:schemeClr val="dk1">
                      <a:alpha val="40000"/>
                    </a:schemeClr>
                  </a:outerShdw>
                </a:effectLst>
                <a:latin typeface="Comic Sans MS" pitchFamily="66" charset="0"/>
              </a:rPr>
              <a:t>Κινησιοθεραπεία</a:t>
            </a:r>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r>
              <a:rPr lang="el-GR" sz="2600" dirty="0" smtClean="0">
                <a:ln w="0"/>
                <a:solidFill>
                  <a:schemeClr val="tx1"/>
                </a:solidFill>
                <a:effectLst>
                  <a:outerShdw blurRad="38100" dist="19050" dir="2700000" algn="tl" rotWithShape="0">
                    <a:schemeClr val="dk1">
                      <a:alpha val="40000"/>
                    </a:schemeClr>
                  </a:outerShdw>
                </a:effectLst>
                <a:latin typeface="Comic Sans MS" pitchFamily="66" charset="0"/>
              </a:rPr>
              <a:t>‘Θέσεις του σώματος’</a:t>
            </a:r>
            <a:endParaRPr lang="el-GR" sz="2600"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smtClean="0">
              <a:ln w="0"/>
              <a:solidFill>
                <a:schemeClr val="tx1"/>
              </a:solidFill>
              <a:effectLst>
                <a:outerShdw blurRad="38100" dist="19050" dir="2700000" algn="tl" rotWithShape="0">
                  <a:schemeClr val="dk1">
                    <a:alpha val="40000"/>
                  </a:schemeClr>
                </a:outerShdw>
              </a:effectLst>
              <a:latin typeface="Comic Sans MS" pitchFamily="66" charset="0"/>
            </a:endParaRPr>
          </a:p>
          <a:p>
            <a:pPr algn="l"/>
            <a:r>
              <a:rPr lang="el-GR"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1800" dirty="0" smtClean="0">
                <a:ln w="0"/>
                <a:solidFill>
                  <a:schemeClr val="tx1"/>
                </a:solidFill>
                <a:effectLst>
                  <a:outerShdw blurRad="38100" dist="19050" dir="2700000" algn="tl" rotWithShape="0">
                    <a:schemeClr val="dk1">
                      <a:alpha val="40000"/>
                    </a:schemeClr>
                  </a:outerShdw>
                </a:effectLst>
                <a:latin typeface="Comic Sans MS" pitchFamily="66" charset="0"/>
              </a:rPr>
              <a:t>Εκπαιδεύτριες: 	ΚΑΜΠΡΑΓΚΟΥ </a:t>
            </a:r>
            <a:r>
              <a:rPr lang="el-GR" sz="1800" dirty="0">
                <a:ln w="0"/>
                <a:solidFill>
                  <a:schemeClr val="tx1"/>
                </a:solidFill>
                <a:effectLst>
                  <a:outerShdw blurRad="38100" dist="19050" dir="2700000" algn="tl" rotWithShape="0">
                    <a:schemeClr val="dk1">
                      <a:alpha val="40000"/>
                    </a:schemeClr>
                  </a:outerShdw>
                </a:effectLst>
                <a:latin typeface="Comic Sans MS" pitchFamily="66" charset="0"/>
              </a:rPr>
              <a:t>ΕΥΤΥΧΙΑ </a:t>
            </a:r>
            <a:r>
              <a:rPr lang="en-US" sz="1800" dirty="0">
                <a:ln w="0"/>
                <a:solidFill>
                  <a:schemeClr val="tx1"/>
                </a:solidFill>
                <a:effectLst>
                  <a:outerShdw blurRad="38100" dist="19050" dir="2700000" algn="tl" rotWithShape="0">
                    <a:schemeClr val="dk1">
                      <a:alpha val="40000"/>
                    </a:schemeClr>
                  </a:outerShdw>
                </a:effectLst>
                <a:latin typeface="Comic Sans MS" pitchFamily="66" charset="0"/>
              </a:rPr>
              <a:t>PT, MSc NDT BOBATH therapist</a:t>
            </a:r>
            <a:r>
              <a:rPr lang="el-GR" sz="1800" dirty="0">
                <a:ln w="0"/>
                <a:solidFill>
                  <a:schemeClr val="tx1"/>
                </a:solidFill>
                <a:effectLst>
                  <a:outerShdw blurRad="38100" dist="19050" dir="2700000" algn="tl" rotWithShape="0">
                    <a:schemeClr val="dk1">
                      <a:alpha val="40000"/>
                    </a:schemeClr>
                  </a:outerShdw>
                </a:effectLst>
                <a:latin typeface="Comic Sans MS" pitchFamily="66" charset="0"/>
              </a:rPr>
              <a:t>      </a:t>
            </a:r>
            <a:r>
              <a:rPr lang="el-GR" sz="1800" dirty="0" smtClean="0">
                <a:ln w="0"/>
                <a:solidFill>
                  <a:schemeClr val="tx1"/>
                </a:solidFill>
                <a:effectLst>
                  <a:outerShdw blurRad="38100" dist="19050" dir="2700000" algn="tl" rotWithShape="0">
                    <a:schemeClr val="dk1">
                      <a:alpha val="40000"/>
                    </a:schemeClr>
                  </a:outerShdw>
                </a:effectLst>
                <a:latin typeface="Comic Sans MS" pitchFamily="66" charset="0"/>
              </a:rPr>
              <a:t>                                                             			</a:t>
            </a:r>
            <a:r>
              <a:rPr lang="el-GR" sz="1800" cap="all" dirty="0" smtClean="0">
                <a:ln w="0"/>
                <a:solidFill>
                  <a:schemeClr val="tx1"/>
                </a:solidFill>
                <a:effectLst>
                  <a:outerShdw blurRad="38100" dist="19050" dir="2700000" algn="tl" rotWithShape="0">
                    <a:schemeClr val="dk1">
                      <a:alpha val="40000"/>
                    </a:schemeClr>
                  </a:outerShdw>
                </a:effectLst>
                <a:latin typeface="Comic Sans MS" pitchFamily="66" charset="0"/>
              </a:rPr>
              <a:t>Μαλτέζου </a:t>
            </a:r>
            <a:r>
              <a:rPr lang="el-GR" sz="1800" cap="all" dirty="0">
                <a:ln w="0"/>
                <a:solidFill>
                  <a:schemeClr val="tx1"/>
                </a:solidFill>
                <a:effectLst>
                  <a:outerShdw blurRad="38100" dist="19050" dir="2700000" algn="tl" rotWithShape="0">
                    <a:schemeClr val="dk1">
                      <a:alpha val="40000"/>
                    </a:schemeClr>
                  </a:outerShdw>
                </a:effectLst>
                <a:latin typeface="Comic Sans MS" pitchFamily="66" charset="0"/>
              </a:rPr>
              <a:t>Ελένη </a:t>
            </a:r>
            <a:r>
              <a:rPr lang="en-US" sz="1800" dirty="0">
                <a:ln w="0"/>
                <a:solidFill>
                  <a:schemeClr val="tx1"/>
                </a:solidFill>
                <a:effectLst>
                  <a:outerShdw blurRad="38100" dist="19050" dir="2700000" algn="tl" rotWithShape="0">
                    <a:schemeClr val="dk1">
                      <a:alpha val="40000"/>
                    </a:schemeClr>
                  </a:outerShdw>
                </a:effectLst>
                <a:latin typeface="Comic Sans MS" pitchFamily="66" charset="0"/>
              </a:rPr>
              <a:t>MSc., Cert. </a:t>
            </a:r>
            <a:r>
              <a:rPr lang="en-US" sz="1800" dirty="0" err="1">
                <a:ln w="0"/>
                <a:solidFill>
                  <a:schemeClr val="tx1"/>
                </a:solidFill>
                <a:effectLst>
                  <a:outerShdw blurRad="38100" dist="19050" dir="2700000" algn="tl" rotWithShape="0">
                    <a:schemeClr val="dk1">
                      <a:alpha val="40000"/>
                    </a:schemeClr>
                  </a:outerShdw>
                </a:effectLst>
                <a:latin typeface="Comic Sans MS" pitchFamily="66" charset="0"/>
              </a:rPr>
              <a:t>Mdt</a:t>
            </a:r>
            <a:r>
              <a:rPr lang="en-US" sz="1800" dirty="0">
                <a:ln w="0"/>
                <a:solidFill>
                  <a:schemeClr val="tx1"/>
                </a:solidFill>
                <a:effectLst>
                  <a:outerShdw blurRad="38100" dist="19050" dir="2700000" algn="tl" rotWithShape="0">
                    <a:schemeClr val="dk1">
                      <a:alpha val="40000"/>
                    </a:schemeClr>
                  </a:outerShdw>
                </a:effectLst>
                <a:latin typeface="Comic Sans MS" pitchFamily="66" charset="0"/>
              </a:rPr>
              <a:t> </a:t>
            </a:r>
            <a:endParaRPr lang="el-GR" sz="1800" dirty="0">
              <a:ln w="0"/>
              <a:solidFill>
                <a:schemeClr val="tx1"/>
              </a:solidFill>
              <a:effectLst>
                <a:outerShdw blurRad="38100" dist="19050" dir="2700000" algn="tl" rotWithShape="0">
                  <a:schemeClr val="dk1">
                    <a:alpha val="40000"/>
                  </a:schemeClr>
                </a:outerShdw>
              </a:effectLst>
              <a:latin typeface="Comic Sans MS" pitchFamily="66" charset="0"/>
            </a:endParaRPr>
          </a:p>
          <a:p>
            <a:pPr algn="l"/>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endParaRPr lang="el-GR" dirty="0">
              <a:ln w="0"/>
              <a:solidFill>
                <a:schemeClr val="tx1"/>
              </a:solidFill>
              <a:effectLst>
                <a:outerShdw blurRad="38100" dist="19050" dir="2700000" algn="tl" rotWithShape="0">
                  <a:schemeClr val="dk1">
                    <a:alpha val="40000"/>
                  </a:schemeClr>
                </a:outerShdw>
              </a:effectLst>
              <a:latin typeface="Comic Sans MS" pitchFamily="66" charset="0"/>
            </a:endParaRPr>
          </a:p>
          <a:p>
            <a:pPr algn="ctr"/>
            <a:r>
              <a:rPr lang="el-GR" sz="1200" dirty="0" smtClean="0">
                <a:ln w="0"/>
                <a:solidFill>
                  <a:schemeClr val="tx1"/>
                </a:solidFill>
                <a:effectLst>
                  <a:outerShdw blurRad="38100" dist="19050" dir="2700000" algn="tl" rotWithShape="0">
                    <a:schemeClr val="dk1">
                      <a:alpha val="40000"/>
                    </a:schemeClr>
                  </a:outerShdw>
                </a:effectLst>
                <a:latin typeface="Comic Sans MS" pitchFamily="66" charset="0"/>
              </a:rPr>
              <a:t>Β </a:t>
            </a:r>
            <a:r>
              <a:rPr lang="el-GR" sz="1200" dirty="0">
                <a:ln w="0"/>
                <a:solidFill>
                  <a:schemeClr val="tx1"/>
                </a:solidFill>
                <a:effectLst>
                  <a:outerShdw blurRad="38100" dist="19050" dir="2700000" algn="tl" rotWithShape="0">
                    <a:schemeClr val="dk1">
                      <a:alpha val="40000"/>
                    </a:schemeClr>
                  </a:outerShdw>
                </a:effectLst>
                <a:latin typeface="Comic Sans MS" pitchFamily="66" charset="0"/>
              </a:rPr>
              <a:t>ΕΞΑΜΗΝΟ </a:t>
            </a:r>
            <a:r>
              <a:rPr lang="el-GR" sz="1200" dirty="0" smtClean="0">
                <a:ln w="0"/>
                <a:solidFill>
                  <a:schemeClr val="tx1"/>
                </a:solidFill>
                <a:effectLst>
                  <a:outerShdw blurRad="38100" dist="19050" dir="2700000" algn="tl" rotWithShape="0">
                    <a:schemeClr val="dk1">
                      <a:alpha val="40000"/>
                    </a:schemeClr>
                  </a:outerShdw>
                </a:effectLst>
                <a:latin typeface="Comic Sans MS" pitchFamily="66" charset="0"/>
              </a:rPr>
              <a:t>2022-2023</a:t>
            </a:r>
            <a:endParaRPr lang="el-GR" sz="1200" dirty="0">
              <a:ln w="0"/>
              <a:solidFill>
                <a:schemeClr val="tx1"/>
              </a:solidFill>
              <a:effectLst>
                <a:outerShdw blurRad="38100" dist="19050" dir="2700000" algn="tl" rotWithShape="0">
                  <a:schemeClr val="dk1">
                    <a:alpha val="40000"/>
                  </a:schemeClr>
                </a:outerShdw>
              </a:effectLst>
              <a:latin typeface="Comic Sans MS" pitchFamily="66" charset="0"/>
            </a:endParaRPr>
          </a:p>
        </p:txBody>
      </p:sp>
    </p:spTree>
    <p:extLst>
      <p:ext uri="{BB962C8B-B14F-4D97-AF65-F5344CB8AC3E}">
        <p14:creationId xmlns:p14="http://schemas.microsoft.com/office/powerpoint/2010/main" val="699219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a:picLocks noChangeAspect="1"/>
          </p:cNvPicPr>
          <p:nvPr/>
        </p:nvPicPr>
        <p:blipFill rotWithShape="1">
          <a:blip r:embed="rId2"/>
          <a:srcRect l="2331" r="9592" b="18405"/>
          <a:stretch/>
        </p:blipFill>
        <p:spPr>
          <a:xfrm>
            <a:off x="2654060" y="2906551"/>
            <a:ext cx="6883880" cy="3865185"/>
          </a:xfrm>
          <a:prstGeom prst="rect">
            <a:avLst/>
          </a:prstGeom>
        </p:spPr>
      </p:pic>
      <p:sp>
        <p:nvSpPr>
          <p:cNvPr id="3" name="Θέση περιεχομένου 2"/>
          <p:cNvSpPr>
            <a:spLocks noGrp="1"/>
          </p:cNvSpPr>
          <p:nvPr>
            <p:ph idx="1"/>
          </p:nvPr>
        </p:nvSpPr>
        <p:spPr>
          <a:xfrm>
            <a:off x="1638040" y="184030"/>
            <a:ext cx="8915400" cy="3777622"/>
          </a:xfrm>
        </p:spPr>
        <p:txBody>
          <a:bodyPr>
            <a:normAutofit/>
          </a:bodyPr>
          <a:lstStyle/>
          <a:p>
            <a:pPr marL="0" indent="0" algn="just">
              <a:lnSpc>
                <a:spcPct val="150000"/>
              </a:lnSpc>
              <a:buNone/>
            </a:pPr>
            <a:r>
              <a:rPr lang="el-GR" sz="1600" dirty="0" smtClean="0">
                <a:latin typeface="Arial" panose="020B0604020202020204" pitchFamily="34" charset="0"/>
                <a:cs typeface="Arial" panose="020B0604020202020204" pitchFamily="34" charset="0"/>
              </a:rPr>
              <a:t>Οι κύριες θέσεις του σώματος που χρησιμοποιούνται στην καθημερινή </a:t>
            </a:r>
            <a:r>
              <a:rPr lang="el-GR" sz="1600" dirty="0" err="1" smtClean="0">
                <a:latin typeface="Arial" panose="020B0604020202020204" pitchFamily="34" charset="0"/>
                <a:cs typeface="Arial" panose="020B0604020202020204" pitchFamily="34" charset="0"/>
              </a:rPr>
              <a:t>φυσικοθεραπευτική</a:t>
            </a:r>
            <a:r>
              <a:rPr lang="el-GR" sz="1600" dirty="0" smtClean="0">
                <a:latin typeface="Arial" panose="020B0604020202020204" pitchFamily="34" charset="0"/>
                <a:cs typeface="Arial" panose="020B0604020202020204" pitchFamily="34" charset="0"/>
              </a:rPr>
              <a:t> πράξη είναι οι ακόλουθες: </a:t>
            </a:r>
          </a:p>
          <a:p>
            <a:pPr marL="342900" indent="-342900" algn="just">
              <a:lnSpc>
                <a:spcPct val="150000"/>
              </a:lnSpc>
              <a:buFont typeface="+mj-lt"/>
              <a:buAutoNum type="arabicPeriod"/>
            </a:pPr>
            <a:r>
              <a:rPr lang="el-GR" sz="1600" dirty="0" smtClean="0">
                <a:latin typeface="Arial" panose="020B0604020202020204" pitchFamily="34" charset="0"/>
                <a:cs typeface="Arial" panose="020B0604020202020204" pitchFamily="34" charset="0"/>
              </a:rPr>
              <a:t> </a:t>
            </a:r>
            <a:r>
              <a:rPr lang="el-GR" sz="1600" u="sng" dirty="0" smtClean="0">
                <a:latin typeface="Arial" panose="020B0604020202020204" pitchFamily="34" charset="0"/>
                <a:cs typeface="Arial" panose="020B0604020202020204" pitchFamily="34" charset="0"/>
              </a:rPr>
              <a:t>Η όρθια στάση</a:t>
            </a:r>
            <a:r>
              <a:rPr lang="el-GR" sz="1600" dirty="0" smtClean="0">
                <a:latin typeface="Arial" panose="020B0604020202020204" pitchFamily="34" charset="0"/>
                <a:cs typeface="Arial" panose="020B0604020202020204" pitchFamily="34" charset="0"/>
              </a:rPr>
              <a:t>. Η σωστή όρθια στάση είναι αυτή κατά την οποία το κορμί στέκεται όρθιο με το κεφάλι να κοιτάζει ευθεία εμπρός, τα χέρια βρίσκονται τεντωμένα στα πλάγια του κορμιού με τις παλάμες να κοιτάζουν εμπρός, η σπονδυλική στήλη είναι σε </a:t>
            </a:r>
            <a:r>
              <a:rPr lang="el-GR" sz="1600" dirty="0" err="1" smtClean="0">
                <a:latin typeface="Arial" panose="020B0604020202020204" pitchFamily="34" charset="0"/>
                <a:cs typeface="Arial" panose="020B0604020202020204" pitchFamily="34" charset="0"/>
              </a:rPr>
              <a:t>ευθειασμό</a:t>
            </a:r>
            <a:r>
              <a:rPr lang="el-GR" sz="1600" dirty="0" smtClean="0">
                <a:latin typeface="Arial" panose="020B0604020202020204" pitchFamily="34" charset="0"/>
                <a:cs typeface="Arial" panose="020B0604020202020204" pitchFamily="34" charset="0"/>
              </a:rPr>
              <a:t> και τα πόδια βρίσκονται σε ελαφρά διάσταση μεταξύ τους και σε θέση μικρής έξω στροφής</a:t>
            </a:r>
            <a:endParaRPr lang="el-G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5584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647645" y="414068"/>
            <a:ext cx="9856967" cy="5497154"/>
          </a:xfrm>
        </p:spPr>
        <p:txBody>
          <a:bodyPr vert="horz" lIns="91440" tIns="45720" rIns="91440" bIns="45720" rtlCol="0">
            <a:normAutofit/>
          </a:bodyPr>
          <a:lstStyle/>
          <a:p>
            <a:pPr marL="342900" indent="-342900" algn="just">
              <a:lnSpc>
                <a:spcPct val="170000"/>
              </a:lnSpc>
              <a:buFont typeface="+mj-lt"/>
              <a:buAutoNum type="arabicPeriod" startAt="2"/>
            </a:pPr>
            <a:r>
              <a:rPr lang="el-GR" sz="1400" u="sng" dirty="0">
                <a:latin typeface="Arial" panose="020B0604020202020204" pitchFamily="34" charset="0"/>
                <a:cs typeface="Arial" panose="020B0604020202020204" pitchFamily="34" charset="0"/>
              </a:rPr>
              <a:t>Η ύπτια </a:t>
            </a:r>
            <a:r>
              <a:rPr lang="el-GR" sz="1400" u="sng" dirty="0" smtClean="0">
                <a:latin typeface="Arial" panose="020B0604020202020204" pitchFamily="34" charset="0"/>
                <a:cs typeface="Arial" panose="020B0604020202020204" pitchFamily="34" charset="0"/>
              </a:rPr>
              <a:t>θέση. </a:t>
            </a:r>
            <a:r>
              <a:rPr lang="el-GR" sz="1400" dirty="0" smtClean="0">
                <a:latin typeface="Arial" panose="020B0604020202020204" pitchFamily="34" charset="0"/>
                <a:cs typeface="Arial" panose="020B0604020202020204" pitchFamily="34" charset="0"/>
              </a:rPr>
              <a:t>Ο ασθενής </a:t>
            </a:r>
            <a:r>
              <a:rPr lang="el-GR" sz="1400" dirty="0">
                <a:latin typeface="Arial" panose="020B0604020202020204" pitchFamily="34" charset="0"/>
                <a:cs typeface="Arial" panose="020B0604020202020204" pitchFamily="34" charset="0"/>
              </a:rPr>
              <a:t>βρίσκεται ξαπλωμένος ανάσκελα στο κρεβάτι με το κεφάλι να κοιτάζει ευθεία επάνω (εναλλακτικά μπορεί να </a:t>
            </a:r>
            <a:r>
              <a:rPr lang="el-GR" sz="1400" dirty="0" smtClean="0">
                <a:latin typeface="Arial" panose="020B0604020202020204" pitchFamily="34" charset="0"/>
                <a:cs typeface="Arial" panose="020B0604020202020204" pitchFamily="34" charset="0"/>
              </a:rPr>
              <a:t>χρησιμοποιηθεί </a:t>
            </a:r>
            <a:r>
              <a:rPr lang="el-GR" sz="1400" dirty="0">
                <a:latin typeface="Arial" panose="020B0604020202020204" pitchFamily="34" charset="0"/>
                <a:cs typeface="Arial" panose="020B0604020202020204" pitchFamily="34" charset="0"/>
              </a:rPr>
              <a:t>μαξιλάρι προκειμένου να υποστηρίζεται το κεφάλι του ασθενή, εάν αυτό τον βολεύει περισσότερο και αν φυσικά το </a:t>
            </a:r>
            <a:r>
              <a:rPr lang="el-GR" sz="1400" dirty="0" smtClean="0">
                <a:latin typeface="Arial" panose="020B0604020202020204" pitchFamily="34" charset="0"/>
                <a:cs typeface="Arial" panose="020B0604020202020204" pitchFamily="34" charset="0"/>
              </a:rPr>
              <a:t>επιτρέπει </a:t>
            </a:r>
            <a:r>
              <a:rPr lang="el-GR" sz="1400" dirty="0">
                <a:latin typeface="Arial" panose="020B0604020202020204" pitchFamily="34" charset="0"/>
                <a:cs typeface="Arial" panose="020B0604020202020204" pitchFamily="34" charset="0"/>
              </a:rPr>
              <a:t>η κατάσταση της υγείας του) και με τα χέρια του τεντωμένα στο πλάι του σώματος. Συνιστάται η χρήση ειδικού μαξιλαριού που τοποθετείται κάτω από τα γόνατά του, ώστε να μειώνεται η τάση των </a:t>
            </a:r>
            <a:r>
              <a:rPr lang="el-GR" sz="1400" dirty="0" err="1">
                <a:latin typeface="Arial" panose="020B0604020202020204" pitchFamily="34" charset="0"/>
                <a:cs typeface="Arial" panose="020B0604020202020204" pitchFamily="34" charset="0"/>
              </a:rPr>
              <a:t>ισχιοκνημιαίων</a:t>
            </a:r>
            <a:r>
              <a:rPr lang="el-GR" sz="1400" dirty="0">
                <a:latin typeface="Arial" panose="020B0604020202020204" pitchFamily="34" charset="0"/>
                <a:cs typeface="Arial" panose="020B0604020202020204" pitchFamily="34" charset="0"/>
              </a:rPr>
              <a:t> μυών (ειδικά σε περιπτώσεις οσφυαλγιών). </a:t>
            </a:r>
            <a:endParaRPr lang="el-GR" sz="1400" dirty="0" smtClean="0">
              <a:latin typeface="Arial" panose="020B0604020202020204" pitchFamily="34" charset="0"/>
              <a:cs typeface="Arial" panose="020B0604020202020204" pitchFamily="34" charset="0"/>
            </a:endParaRPr>
          </a:p>
          <a:p>
            <a:pPr marL="342900" indent="-342900" algn="just">
              <a:lnSpc>
                <a:spcPct val="170000"/>
              </a:lnSpc>
              <a:buFont typeface="+mj-lt"/>
              <a:buAutoNum type="arabicPeriod" startAt="2"/>
            </a:pPr>
            <a:r>
              <a:rPr lang="el-GR" sz="1400" dirty="0" smtClean="0">
                <a:latin typeface="Arial" panose="020B0604020202020204" pitchFamily="34" charset="0"/>
                <a:cs typeface="Arial" panose="020B0604020202020204" pitchFamily="34" charset="0"/>
              </a:rPr>
              <a:t> </a:t>
            </a:r>
            <a:r>
              <a:rPr lang="el-GR" sz="1400" u="sng" dirty="0">
                <a:latin typeface="Arial" panose="020B0604020202020204" pitchFamily="34" charset="0"/>
                <a:cs typeface="Arial" panose="020B0604020202020204" pitchFamily="34" charset="0"/>
              </a:rPr>
              <a:t>Η πρηνής θέση</a:t>
            </a:r>
            <a:r>
              <a:rPr lang="el-GR" sz="1400" dirty="0">
                <a:latin typeface="Arial" panose="020B0604020202020204" pitchFamily="34" charset="0"/>
                <a:cs typeface="Arial" panose="020B0604020202020204" pitchFamily="34" charset="0"/>
              </a:rPr>
              <a:t>. </a:t>
            </a:r>
            <a:r>
              <a:rPr lang="el-GR" sz="1400" dirty="0" smtClean="0">
                <a:latin typeface="Arial" panose="020B0604020202020204" pitchFamily="34" charset="0"/>
                <a:cs typeface="Arial" panose="020B0604020202020204" pitchFamily="34" charset="0"/>
              </a:rPr>
              <a:t>Ο </a:t>
            </a:r>
            <a:r>
              <a:rPr lang="el-GR" sz="1400" dirty="0">
                <a:latin typeface="Arial" panose="020B0604020202020204" pitchFamily="34" charset="0"/>
                <a:cs typeface="Arial" panose="020B0604020202020204" pitchFamily="34" charset="0"/>
              </a:rPr>
              <a:t>ασθενής βρίσκεται </a:t>
            </a:r>
            <a:r>
              <a:rPr lang="el-GR" sz="1400" dirty="0" smtClean="0">
                <a:latin typeface="Arial" panose="020B0604020202020204" pitchFamily="34" charset="0"/>
                <a:cs typeface="Arial" panose="020B0604020202020204" pitchFamily="34" charset="0"/>
              </a:rPr>
              <a:t>τοποθετημένος </a:t>
            </a:r>
            <a:r>
              <a:rPr lang="el-GR" sz="1400" dirty="0">
                <a:latin typeface="Arial" panose="020B0604020202020204" pitchFamily="34" charset="0"/>
                <a:cs typeface="Arial" panose="020B0604020202020204" pitchFamily="34" charset="0"/>
              </a:rPr>
              <a:t>μπρούμυτα στο </a:t>
            </a:r>
            <a:r>
              <a:rPr lang="el-GR" sz="1400" dirty="0" smtClean="0">
                <a:latin typeface="Arial" panose="020B0604020202020204" pitchFamily="34" charset="0"/>
                <a:cs typeface="Arial" panose="020B0604020202020204" pitchFamily="34" charset="0"/>
              </a:rPr>
              <a:t>κρεβάτι</a:t>
            </a:r>
            <a:r>
              <a:rPr lang="el-GR" sz="1400" dirty="0">
                <a:latin typeface="Arial" panose="020B0604020202020204" pitchFamily="34" charset="0"/>
                <a:cs typeface="Arial" panose="020B0604020202020204" pitchFamily="34" charset="0"/>
              </a:rPr>
              <a:t>. Το πρόσωπό του κοιτάζει δεξιά ή αριστερά, τα χέρια του βρίσκονται τεντωμένα στο πλάι του σώματος και τα πόδια του είναι τεντωμένα και παράλληλα μεταξύ τους. Συνιστάται η χρήση μαξιλαριού κάτω από την κοιλιά του (ώστε να διατηρούνται φυσιολογικά τα κυρτώματα της σπονδυλικής του στήλης) και η χρήση ενός ειδικού μαξιλαριού που τοποθετείται κάτω από τις κνήμες του έτσι ώστε να μειώνεται η τάση που αναπτύσσεται στους οπίσθιους μυς του ποδιού (</a:t>
            </a:r>
            <a:r>
              <a:rPr lang="el-GR" sz="1400" dirty="0" err="1">
                <a:latin typeface="Arial" panose="020B0604020202020204" pitchFamily="34" charset="0"/>
                <a:cs typeface="Arial" panose="020B0604020202020204" pitchFamily="34" charset="0"/>
              </a:rPr>
              <a:t>ισχιοκνημιαίοι</a:t>
            </a:r>
            <a:r>
              <a:rPr lang="el-GR" sz="1400" dirty="0">
                <a:latin typeface="Arial" panose="020B0604020202020204" pitchFamily="34" charset="0"/>
                <a:cs typeface="Arial" panose="020B0604020202020204" pitchFamily="34" charset="0"/>
              </a:rPr>
              <a:t> και γαστροκνήμιος). </a:t>
            </a:r>
          </a:p>
        </p:txBody>
      </p:sp>
    </p:spTree>
    <p:extLst>
      <p:ext uri="{BB962C8B-B14F-4D97-AF65-F5344CB8AC3E}">
        <p14:creationId xmlns:p14="http://schemas.microsoft.com/office/powerpoint/2010/main" val="2131716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vert="horz" lIns="91440" tIns="45720" rIns="91440" bIns="45720" rtlCol="0">
            <a:normAutofit lnSpcReduction="10000"/>
          </a:bodyPr>
          <a:lstStyle/>
          <a:p>
            <a:pPr marL="342900" indent="-342900" algn="just">
              <a:lnSpc>
                <a:spcPct val="150000"/>
              </a:lnSpc>
              <a:buFont typeface="+mj-lt"/>
              <a:buAutoNum type="arabicPeriod" startAt="4"/>
            </a:pP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Η καθιστή θέση. Ο ασθενής τοποθετείται καθιστός σε μια καρέκλα με τέτοιο τρόπο, ώστε το κορμί του να εφάπτεται σε όλα τα σημεία της καρέκλας και με τα πέλματά του να πατούν ολόκληρα στο έδαφος. Ανάλογα με τις ανάγκες της θεραπείας είτε τα χέρια του βρίσκονται τεντωμένα στα πλάγια του σώματος με το κορμί να είναι κατακόρυφο και το κεφάλι να κοιτάζει μπροστά </a:t>
            </a:r>
            <a:r>
              <a:rPr lang="el-GR" sz="1600" dirty="0" smtClean="0">
                <a:latin typeface="Arial" panose="020B0604020202020204" pitchFamily="34" charset="0"/>
                <a:cs typeface="Arial" panose="020B0604020202020204" pitchFamily="34" charset="0"/>
              </a:rPr>
              <a:t>, είτε </a:t>
            </a:r>
            <a:r>
              <a:rPr lang="el-GR" sz="1600" dirty="0">
                <a:latin typeface="Arial" panose="020B0604020202020204" pitchFamily="34" charset="0"/>
                <a:cs typeface="Arial" panose="020B0604020202020204" pitchFamily="34" charset="0"/>
              </a:rPr>
              <a:t>σκύβει μπροστά και ακουμπάει τα χέρια του και το κεφάλι του σε ειδικά τοποθετημένα μαξιλάρια (αυτή η θέση συνιστάται σε περιπτώσεις αυχενικού </a:t>
            </a:r>
            <a:r>
              <a:rPr lang="el-GR" sz="1600" dirty="0" smtClean="0">
                <a:latin typeface="Arial" panose="020B0604020202020204" pitchFamily="34" charset="0"/>
                <a:cs typeface="Arial" panose="020B0604020202020204" pitchFamily="34" charset="0"/>
              </a:rPr>
              <a:t>συνδρόμου</a:t>
            </a:r>
            <a:r>
              <a:rPr lang="el-GR" sz="1600" dirty="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a:t>
            </a:r>
          </a:p>
          <a:p>
            <a:pPr marL="342900" indent="-342900" algn="just">
              <a:lnSpc>
                <a:spcPct val="150000"/>
              </a:lnSpc>
              <a:buFont typeface="+mj-lt"/>
              <a:buAutoNum type="arabicPeriod" startAt="4"/>
            </a:pP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Η πλάγια κατάκλιση </a:t>
            </a:r>
            <a:r>
              <a:rPr lang="el-GR" sz="1600" dirty="0" smtClean="0">
                <a:latin typeface="Arial" panose="020B0604020202020204" pitchFamily="34" charset="0"/>
                <a:cs typeface="Arial" panose="020B0604020202020204" pitchFamily="34" charset="0"/>
              </a:rPr>
              <a:t>. Ο </a:t>
            </a:r>
            <a:r>
              <a:rPr lang="el-GR" sz="1600" dirty="0">
                <a:latin typeface="Arial" panose="020B0604020202020204" pitchFamily="34" charset="0"/>
                <a:cs typeface="Arial" panose="020B0604020202020204" pitchFamily="34" charset="0"/>
              </a:rPr>
              <a:t>ασθενής βρίσκεται </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ξαπλωμένος στο κρεβάτι σε πλάγια θέση. Η μία πλευρά του προσώπου του εφάπτεται με το κρεβάτι, το κορμί είναι τεντωμένο, ενώ πρέπει να δοθεί προσοχή ώστε το πόδι που βρίσκεται στην κάτω πλευρά του σώματος να βρίσκεται σε θέση κάμψης ισχίου και γόνατος για να αυξάνεται η βάση </a:t>
            </a:r>
            <a:r>
              <a:rPr lang="el-GR" sz="1600" dirty="0" smtClean="0">
                <a:latin typeface="Arial" panose="020B0604020202020204" pitchFamily="34" charset="0"/>
                <a:cs typeface="Arial" panose="020B0604020202020204" pitchFamily="34" charset="0"/>
              </a:rPr>
              <a:t>στήριξης </a:t>
            </a:r>
            <a:r>
              <a:rPr lang="el-GR" sz="1600" dirty="0">
                <a:latin typeface="Arial" panose="020B0604020202020204" pitchFamily="34" charset="0"/>
                <a:cs typeface="Arial" panose="020B0604020202020204" pitchFamily="34" charset="0"/>
              </a:rPr>
              <a:t>του κορμιού. </a:t>
            </a:r>
            <a:endParaRPr lang="el-GR"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851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959484" y="1132936"/>
            <a:ext cx="8915400" cy="3777622"/>
          </a:xfrm>
        </p:spPr>
        <p:txBody>
          <a:bodyPr vert="horz" lIns="91440" tIns="45720" rIns="91440" bIns="45720" rtlCol="0">
            <a:noAutofit/>
          </a:bodyPr>
          <a:lstStyle/>
          <a:p>
            <a:pPr marL="0" indent="0" algn="just">
              <a:lnSpc>
                <a:spcPct val="150000"/>
              </a:lnSpc>
              <a:buNone/>
            </a:pPr>
            <a:r>
              <a:rPr lang="el-GR" sz="1600" dirty="0">
                <a:latin typeface="Arial" panose="020B0604020202020204" pitchFamily="34" charset="0"/>
                <a:cs typeface="Arial" panose="020B0604020202020204" pitchFamily="34" charset="0"/>
              </a:rPr>
              <a:t>Πέρα </a:t>
            </a:r>
            <a:r>
              <a:rPr lang="el-GR" sz="1600" dirty="0">
                <a:latin typeface="Arial" panose="020B0604020202020204" pitchFamily="34" charset="0"/>
                <a:cs typeface="Arial" panose="020B0604020202020204" pitchFamily="34" charset="0"/>
              </a:rPr>
              <a:t>από</a:t>
            </a:r>
            <a:r>
              <a:rPr lang="el-GR" sz="1600" dirty="0">
                <a:latin typeface="Arial" panose="020B0604020202020204" pitchFamily="34" charset="0"/>
                <a:cs typeface="Arial" panose="020B0604020202020204" pitchFamily="34" charset="0"/>
              </a:rPr>
              <a:t> αυτές τις βασικές θέσεις μπορούν να χρησιμοποιηθούν και κάποιες άλλες ανάλογα με τις ανάγκες του θεραπευτικού σχήματος. Αυτές είναι:</a:t>
            </a:r>
          </a:p>
          <a:p>
            <a:pPr marL="342900" indent="-342900" algn="just">
              <a:lnSpc>
                <a:spcPct val="150000"/>
              </a:lnSpc>
              <a:buFont typeface="+mj-lt"/>
              <a:buAutoNum type="arabicPeriod"/>
            </a:pPr>
            <a:r>
              <a:rPr lang="el-GR" sz="1600" dirty="0">
                <a:latin typeface="Arial" panose="020B0604020202020204" pitchFamily="34" charset="0"/>
                <a:cs typeface="Arial" panose="020B0604020202020204" pitchFamily="34" charset="0"/>
              </a:rPr>
              <a:t> Η </a:t>
            </a:r>
            <a:r>
              <a:rPr lang="el-GR" sz="1600" dirty="0" err="1">
                <a:latin typeface="Arial" panose="020B0604020202020204" pitchFamily="34" charset="0"/>
                <a:cs typeface="Arial" panose="020B0604020202020204" pitchFamily="34" charset="0"/>
              </a:rPr>
              <a:t>τετραποδική</a:t>
            </a:r>
            <a:r>
              <a:rPr lang="el-GR" sz="1600" dirty="0">
                <a:latin typeface="Arial" panose="020B0604020202020204" pitchFamily="34" charset="0"/>
                <a:cs typeface="Arial" panose="020B0604020202020204" pitchFamily="34" charset="0"/>
              </a:rPr>
              <a:t>. Ο </a:t>
            </a:r>
            <a:r>
              <a:rPr lang="el-GR" sz="1600" dirty="0">
                <a:latin typeface="Arial" panose="020B0604020202020204" pitchFamily="34" charset="0"/>
                <a:cs typeface="Arial" panose="020B0604020202020204" pitchFamily="34" charset="0"/>
              </a:rPr>
              <a:t>ασθενής στηρίζεται στα γόνατα και στις παλάμες. Τα ισχία </a:t>
            </a:r>
            <a:r>
              <a:rPr lang="el-GR" sz="1600" dirty="0">
                <a:latin typeface="Arial" panose="020B0604020202020204" pitchFamily="34" charset="0"/>
                <a:cs typeface="Arial" panose="020B0604020202020204" pitchFamily="34" charset="0"/>
              </a:rPr>
              <a:t>σχηματίζουν </a:t>
            </a:r>
            <a:r>
              <a:rPr lang="el-GR" sz="1600" dirty="0">
                <a:latin typeface="Arial" panose="020B0604020202020204" pitchFamily="34" charset="0"/>
                <a:cs typeface="Arial" panose="020B0604020202020204" pitchFamily="34" charset="0"/>
              </a:rPr>
              <a:t>ορθή γωνία με τον κορμό. Οι αγκώνες είναι τεντωμένοι και οι ώμοι σχηματίζουν επίσης ορθή γωνία με τον κορμό</a:t>
            </a:r>
          </a:p>
          <a:p>
            <a:pPr marL="342900" indent="-342900" algn="just">
              <a:lnSpc>
                <a:spcPct val="150000"/>
              </a:lnSpc>
              <a:buFont typeface="+mj-lt"/>
              <a:buAutoNum type="arabicPeriod"/>
            </a:pPr>
            <a:r>
              <a:rPr lang="el-GR" sz="1600" dirty="0">
                <a:latin typeface="Arial" panose="020B0604020202020204" pitchFamily="34" charset="0"/>
                <a:cs typeface="Arial" panose="020B0604020202020204" pitchFamily="34" charset="0"/>
              </a:rPr>
              <a:t>Στήριξη με ένα πόδι μπροστά σε γονυπετή θέση. Ο </a:t>
            </a:r>
            <a:r>
              <a:rPr lang="el-GR" sz="1600" dirty="0">
                <a:latin typeface="Arial" panose="020B0604020202020204" pitchFamily="34" charset="0"/>
                <a:cs typeface="Arial" panose="020B0604020202020204" pitchFamily="34" charset="0"/>
              </a:rPr>
              <a:t>ασθενής είναι γονατισμένος και το ένα πόδι το έχει φέρει </a:t>
            </a:r>
            <a:r>
              <a:rPr lang="el-GR" sz="1600" dirty="0">
                <a:latin typeface="Arial" panose="020B0604020202020204" pitchFamily="34" charset="0"/>
                <a:cs typeface="Arial" panose="020B0604020202020204" pitchFamily="34" charset="0"/>
              </a:rPr>
              <a:t>μπροστά</a:t>
            </a:r>
            <a:r>
              <a:rPr lang="el-GR" sz="1600" dirty="0">
                <a:latin typeface="Arial" panose="020B0604020202020204" pitchFamily="34" charset="0"/>
                <a:cs typeface="Arial" panose="020B0604020202020204" pitchFamily="34" charset="0"/>
              </a:rPr>
              <a:t>, ώστε το ισχίο να βρίσκεται σε κάμψη 90°, το γόνατο επίσης σε κάμψη 90° και η </a:t>
            </a:r>
            <a:r>
              <a:rPr lang="el-GR" sz="1600" dirty="0" err="1">
                <a:latin typeface="Arial" panose="020B0604020202020204" pitchFamily="34" charset="0"/>
                <a:cs typeface="Arial" panose="020B0604020202020204" pitchFamily="34" charset="0"/>
              </a:rPr>
              <a:t>ποδοκνημική</a:t>
            </a:r>
            <a:r>
              <a:rPr lang="el-GR" sz="1600" dirty="0">
                <a:latin typeface="Arial" panose="020B0604020202020204" pitchFamily="34" charset="0"/>
                <a:cs typeface="Arial" panose="020B0604020202020204" pitchFamily="34" charset="0"/>
              </a:rPr>
              <a:t> πατάει στο έδαφος. </a:t>
            </a:r>
            <a:endParaRPr lang="el-GR" sz="1600" dirty="0">
              <a:latin typeface="Arial" panose="020B0604020202020204" pitchFamily="34" charset="0"/>
              <a:cs typeface="Arial" panose="020B0604020202020204" pitchFamily="34" charset="0"/>
            </a:endParaRPr>
          </a:p>
          <a:p>
            <a:pPr marL="342900" indent="-342900" algn="just">
              <a:lnSpc>
                <a:spcPct val="150000"/>
              </a:lnSpc>
              <a:buFont typeface="+mj-lt"/>
              <a:buAutoNum type="arabicPeriod"/>
            </a:pPr>
            <a:r>
              <a:rPr lang="el-GR" sz="1600" dirty="0">
                <a:latin typeface="Arial" panose="020B0604020202020204" pitchFamily="34" charset="0"/>
                <a:cs typeface="Arial" panose="020B0604020202020204" pitchFamily="34" charset="0"/>
              </a:rPr>
              <a:t>Η </a:t>
            </a:r>
            <a:r>
              <a:rPr lang="el-GR" sz="1600" dirty="0">
                <a:latin typeface="Arial" panose="020B0604020202020204" pitchFamily="34" charset="0"/>
                <a:cs typeface="Arial" panose="020B0604020202020204" pitchFamily="34" charset="0"/>
              </a:rPr>
              <a:t>γονυπετής θέση. </a:t>
            </a:r>
            <a:r>
              <a:rPr lang="el-GR" sz="1600" dirty="0">
                <a:latin typeface="Arial" panose="020B0604020202020204" pitchFamily="34" charset="0"/>
                <a:cs typeface="Arial" panose="020B0604020202020204" pitchFamily="34" charset="0"/>
              </a:rPr>
              <a:t>Ο </a:t>
            </a:r>
            <a:r>
              <a:rPr lang="el-GR" sz="1600" dirty="0">
                <a:latin typeface="Arial" panose="020B0604020202020204" pitchFamily="34" charset="0"/>
                <a:cs typeface="Arial" panose="020B0604020202020204" pitchFamily="34" charset="0"/>
              </a:rPr>
              <a:t>ασθενής στηρίζεται στα γόνατα και ο κορμός είναι σε </a:t>
            </a:r>
            <a:r>
              <a:rPr lang="el-GR" sz="1600" dirty="0" err="1">
                <a:latin typeface="Arial" panose="020B0604020202020204" pitchFamily="34" charset="0"/>
                <a:cs typeface="Arial" panose="020B0604020202020204" pitchFamily="34" charset="0"/>
              </a:rPr>
              <a:t>ευθειασμό</a:t>
            </a:r>
            <a:r>
              <a:rPr lang="el-GR" sz="1600" dirty="0">
                <a:latin typeface="Arial" panose="020B0604020202020204" pitchFamily="34" charset="0"/>
                <a:cs typeface="Arial" panose="020B0604020202020204" pitchFamily="34" charset="0"/>
              </a:rPr>
              <a:t>. </a:t>
            </a:r>
            <a:endParaRPr lang="el-GR" sz="1600" dirty="0">
              <a:latin typeface="Arial" panose="020B0604020202020204" pitchFamily="34" charset="0"/>
              <a:cs typeface="Arial" panose="020B0604020202020204" pitchFamily="34" charset="0"/>
            </a:endParaRPr>
          </a:p>
          <a:p>
            <a:pPr marL="342900" indent="-342900" algn="just">
              <a:lnSpc>
                <a:spcPct val="150000"/>
              </a:lnSpc>
              <a:buFont typeface="+mj-lt"/>
              <a:buAutoNum type="arabicPeriod"/>
            </a:pPr>
            <a:r>
              <a:rPr lang="el-GR" sz="1600" dirty="0">
                <a:latin typeface="Arial" panose="020B0604020202020204" pitchFamily="34" charset="0"/>
                <a:cs typeface="Arial" panose="020B0604020202020204" pitchFamily="34" charset="0"/>
              </a:rPr>
              <a:t>Εδραία θέση ( ή μακρύ κάθισμα). Ο </a:t>
            </a:r>
            <a:r>
              <a:rPr lang="el-GR" sz="1600" dirty="0">
                <a:latin typeface="Arial" panose="020B0604020202020204" pitchFamily="34" charset="0"/>
                <a:cs typeface="Arial" panose="020B0604020202020204" pitchFamily="34" charset="0"/>
              </a:rPr>
              <a:t>ασθενής βρίσκεται καθιστός και στηρίζεται στη λεκάνη του. Τα γόνατά του είναι τεντωμένα πάνω στο κρεβάτι ή στο πάτωμα, ενώ ο κορμός είναι σε </a:t>
            </a:r>
            <a:r>
              <a:rPr lang="el-GR" sz="1600" dirty="0" err="1">
                <a:latin typeface="Arial" panose="020B0604020202020204" pitchFamily="34" charset="0"/>
                <a:cs typeface="Arial" panose="020B0604020202020204" pitchFamily="34" charset="0"/>
              </a:rPr>
              <a:t>ευθειασμό</a:t>
            </a:r>
            <a:r>
              <a:rPr lang="el-GR" sz="1600" dirty="0">
                <a:latin typeface="Arial" panose="020B0604020202020204" pitchFamily="34" charset="0"/>
                <a:cs typeface="Arial" panose="020B0604020202020204" pitchFamily="34" charset="0"/>
              </a:rPr>
              <a:t> και σχηματίζει ορθή γωνία με τα ισχία</a:t>
            </a:r>
            <a:r>
              <a:rPr lang="el-GR" sz="1600" dirty="0">
                <a:latin typeface="Arial" panose="020B0604020202020204" pitchFamily="34" charset="0"/>
                <a:cs typeface="Arial" panose="020B0604020202020204" pitchFamily="34" charset="0"/>
              </a:rPr>
              <a:t>.</a:t>
            </a:r>
          </a:p>
          <a:p>
            <a:pPr marL="342900" indent="-342900" algn="just">
              <a:lnSpc>
                <a:spcPct val="150000"/>
              </a:lnSpc>
              <a:buFont typeface="+mj-lt"/>
              <a:buAutoNum type="arabicPeriod"/>
            </a:pPr>
            <a:r>
              <a:rPr lang="el-GR" sz="1600" dirty="0">
                <a:latin typeface="Arial" panose="020B0604020202020204" pitchFamily="34" charset="0"/>
                <a:cs typeface="Arial" panose="020B0604020202020204" pitchFamily="34" charset="0"/>
              </a:rPr>
              <a:t>Πλάγιο κάθισμα</a:t>
            </a:r>
            <a:endParaRPr lang="el-G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551286"/>
      </p:ext>
    </p:extLst>
  </p:cSld>
  <p:clrMapOvr>
    <a:masterClrMapping/>
  </p:clrMapOvr>
</p:sld>
</file>

<file path=ppt/theme/theme1.xml><?xml version="1.0" encoding="utf-8"?>
<a:theme xmlns:a="http://schemas.openxmlformats.org/drawingml/2006/main" name="Wis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18</TotalTime>
  <Words>599</Words>
  <Application>Microsoft Office PowerPoint</Application>
  <PresentationFormat>Ευρεία οθόνη</PresentationFormat>
  <Paragraphs>22</Paragraphs>
  <Slides>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Arial</vt:lpstr>
      <vt:lpstr>Century Gothic</vt:lpstr>
      <vt:lpstr>Comic Sans MS</vt:lpstr>
      <vt:lpstr>Wingdings 3</vt:lpstr>
      <vt:lpstr>Wisp</vt:lpstr>
      <vt:lpstr>Δ. Ι. Ε. Κ. ΣΙΝΔΟΥ Ειδικότητα : Βοηθός Φυσικοθεραπείας</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Λογαριασμός Microsoft</cp:lastModifiedBy>
  <cp:revision>8</cp:revision>
  <dcterms:created xsi:type="dcterms:W3CDTF">2023-05-20T11:53:02Z</dcterms:created>
  <dcterms:modified xsi:type="dcterms:W3CDTF">2023-05-28T18:39:05Z</dcterms:modified>
</cp:coreProperties>
</file>