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66" r:id="rId2"/>
    <p:sldId id="257" r:id="rId3"/>
    <p:sldId id="258" r:id="rId4"/>
    <p:sldId id="260" r:id="rId5"/>
    <p:sldId id="261" r:id="rId6"/>
    <p:sldId id="262" r:id="rId7"/>
    <p:sldId id="263" r:id="rId8"/>
    <p:sldId id="265" r:id="rId9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66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C1E45-2CB4-4BC6-8320-D5312A2CFB60}" type="datetimeFigureOut">
              <a:rPr lang="el-GR" smtClean="0"/>
              <a:t>2/4/2023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7950A-0553-4D80-9209-5F33348339E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86207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C1E45-2CB4-4BC6-8320-D5312A2CFB60}" type="datetimeFigureOut">
              <a:rPr lang="el-GR" smtClean="0"/>
              <a:t>2/4/2023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7950A-0553-4D80-9209-5F33348339E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99249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C1E45-2CB4-4BC6-8320-D5312A2CFB60}" type="datetimeFigureOut">
              <a:rPr lang="el-GR" smtClean="0"/>
              <a:t>2/4/2023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7950A-0553-4D80-9209-5F33348339E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462924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C1E45-2CB4-4BC6-8320-D5312A2CFB60}" type="datetimeFigureOut">
              <a:rPr lang="el-GR" smtClean="0"/>
              <a:t>2/4/2023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7950A-0553-4D80-9209-5F33348339ED}" type="slidenum">
              <a:rPr lang="el-GR" smtClean="0"/>
              <a:t>‹#›</a:t>
            </a:fld>
            <a:endParaRPr lang="el-G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657304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C1E45-2CB4-4BC6-8320-D5312A2CFB60}" type="datetimeFigureOut">
              <a:rPr lang="el-GR" smtClean="0"/>
              <a:t>2/4/2023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7950A-0553-4D80-9209-5F33348339E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035637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τήλ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C1E45-2CB4-4BC6-8320-D5312A2CFB60}" type="datetimeFigureOut">
              <a:rPr lang="el-GR" smtClean="0"/>
              <a:t>2/4/2023</a:t>
            </a:fld>
            <a:endParaRPr lang="el-G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7950A-0553-4D80-9209-5F33348339E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341552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τήλη 3 εικόνω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C1E45-2CB4-4BC6-8320-D5312A2CFB60}" type="datetimeFigureOut">
              <a:rPr lang="el-GR" smtClean="0"/>
              <a:t>2/4/2023</a:t>
            </a:fld>
            <a:endParaRPr lang="el-G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7950A-0553-4D80-9209-5F33348339E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464548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C1E45-2CB4-4BC6-8320-D5312A2CFB60}" type="datetimeFigureOut">
              <a:rPr lang="el-GR" smtClean="0"/>
              <a:t>2/4/2023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7950A-0553-4D80-9209-5F33348339E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430115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C1E45-2CB4-4BC6-8320-D5312A2CFB60}" type="datetimeFigureOut">
              <a:rPr lang="el-GR" smtClean="0"/>
              <a:t>2/4/2023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7950A-0553-4D80-9209-5F33348339E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77374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C1E45-2CB4-4BC6-8320-D5312A2CFB60}" type="datetimeFigureOut">
              <a:rPr lang="el-GR" smtClean="0"/>
              <a:t>2/4/2023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7950A-0553-4D80-9209-5F33348339E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56159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C1E45-2CB4-4BC6-8320-D5312A2CFB60}" type="datetimeFigureOut">
              <a:rPr lang="el-GR" smtClean="0"/>
              <a:t>2/4/2023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7950A-0553-4D80-9209-5F33348339E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27943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C1E45-2CB4-4BC6-8320-D5312A2CFB60}" type="datetimeFigureOut">
              <a:rPr lang="el-GR" smtClean="0"/>
              <a:t>2/4/2023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7950A-0553-4D80-9209-5F33348339E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1254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C1E45-2CB4-4BC6-8320-D5312A2CFB60}" type="datetimeFigureOut">
              <a:rPr lang="el-GR" smtClean="0"/>
              <a:t>2/4/2023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7950A-0553-4D80-9209-5F33348339E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42137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C1E45-2CB4-4BC6-8320-D5312A2CFB60}" type="datetimeFigureOut">
              <a:rPr lang="el-GR" smtClean="0"/>
              <a:t>2/4/2023</a:t>
            </a:fld>
            <a:endParaRPr lang="el-G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7950A-0553-4D80-9209-5F33348339E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32670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C1E45-2CB4-4BC6-8320-D5312A2CFB60}" type="datetimeFigureOut">
              <a:rPr lang="el-GR" smtClean="0"/>
              <a:t>2/4/2023</a:t>
            </a:fld>
            <a:endParaRPr lang="el-G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7950A-0553-4D80-9209-5F33348339E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35448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C1E45-2CB4-4BC6-8320-D5312A2CFB60}" type="datetimeFigureOut">
              <a:rPr lang="el-GR" smtClean="0"/>
              <a:t>2/4/2023</a:t>
            </a:fld>
            <a:endParaRPr lang="el-G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7950A-0553-4D80-9209-5F33348339E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19034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C1E45-2CB4-4BC6-8320-D5312A2CFB60}" type="datetimeFigureOut">
              <a:rPr lang="el-GR" smtClean="0"/>
              <a:t>2/4/2023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7950A-0553-4D80-9209-5F33348339E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71720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588C1E45-2CB4-4BC6-8320-D5312A2CFB60}" type="datetimeFigureOut">
              <a:rPr lang="el-GR" smtClean="0"/>
              <a:t>2/4/2023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7950A-0553-4D80-9209-5F33348339E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41684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1"/>
          <p:cNvSpPr>
            <a:spLocks noGrp="1"/>
          </p:cNvSpPr>
          <p:nvPr>
            <p:ph type="ctrTitle"/>
          </p:nvPr>
        </p:nvSpPr>
        <p:spPr>
          <a:xfrm>
            <a:off x="1193191" y="427298"/>
            <a:ext cx="9036496" cy="1470025"/>
          </a:xfrm>
        </p:spPr>
        <p:txBody>
          <a:bodyPr>
            <a:noAutofit/>
          </a:bodyPr>
          <a:lstStyle/>
          <a:p>
            <a:pPr algn="ctr"/>
            <a:r>
              <a:rPr lang="el-GR" sz="3600" dirty="0">
                <a:solidFill>
                  <a:schemeClr val="tx2">
                    <a:lumMod val="10000"/>
                  </a:schemeClr>
                </a:solidFill>
                <a:latin typeface="Comic Sans MS" pitchFamily="66" charset="0"/>
              </a:rPr>
              <a:t>Δ. Ι. Ε. Κ. </a:t>
            </a:r>
            <a:r>
              <a:rPr lang="el-GR" sz="3600" dirty="0" smtClean="0">
                <a:solidFill>
                  <a:schemeClr val="tx2">
                    <a:lumMod val="10000"/>
                  </a:schemeClr>
                </a:solidFill>
                <a:latin typeface="Comic Sans MS" pitchFamily="66" charset="0"/>
              </a:rPr>
              <a:t>ΣΙΝΔΟΥ</a:t>
            </a:r>
            <a:r>
              <a:rPr lang="el-GR" sz="3600" dirty="0">
                <a:solidFill>
                  <a:schemeClr val="tx2">
                    <a:lumMod val="10000"/>
                  </a:schemeClr>
                </a:solidFill>
                <a:latin typeface="Comic Sans MS" pitchFamily="66" charset="0"/>
              </a:rPr>
              <a:t/>
            </a:r>
            <a:br>
              <a:rPr lang="el-GR" sz="3600" dirty="0">
                <a:solidFill>
                  <a:schemeClr val="tx2">
                    <a:lumMod val="10000"/>
                  </a:schemeClr>
                </a:solidFill>
                <a:latin typeface="Comic Sans MS" pitchFamily="66" charset="0"/>
              </a:rPr>
            </a:br>
            <a:r>
              <a:rPr lang="el-GR" sz="3600" dirty="0" smtClean="0">
                <a:solidFill>
                  <a:schemeClr val="tx2">
                    <a:lumMod val="10000"/>
                  </a:schemeClr>
                </a:solidFill>
                <a:latin typeface="Comic Sans MS" pitchFamily="66" charset="0"/>
              </a:rPr>
              <a:t>Ειδικότητα </a:t>
            </a:r>
            <a:r>
              <a:rPr lang="el-GR" sz="3600" dirty="0">
                <a:solidFill>
                  <a:schemeClr val="tx2">
                    <a:lumMod val="10000"/>
                  </a:schemeClr>
                </a:solidFill>
                <a:latin typeface="Comic Sans MS" pitchFamily="66" charset="0"/>
              </a:rPr>
              <a:t>: </a:t>
            </a:r>
            <a:r>
              <a:rPr lang="el-GR" sz="3600" dirty="0" smtClean="0">
                <a:solidFill>
                  <a:schemeClr val="tx2">
                    <a:lumMod val="10000"/>
                  </a:schemeClr>
                </a:solidFill>
                <a:latin typeface="Comic Sans MS" pitchFamily="66" charset="0"/>
              </a:rPr>
              <a:t>Βοηθός Φυσικοθεραπείας</a:t>
            </a:r>
            <a:endParaRPr lang="el-GR" sz="3600" dirty="0">
              <a:solidFill>
                <a:schemeClr val="tx2">
                  <a:lumMod val="1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5" name="Υπότιτλος 2"/>
          <p:cNvSpPr>
            <a:spLocks noGrp="1"/>
          </p:cNvSpPr>
          <p:nvPr>
            <p:ph type="subTitle" idx="1"/>
          </p:nvPr>
        </p:nvSpPr>
        <p:spPr>
          <a:xfrm>
            <a:off x="457200" y="2044704"/>
            <a:ext cx="11050438" cy="4248472"/>
          </a:xfrm>
        </p:spPr>
        <p:txBody>
          <a:bodyPr>
            <a:normAutofit lnSpcReduction="10000"/>
          </a:bodyPr>
          <a:lstStyle/>
          <a:p>
            <a:pPr algn="ctr"/>
            <a:r>
              <a:rPr lang="el-GR" sz="2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itchFamily="66" charset="0"/>
              </a:rPr>
              <a:t>Μάθημα: </a:t>
            </a:r>
            <a:r>
              <a:rPr lang="el-GR" sz="2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itchFamily="66" charset="0"/>
              </a:rPr>
              <a:t>Κινησιοθεραπεία</a:t>
            </a:r>
            <a:endParaRPr lang="el-GR" sz="2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mic Sans MS" pitchFamily="66" charset="0"/>
            </a:endParaRPr>
          </a:p>
          <a:p>
            <a:endParaRPr lang="el-GR" sz="2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mic Sans MS" pitchFamily="66" charset="0"/>
            </a:endParaRPr>
          </a:p>
          <a:p>
            <a:pPr algn="ctr"/>
            <a:r>
              <a:rPr lang="el-GR" sz="2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itchFamily="66" charset="0"/>
              </a:rPr>
              <a:t>‘Περιγραφή της κίνησης’</a:t>
            </a:r>
            <a:endParaRPr lang="el-GR" sz="2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mic Sans MS" pitchFamily="66" charset="0"/>
            </a:endParaRPr>
          </a:p>
          <a:p>
            <a:endParaRPr lang="el-GR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mic Sans MS" pitchFamily="66" charset="0"/>
            </a:endParaRPr>
          </a:p>
          <a:p>
            <a:pPr algn="l"/>
            <a:endParaRPr lang="el-GR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mic Sans MS" pitchFamily="66" charset="0"/>
            </a:endParaRPr>
          </a:p>
          <a:p>
            <a:r>
              <a:rPr lang="el-GR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itchFamily="66" charset="0"/>
              </a:rPr>
              <a:t>    </a:t>
            </a:r>
            <a:r>
              <a:rPr lang="el-GR" sz="18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itchFamily="66" charset="0"/>
              </a:rPr>
              <a:t>ΕκπαιδεύτριΕΣ</a:t>
            </a:r>
            <a:r>
              <a:rPr lang="el-GR" sz="1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itchFamily="66" charset="0"/>
              </a:rPr>
              <a:t>: 	</a:t>
            </a:r>
            <a:r>
              <a:rPr lang="el-GR" sz="1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itchFamily="66" charset="0"/>
              </a:rPr>
              <a:t>ΚΑΜΠΡΑΓΚΟΥ </a:t>
            </a:r>
            <a:r>
              <a:rPr lang="el-GR" sz="1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itchFamily="66" charset="0"/>
              </a:rPr>
              <a:t>ΕΥΤΥΧΙΑ </a:t>
            </a:r>
            <a:r>
              <a:rPr lang="en-US" sz="1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itchFamily="66" charset="0"/>
              </a:rPr>
              <a:t>PT, MSc NDT BOBATH therapist</a:t>
            </a:r>
            <a:r>
              <a:rPr lang="el-GR" sz="1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itchFamily="66" charset="0"/>
              </a:rPr>
              <a:t>      </a:t>
            </a:r>
            <a:r>
              <a:rPr lang="el-GR" sz="1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itchFamily="66" charset="0"/>
              </a:rPr>
              <a:t>                                                             		</a:t>
            </a:r>
            <a:r>
              <a:rPr lang="el-GR" sz="180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itchFamily="66" charset="0"/>
              </a:rPr>
              <a:t>				Μαλτέζου </a:t>
            </a:r>
            <a:r>
              <a:rPr lang="el-GR" sz="1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itchFamily="66" charset="0"/>
              </a:rPr>
              <a:t>Ελένη </a:t>
            </a:r>
            <a:r>
              <a:rPr lang="en-US" sz="1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itchFamily="66" charset="0"/>
              </a:rPr>
              <a:t>MSc., Cert. </a:t>
            </a:r>
            <a:r>
              <a:rPr lang="en-US" sz="18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itchFamily="66" charset="0"/>
              </a:rPr>
              <a:t>Mdt</a:t>
            </a:r>
            <a:r>
              <a:rPr lang="en-US" sz="1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itchFamily="66" charset="0"/>
              </a:rPr>
              <a:t> </a:t>
            </a:r>
            <a:endParaRPr lang="el-GR" sz="1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mic Sans MS" pitchFamily="66" charset="0"/>
            </a:endParaRPr>
          </a:p>
          <a:p>
            <a:pPr algn="l"/>
            <a:endParaRPr lang="el-GR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mic Sans MS" pitchFamily="66" charset="0"/>
            </a:endParaRPr>
          </a:p>
          <a:p>
            <a:endParaRPr lang="el-GR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mic Sans MS" pitchFamily="66" charset="0"/>
            </a:endParaRPr>
          </a:p>
          <a:p>
            <a:pPr algn="ctr"/>
            <a:r>
              <a:rPr lang="el-GR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itchFamily="66" charset="0"/>
              </a:rPr>
              <a:t>Β </a:t>
            </a:r>
            <a:r>
              <a:rPr lang="el-GR" sz="1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itchFamily="66" charset="0"/>
              </a:rPr>
              <a:t>ΕΞΑΜΗΝΟ </a:t>
            </a:r>
            <a:r>
              <a:rPr lang="el-GR" sz="1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itchFamily="66" charset="0"/>
              </a:rPr>
              <a:t>2022-2023</a:t>
            </a:r>
            <a:endParaRPr lang="el-GR" sz="1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287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05442" y="560717"/>
            <a:ext cx="10948358" cy="6029864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spcBef>
                <a:spcPts val="1200"/>
              </a:spcBef>
              <a:buNone/>
            </a:pPr>
            <a:r>
              <a:rPr lang="el-GR" sz="1800" dirty="0">
                <a:latin typeface="Comic Sans MS" panose="030F0702030302020204" pitchFamily="66" charset="0"/>
                <a:cs typeface="Arial" panose="020B0604020202020204" pitchFamily="34" charset="0"/>
              </a:rPr>
              <a:t>Κ</a:t>
            </a:r>
            <a:r>
              <a:rPr lang="el-GR" sz="18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ινησιοθεραπεία</a:t>
            </a:r>
          </a:p>
          <a:p>
            <a:pPr marL="0" indent="0" algn="just">
              <a:lnSpc>
                <a:spcPct val="150000"/>
              </a:lnSpc>
              <a:spcBef>
                <a:spcPts val="1200"/>
              </a:spcBef>
              <a:buNone/>
            </a:pPr>
            <a:r>
              <a:rPr lang="el-GR" sz="1600" u="sng" dirty="0" smtClean="0">
                <a:latin typeface="Comic Sans MS" panose="030F0702030302020204" pitchFamily="66" charset="0"/>
                <a:cs typeface="Arial" panose="020B0604020202020204" pitchFamily="34" charset="0"/>
              </a:rPr>
              <a:t>Ορισμός</a:t>
            </a:r>
            <a:r>
              <a:rPr lang="el-GR" sz="16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: </a:t>
            </a:r>
          </a:p>
          <a:p>
            <a:pPr marL="0" indent="0" algn="just">
              <a:lnSpc>
                <a:spcPct val="150000"/>
              </a:lnSpc>
              <a:spcBef>
                <a:spcPts val="1200"/>
              </a:spcBef>
              <a:buNone/>
            </a:pPr>
            <a:r>
              <a:rPr lang="el-GR" sz="1600" dirty="0">
                <a:latin typeface="Comic Sans MS" panose="030F0702030302020204" pitchFamily="66" charset="0"/>
                <a:cs typeface="Arial" panose="020B0604020202020204" pitchFamily="34" charset="0"/>
              </a:rPr>
              <a:t>Ο</a:t>
            </a:r>
            <a:r>
              <a:rPr lang="el-GR" sz="16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ποιαδήποτε μικρή ή μεγάλη αλλαγή της θέσης του σώματος στο χώρο.</a:t>
            </a:r>
          </a:p>
          <a:p>
            <a:pPr algn="just">
              <a:lnSpc>
                <a:spcPct val="150000"/>
              </a:lnSpc>
              <a:spcBef>
                <a:spcPts val="1200"/>
              </a:spcBef>
            </a:pPr>
            <a:endParaRPr lang="el-GR" sz="1600" dirty="0" smtClean="0"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50000"/>
              </a:lnSpc>
              <a:spcBef>
                <a:spcPts val="1200"/>
              </a:spcBef>
              <a:buNone/>
            </a:pPr>
            <a:r>
              <a:rPr lang="el-GR" sz="16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Το βασικότερο «εργαλείο» μίας θεραπευτικής συνεδρίας είναι η κίνηση, η οποία θεραπευτικά συνιστά την κινησιοθεραπεία.</a:t>
            </a:r>
          </a:p>
          <a:p>
            <a:pPr marL="0" indent="0" algn="just">
              <a:lnSpc>
                <a:spcPct val="150000"/>
              </a:lnSpc>
              <a:spcBef>
                <a:spcPts val="1200"/>
              </a:spcBef>
              <a:buNone/>
            </a:pPr>
            <a:r>
              <a:rPr lang="el-GR" sz="16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Ο φυσικοθεραπευτής θα </a:t>
            </a:r>
            <a:r>
              <a:rPr lang="el-GR" sz="1600" dirty="0">
                <a:latin typeface="Comic Sans MS" panose="030F0702030302020204" pitchFamily="66" charset="0"/>
                <a:cs typeface="Arial" panose="020B0604020202020204" pitchFamily="34" charset="0"/>
              </a:rPr>
              <a:t>πρέπει να γνωρίζει </a:t>
            </a:r>
            <a:r>
              <a:rPr lang="el-GR" sz="16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:</a:t>
            </a:r>
          </a:p>
          <a:p>
            <a:pPr algn="just">
              <a:lnSpc>
                <a:spcPct val="150000"/>
              </a:lnSpc>
              <a:spcBef>
                <a:spcPts val="1200"/>
              </a:spcBef>
              <a:buClrTx/>
            </a:pPr>
            <a:r>
              <a:rPr lang="el-GR" sz="1600" dirty="0">
                <a:latin typeface="Comic Sans MS" panose="030F0702030302020204" pitchFamily="66" charset="0"/>
              </a:rPr>
              <a:t>τη φυσιολογική ανθρώπινη κίνηση, </a:t>
            </a:r>
          </a:p>
          <a:p>
            <a:pPr algn="just">
              <a:lnSpc>
                <a:spcPct val="150000"/>
              </a:lnSpc>
              <a:spcBef>
                <a:spcPts val="1200"/>
              </a:spcBef>
              <a:buClrTx/>
            </a:pPr>
            <a:r>
              <a:rPr lang="el-GR" sz="1600" dirty="0">
                <a:latin typeface="Comic Sans MS" panose="030F0702030302020204" pitchFamily="66" charset="0"/>
              </a:rPr>
              <a:t>πώς κινείται το ανθρώπινο σώμα ,</a:t>
            </a:r>
          </a:p>
          <a:p>
            <a:pPr algn="just">
              <a:lnSpc>
                <a:spcPct val="150000"/>
              </a:lnSpc>
              <a:spcBef>
                <a:spcPts val="1200"/>
              </a:spcBef>
              <a:buClrTx/>
            </a:pPr>
            <a:r>
              <a:rPr lang="el-GR" sz="1600" dirty="0">
                <a:latin typeface="Comic Sans MS" panose="030F0702030302020204" pitchFamily="66" charset="0"/>
              </a:rPr>
              <a:t>πώς ένα σώμα ηρεμεί και</a:t>
            </a:r>
          </a:p>
          <a:p>
            <a:pPr algn="just">
              <a:lnSpc>
                <a:spcPct val="150000"/>
              </a:lnSpc>
              <a:spcBef>
                <a:spcPts val="1200"/>
              </a:spcBef>
              <a:buClrTx/>
            </a:pPr>
            <a:r>
              <a:rPr lang="el-GR" sz="1600" dirty="0">
                <a:latin typeface="Comic Sans MS" panose="030F0702030302020204" pitchFamily="66" charset="0"/>
              </a:rPr>
              <a:t> με ποιον </a:t>
            </a:r>
            <a:r>
              <a:rPr lang="el-GR" sz="16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τρόπο ορισμένα αίτια αλλάζουν αυτά τα κινητικά δεδομένα. </a:t>
            </a:r>
          </a:p>
        </p:txBody>
      </p:sp>
    </p:spTree>
    <p:extLst>
      <p:ext uri="{BB962C8B-B14F-4D97-AF65-F5344CB8AC3E}">
        <p14:creationId xmlns:p14="http://schemas.microsoft.com/office/powerpoint/2010/main" val="1841930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286000" y="1837428"/>
            <a:ext cx="7168551" cy="2872596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1200"/>
              </a:spcBef>
              <a:buNone/>
            </a:pPr>
            <a:r>
              <a:rPr lang="el-GR" sz="1600" dirty="0">
                <a:latin typeface="Comic Sans MS" panose="030F0702030302020204" pitchFamily="66" charset="0"/>
                <a:cs typeface="Arial" panose="020B0604020202020204" pitchFamily="34" charset="0"/>
              </a:rPr>
              <a:t>Η κινησιοθεραπεία σαν θεραπευτικό μέσο εφαρμόζεται με </a:t>
            </a:r>
            <a:r>
              <a:rPr lang="el-GR" sz="16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:</a:t>
            </a:r>
          </a:p>
          <a:p>
            <a:pPr algn="just">
              <a:lnSpc>
                <a:spcPct val="150000"/>
              </a:lnSpc>
              <a:spcBef>
                <a:spcPts val="1200"/>
              </a:spcBef>
              <a:buClrTx/>
            </a:pPr>
            <a:r>
              <a:rPr lang="el-GR" sz="16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Παθητική </a:t>
            </a:r>
            <a:r>
              <a:rPr lang="el-GR" sz="1600" dirty="0">
                <a:latin typeface="Comic Sans MS" panose="030F0702030302020204" pitchFamily="66" charset="0"/>
                <a:cs typeface="Arial" panose="020B0604020202020204" pitchFamily="34" charset="0"/>
              </a:rPr>
              <a:t>κίνηση </a:t>
            </a:r>
            <a:endParaRPr lang="el-GR" sz="1600" dirty="0" smtClean="0">
              <a:latin typeface="Comic Sans MS" panose="030F0702030302020204" pitchFamily="66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Bef>
                <a:spcPts val="1200"/>
              </a:spcBef>
              <a:buClrTx/>
            </a:pPr>
            <a:r>
              <a:rPr lang="el-GR" sz="16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Υποβοηθούμενη </a:t>
            </a:r>
            <a:r>
              <a:rPr lang="el-GR" sz="1600" dirty="0">
                <a:latin typeface="Comic Sans MS" panose="030F0702030302020204" pitchFamily="66" charset="0"/>
                <a:cs typeface="Arial" panose="020B0604020202020204" pitchFamily="34" charset="0"/>
              </a:rPr>
              <a:t>κίνηση </a:t>
            </a:r>
            <a:r>
              <a:rPr lang="el-GR" sz="16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</a:p>
          <a:p>
            <a:pPr algn="just">
              <a:lnSpc>
                <a:spcPct val="150000"/>
              </a:lnSpc>
              <a:spcBef>
                <a:spcPts val="1200"/>
              </a:spcBef>
              <a:buClrTx/>
            </a:pPr>
            <a:r>
              <a:rPr lang="el-GR" sz="16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Ενεργητική </a:t>
            </a:r>
            <a:r>
              <a:rPr lang="el-GR" sz="1600" dirty="0">
                <a:latin typeface="Comic Sans MS" panose="030F0702030302020204" pitchFamily="66" charset="0"/>
                <a:cs typeface="Arial" panose="020B0604020202020204" pitchFamily="34" charset="0"/>
              </a:rPr>
              <a:t>κίνηση </a:t>
            </a:r>
            <a:r>
              <a:rPr lang="el-GR" sz="16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</a:p>
          <a:p>
            <a:pPr algn="just">
              <a:lnSpc>
                <a:spcPct val="150000"/>
              </a:lnSpc>
              <a:spcBef>
                <a:spcPts val="1200"/>
              </a:spcBef>
              <a:buClrTx/>
            </a:pPr>
            <a:r>
              <a:rPr lang="el-GR" sz="1600" dirty="0" smtClean="0">
                <a:latin typeface="Comic Sans MS" panose="030F0702030302020204" pitchFamily="66" charset="0"/>
                <a:cs typeface="Arial" panose="020B0604020202020204" pitchFamily="34" charset="0"/>
              </a:rPr>
              <a:t>Ενεργητική </a:t>
            </a:r>
            <a:r>
              <a:rPr lang="el-GR" sz="1600" dirty="0">
                <a:latin typeface="Comic Sans MS" panose="030F0702030302020204" pitchFamily="66" charset="0"/>
                <a:cs typeface="Arial" panose="020B0604020202020204" pitchFamily="34" charset="0"/>
              </a:rPr>
              <a:t>κίνηση με αντίσταση.</a:t>
            </a:r>
          </a:p>
        </p:txBody>
      </p:sp>
    </p:spTree>
    <p:extLst>
      <p:ext uri="{BB962C8B-B14F-4D97-AF65-F5344CB8AC3E}">
        <p14:creationId xmlns:p14="http://schemas.microsoft.com/office/powerpoint/2010/main" val="3955533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1825625"/>
            <a:ext cx="3958087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1600" b="1" dirty="0" smtClean="0">
                <a:latin typeface="Comic Sans MS" panose="030F0702030302020204" pitchFamily="66" charset="0"/>
              </a:rPr>
              <a:t>Παθητική</a:t>
            </a:r>
          </a:p>
          <a:p>
            <a:pPr marL="355600" indent="0">
              <a:spcBef>
                <a:spcPts val="300"/>
              </a:spcBef>
              <a:buNone/>
            </a:pPr>
            <a:r>
              <a:rPr lang="el-GR" sz="1600" dirty="0" smtClean="0">
                <a:latin typeface="Comic Sans MS" panose="030F0702030302020204" pitchFamily="66" charset="0"/>
              </a:rPr>
              <a:t>(δεν </a:t>
            </a:r>
            <a:r>
              <a:rPr lang="el-GR" sz="1600" dirty="0">
                <a:latin typeface="Comic Sans MS" panose="030F0702030302020204" pitchFamily="66" charset="0"/>
              </a:rPr>
              <a:t>υπάρχει </a:t>
            </a:r>
            <a:r>
              <a:rPr lang="el-GR" sz="1600" dirty="0" smtClean="0">
                <a:latin typeface="Comic Sans MS" panose="030F0702030302020204" pitchFamily="66" charset="0"/>
              </a:rPr>
              <a:t>εκούσια μυϊκή </a:t>
            </a:r>
            <a:r>
              <a:rPr lang="el-GR" sz="1600" dirty="0">
                <a:latin typeface="Comic Sans MS" panose="030F0702030302020204" pitchFamily="66" charset="0"/>
              </a:rPr>
              <a:t>σύσπαση)</a:t>
            </a:r>
          </a:p>
          <a:p>
            <a:pPr lvl="1" indent="-387350">
              <a:buClrTx/>
              <a:buFont typeface="Wingdings" panose="05000000000000000000" pitchFamily="2" charset="2"/>
              <a:buChar char="q"/>
            </a:pPr>
            <a:r>
              <a:rPr lang="el-GR" sz="1600" dirty="0" smtClean="0">
                <a:latin typeface="Comic Sans MS" panose="030F0702030302020204" pitchFamily="66" charset="0"/>
              </a:rPr>
              <a:t>Απλή παθητική.</a:t>
            </a:r>
            <a:endParaRPr lang="el-GR" sz="1600" dirty="0">
              <a:latin typeface="Comic Sans MS" panose="030F0702030302020204" pitchFamily="66" charset="0"/>
            </a:endParaRPr>
          </a:p>
          <a:p>
            <a:pPr lvl="1" indent="-387350">
              <a:buClrTx/>
              <a:buFont typeface="Wingdings" panose="05000000000000000000" pitchFamily="2" charset="2"/>
              <a:buChar char="q"/>
            </a:pPr>
            <a:r>
              <a:rPr lang="el-GR" sz="1600" dirty="0" smtClean="0">
                <a:latin typeface="Comic Sans MS" panose="030F0702030302020204" pitchFamily="66" charset="0"/>
              </a:rPr>
              <a:t>Βίαιη παθητική.</a:t>
            </a:r>
            <a:endParaRPr lang="el-GR" sz="1600" dirty="0">
              <a:latin typeface="Comic Sans MS" panose="030F0702030302020204" pitchFamily="66" charset="0"/>
            </a:endParaRPr>
          </a:p>
          <a:p>
            <a:pPr lvl="1" indent="-387350">
              <a:buClrTx/>
              <a:buFont typeface="Wingdings" panose="05000000000000000000" pitchFamily="2" charset="2"/>
              <a:buChar char="q"/>
            </a:pPr>
            <a:r>
              <a:rPr lang="el-GR" sz="1600" dirty="0" smtClean="0">
                <a:latin typeface="Comic Sans MS" panose="030F0702030302020204" pitchFamily="66" charset="0"/>
              </a:rPr>
              <a:t>Ειδικοί χειρισμοί.</a:t>
            </a:r>
            <a:endParaRPr lang="el-GR" sz="1600" dirty="0"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l-GR" sz="1600" dirty="0">
              <a:latin typeface="Comic Sans MS" panose="030F0702030302020204" pitchFamily="66" charset="0"/>
            </a:endParaRPr>
          </a:p>
        </p:txBody>
      </p:sp>
      <p:sp>
        <p:nvSpPr>
          <p:cNvPr id="5" name="Θέση περιεχομένου 2"/>
          <p:cNvSpPr txBox="1">
            <a:spLocks/>
          </p:cNvSpPr>
          <p:nvPr/>
        </p:nvSpPr>
        <p:spPr>
          <a:xfrm>
            <a:off x="6297647" y="1825625"/>
            <a:ext cx="4104456" cy="49685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lnSpc>
                <a:spcPct val="114000"/>
              </a:lnSpc>
              <a:spcBef>
                <a:spcPts val="18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14000"/>
              </a:lnSpc>
              <a:spcBef>
                <a:spcPts val="1800"/>
              </a:spcBef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4000"/>
              </a:lnSpc>
              <a:spcBef>
                <a:spcPts val="18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4000"/>
              </a:lnSpc>
              <a:spcBef>
                <a:spcPts val="18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4000"/>
              </a:lnSpc>
              <a:spcBef>
                <a:spcPts val="1800"/>
              </a:spcBef>
              <a:buFont typeface="Arial" pitchFamily="34" charset="0"/>
              <a:buChar char="»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l-GR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</a:rPr>
              <a:t>Ενεργητική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el-GR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</a:rPr>
              <a:t>(</a:t>
            </a:r>
            <a:r>
              <a:rPr kumimoji="0" lang="el-G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</a:rPr>
              <a:t>υπάρχει ενεργητική σύσπαση των μυών)</a:t>
            </a:r>
          </a:p>
          <a:p>
            <a:pPr marL="742950" marR="0" lvl="1" indent="-387350" algn="l" defTabSz="914400" rtl="0" eaLnBrk="1" fontAlgn="auto" latinLnBrk="0" hangingPunct="1">
              <a:lnSpc>
                <a:spcPct val="114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l-GR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</a:rPr>
              <a:t>Αναρτώμενη </a:t>
            </a:r>
            <a:r>
              <a:rPr kumimoji="0" lang="el-G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</a:rPr>
              <a:t>(κατακόρυφη ή αξονική</a:t>
            </a:r>
            <a:r>
              <a:rPr kumimoji="0" lang="el-GR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</a:rPr>
              <a:t>).</a:t>
            </a:r>
            <a:endParaRPr kumimoji="0" lang="el-GR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</a:endParaRPr>
          </a:p>
          <a:p>
            <a:pPr marL="742950" marR="0" lvl="1" indent="-387350" algn="l" defTabSz="914400" rtl="0" eaLnBrk="1" fontAlgn="auto" latinLnBrk="0" hangingPunct="1">
              <a:lnSpc>
                <a:spcPct val="114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l-GR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</a:rPr>
              <a:t>Υποστηριζόμενη.</a:t>
            </a:r>
            <a:endParaRPr kumimoji="0" lang="el-GR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</a:endParaRPr>
          </a:p>
          <a:p>
            <a:pPr marL="742950" marR="0" lvl="1" indent="-387350" algn="l" defTabSz="914400" rtl="0" eaLnBrk="1" fontAlgn="auto" latinLnBrk="0" hangingPunct="1">
              <a:lnSpc>
                <a:spcPct val="114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l-GR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</a:rPr>
              <a:t>Υποβοηθούμενη.</a:t>
            </a:r>
            <a:endParaRPr kumimoji="0" lang="el-GR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</a:endParaRPr>
          </a:p>
          <a:p>
            <a:pPr marL="742950" marR="0" lvl="1" indent="-387350" algn="l" defTabSz="914400" rtl="0" eaLnBrk="1" fontAlgn="auto" latinLnBrk="0" hangingPunct="1">
              <a:lnSpc>
                <a:spcPct val="114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l-GR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</a:rPr>
              <a:t>Απλή ενεργητική.</a:t>
            </a:r>
            <a:endParaRPr kumimoji="0" lang="el-GR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2731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46112" y="1397480"/>
            <a:ext cx="9403742" cy="485092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1200"/>
              </a:spcBef>
              <a:buNone/>
            </a:pPr>
            <a:r>
              <a:rPr lang="el-GR" sz="1600" dirty="0">
                <a:latin typeface="Comic Sans MS" panose="030F0702030302020204" pitchFamily="66" charset="0"/>
              </a:rPr>
              <a:t>Σκοποί της κινησιοθεραπείας </a:t>
            </a:r>
            <a:r>
              <a:rPr lang="el-GR" sz="1600" dirty="0" smtClean="0">
                <a:latin typeface="Comic Sans MS" panose="030F0702030302020204" pitchFamily="66" charset="0"/>
              </a:rPr>
              <a:t>είναι:</a:t>
            </a:r>
            <a:endParaRPr lang="el-GR" sz="1600" dirty="0">
              <a:latin typeface="Comic Sans MS" panose="030F0702030302020204" pitchFamily="66" charset="0"/>
            </a:endParaRPr>
          </a:p>
          <a:p>
            <a:pPr algn="just">
              <a:lnSpc>
                <a:spcPct val="150000"/>
              </a:lnSpc>
              <a:spcBef>
                <a:spcPts val="1200"/>
              </a:spcBef>
              <a:buClrTx/>
              <a:buFont typeface="Wingdings" panose="05000000000000000000" pitchFamily="2" charset="2"/>
              <a:buChar char="Ø"/>
            </a:pPr>
            <a:r>
              <a:rPr lang="el-GR" sz="1600" dirty="0" smtClean="0">
                <a:latin typeface="Comic Sans MS" panose="030F0702030302020204" pitchFamily="66" charset="0"/>
              </a:rPr>
              <a:t> </a:t>
            </a:r>
            <a:r>
              <a:rPr lang="el-GR" sz="1600" dirty="0">
                <a:latin typeface="Comic Sans MS" panose="030F0702030302020204" pitchFamily="66" charset="0"/>
              </a:rPr>
              <a:t>η διατήρηση της καλής κινητικότητας των αρθρώσεων, </a:t>
            </a:r>
            <a:endParaRPr lang="el-GR" sz="1600" dirty="0" smtClean="0">
              <a:latin typeface="Comic Sans MS" panose="030F0702030302020204" pitchFamily="66" charset="0"/>
            </a:endParaRPr>
          </a:p>
          <a:p>
            <a:pPr algn="just">
              <a:lnSpc>
                <a:spcPct val="150000"/>
              </a:lnSpc>
              <a:spcBef>
                <a:spcPts val="1200"/>
              </a:spcBef>
              <a:buClrTx/>
              <a:buFont typeface="Wingdings" panose="05000000000000000000" pitchFamily="2" charset="2"/>
              <a:buChar char="Ø"/>
            </a:pPr>
            <a:r>
              <a:rPr lang="el-GR" sz="1600" dirty="0">
                <a:latin typeface="Comic Sans MS" panose="030F0702030302020204" pitchFamily="66" charset="0"/>
              </a:rPr>
              <a:t>η πρόληψη της δυσκαμψίας, </a:t>
            </a:r>
          </a:p>
          <a:p>
            <a:pPr algn="just">
              <a:lnSpc>
                <a:spcPct val="150000"/>
              </a:lnSpc>
              <a:spcBef>
                <a:spcPts val="1200"/>
              </a:spcBef>
              <a:buClrTx/>
              <a:buFont typeface="Wingdings" panose="05000000000000000000" pitchFamily="2" charset="2"/>
              <a:buChar char="Ø"/>
            </a:pPr>
            <a:r>
              <a:rPr lang="el-GR" sz="1600" dirty="0">
                <a:latin typeface="Comic Sans MS" panose="030F0702030302020204" pitchFamily="66" charset="0"/>
              </a:rPr>
              <a:t>η αποκατάσταση παραμορφώσεων,</a:t>
            </a:r>
          </a:p>
          <a:p>
            <a:pPr algn="just">
              <a:lnSpc>
                <a:spcPct val="150000"/>
              </a:lnSpc>
              <a:spcBef>
                <a:spcPts val="1200"/>
              </a:spcBef>
              <a:buClrTx/>
              <a:buFont typeface="Wingdings" panose="05000000000000000000" pitchFamily="2" charset="2"/>
              <a:buChar char="Ø"/>
            </a:pPr>
            <a:r>
              <a:rPr lang="el-GR" sz="1600" dirty="0">
                <a:latin typeface="Comic Sans MS" panose="030F0702030302020204" pitchFamily="66" charset="0"/>
              </a:rPr>
              <a:t> η διατήρηση της ελαστικότητας και της καλής κυκλοφορίας του αίματος στα μαλακά </a:t>
            </a:r>
            <a:r>
              <a:rPr lang="el-GR" sz="1600" dirty="0" err="1">
                <a:latin typeface="Comic Sans MS" panose="030F0702030302020204" pitchFamily="66" charset="0"/>
              </a:rPr>
              <a:t>ενδαρθρικά</a:t>
            </a:r>
            <a:r>
              <a:rPr lang="el-GR" sz="1600" dirty="0">
                <a:latin typeface="Comic Sans MS" panose="030F0702030302020204" pitchFamily="66" charset="0"/>
              </a:rPr>
              <a:t> και </a:t>
            </a:r>
            <a:r>
              <a:rPr lang="el-GR" sz="1600" dirty="0" err="1">
                <a:latin typeface="Comic Sans MS" panose="030F0702030302020204" pitchFamily="66" charset="0"/>
              </a:rPr>
              <a:t>εξωαρθρικά</a:t>
            </a:r>
            <a:r>
              <a:rPr lang="el-GR" sz="1600" dirty="0">
                <a:latin typeface="Comic Sans MS" panose="030F0702030302020204" pitchFamily="66" charset="0"/>
              </a:rPr>
              <a:t> στοιχεία και</a:t>
            </a:r>
          </a:p>
          <a:p>
            <a:pPr algn="just">
              <a:lnSpc>
                <a:spcPct val="150000"/>
              </a:lnSpc>
              <a:spcBef>
                <a:spcPts val="1200"/>
              </a:spcBef>
              <a:buClrTx/>
              <a:buFont typeface="Wingdings" panose="05000000000000000000" pitchFamily="2" charset="2"/>
              <a:buChar char="Ø"/>
            </a:pPr>
            <a:r>
              <a:rPr lang="el-GR" sz="1600" dirty="0">
                <a:latin typeface="Comic Sans MS" panose="030F0702030302020204" pitchFamily="66" charset="0"/>
              </a:rPr>
              <a:t> η αύξηση της μυϊκής δύναμης</a:t>
            </a:r>
          </a:p>
        </p:txBody>
      </p:sp>
    </p:spTree>
    <p:extLst>
      <p:ext uri="{BB962C8B-B14F-4D97-AF65-F5344CB8AC3E}">
        <p14:creationId xmlns:p14="http://schemas.microsoft.com/office/powerpoint/2010/main" val="2384334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Περιγραφή της κίνησης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34838" y="1406106"/>
            <a:ext cx="9515015" cy="4842293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1200"/>
              </a:spcBef>
              <a:buNone/>
            </a:pPr>
            <a:r>
              <a:rPr lang="el-GR" sz="1600" dirty="0">
                <a:latin typeface="Comic Sans MS" panose="030F0702030302020204" pitchFamily="66" charset="0"/>
              </a:rPr>
              <a:t>Η περιγραφή της κίνησης ξεκινάει πάντα από μία καθολικά αποδεκτή θέση, την ανατομική θέση, κατά την οποία το ανθρώπινο σώμα με τα μέλη του βρίσκεται σε συγκεκριμένη θέση. </a:t>
            </a:r>
          </a:p>
          <a:p>
            <a:pPr marL="0" indent="0" algn="just">
              <a:lnSpc>
                <a:spcPct val="150000"/>
              </a:lnSpc>
              <a:spcBef>
                <a:spcPts val="1200"/>
              </a:spcBef>
              <a:buNone/>
            </a:pPr>
            <a:r>
              <a:rPr lang="el-GR" sz="1600" dirty="0">
                <a:latin typeface="Comic Sans MS" panose="030F0702030302020204" pitchFamily="66" charset="0"/>
              </a:rPr>
              <a:t>Συγκεκριμένα: </a:t>
            </a:r>
          </a:p>
          <a:p>
            <a:pPr marL="0" indent="0" algn="just">
              <a:lnSpc>
                <a:spcPct val="150000"/>
              </a:lnSpc>
              <a:spcBef>
                <a:spcPts val="1200"/>
              </a:spcBef>
              <a:buNone/>
            </a:pPr>
            <a:r>
              <a:rPr lang="el-GR" sz="1600" dirty="0">
                <a:latin typeface="Comic Sans MS" panose="030F0702030302020204" pitchFamily="66" charset="0"/>
              </a:rPr>
              <a:t>● Τα άνω άκρα, οι βραχίονες και οι αγκώνες βρίσκονται σε έκταση και το αντιβράχιο σε υπτιασμό </a:t>
            </a:r>
          </a:p>
          <a:p>
            <a:pPr marL="0" indent="0" algn="just">
              <a:lnSpc>
                <a:spcPct val="150000"/>
              </a:lnSpc>
              <a:spcBef>
                <a:spcPts val="1200"/>
              </a:spcBef>
              <a:buNone/>
            </a:pPr>
            <a:r>
              <a:rPr lang="el-GR" sz="1600" dirty="0">
                <a:latin typeface="Comic Sans MS" panose="030F0702030302020204" pitchFamily="66" charset="0"/>
              </a:rPr>
              <a:t>● Το κεφάλι κοιτάει μπροστά </a:t>
            </a:r>
          </a:p>
          <a:p>
            <a:pPr marL="0" indent="0" algn="just">
              <a:lnSpc>
                <a:spcPct val="150000"/>
              </a:lnSpc>
              <a:spcBef>
                <a:spcPts val="1200"/>
              </a:spcBef>
              <a:buNone/>
            </a:pPr>
            <a:r>
              <a:rPr lang="el-GR" sz="1600" dirty="0">
                <a:latin typeface="Comic Sans MS" panose="030F0702030302020204" pitchFamily="66" charset="0"/>
              </a:rPr>
              <a:t>● Τα κάτω άκρα βρίσκονται σε έκταση, δηλ. τα ισχία σε έκταση και σε ελαφρά έξω στροφή και τα γόνατα σε έκταση </a:t>
            </a:r>
          </a:p>
          <a:p>
            <a:pPr marL="0" indent="0" algn="just">
              <a:lnSpc>
                <a:spcPct val="150000"/>
              </a:lnSpc>
              <a:spcBef>
                <a:spcPts val="1200"/>
              </a:spcBef>
              <a:buNone/>
            </a:pPr>
            <a:r>
              <a:rPr lang="el-GR" sz="1600" dirty="0">
                <a:latin typeface="Comic Sans MS" panose="030F0702030302020204" pitchFamily="66" charset="0"/>
              </a:rPr>
              <a:t>● Η σπονδυλική στήλη είναι ευθειασμένη.</a:t>
            </a:r>
          </a:p>
        </p:txBody>
      </p:sp>
    </p:spTree>
    <p:extLst>
      <p:ext uri="{BB962C8B-B14F-4D97-AF65-F5344CB8AC3E}">
        <p14:creationId xmlns:p14="http://schemas.microsoft.com/office/powerpoint/2010/main" val="15591055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800" dirty="0">
                <a:solidFill>
                  <a:schemeClr val="tx1"/>
                </a:solidFill>
                <a:latin typeface="Comic Sans MS" panose="030F0702030302020204" pitchFamily="66" charset="0"/>
              </a:rPr>
              <a:t>Τροχιά της κίνησης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83080" y="1362974"/>
            <a:ext cx="9566774" cy="4885425"/>
          </a:xfrm>
        </p:spPr>
        <p:txBody>
          <a:bodyPr>
            <a:normAutofit/>
          </a:bodyPr>
          <a:lstStyle/>
          <a:p>
            <a:pPr marL="0" indent="0">
              <a:buClrTx/>
              <a:buNone/>
            </a:pPr>
            <a:r>
              <a:rPr lang="el-GR" sz="1600" dirty="0">
                <a:latin typeface="Comic Sans MS" panose="030F0702030302020204" pitchFamily="66" charset="0"/>
              </a:rPr>
              <a:t>Ως τροχιά κίνησης μπορούμε να ορίσουμε το σύνολο των διαδοχικών θέσεων από τις οποίες περνάει το κινούμενο μέλος ή ολόκληρο το σώμα. </a:t>
            </a:r>
            <a:endParaRPr lang="el-GR" sz="1600" dirty="0" smtClean="0">
              <a:latin typeface="Comic Sans MS" panose="030F0702030302020204" pitchFamily="66" charset="0"/>
            </a:endParaRPr>
          </a:p>
          <a:p>
            <a:pPr>
              <a:buClrTx/>
              <a:buFont typeface="Wingdings" panose="05000000000000000000" pitchFamily="2" charset="2"/>
              <a:buChar char="Ø"/>
            </a:pPr>
            <a:endParaRPr lang="el-GR" sz="1600" dirty="0" smtClean="0">
              <a:latin typeface="Comic Sans MS" panose="030F0702030302020204" pitchFamily="66" charset="0"/>
            </a:endParaRPr>
          </a:p>
          <a:p>
            <a:pPr marL="0" indent="0">
              <a:buClrTx/>
              <a:buNone/>
            </a:pPr>
            <a:r>
              <a:rPr lang="el-GR" sz="1600" dirty="0" smtClean="0">
                <a:latin typeface="Comic Sans MS" panose="030F0702030302020204" pitchFamily="66" charset="0"/>
              </a:rPr>
              <a:t>Από </a:t>
            </a:r>
            <a:r>
              <a:rPr lang="el-GR" sz="1600" dirty="0">
                <a:latin typeface="Comic Sans MS" panose="030F0702030302020204" pitchFamily="66" charset="0"/>
              </a:rPr>
              <a:t>ποιους παράγοντες εξαρτάται η φυσιολογική τροχιά μίας άρθρωσης: </a:t>
            </a:r>
            <a:endParaRPr lang="el-GR" sz="1600" dirty="0" smtClean="0">
              <a:latin typeface="Comic Sans MS" panose="030F0702030302020204" pitchFamily="66" charset="0"/>
            </a:endParaRP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l-GR" sz="1600" dirty="0" smtClean="0">
                <a:latin typeface="Comic Sans MS" panose="030F0702030302020204" pitchFamily="66" charset="0"/>
              </a:rPr>
              <a:t>Από </a:t>
            </a:r>
            <a:r>
              <a:rPr lang="el-GR" sz="1600" dirty="0">
                <a:latin typeface="Comic Sans MS" panose="030F0702030302020204" pitchFamily="66" charset="0"/>
              </a:rPr>
              <a:t>τον τύπο και το σχήμα των αρθρικών επιφανειών </a:t>
            </a:r>
            <a:endParaRPr lang="el-GR" sz="1600" dirty="0" smtClean="0">
              <a:latin typeface="Comic Sans MS" panose="030F0702030302020204" pitchFamily="66" charset="0"/>
            </a:endParaRP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l-GR" sz="1600" dirty="0" smtClean="0">
                <a:latin typeface="Comic Sans MS" panose="030F0702030302020204" pitchFamily="66" charset="0"/>
              </a:rPr>
              <a:t> </a:t>
            </a:r>
            <a:r>
              <a:rPr lang="el-GR" sz="1600" dirty="0">
                <a:latin typeface="Comic Sans MS" panose="030F0702030302020204" pitchFamily="66" charset="0"/>
              </a:rPr>
              <a:t>Από τον αρθρικό θύλακα </a:t>
            </a:r>
            <a:endParaRPr lang="el-GR" sz="1600" dirty="0" smtClean="0">
              <a:latin typeface="Comic Sans MS" panose="030F0702030302020204" pitchFamily="66" charset="0"/>
            </a:endParaRP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el-GR" sz="1600" dirty="0" smtClean="0">
                <a:latin typeface="Comic Sans MS" panose="030F0702030302020204" pitchFamily="66" charset="0"/>
              </a:rPr>
              <a:t> </a:t>
            </a:r>
            <a:r>
              <a:rPr lang="el-GR" sz="1600" dirty="0">
                <a:latin typeface="Comic Sans MS" panose="030F0702030302020204" pitchFamily="66" charset="0"/>
              </a:rPr>
              <a:t>Από τις </a:t>
            </a:r>
            <a:r>
              <a:rPr lang="el-GR" sz="1600" dirty="0" err="1">
                <a:latin typeface="Comic Sans MS" panose="030F0702030302020204" pitchFamily="66" charset="0"/>
              </a:rPr>
              <a:t>μυοτενοντώδεις</a:t>
            </a:r>
            <a:r>
              <a:rPr lang="el-GR" sz="1600" dirty="0">
                <a:latin typeface="Comic Sans MS" panose="030F0702030302020204" pitchFamily="66" charset="0"/>
              </a:rPr>
              <a:t> κατασκευές που περιβάλλουν την άρθρωση</a:t>
            </a:r>
            <a:r>
              <a:rPr lang="el-GR" sz="1600" dirty="0" smtClean="0">
                <a:latin typeface="Comic Sans MS" panose="030F0702030302020204" pitchFamily="66" charset="0"/>
              </a:rPr>
              <a:t>.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endParaRPr lang="el-GR" sz="1600" dirty="0">
              <a:latin typeface="Comic Sans MS" panose="030F0702030302020204" pitchFamily="66" charset="0"/>
            </a:endParaRPr>
          </a:p>
          <a:p>
            <a:pPr marL="0" indent="0">
              <a:buClrTx/>
              <a:buNone/>
            </a:pPr>
            <a:r>
              <a:rPr lang="el-GR" sz="1600" dirty="0">
                <a:latin typeface="Comic Sans MS" panose="030F0702030302020204" pitchFamily="66" charset="0"/>
              </a:rPr>
              <a:t>Η τροχιά καταγράφεται στο:</a:t>
            </a:r>
          </a:p>
          <a:p>
            <a:pPr marL="342900" lvl="1" indent="-342900">
              <a:buClrTx/>
              <a:buFont typeface="Wingdings" panose="05000000000000000000" pitchFamily="2" charset="2"/>
              <a:buChar char="Ø"/>
            </a:pPr>
            <a:r>
              <a:rPr lang="el-GR" sz="1600" dirty="0">
                <a:latin typeface="Comic Sans MS" panose="030F0702030302020204" pitchFamily="66" charset="0"/>
              </a:rPr>
              <a:t>Οβελιαίο επίπεδο </a:t>
            </a:r>
            <a:r>
              <a:rPr lang="en-US" sz="1600" dirty="0">
                <a:latin typeface="Comic Sans MS" panose="030F0702030302020204" pitchFamily="66" charset="0"/>
              </a:rPr>
              <a:t>(</a:t>
            </a:r>
            <a:r>
              <a:rPr lang="en-US" sz="1600" dirty="0" err="1">
                <a:latin typeface="Comic Sans MS" panose="030F0702030302020204" pitchFamily="66" charset="0"/>
              </a:rPr>
              <a:t>Sagital</a:t>
            </a:r>
            <a:r>
              <a:rPr lang="en-US" sz="1600" dirty="0">
                <a:latin typeface="Comic Sans MS" panose="030F0702030302020204" pitchFamily="66" charset="0"/>
              </a:rPr>
              <a:t>)</a:t>
            </a:r>
            <a:r>
              <a:rPr lang="el-GR" sz="1600" dirty="0">
                <a:latin typeface="Comic Sans MS" panose="030F0702030302020204" pitchFamily="66" charset="0"/>
              </a:rPr>
              <a:t>.</a:t>
            </a:r>
          </a:p>
          <a:p>
            <a:pPr marL="342900" lvl="1" indent="-342900">
              <a:buClrTx/>
              <a:buFont typeface="Wingdings" panose="05000000000000000000" pitchFamily="2" charset="2"/>
              <a:buChar char="Ø"/>
            </a:pPr>
            <a:r>
              <a:rPr lang="el-GR" sz="1600" dirty="0">
                <a:latin typeface="Comic Sans MS" panose="030F0702030302020204" pitchFamily="66" charset="0"/>
              </a:rPr>
              <a:t>Μετωπιαίο επίπεδο </a:t>
            </a:r>
            <a:r>
              <a:rPr lang="en-US" sz="1600" dirty="0">
                <a:latin typeface="Comic Sans MS" panose="030F0702030302020204" pitchFamily="66" charset="0"/>
              </a:rPr>
              <a:t>(Frontal)</a:t>
            </a:r>
            <a:r>
              <a:rPr lang="el-GR" sz="1600" dirty="0">
                <a:latin typeface="Comic Sans MS" panose="030F0702030302020204" pitchFamily="66" charset="0"/>
              </a:rPr>
              <a:t>.</a:t>
            </a:r>
          </a:p>
          <a:p>
            <a:pPr marL="342900" lvl="1" indent="-342900">
              <a:buClrTx/>
              <a:buFont typeface="Wingdings" panose="05000000000000000000" pitchFamily="2" charset="2"/>
              <a:buChar char="Ø"/>
            </a:pPr>
            <a:r>
              <a:rPr lang="el-GR" sz="1600" dirty="0">
                <a:latin typeface="Comic Sans MS" panose="030F0702030302020204" pitchFamily="66" charset="0"/>
              </a:rPr>
              <a:t>Εγκάρσιο επίπεδο </a:t>
            </a:r>
            <a:r>
              <a:rPr lang="en-US" sz="1600" dirty="0">
                <a:latin typeface="Comic Sans MS" panose="030F0702030302020204" pitchFamily="66" charset="0"/>
              </a:rPr>
              <a:t>(Transverse)</a:t>
            </a:r>
            <a:r>
              <a:rPr lang="el-GR" sz="1600" dirty="0">
                <a:latin typeface="Comic Sans MS" panose="030F0702030302020204" pitchFamily="66" charset="0"/>
              </a:rPr>
              <a:t>.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endParaRPr lang="el-GR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8877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0" y="109733"/>
            <a:ext cx="3701602" cy="720474"/>
          </a:xfrm>
        </p:spPr>
        <p:txBody>
          <a:bodyPr/>
          <a:lstStyle/>
          <a:p>
            <a:r>
              <a:rPr lang="el-GR" sz="20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Παραδείγματα τροχιάς κίνησης</a:t>
            </a:r>
            <a:endParaRPr lang="el-GR" sz="20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050" name="Picture 2" descr="File:Body Movements 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2544" y="109733"/>
            <a:ext cx="5270406" cy="623907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File:Body Movements II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683" y="830207"/>
            <a:ext cx="5471384" cy="590515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9044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Ιόν">
  <a:themeElements>
    <a:clrScheme name="Πορτοκαλί κόκκινο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orbel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Ιό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198</TotalTime>
  <Words>369</Words>
  <Application>Microsoft Office PowerPoint</Application>
  <PresentationFormat>Ευρεία οθόνη</PresentationFormat>
  <Paragraphs>62</Paragraphs>
  <Slides>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14" baseType="lpstr">
      <vt:lpstr>Arial</vt:lpstr>
      <vt:lpstr>Comic Sans MS</vt:lpstr>
      <vt:lpstr>Corbel</vt:lpstr>
      <vt:lpstr>Wingdings</vt:lpstr>
      <vt:lpstr>Wingdings 3</vt:lpstr>
      <vt:lpstr>Ιόν</vt:lpstr>
      <vt:lpstr>Δ. Ι. Ε. Κ. ΣΙΝΔΟΥ Ειδικότητα : Βοηθός Φυσικοθεραπείας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Περιγραφή της κίνησης</vt:lpstr>
      <vt:lpstr>Τροχιά της κίνησης</vt:lpstr>
      <vt:lpstr>Παραδείγματα τροχιάς κίνησης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Λογαριασμός Microsoft</dc:creator>
  <cp:lastModifiedBy>Λογαριασμός Microsoft</cp:lastModifiedBy>
  <cp:revision>22</cp:revision>
  <dcterms:created xsi:type="dcterms:W3CDTF">2023-02-18T11:01:33Z</dcterms:created>
  <dcterms:modified xsi:type="dcterms:W3CDTF">2023-04-02T14:50:56Z</dcterms:modified>
</cp:coreProperties>
</file>