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620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24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629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5730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3563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4155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6454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3011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737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1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794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54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213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267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544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03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172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8C1E45-2CB4-4BC6-8320-D5312A2CFB60}" type="datetimeFigureOut">
              <a:rPr lang="el-GR" smtClean="0"/>
              <a:t>2/4/2023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7950A-0553-4D80-9209-5F33348339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68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ctrTitle"/>
          </p:nvPr>
        </p:nvSpPr>
        <p:spPr>
          <a:xfrm>
            <a:off x="1193191" y="427298"/>
            <a:ext cx="9036496" cy="1470025"/>
          </a:xfrm>
        </p:spPr>
        <p:txBody>
          <a:bodyPr>
            <a:noAutofit/>
          </a:bodyPr>
          <a:lstStyle/>
          <a:p>
            <a:pPr algn="ctr"/>
            <a:r>
              <a:rPr lang="el-GR" sz="3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Δ. Ι. Ε. Κ. </a:t>
            </a:r>
            <a:r>
              <a:rPr lang="el-GR" sz="3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ΣΙΝΔΟΥ</a:t>
            </a:r>
            <a:r>
              <a:rPr lang="el-GR" sz="3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/>
            </a:r>
            <a:br>
              <a:rPr lang="el-GR" sz="3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el-GR" sz="3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Ειδικότητα </a:t>
            </a:r>
            <a:r>
              <a:rPr lang="el-GR" sz="3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: </a:t>
            </a:r>
            <a:r>
              <a:rPr lang="el-GR" sz="3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Βοηθός Φυσικοθεραπείας</a:t>
            </a:r>
            <a:endParaRPr lang="el-GR" sz="36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Υπότιτλος 2"/>
          <p:cNvSpPr>
            <a:spLocks noGrp="1"/>
          </p:cNvSpPr>
          <p:nvPr>
            <p:ph type="subTitle" idx="1"/>
          </p:nvPr>
        </p:nvSpPr>
        <p:spPr>
          <a:xfrm>
            <a:off x="457200" y="2044704"/>
            <a:ext cx="11050438" cy="4248472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Μάθημα: </a:t>
            </a:r>
            <a:r>
              <a:rPr lang="el-GR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Κινησιοθεραπεία</a:t>
            </a:r>
            <a:endParaRPr lang="el-GR" sz="2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endParaRPr lang="el-GR" sz="2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l-GR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‘Περιγραφή της κίνησης’</a:t>
            </a:r>
            <a:endParaRPr lang="el-GR" sz="2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endParaRPr lang="el-G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r>
              <a:rPr lang="el-G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   </a:t>
            </a:r>
            <a:r>
              <a:rPr lang="el-GR" sz="1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ΕκπαιδεύτριΕΣ</a:t>
            </a:r>
            <a:r>
              <a:rPr lang="el-GR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: 	</a:t>
            </a:r>
            <a:r>
              <a:rPr lang="el-GR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ΚΑΜΠΡΑΓΚΟΥ </a:t>
            </a:r>
            <a:r>
              <a:rPr lang="el-GR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ΕΥΤΥΧΙΑ </a:t>
            </a:r>
            <a:r>
              <a:rPr 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PT, MSc NDT BOBATH therapist</a:t>
            </a:r>
            <a:r>
              <a:rPr lang="el-GR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     </a:t>
            </a:r>
            <a:r>
              <a:rPr lang="el-GR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                                                            		</a:t>
            </a:r>
            <a:r>
              <a:rPr lang="el-GR" sz="1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				Μαλτέζου </a:t>
            </a:r>
            <a:r>
              <a:rPr lang="el-GR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Ελένη </a:t>
            </a:r>
            <a:r>
              <a:rPr 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MSc., Cert. </a:t>
            </a:r>
            <a:r>
              <a:rPr lang="en-US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Mdt</a:t>
            </a:r>
            <a:r>
              <a:rPr 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</a:t>
            </a:r>
            <a:endParaRPr lang="el-GR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endParaRPr lang="el-G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l-G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Β </a:t>
            </a:r>
            <a:r>
              <a:rPr lang="el-G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ΕΞΑΜΗΝΟ </a:t>
            </a:r>
            <a:r>
              <a:rPr lang="el-G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2022-2023</a:t>
            </a:r>
            <a:endParaRPr lang="el-G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05442" y="560717"/>
            <a:ext cx="10948358" cy="60298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800" dirty="0">
                <a:latin typeface="Comic Sans MS" panose="030F0702030302020204" pitchFamily="66" charset="0"/>
                <a:cs typeface="Arial" panose="020B0604020202020204" pitchFamily="34" charset="0"/>
              </a:rPr>
              <a:t>Κ</a:t>
            </a:r>
            <a:r>
              <a:rPr lang="el-GR" sz="1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ινησιοθεραπεία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Ορισμός</a:t>
            </a: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  <a:cs typeface="Arial" panose="020B0604020202020204" pitchFamily="34" charset="0"/>
              </a:rPr>
              <a:t>Ο</a:t>
            </a: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ποιαδήποτε μικρή ή μεγάλη αλλαγή της θέσης του σώματος στο χώρο.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el-GR" sz="16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Το βασικότερο «εργαλείο» μίας θεραπευτικής συνεδρίας είναι η κίνηση, η οποία θεραπευτικά συνιστά την κινησιοθεραπεία.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Ο φυσικοθεραπευτής θα </a:t>
            </a:r>
            <a:r>
              <a:rPr lang="el-GR" sz="1600" dirty="0">
                <a:latin typeface="Comic Sans MS" panose="030F0702030302020204" pitchFamily="66" charset="0"/>
                <a:cs typeface="Arial" panose="020B0604020202020204" pitchFamily="34" charset="0"/>
              </a:rPr>
              <a:t>πρέπει να γνωρίζει </a:t>
            </a: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</a:pPr>
            <a:r>
              <a:rPr lang="el-GR" sz="1600" dirty="0">
                <a:latin typeface="Comic Sans MS" panose="030F0702030302020204" pitchFamily="66" charset="0"/>
              </a:rPr>
              <a:t>τη φυσιολογική ανθρώπινη κίνηση,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</a:pPr>
            <a:r>
              <a:rPr lang="el-GR" sz="1600" dirty="0">
                <a:latin typeface="Comic Sans MS" panose="030F0702030302020204" pitchFamily="66" charset="0"/>
              </a:rPr>
              <a:t>πώς κινείται το ανθρώπινο σώμα ,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</a:pPr>
            <a:r>
              <a:rPr lang="el-GR" sz="1600" dirty="0">
                <a:latin typeface="Comic Sans MS" panose="030F0702030302020204" pitchFamily="66" charset="0"/>
              </a:rPr>
              <a:t>πώς ένα σώμα ηρεμεί και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</a:pPr>
            <a:r>
              <a:rPr lang="el-GR" sz="1600" dirty="0">
                <a:latin typeface="Comic Sans MS" panose="030F0702030302020204" pitchFamily="66" charset="0"/>
              </a:rPr>
              <a:t> με ποιον </a:t>
            </a: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τρόπο ορισμένα αίτια αλλάζουν αυτά τα κινητικά δεδομένα. </a:t>
            </a:r>
          </a:p>
        </p:txBody>
      </p:sp>
    </p:spTree>
    <p:extLst>
      <p:ext uri="{BB962C8B-B14F-4D97-AF65-F5344CB8AC3E}">
        <p14:creationId xmlns:p14="http://schemas.microsoft.com/office/powerpoint/2010/main" val="184193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86000" y="1837428"/>
            <a:ext cx="7168551" cy="28725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  <a:cs typeface="Arial" panose="020B0604020202020204" pitchFamily="34" charset="0"/>
              </a:rPr>
              <a:t>Η κινησιοθεραπεία σαν θεραπευτικό μέσο εφαρμόζεται με </a:t>
            </a: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</a:pP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Παθητική </a:t>
            </a:r>
            <a:r>
              <a:rPr lang="el-GR" sz="1600" dirty="0">
                <a:latin typeface="Comic Sans MS" panose="030F0702030302020204" pitchFamily="66" charset="0"/>
                <a:cs typeface="Arial" panose="020B0604020202020204" pitchFamily="34" charset="0"/>
              </a:rPr>
              <a:t>κίνηση </a:t>
            </a:r>
            <a:endParaRPr lang="el-GR" sz="16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</a:pP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Υποβοηθούμενη </a:t>
            </a:r>
            <a:r>
              <a:rPr lang="el-GR" sz="1600" dirty="0">
                <a:latin typeface="Comic Sans MS" panose="030F0702030302020204" pitchFamily="66" charset="0"/>
                <a:cs typeface="Arial" panose="020B0604020202020204" pitchFamily="34" charset="0"/>
              </a:rPr>
              <a:t>κίνηση </a:t>
            </a: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</a:pP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Ενεργητική </a:t>
            </a:r>
            <a:r>
              <a:rPr lang="el-GR" sz="1600" dirty="0">
                <a:latin typeface="Comic Sans MS" panose="030F0702030302020204" pitchFamily="66" charset="0"/>
                <a:cs typeface="Arial" panose="020B0604020202020204" pitchFamily="34" charset="0"/>
              </a:rPr>
              <a:t>κίνηση </a:t>
            </a: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</a:pPr>
            <a:r>
              <a:rPr lang="el-GR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Ενεργητική </a:t>
            </a:r>
            <a:r>
              <a:rPr lang="el-GR" sz="1600" dirty="0">
                <a:latin typeface="Comic Sans MS" panose="030F0702030302020204" pitchFamily="66" charset="0"/>
                <a:cs typeface="Arial" panose="020B0604020202020204" pitchFamily="34" charset="0"/>
              </a:rPr>
              <a:t>κίνηση με αντίσταση.</a:t>
            </a:r>
          </a:p>
        </p:txBody>
      </p:sp>
    </p:spTree>
    <p:extLst>
      <p:ext uri="{BB962C8B-B14F-4D97-AF65-F5344CB8AC3E}">
        <p14:creationId xmlns:p14="http://schemas.microsoft.com/office/powerpoint/2010/main" val="39555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39580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b="1" dirty="0" smtClean="0">
                <a:latin typeface="Comic Sans MS" panose="030F0702030302020204" pitchFamily="66" charset="0"/>
              </a:rPr>
              <a:t>Παθητική</a:t>
            </a:r>
          </a:p>
          <a:p>
            <a:pPr marL="355600" indent="0">
              <a:spcBef>
                <a:spcPts val="300"/>
              </a:spcBef>
              <a:buNone/>
            </a:pPr>
            <a:r>
              <a:rPr lang="el-GR" sz="1600" dirty="0" smtClean="0">
                <a:latin typeface="Comic Sans MS" panose="030F0702030302020204" pitchFamily="66" charset="0"/>
              </a:rPr>
              <a:t>(δεν </a:t>
            </a:r>
            <a:r>
              <a:rPr lang="el-GR" sz="1600" dirty="0">
                <a:latin typeface="Comic Sans MS" panose="030F0702030302020204" pitchFamily="66" charset="0"/>
              </a:rPr>
              <a:t>υπάρχει </a:t>
            </a:r>
            <a:r>
              <a:rPr lang="el-GR" sz="1600" dirty="0" smtClean="0">
                <a:latin typeface="Comic Sans MS" panose="030F0702030302020204" pitchFamily="66" charset="0"/>
              </a:rPr>
              <a:t>εκούσια μυϊκή </a:t>
            </a:r>
            <a:r>
              <a:rPr lang="el-GR" sz="1600" dirty="0">
                <a:latin typeface="Comic Sans MS" panose="030F0702030302020204" pitchFamily="66" charset="0"/>
              </a:rPr>
              <a:t>σύσπαση)</a:t>
            </a:r>
          </a:p>
          <a:p>
            <a:pPr lvl="1" indent="-387350">
              <a:buClrTx/>
              <a:buFont typeface="Wingdings" panose="05000000000000000000" pitchFamily="2" charset="2"/>
              <a:buChar char="q"/>
            </a:pPr>
            <a:r>
              <a:rPr lang="el-GR" sz="1600" dirty="0" smtClean="0">
                <a:latin typeface="Comic Sans MS" panose="030F0702030302020204" pitchFamily="66" charset="0"/>
              </a:rPr>
              <a:t>Απλή παθητική.</a:t>
            </a:r>
            <a:endParaRPr lang="el-GR" sz="1600" dirty="0">
              <a:latin typeface="Comic Sans MS" panose="030F0702030302020204" pitchFamily="66" charset="0"/>
            </a:endParaRPr>
          </a:p>
          <a:p>
            <a:pPr lvl="1" indent="-387350">
              <a:buClrTx/>
              <a:buFont typeface="Wingdings" panose="05000000000000000000" pitchFamily="2" charset="2"/>
              <a:buChar char="q"/>
            </a:pPr>
            <a:r>
              <a:rPr lang="el-GR" sz="1600" dirty="0" smtClean="0">
                <a:latin typeface="Comic Sans MS" panose="030F0702030302020204" pitchFamily="66" charset="0"/>
              </a:rPr>
              <a:t>Βίαιη παθητική.</a:t>
            </a:r>
            <a:endParaRPr lang="el-GR" sz="1600" dirty="0">
              <a:latin typeface="Comic Sans MS" panose="030F0702030302020204" pitchFamily="66" charset="0"/>
            </a:endParaRPr>
          </a:p>
          <a:p>
            <a:pPr lvl="1" indent="-387350">
              <a:buClrTx/>
              <a:buFont typeface="Wingdings" panose="05000000000000000000" pitchFamily="2" charset="2"/>
              <a:buChar char="q"/>
            </a:pPr>
            <a:r>
              <a:rPr lang="el-GR" sz="1600" dirty="0" smtClean="0">
                <a:latin typeface="Comic Sans MS" panose="030F0702030302020204" pitchFamily="66" charset="0"/>
              </a:rPr>
              <a:t>Ειδικοί χειρισμοί.</a:t>
            </a:r>
            <a:endParaRPr lang="el-GR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l-GR" sz="1600" dirty="0">
              <a:latin typeface="Comic Sans MS" panose="030F0702030302020204" pitchFamily="66" charset="0"/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6297647" y="1825625"/>
            <a:ext cx="4104456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18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Ενεργητική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(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υπάρχει ενεργητική σύσπαση των μυών)</a:t>
            </a:r>
          </a:p>
          <a:p>
            <a:pPr marL="742950" marR="0" lvl="1" indent="-38735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Αναρτώμενη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(κατακόρυφη ή αξονική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).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742950" marR="0" lvl="1" indent="-38735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Υποστηριζόμενη.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742950" marR="0" lvl="1" indent="-38735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Υποβοηθούμενη.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742950" marR="0" lvl="1" indent="-387350" algn="l" defTabSz="914400" rtl="0" eaLnBrk="1" fontAlgn="auto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Απλή ενεργητική.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3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2" y="1397480"/>
            <a:ext cx="9403742" cy="48509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</a:rPr>
              <a:t>Σκοποί της κινησιοθεραπείας </a:t>
            </a:r>
            <a:r>
              <a:rPr lang="el-GR" sz="1600" dirty="0" smtClean="0">
                <a:latin typeface="Comic Sans MS" panose="030F0702030302020204" pitchFamily="66" charset="0"/>
              </a:rPr>
              <a:t>είναι:</a:t>
            </a:r>
            <a:endParaRPr lang="el-GR" sz="1600" dirty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l-GR" sz="1600" dirty="0" smtClean="0">
                <a:latin typeface="Comic Sans MS" panose="030F0702030302020204" pitchFamily="66" charset="0"/>
              </a:rPr>
              <a:t> </a:t>
            </a:r>
            <a:r>
              <a:rPr lang="el-GR" sz="1600" dirty="0">
                <a:latin typeface="Comic Sans MS" panose="030F0702030302020204" pitchFamily="66" charset="0"/>
              </a:rPr>
              <a:t>η διατήρηση της καλής κινητικότητας των αρθρώσεων, </a:t>
            </a:r>
            <a:endParaRPr lang="el-GR" sz="16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l-GR" sz="1600" dirty="0">
                <a:latin typeface="Comic Sans MS" panose="030F0702030302020204" pitchFamily="66" charset="0"/>
              </a:rPr>
              <a:t>η πρόληψη της δυσκαμψίας,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l-GR" sz="1600" dirty="0">
                <a:latin typeface="Comic Sans MS" panose="030F0702030302020204" pitchFamily="66" charset="0"/>
              </a:rPr>
              <a:t>η αποκατάσταση παραμορφώσεων,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l-GR" sz="1600" dirty="0">
                <a:latin typeface="Comic Sans MS" panose="030F0702030302020204" pitchFamily="66" charset="0"/>
              </a:rPr>
              <a:t> η διατήρηση της ελαστικότητας και της καλής κυκλοφορίας του αίματος στα μαλακά </a:t>
            </a:r>
            <a:r>
              <a:rPr lang="el-GR" sz="1600" dirty="0" err="1">
                <a:latin typeface="Comic Sans MS" panose="030F0702030302020204" pitchFamily="66" charset="0"/>
              </a:rPr>
              <a:t>ενδαρθρικά</a:t>
            </a:r>
            <a:r>
              <a:rPr lang="el-GR" sz="1600" dirty="0">
                <a:latin typeface="Comic Sans MS" panose="030F0702030302020204" pitchFamily="66" charset="0"/>
              </a:rPr>
              <a:t> και </a:t>
            </a:r>
            <a:r>
              <a:rPr lang="el-GR" sz="1600" dirty="0" err="1">
                <a:latin typeface="Comic Sans MS" panose="030F0702030302020204" pitchFamily="66" charset="0"/>
              </a:rPr>
              <a:t>εξωαρθρικά</a:t>
            </a:r>
            <a:r>
              <a:rPr lang="el-GR" sz="1600" dirty="0">
                <a:latin typeface="Comic Sans MS" panose="030F0702030302020204" pitchFamily="66" charset="0"/>
              </a:rPr>
              <a:t> στοιχεία και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l-GR" sz="1600" dirty="0">
                <a:latin typeface="Comic Sans MS" panose="030F0702030302020204" pitchFamily="66" charset="0"/>
              </a:rPr>
              <a:t> η αύξηση της μυϊκής δύναμης</a:t>
            </a:r>
          </a:p>
        </p:txBody>
      </p:sp>
    </p:spTree>
    <p:extLst>
      <p:ext uri="{BB962C8B-B14F-4D97-AF65-F5344CB8AC3E}">
        <p14:creationId xmlns:p14="http://schemas.microsoft.com/office/powerpoint/2010/main" val="238433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Περιγραφή της κίνησης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4838" y="1406106"/>
            <a:ext cx="9515015" cy="484229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</a:rPr>
              <a:t>Η περιγραφή της κίνησης ξεκινάει πάντα από μία καθολικά αποδεκτή θέση, την ανατομική θέση, κατά την οποία το ανθρώπινο σώμα με τα μέλη του βρίσκεται σε συγκεκριμένη θέση.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</a:rPr>
              <a:t>Συγκεκριμένα: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</a:rPr>
              <a:t>● Τα άνω άκρα, οι βραχίονες και οι αγκώνες βρίσκονται σε έκταση και το αντιβράχιο σε υπτιασμό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</a:rPr>
              <a:t>● Το κεφάλι κοιτάει μπροστά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</a:rPr>
              <a:t>● Τα κάτω άκρα βρίσκονται σε έκταση, δηλ. τα ισχία σε έκταση και σε ελαφρά έξω στροφή και τα γόνατα σε έκταση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l-GR" sz="1600" dirty="0">
                <a:latin typeface="Comic Sans MS" panose="030F0702030302020204" pitchFamily="66" charset="0"/>
              </a:rPr>
              <a:t>● Η σπονδυλική στήλη είναι ευθειασμένη.</a:t>
            </a:r>
          </a:p>
        </p:txBody>
      </p:sp>
    </p:spTree>
    <p:extLst>
      <p:ext uri="{BB962C8B-B14F-4D97-AF65-F5344CB8AC3E}">
        <p14:creationId xmlns:p14="http://schemas.microsoft.com/office/powerpoint/2010/main" val="155910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Τροχιά της κίνησης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3080" y="1362974"/>
            <a:ext cx="9566774" cy="4885425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l-GR" sz="1600" dirty="0">
                <a:latin typeface="Comic Sans MS" panose="030F0702030302020204" pitchFamily="66" charset="0"/>
              </a:rPr>
              <a:t>Ως τροχιά κίνησης μπορούμε να ορίσουμε το σύνολο των διαδοχικών θέσεων από τις οποίες περνάει το κινούμενο μέλος ή ολόκληρο το σώμα. </a:t>
            </a:r>
            <a:endParaRPr lang="el-GR" sz="1600" dirty="0" smtClean="0">
              <a:latin typeface="Comic Sans MS" panose="030F0702030302020204" pitchFamily="66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el-GR" sz="1600" dirty="0" smtClean="0">
              <a:latin typeface="Comic Sans MS" panose="030F0702030302020204" pitchFamily="66" charset="0"/>
            </a:endParaRPr>
          </a:p>
          <a:p>
            <a:pPr marL="0" indent="0">
              <a:buClrTx/>
              <a:buNone/>
            </a:pPr>
            <a:r>
              <a:rPr lang="el-GR" sz="1600" dirty="0" smtClean="0">
                <a:latin typeface="Comic Sans MS" panose="030F0702030302020204" pitchFamily="66" charset="0"/>
              </a:rPr>
              <a:t>Από </a:t>
            </a:r>
            <a:r>
              <a:rPr lang="el-GR" sz="1600" dirty="0">
                <a:latin typeface="Comic Sans MS" panose="030F0702030302020204" pitchFamily="66" charset="0"/>
              </a:rPr>
              <a:t>ποιους παράγοντες εξαρτάται η φυσιολογική τροχιά μίας άρθρωσης: </a:t>
            </a:r>
            <a:endParaRPr lang="el-GR" sz="1600" dirty="0" smtClean="0">
              <a:latin typeface="Comic Sans MS" panose="030F0702030302020204" pitchFamily="66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l-GR" sz="1600" dirty="0" smtClean="0">
                <a:latin typeface="Comic Sans MS" panose="030F0702030302020204" pitchFamily="66" charset="0"/>
              </a:rPr>
              <a:t>Από </a:t>
            </a:r>
            <a:r>
              <a:rPr lang="el-GR" sz="1600" dirty="0">
                <a:latin typeface="Comic Sans MS" panose="030F0702030302020204" pitchFamily="66" charset="0"/>
              </a:rPr>
              <a:t>τον τύπο και το σχήμα των αρθρικών επιφανειών </a:t>
            </a:r>
            <a:endParaRPr lang="el-GR" sz="1600" dirty="0" smtClean="0">
              <a:latin typeface="Comic Sans MS" panose="030F0702030302020204" pitchFamily="66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l-GR" sz="1600" dirty="0" smtClean="0">
                <a:latin typeface="Comic Sans MS" panose="030F0702030302020204" pitchFamily="66" charset="0"/>
              </a:rPr>
              <a:t> </a:t>
            </a:r>
            <a:r>
              <a:rPr lang="el-GR" sz="1600" dirty="0">
                <a:latin typeface="Comic Sans MS" panose="030F0702030302020204" pitchFamily="66" charset="0"/>
              </a:rPr>
              <a:t>Από τον αρθρικό θύλακα </a:t>
            </a:r>
            <a:endParaRPr lang="el-GR" sz="1600" dirty="0" smtClean="0">
              <a:latin typeface="Comic Sans MS" panose="030F0702030302020204" pitchFamily="66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l-GR" sz="1600" dirty="0" smtClean="0">
                <a:latin typeface="Comic Sans MS" panose="030F0702030302020204" pitchFamily="66" charset="0"/>
              </a:rPr>
              <a:t> </a:t>
            </a:r>
            <a:r>
              <a:rPr lang="el-GR" sz="1600" dirty="0">
                <a:latin typeface="Comic Sans MS" panose="030F0702030302020204" pitchFamily="66" charset="0"/>
              </a:rPr>
              <a:t>Από τις </a:t>
            </a:r>
            <a:r>
              <a:rPr lang="el-GR" sz="1600" dirty="0" err="1">
                <a:latin typeface="Comic Sans MS" panose="030F0702030302020204" pitchFamily="66" charset="0"/>
              </a:rPr>
              <a:t>μυοτενοντώδεις</a:t>
            </a:r>
            <a:r>
              <a:rPr lang="el-GR" sz="1600" dirty="0">
                <a:latin typeface="Comic Sans MS" panose="030F0702030302020204" pitchFamily="66" charset="0"/>
              </a:rPr>
              <a:t> κατασκευές που περιβάλλουν την άρθρωση</a:t>
            </a:r>
            <a:r>
              <a:rPr lang="el-GR" sz="16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l-GR" sz="1600" dirty="0">
              <a:latin typeface="Comic Sans MS" panose="030F0702030302020204" pitchFamily="66" charset="0"/>
            </a:endParaRPr>
          </a:p>
          <a:p>
            <a:pPr marL="0" indent="0">
              <a:buClrTx/>
              <a:buNone/>
            </a:pPr>
            <a:r>
              <a:rPr lang="el-GR" sz="1600" dirty="0">
                <a:latin typeface="Comic Sans MS" panose="030F0702030302020204" pitchFamily="66" charset="0"/>
              </a:rPr>
              <a:t>Η τροχιά καταγράφεται στο:</a:t>
            </a:r>
          </a:p>
          <a:p>
            <a:pPr marL="342900" lvl="1" indent="-342900">
              <a:buClrTx/>
              <a:buFont typeface="Wingdings" panose="05000000000000000000" pitchFamily="2" charset="2"/>
              <a:buChar char="Ø"/>
            </a:pPr>
            <a:r>
              <a:rPr lang="el-GR" sz="1600" dirty="0">
                <a:latin typeface="Comic Sans MS" panose="030F0702030302020204" pitchFamily="66" charset="0"/>
              </a:rPr>
              <a:t>Οβελιαίο επίπεδο </a:t>
            </a:r>
            <a:r>
              <a:rPr lang="en-US" sz="1600" dirty="0">
                <a:latin typeface="Comic Sans MS" panose="030F0702030302020204" pitchFamily="66" charset="0"/>
              </a:rPr>
              <a:t>(</a:t>
            </a:r>
            <a:r>
              <a:rPr lang="en-US" sz="1600" dirty="0" err="1">
                <a:latin typeface="Comic Sans MS" panose="030F0702030302020204" pitchFamily="66" charset="0"/>
              </a:rPr>
              <a:t>Sagital</a:t>
            </a:r>
            <a:r>
              <a:rPr lang="en-US" sz="1600" dirty="0">
                <a:latin typeface="Comic Sans MS" panose="030F0702030302020204" pitchFamily="66" charset="0"/>
              </a:rPr>
              <a:t>)</a:t>
            </a:r>
            <a:r>
              <a:rPr lang="el-GR" sz="1600" dirty="0">
                <a:latin typeface="Comic Sans MS" panose="030F0702030302020204" pitchFamily="66" charset="0"/>
              </a:rPr>
              <a:t>.</a:t>
            </a:r>
          </a:p>
          <a:p>
            <a:pPr marL="342900" lvl="1" indent="-342900">
              <a:buClrTx/>
              <a:buFont typeface="Wingdings" panose="05000000000000000000" pitchFamily="2" charset="2"/>
              <a:buChar char="Ø"/>
            </a:pPr>
            <a:r>
              <a:rPr lang="el-GR" sz="1600" dirty="0">
                <a:latin typeface="Comic Sans MS" panose="030F0702030302020204" pitchFamily="66" charset="0"/>
              </a:rPr>
              <a:t>Μετωπιαίο επίπεδο </a:t>
            </a:r>
            <a:r>
              <a:rPr lang="en-US" sz="1600" dirty="0">
                <a:latin typeface="Comic Sans MS" panose="030F0702030302020204" pitchFamily="66" charset="0"/>
              </a:rPr>
              <a:t>(Frontal)</a:t>
            </a:r>
            <a:r>
              <a:rPr lang="el-GR" sz="1600" dirty="0">
                <a:latin typeface="Comic Sans MS" panose="030F0702030302020204" pitchFamily="66" charset="0"/>
              </a:rPr>
              <a:t>.</a:t>
            </a:r>
          </a:p>
          <a:p>
            <a:pPr marL="342900" lvl="1" indent="-342900">
              <a:buClrTx/>
              <a:buFont typeface="Wingdings" panose="05000000000000000000" pitchFamily="2" charset="2"/>
              <a:buChar char="Ø"/>
            </a:pPr>
            <a:r>
              <a:rPr lang="el-GR" sz="1600" dirty="0">
                <a:latin typeface="Comic Sans MS" panose="030F0702030302020204" pitchFamily="66" charset="0"/>
              </a:rPr>
              <a:t>Εγκάρσιο επίπεδο </a:t>
            </a:r>
            <a:r>
              <a:rPr lang="en-US" sz="1600" dirty="0">
                <a:latin typeface="Comic Sans MS" panose="030F0702030302020204" pitchFamily="66" charset="0"/>
              </a:rPr>
              <a:t>(Transverse)</a:t>
            </a:r>
            <a:r>
              <a:rPr lang="el-GR" sz="1600" dirty="0">
                <a:latin typeface="Comic Sans MS" panose="030F0702030302020204" pitchFamily="66" charset="0"/>
              </a:rPr>
              <a:t>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l-G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87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09733"/>
            <a:ext cx="3701602" cy="720474"/>
          </a:xfrm>
        </p:spPr>
        <p:txBody>
          <a:bodyPr/>
          <a:lstStyle/>
          <a:p>
            <a:r>
              <a:rPr lang="el-G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Παραδείγματα τροχιάς κίνησης</a:t>
            </a:r>
            <a:endParaRPr lang="el-G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File:Body Movements 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44" y="109733"/>
            <a:ext cx="5270406" cy="6239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File:Body Movements 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83" y="830207"/>
            <a:ext cx="5471384" cy="59051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0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Πορτοκαλί κόκκινο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198</TotalTime>
  <Words>369</Words>
  <Application>Microsoft Office PowerPoint</Application>
  <PresentationFormat>Ευρεία οθόνη</PresentationFormat>
  <Paragraphs>62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Corbel</vt:lpstr>
      <vt:lpstr>Wingdings</vt:lpstr>
      <vt:lpstr>Wingdings 3</vt:lpstr>
      <vt:lpstr>Ιόν</vt:lpstr>
      <vt:lpstr>Δ. Ι. Ε. Κ. ΣΙΝΔΟΥ Ειδικότητα : Βοηθός Φυσικοθεραπείας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Περιγραφή της κίνησης</vt:lpstr>
      <vt:lpstr>Τροχιά της κίνησης</vt:lpstr>
      <vt:lpstr>Παραδείγματα τροχιάς κίνησης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Λογαριασμός Microsoft</dc:creator>
  <cp:lastModifiedBy>Λογαριασμός Microsoft</cp:lastModifiedBy>
  <cp:revision>22</cp:revision>
  <dcterms:created xsi:type="dcterms:W3CDTF">2023-02-18T11:01:33Z</dcterms:created>
  <dcterms:modified xsi:type="dcterms:W3CDTF">2023-04-02T14:50:56Z</dcterms:modified>
</cp:coreProperties>
</file>