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notesMasterIdLst>
    <p:notesMasterId r:id="rId20"/>
  </p:notesMasterIdLst>
  <p:handoutMasterIdLst>
    <p:handoutMasterId r:id="rId21"/>
  </p:handoutMasterIdLst>
  <p:sldIdLst>
    <p:sldId id="281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82" r:id="rId13"/>
    <p:sldId id="284" r:id="rId14"/>
    <p:sldId id="283" r:id="rId15"/>
    <p:sldId id="277" r:id="rId16"/>
    <p:sldId id="286" r:id="rId17"/>
    <p:sldId id="285" r:id="rId18"/>
    <p:sldId id="280" r:id="rId19"/>
  </p:sldIdLst>
  <p:sldSz cx="12192000" cy="6858000"/>
  <p:notesSz cx="6858000" cy="9144000"/>
  <p:defaultTextStyle>
    <a:defPPr rtl="0"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466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1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l-GR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CA73E0F-E9B6-4A94-B212-04671FBC8BDE}" type="datetime1">
              <a:rPr lang="el-GR" smtClean="0"/>
              <a:t>14/5/2023</a:t>
            </a:fld>
            <a:endParaRPr lang="en-US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78FE58C-C1A6-4C4C-90C2-B7F5B0504B2D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346050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l-GR" noProof="0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D581219-5D16-4227-B4C4-93AD478D4730}" type="datetime1">
              <a:rPr lang="el-GR" smtClean="0"/>
              <a:t>14/5/2023</a:t>
            </a:fld>
            <a:endParaRPr lang="en-US" dirty="0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l-GR" noProof="0" dirty="0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l" dirty="0"/>
              <a:t>Στυλ υποδείγματος κειμένου</a:t>
            </a:r>
          </a:p>
          <a:p>
            <a:pPr lvl="1" rtl="0"/>
            <a:r>
              <a:rPr lang="el" dirty="0"/>
              <a:t>Δεύτερου επιπέδου</a:t>
            </a:r>
          </a:p>
          <a:p>
            <a:pPr lvl="2" rtl="0"/>
            <a:r>
              <a:rPr lang="el" dirty="0"/>
              <a:t>Τρίτου επιπέδου</a:t>
            </a:r>
          </a:p>
          <a:p>
            <a:pPr lvl="3" rtl="0"/>
            <a:r>
              <a:rPr lang="el" dirty="0"/>
              <a:t>Τέταρτου επιπέδου</a:t>
            </a:r>
          </a:p>
          <a:p>
            <a:pPr lvl="4" rtl="0"/>
            <a:r>
              <a:rPr lang="el" dirty="0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l-GR" noProof="0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10E1E9A-E921-4174-A0FC-51868D7AC568}" type="slidenum">
              <a:rPr lang="el-GR" noProof="0" smtClean="0"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3737860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 rtlCol="0" anchor="b"/>
          <a:lstStyle>
            <a:lvl1pPr algn="ctr">
              <a:defRPr sz="6000"/>
            </a:lvl1pPr>
          </a:lstStyle>
          <a:p>
            <a:pPr rtl="0"/>
            <a:r>
              <a:rPr lang="el-GR" smtClean="0"/>
              <a:t>Στυλ κύριου τίτλου</a:t>
            </a:r>
            <a:endParaRPr lang="el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ctr" rtl="0">
              <a:buNone/>
              <a:defRPr sz="240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 rtl="0"/>
            <a:r>
              <a:rPr lang="el-GR" smtClean="0"/>
              <a:t>Στυλ κύριου υπότιτλου</a:t>
            </a:r>
            <a:endParaRPr lang="el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8F2E976-C45A-4B45-922E-F952A9E438A5}" type="datetime1">
              <a:rPr lang="el-GR" noProof="0" smtClean="0"/>
              <a:t>14/5/2023</a:t>
            </a:fld>
            <a:endParaRPr lang="el-GR" noProof="0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l" dirty="0"/>
              <a:t>Προσθήκη υποσέλιδου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el-GR" noProof="0" smtClean="0"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64670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l" dirty="0"/>
              <a:t>Κάντε κλικ για να επεξεργαστείτε το 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 hasCustomPrompt="1"/>
          </p:nvPr>
        </p:nvSpPr>
        <p:spPr>
          <a:xfrm>
            <a:off x="1562100" y="1825625"/>
            <a:ext cx="9791700" cy="4351338"/>
          </a:xfrm>
        </p:spPr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el-GR" dirty="0"/>
              <a:t>Κάντε κλικ για επεξεργασία των στυλ κειμένου του υποδείγματος</a:t>
            </a:r>
            <a:r>
              <a:rPr lang="el" dirty="0"/>
              <a:t>Δεύτερου επιπέδου</a:t>
            </a:r>
          </a:p>
          <a:p>
            <a:pPr lvl="2" rtl="0"/>
            <a:r>
              <a:rPr lang="el" dirty="0"/>
              <a:t>Τρίτου επιπέδου</a:t>
            </a:r>
          </a:p>
          <a:p>
            <a:pPr lvl="3" rtl="0"/>
            <a:r>
              <a:rPr lang="el" dirty="0"/>
              <a:t>Τέταρτου επιπέδου</a:t>
            </a:r>
          </a:p>
          <a:p>
            <a:pPr lvl="4" rtl="0"/>
            <a:r>
              <a:rPr lang="el" dirty="0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ED9D313-CF09-4D81-91EB-DADF059F6676}" type="datetime1">
              <a:rPr lang="el-GR" smtClean="0"/>
              <a:t>14/5/2023</a:t>
            </a:fld>
            <a:endParaRPr lang="en-US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l"/>
              <a:t>Προσθήκη υποσέλιδου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el-GR" noProof="0" smtClean="0"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282188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 rtlCol="0"/>
          <a:lstStyle/>
          <a:p>
            <a:pPr rtl="0"/>
            <a:r>
              <a:rPr lang="el-GR" smtClean="0"/>
              <a:t>Στυλ κύριου τίτλου</a:t>
            </a:r>
            <a:endParaRPr lang="el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 hasCustomPrompt="1"/>
          </p:nvPr>
        </p:nvSpPr>
        <p:spPr>
          <a:xfrm>
            <a:off x="1562100" y="365125"/>
            <a:ext cx="7010400" cy="5811838"/>
          </a:xfrm>
        </p:spPr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el-GR" dirty="0"/>
              <a:t>Κάντε κλικ για επεξεργασία των στυλ κειμένου του υποδείγματος</a:t>
            </a:r>
            <a:r>
              <a:rPr lang="el" dirty="0"/>
              <a:t>Δεύτερου επιπέδου</a:t>
            </a:r>
          </a:p>
          <a:p>
            <a:pPr lvl="2" rtl="0"/>
            <a:r>
              <a:rPr lang="el" dirty="0"/>
              <a:t>Τρίτου επιπέδου</a:t>
            </a:r>
          </a:p>
          <a:p>
            <a:pPr lvl="3" rtl="0"/>
            <a:r>
              <a:rPr lang="el" dirty="0"/>
              <a:t>Τέταρτου επιπέδου</a:t>
            </a:r>
          </a:p>
          <a:p>
            <a:pPr lvl="4" rtl="0"/>
            <a:r>
              <a:rPr lang="el" dirty="0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A70A923-44F9-4D91-8D19-DFB14B97F99B}" type="datetime1">
              <a:rPr lang="el-GR" smtClean="0"/>
              <a:t>14/5/2023</a:t>
            </a:fld>
            <a:endParaRPr lang="en-US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l"/>
              <a:t>Προσθήκη υποσέλιδου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el-GR" noProof="0" smtClean="0"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338883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Τίτλος 1"/>
          <p:cNvSpPr>
            <a:spLocks noGrp="1"/>
          </p:cNvSpPr>
          <p:nvPr>
            <p:ph type="title" hasCustomPrompt="1"/>
          </p:nvPr>
        </p:nvSpPr>
        <p:spPr>
          <a:xfrm>
            <a:off x="1562100" y="457200"/>
            <a:ext cx="3932237" cy="1600200"/>
          </a:xfrm>
        </p:spPr>
        <p:txBody>
          <a:bodyPr rtlCol="0" anchor="b"/>
          <a:lstStyle>
            <a:lvl1pPr rtl="0">
              <a:defRPr sz="3200"/>
            </a:lvl1pPr>
          </a:lstStyle>
          <a:p>
            <a:pPr rtl="0"/>
            <a:r>
              <a:rPr lang="el" dirty="0"/>
              <a:t>Κάντε κλικ για να επεξεργαστείτε το Στυλ κύριου τίτλου</a:t>
            </a:r>
          </a:p>
        </p:txBody>
      </p:sp>
      <p:sp>
        <p:nvSpPr>
          <p:cNvPr id="3" name="Θέση εικόνας 2" descr="Ένα κενό πλαίσιο κράτησης θέσης, για να προσθέσετε μια εικόνα. Κάντε κλικ στο πλαίσιο κράτησης θέσης και επιλέξτε την εικόνα που θέλετε να προσθέσετε"/>
          <p:cNvSpPr>
            <a:spLocks noGrp="1"/>
          </p:cNvSpPr>
          <p:nvPr>
            <p:ph type="pic" idx="1"/>
          </p:nvPr>
        </p:nvSpPr>
        <p:spPr>
          <a:xfrm>
            <a:off x="5678904" y="987425"/>
            <a:ext cx="5678424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l-GR" smtClean="0"/>
              <a:t>Κάντε κλικ στο εικονίδιο για να προσθέσετε εικόνα</a:t>
            </a:r>
            <a:endParaRPr lang="el" dirty="0"/>
          </a:p>
        </p:txBody>
      </p:sp>
      <p:sp>
        <p:nvSpPr>
          <p:cNvPr id="8" name="Θέση κειμένου 3"/>
          <p:cNvSpPr>
            <a:spLocks noGrp="1"/>
          </p:cNvSpPr>
          <p:nvPr>
            <p:ph type="body" sz="half" idx="2" hasCustomPrompt="1"/>
          </p:nvPr>
        </p:nvSpPr>
        <p:spPr>
          <a:xfrm>
            <a:off x="1562100" y="2101850"/>
            <a:ext cx="3932237" cy="3759200"/>
          </a:xfrm>
        </p:spPr>
        <p:txBody>
          <a:bodyPr rtlCol="0"/>
          <a:lstStyle>
            <a:lvl1pPr marL="0" indent="0" rtl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l-GR" dirty="0"/>
              <a:t>Κάντε κλικ για επεξεργασία των στυλ κειμένου του υποδείγματος</a:t>
            </a:r>
            <a:endParaRPr lang="el" dirty="0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22D3A02-D8CC-4499-B4BE-EF05BC937816}" type="datetime1">
              <a:rPr lang="el-GR" smtClean="0"/>
              <a:t>14/5/2023</a:t>
            </a:fld>
            <a:endParaRPr lang="en-US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l" dirty="0"/>
              <a:t>Προσθήκη υποσέλιδου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el-GR" noProof="0" smtClean="0"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341388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l-GR" smtClean="0"/>
              <a:t>Στυλ κύριου τίτλου</a:t>
            </a:r>
            <a:endParaRPr lang="el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el-GR" dirty="0"/>
              <a:t>Κάντε κλικ για επεξεργασία των στυλ κειμένου του υποδείγματος</a:t>
            </a:r>
            <a:r>
              <a:rPr lang="el" dirty="0"/>
              <a:t>Δεύτερου επιπέδου</a:t>
            </a:r>
          </a:p>
          <a:p>
            <a:pPr lvl="2" rtl="0"/>
            <a:r>
              <a:rPr lang="el" dirty="0"/>
              <a:t>Τρίτου επιπέδου</a:t>
            </a:r>
          </a:p>
          <a:p>
            <a:pPr lvl="3" rtl="0"/>
            <a:r>
              <a:rPr lang="el" dirty="0"/>
              <a:t>Τέταρτου επιπέδου</a:t>
            </a:r>
          </a:p>
          <a:p>
            <a:pPr lvl="4" rtl="0"/>
            <a:r>
              <a:rPr lang="el" dirty="0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5893994-6F7D-4890-B9AC-2FDE1F7F67C0}" type="datetime1">
              <a:rPr lang="el-GR" smtClean="0"/>
              <a:t>14/5/2023</a:t>
            </a:fld>
            <a:endParaRPr lang="en-US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l" dirty="0"/>
              <a:t>Προσθήκη υποσέλιδου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el-GR" noProof="0" smtClean="0"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219879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241658" y="1709738"/>
            <a:ext cx="10105791" cy="2862262"/>
          </a:xfr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el-GR" smtClean="0"/>
              <a:t>Στυλ κύριου τίτλου</a:t>
            </a:r>
            <a:endParaRPr lang="el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 hasCustomPrompt="1"/>
          </p:nvPr>
        </p:nvSpPr>
        <p:spPr>
          <a:xfrm>
            <a:off x="1241658" y="4589463"/>
            <a:ext cx="10105791" cy="1500187"/>
          </a:xfrm>
        </p:spPr>
        <p:txBody>
          <a:bodyPr rtlCol="0"/>
          <a:lstStyle>
            <a:lvl1pPr marL="0" indent="0" rtl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el-GR" dirty="0"/>
              <a:t>Κάντε κλικ για επεξεργασία των στυλ κειμένου του υποδείγματος</a:t>
            </a:r>
            <a:endParaRPr lang="el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AFF9A73-599D-4277-8B7B-5D29641E2D7E}" type="datetime1">
              <a:rPr lang="el-GR" smtClean="0"/>
              <a:t>14/5/2023</a:t>
            </a:fld>
            <a:endParaRPr lang="en-US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l" dirty="0"/>
              <a:t>Προσθήκη υποσέλιδου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el-GR" noProof="0" smtClean="0"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406768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l-GR" smtClean="0"/>
              <a:t>Στυλ κύριου τίτλου</a:t>
            </a:r>
            <a:endParaRPr lang="el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 hasCustomPrompt="1"/>
          </p:nvPr>
        </p:nvSpPr>
        <p:spPr>
          <a:xfrm>
            <a:off x="1569700" y="1825625"/>
            <a:ext cx="4754880" cy="4351338"/>
          </a:xfrm>
        </p:spPr>
        <p:txBody>
          <a:bodyPr rtlCol="0"/>
          <a:lstStyle>
            <a:lvl1pPr rtl="0"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el-GR" dirty="0"/>
              <a:t>Κάντε κλικ για επεξεργασία των στυλ κειμένου του υποδείγματος</a:t>
            </a:r>
            <a:r>
              <a:rPr lang="el" dirty="0"/>
              <a:t>Δεύτερου επιπέδου</a:t>
            </a:r>
          </a:p>
          <a:p>
            <a:pPr lvl="2" rtl="0"/>
            <a:r>
              <a:rPr lang="el" dirty="0"/>
              <a:t>Τρίτου επιπέδου</a:t>
            </a:r>
          </a:p>
          <a:p>
            <a:pPr lvl="3" rtl="0"/>
            <a:r>
              <a:rPr lang="el" dirty="0"/>
              <a:t>Τέταρτου επιπέδου</a:t>
            </a:r>
          </a:p>
          <a:p>
            <a:pPr lvl="4" rtl="0"/>
            <a:r>
              <a:rPr lang="el" dirty="0"/>
              <a:t>Πέμπτου επιπέδου</a:t>
            </a:r>
            <a:endParaRPr lang="en-US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 hasCustomPrompt="1"/>
          </p:nvPr>
        </p:nvSpPr>
        <p:spPr>
          <a:xfrm>
            <a:off x="6605325" y="1825625"/>
            <a:ext cx="4754880" cy="4351338"/>
          </a:xfrm>
        </p:spPr>
        <p:txBody>
          <a:bodyPr rtlCol="0"/>
          <a:lstStyle>
            <a:lvl1pPr rtl="0"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el-GR" dirty="0"/>
              <a:t>Κάντε κλικ για επεξεργασία των στυλ κειμένου του υποδείγματος</a:t>
            </a:r>
            <a:r>
              <a:rPr lang="el" dirty="0"/>
              <a:t>Δεύτερου επιπέδου</a:t>
            </a:r>
          </a:p>
          <a:p>
            <a:pPr lvl="2" rtl="0"/>
            <a:r>
              <a:rPr lang="el" dirty="0"/>
              <a:t>Τρίτου επιπέδου</a:t>
            </a:r>
          </a:p>
          <a:p>
            <a:pPr lvl="3" rtl="0"/>
            <a:r>
              <a:rPr lang="el" dirty="0"/>
              <a:t>Τέταρτου επιπέδου</a:t>
            </a:r>
          </a:p>
          <a:p>
            <a:pPr lvl="4" rtl="0"/>
            <a:r>
              <a:rPr lang="el" dirty="0"/>
              <a:t>Πέμπτου επιπέδου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C9553D7-7FFA-4A22-83C2-3186B61BD08A}" type="datetime1">
              <a:rPr lang="el-GR" smtClean="0"/>
              <a:t>14/5/2023</a:t>
            </a:fld>
            <a:endParaRPr lang="en-US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l" dirty="0"/>
              <a:t>Προσθήκη υποσέλιδου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el-GR" noProof="0" smtClean="0"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10636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324100" y="274638"/>
            <a:ext cx="9023350" cy="1143000"/>
          </a:xfrm>
        </p:spPr>
        <p:txBody>
          <a:bodyPr rtlCol="0"/>
          <a:lstStyle/>
          <a:p>
            <a:pPr rtl="0"/>
            <a:r>
              <a:rPr lang="el-GR" smtClean="0"/>
              <a:t>Στυλ κύριου τίτλου</a:t>
            </a:r>
            <a:endParaRPr lang="el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 hasCustomPrompt="1"/>
          </p:nvPr>
        </p:nvSpPr>
        <p:spPr>
          <a:xfrm>
            <a:off x="1562100" y="1489075"/>
            <a:ext cx="4754880" cy="641350"/>
          </a:xfrm>
          <a:noFill/>
          <a:ln>
            <a:noFill/>
          </a:ln>
        </p:spPr>
        <p:txBody>
          <a:bodyPr rtlCol="0" anchor="b"/>
          <a:lstStyle>
            <a:lvl1pPr marL="0" indent="0" rtl="0">
              <a:buNone/>
              <a:defRPr sz="2400" b="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l-GR" dirty="0"/>
              <a:t>Κάντε κλικ για επεξεργασία των στυλ κειμένου του υποδείγματος</a:t>
            </a:r>
            <a:endParaRPr lang="el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 hasCustomPrompt="1"/>
          </p:nvPr>
        </p:nvSpPr>
        <p:spPr>
          <a:xfrm>
            <a:off x="1562100" y="2193925"/>
            <a:ext cx="4754880" cy="3978275"/>
          </a:xfrm>
        </p:spPr>
        <p:txBody>
          <a:bodyPr rtlCol="0"/>
          <a:lstStyle>
            <a:lvl1pPr rtl="0"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el-GR" dirty="0"/>
              <a:t>Κάντε κλικ για επεξεργασία των στυλ κειμένου του υποδείγματος</a:t>
            </a:r>
            <a:r>
              <a:rPr lang="el" dirty="0"/>
              <a:t>Δεύτερου επιπέδου</a:t>
            </a:r>
          </a:p>
          <a:p>
            <a:pPr lvl="2" rtl="0"/>
            <a:r>
              <a:rPr lang="el" dirty="0"/>
              <a:t>Τρίτου επιπέδου</a:t>
            </a:r>
          </a:p>
          <a:p>
            <a:pPr lvl="3" rtl="0"/>
            <a:r>
              <a:rPr lang="el" dirty="0"/>
              <a:t>Τέταρτου επιπέδου</a:t>
            </a:r>
          </a:p>
          <a:p>
            <a:pPr lvl="4" rtl="0"/>
            <a:r>
              <a:rPr lang="el" dirty="0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 hasCustomPrompt="1"/>
          </p:nvPr>
        </p:nvSpPr>
        <p:spPr>
          <a:xfrm>
            <a:off x="6598920" y="1489075"/>
            <a:ext cx="4754880" cy="641350"/>
          </a:xfrm>
          <a:noFill/>
          <a:ln>
            <a:noFill/>
          </a:ln>
        </p:spPr>
        <p:txBody>
          <a:bodyPr rtlCol="0" anchor="b"/>
          <a:lstStyle>
            <a:lvl1pPr marL="0" indent="0" rtl="0">
              <a:buNone/>
              <a:defRPr sz="2400" b="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l-GR" dirty="0"/>
              <a:t>Κάντε κλικ για επεξεργασία των στυλ κειμένου του υποδείγματος</a:t>
            </a:r>
            <a:endParaRPr lang="el" dirty="0"/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 hasCustomPrompt="1"/>
          </p:nvPr>
        </p:nvSpPr>
        <p:spPr>
          <a:xfrm>
            <a:off x="6598920" y="2193925"/>
            <a:ext cx="4754880" cy="3978275"/>
          </a:xfrm>
        </p:spPr>
        <p:txBody>
          <a:bodyPr rtlCol="0"/>
          <a:lstStyle>
            <a:lvl1pPr rtl="0"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el-GR" dirty="0"/>
              <a:t>Κάντε κλικ για επεξεργασία των στυλ κειμένου του υποδείγματος</a:t>
            </a:r>
            <a:r>
              <a:rPr lang="el" dirty="0"/>
              <a:t>Δεύτερου επιπέδου</a:t>
            </a:r>
          </a:p>
          <a:p>
            <a:pPr lvl="2" rtl="0"/>
            <a:r>
              <a:rPr lang="el" dirty="0"/>
              <a:t>Τρίτου επιπέδου</a:t>
            </a:r>
          </a:p>
          <a:p>
            <a:pPr lvl="3" rtl="0"/>
            <a:r>
              <a:rPr lang="el" dirty="0"/>
              <a:t>Τέταρτου επιπέδου</a:t>
            </a:r>
          </a:p>
          <a:p>
            <a:pPr lvl="4" rtl="0"/>
            <a:r>
              <a:rPr lang="el" dirty="0"/>
              <a:t>Πέμπτου επιπέδου</a:t>
            </a:r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919B7B7-9AC2-490D-830F-1FC244D1A2CB}" type="datetime1">
              <a:rPr lang="el-GR" smtClean="0"/>
              <a:t>14/5/2023</a:t>
            </a:fld>
            <a:endParaRPr lang="en-US" dirty="0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l"/>
              <a:t>Προσθήκη υποσέλιδου</a:t>
            </a:r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el-GR" noProof="0" smtClean="0"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323166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l-GR" smtClean="0"/>
              <a:t>Στυλ κύριου τίτλου</a:t>
            </a:r>
            <a:endParaRPr lang="el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09E4852-5DA0-4F94-BDED-2BBD35B3B7D4}" type="datetime1">
              <a:rPr lang="el-GR" smtClean="0"/>
              <a:t>14/5/2023</a:t>
            </a:fld>
            <a:endParaRPr lang="en-US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l"/>
              <a:t>Προσθήκη υποσέλιδου</a:t>
            </a: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el-GR" noProof="0" smtClean="0"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510586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CDF4912-A827-4533-A1C5-B146F9186627}" type="datetime1">
              <a:rPr lang="el-GR" smtClean="0"/>
              <a:t>14/5/2023</a:t>
            </a:fld>
            <a:endParaRPr lang="en-US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l"/>
              <a:t>Προσθήκη υποσέλιδου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el-GR" noProof="0" smtClean="0"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321514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l-GR" smtClean="0"/>
              <a:t>Στυλ κύριου τίτλου</a:t>
            </a:r>
            <a:endParaRPr lang="el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 hasCustomPrompt="1"/>
          </p:nvPr>
        </p:nvSpPr>
        <p:spPr>
          <a:xfrm>
            <a:off x="5678905" y="987425"/>
            <a:ext cx="5676483" cy="4873625"/>
          </a:xfrm>
        </p:spPr>
        <p:txBody>
          <a:bodyPr rtlCol="0"/>
          <a:lstStyle>
            <a:lvl1pPr rtl="0"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l-GR" dirty="0"/>
              <a:t>Κάντε κλικ για επεξεργασία των στυλ κειμένου του υποδείγματος</a:t>
            </a:r>
            <a:r>
              <a:rPr lang="el" dirty="0"/>
              <a:t>Δεύτερου επιπέδου</a:t>
            </a:r>
          </a:p>
          <a:p>
            <a:pPr lvl="2" rtl="0"/>
            <a:r>
              <a:rPr lang="el" dirty="0"/>
              <a:t>Τρίτου επιπέδου</a:t>
            </a:r>
          </a:p>
          <a:p>
            <a:pPr lvl="3" rtl="0"/>
            <a:r>
              <a:rPr lang="el" dirty="0"/>
              <a:t>Τέταρτου επιπέδου</a:t>
            </a:r>
          </a:p>
          <a:p>
            <a:pPr lvl="4" rtl="0"/>
            <a:r>
              <a:rPr lang="el" dirty="0"/>
              <a:t>Πέμπτου επιπέδου</a:t>
            </a:r>
            <a:endParaRPr lang="en-US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 hasCustomPrompt="1"/>
          </p:nvPr>
        </p:nvSpPr>
        <p:spPr>
          <a:xfrm>
            <a:off x="1562100" y="2101850"/>
            <a:ext cx="3932237" cy="3759200"/>
          </a:xfrm>
        </p:spPr>
        <p:txBody>
          <a:bodyPr rtlCol="0"/>
          <a:lstStyle>
            <a:lvl1pPr marL="0" indent="0" rtl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l-GR" dirty="0"/>
              <a:t>Κάντε κλικ για επεξεργασία των στυλ κειμένου του υποδείγματος</a:t>
            </a:r>
            <a:endParaRPr lang="el" dirty="0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3826928-69F3-4830-86E4-140AE5B35980}" type="datetime1">
              <a:rPr lang="el-GR" smtClean="0"/>
              <a:t>14/5/2023</a:t>
            </a:fld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l"/>
              <a:t>Προσθήκη υποσέλιδου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el-GR" noProof="0" smtClean="0"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219871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Τίτλος 1"/>
          <p:cNvSpPr>
            <a:spLocks noGrp="1"/>
          </p:cNvSpPr>
          <p:nvPr>
            <p:ph type="title" hasCustomPrompt="1"/>
          </p:nvPr>
        </p:nvSpPr>
        <p:spPr>
          <a:xfrm>
            <a:off x="1562100" y="457200"/>
            <a:ext cx="3932237" cy="1600200"/>
          </a:xfrm>
        </p:spPr>
        <p:txBody>
          <a:bodyPr rtlCol="0" anchor="b"/>
          <a:lstStyle>
            <a:lvl1pPr rtl="0">
              <a:defRPr sz="3200"/>
            </a:lvl1pPr>
          </a:lstStyle>
          <a:p>
            <a:pPr rtl="0"/>
            <a:r>
              <a:rPr lang="el" dirty="0"/>
              <a:t>Κάντε κλικ για να επεξεργαστείτε το Στυλ κύριου τίτλου</a:t>
            </a:r>
          </a:p>
        </p:txBody>
      </p:sp>
      <p:sp>
        <p:nvSpPr>
          <p:cNvPr id="3" name="Θέση εικόνας 2" descr="Ένα κενό πλαίσιο κράτησης θέσης, για να προσθέσετε μια εικόνα. Κάντε κλικ στο πλαίσιο κράτησης θέσης και επιλέξτε την εικόνα που θέλετε να προσθέσετε"/>
          <p:cNvSpPr>
            <a:spLocks noGrp="1"/>
          </p:cNvSpPr>
          <p:nvPr>
            <p:ph type="pic" idx="1"/>
          </p:nvPr>
        </p:nvSpPr>
        <p:spPr>
          <a:xfrm>
            <a:off x="5678904" y="987425"/>
            <a:ext cx="5678424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l-GR" smtClean="0"/>
              <a:t>Κάντε κλικ στο εικονίδιο για να προσθέσετε εικόνα</a:t>
            </a:r>
            <a:endParaRPr lang="el" dirty="0"/>
          </a:p>
        </p:txBody>
      </p:sp>
      <p:sp>
        <p:nvSpPr>
          <p:cNvPr id="8" name="Θέση κειμένου 3"/>
          <p:cNvSpPr>
            <a:spLocks noGrp="1"/>
          </p:cNvSpPr>
          <p:nvPr>
            <p:ph type="body" sz="half" idx="2" hasCustomPrompt="1"/>
          </p:nvPr>
        </p:nvSpPr>
        <p:spPr>
          <a:xfrm>
            <a:off x="1562100" y="2101850"/>
            <a:ext cx="3932237" cy="3759200"/>
          </a:xfrm>
        </p:spPr>
        <p:txBody>
          <a:bodyPr rtlCol="0"/>
          <a:lstStyle>
            <a:lvl1pPr marL="0" indent="0" rtl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l-GR" dirty="0"/>
              <a:t>Κάντε κλικ για επεξεργασία των στυλ κειμένου του υποδείγματος</a:t>
            </a:r>
            <a:endParaRPr lang="el" dirty="0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9F5F740-8E3E-4E83-B74C-40E946350C6A}" type="datetime1">
              <a:rPr lang="el-GR" smtClean="0"/>
              <a:t>14/5/2023</a:t>
            </a:fld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l"/>
              <a:t>Προσθήκη υποσέλιδου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el-GR" noProof="0" smtClean="0"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161935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2324100" y="365125"/>
            <a:ext cx="9029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l" dirty="0"/>
              <a:t>Κάντε κλικ για να επεξεργαστείτε το 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1562100" y="1825625"/>
            <a:ext cx="9791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l-GR" dirty="0"/>
              <a:t>Κάντε κλικ για επεξεργασία των στυλ κειμένου του υποδείγματος</a:t>
            </a:r>
            <a:r>
              <a:rPr lang="el" dirty="0"/>
              <a:t>Δεύτερου επιπέδου</a:t>
            </a:r>
          </a:p>
          <a:p>
            <a:pPr lvl="2" rtl="0"/>
            <a:r>
              <a:rPr lang="el" dirty="0"/>
              <a:t>Τρίτου επιπέδου</a:t>
            </a:r>
          </a:p>
          <a:p>
            <a:pPr lvl="3" rtl="0"/>
            <a:r>
              <a:rPr lang="el" dirty="0"/>
              <a:t>Τέταρτου επιπέδου</a:t>
            </a:r>
          </a:p>
          <a:p>
            <a:pPr lvl="4" rtl="0"/>
            <a:r>
              <a:rPr lang="el" dirty="0"/>
              <a:t>Πέμπτου επιπέδου</a:t>
            </a:r>
            <a:endParaRPr lang="en-US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1562100" y="6356350"/>
            <a:ext cx="2552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DAEF5310-084B-4F92-8B78-7BA35F2F7B6A}" type="datetime1">
              <a:rPr lang="el-GR" smtClean="0"/>
              <a:t>14/5/2023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r>
              <a:rPr lang="el"/>
              <a:t>Προσθήκη υποσέλιδου</a:t>
            </a:r>
            <a:endParaRPr lang="en-US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71B7BAC7-FE87-40F6-AA24-4F4685D1B0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367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81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pos="1464" userDrawn="1">
          <p15:clr>
            <a:srgbClr val="F26B43"/>
          </p15:clr>
        </p15:guide>
        <p15:guide id="3" pos="7152" userDrawn="1">
          <p15:clr>
            <a:srgbClr val="F26B43"/>
          </p15:clr>
        </p15:guide>
        <p15:guide id="4" pos="984" userDrawn="1">
          <p15:clr>
            <a:srgbClr val="F26B43"/>
          </p15:clr>
        </p15:guide>
        <p15:guide id="5" orient="horz" pos="38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/>
          <p:cNvSpPr>
            <a:spLocks noGrp="1"/>
          </p:cNvSpPr>
          <p:nvPr>
            <p:ph type="ctrTitle"/>
          </p:nvPr>
        </p:nvSpPr>
        <p:spPr>
          <a:xfrm>
            <a:off x="1193191" y="376023"/>
            <a:ext cx="9036496" cy="1470025"/>
          </a:xfrm>
        </p:spPr>
        <p:txBody>
          <a:bodyPr>
            <a:noAutofit/>
          </a:bodyPr>
          <a:lstStyle/>
          <a:p>
            <a:pPr algn="ctr"/>
            <a:r>
              <a:rPr lang="el-GR" sz="3600" dirty="0">
                <a:solidFill>
                  <a:schemeClr val="tx2">
                    <a:lumMod val="10000"/>
                  </a:schemeClr>
                </a:solidFill>
                <a:latin typeface="Comic Sans MS" pitchFamily="66" charset="0"/>
              </a:rPr>
              <a:t>Δ. Ι. Ε. Κ. </a:t>
            </a:r>
            <a:r>
              <a:rPr lang="el-GR" sz="3600" dirty="0" smtClean="0">
                <a:solidFill>
                  <a:schemeClr val="tx2">
                    <a:lumMod val="10000"/>
                  </a:schemeClr>
                </a:solidFill>
                <a:latin typeface="Comic Sans MS" pitchFamily="66" charset="0"/>
              </a:rPr>
              <a:t>ΣΙΝΔΟΥ</a:t>
            </a:r>
            <a:r>
              <a:rPr lang="el-GR" sz="3600" dirty="0">
                <a:solidFill>
                  <a:schemeClr val="tx2">
                    <a:lumMod val="10000"/>
                  </a:schemeClr>
                </a:solidFill>
                <a:latin typeface="Comic Sans MS" pitchFamily="66" charset="0"/>
              </a:rPr>
              <a:t/>
            </a:r>
            <a:br>
              <a:rPr lang="el-GR" sz="3600" dirty="0">
                <a:solidFill>
                  <a:schemeClr val="tx2">
                    <a:lumMod val="10000"/>
                  </a:schemeClr>
                </a:solidFill>
                <a:latin typeface="Comic Sans MS" pitchFamily="66" charset="0"/>
              </a:rPr>
            </a:br>
            <a:r>
              <a:rPr lang="el-GR" sz="3600" dirty="0" smtClean="0">
                <a:solidFill>
                  <a:schemeClr val="tx2">
                    <a:lumMod val="10000"/>
                  </a:schemeClr>
                </a:solidFill>
                <a:latin typeface="Comic Sans MS" pitchFamily="66" charset="0"/>
              </a:rPr>
              <a:t>Ειδικότητα </a:t>
            </a:r>
            <a:r>
              <a:rPr lang="el-GR" sz="3600" dirty="0">
                <a:solidFill>
                  <a:schemeClr val="tx2">
                    <a:lumMod val="10000"/>
                  </a:schemeClr>
                </a:solidFill>
                <a:latin typeface="Comic Sans MS" pitchFamily="66" charset="0"/>
              </a:rPr>
              <a:t>: </a:t>
            </a:r>
            <a:r>
              <a:rPr lang="el-GR" sz="3600" dirty="0" smtClean="0">
                <a:solidFill>
                  <a:schemeClr val="tx2">
                    <a:lumMod val="10000"/>
                  </a:schemeClr>
                </a:solidFill>
                <a:latin typeface="Comic Sans MS" pitchFamily="66" charset="0"/>
              </a:rPr>
              <a:t>Βοηθός Φυσικοθεραπείας</a:t>
            </a:r>
            <a:endParaRPr lang="el-GR" sz="3600" dirty="0">
              <a:solidFill>
                <a:schemeClr val="tx2">
                  <a:lumMod val="1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Υπότιτλος 2"/>
          <p:cNvSpPr>
            <a:spLocks noGrp="1"/>
          </p:cNvSpPr>
          <p:nvPr>
            <p:ph type="subTitle" idx="1"/>
          </p:nvPr>
        </p:nvSpPr>
        <p:spPr>
          <a:xfrm>
            <a:off x="1623605" y="2734810"/>
            <a:ext cx="7913502" cy="4248472"/>
          </a:xfrm>
        </p:spPr>
        <p:txBody>
          <a:bodyPr>
            <a:normAutofit lnSpcReduction="10000"/>
          </a:bodyPr>
          <a:lstStyle/>
          <a:p>
            <a:pPr algn="ctr"/>
            <a:r>
              <a:rPr lang="el-GR" sz="2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itchFamily="66" charset="0"/>
              </a:rPr>
              <a:t>Μάθημα: </a:t>
            </a:r>
            <a:r>
              <a:rPr lang="el-GR" sz="2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itchFamily="66" charset="0"/>
              </a:rPr>
              <a:t>Κινησιολογία Ι, ΙΙ</a:t>
            </a:r>
            <a:endParaRPr lang="el-GR" sz="2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itchFamily="66" charset="0"/>
            </a:endParaRPr>
          </a:p>
          <a:p>
            <a:endParaRPr lang="el-GR" sz="2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el-GR" sz="2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itchFamily="66" charset="0"/>
              </a:rPr>
              <a:t>‘</a:t>
            </a:r>
            <a:r>
              <a:rPr lang="el-GR" sz="2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itchFamily="66" charset="0"/>
              </a:rPr>
              <a:t>ΜΥΕΣ ΤΟΥ ΚΑΤΩ ΑΚΡΟΥ</a:t>
            </a:r>
            <a:r>
              <a:rPr lang="el-GR" sz="2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itchFamily="66" charset="0"/>
              </a:rPr>
              <a:t>’</a:t>
            </a:r>
          </a:p>
          <a:p>
            <a:pPr algn="ctr"/>
            <a:r>
              <a:rPr lang="el-GR" sz="2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itchFamily="66" charset="0"/>
              </a:rPr>
              <a:t>(ΑΡΘΡΩΣΗ ΤΟΥ ΓΟΝΑΤΟΣ)</a:t>
            </a:r>
            <a:endParaRPr lang="el-GR" sz="2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itchFamily="66" charset="0"/>
            </a:endParaRPr>
          </a:p>
          <a:p>
            <a:endParaRPr lang="el-G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itchFamily="66" charset="0"/>
            </a:endParaRPr>
          </a:p>
          <a:p>
            <a:pPr algn="l"/>
            <a:endParaRPr lang="el-GR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itchFamily="66" charset="0"/>
            </a:endParaRPr>
          </a:p>
          <a:p>
            <a:pPr algn="l"/>
            <a:r>
              <a:rPr lang="el-G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itchFamily="66" charset="0"/>
              </a:rPr>
              <a:t>    </a:t>
            </a:r>
            <a:r>
              <a:rPr lang="el-GR" sz="23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itchFamily="66" charset="0"/>
              </a:rPr>
              <a:t>Εκπαιδεύτρια</a:t>
            </a:r>
            <a:r>
              <a:rPr lang="el-GR" sz="23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itchFamily="66" charset="0"/>
              </a:rPr>
              <a:t>: Μαλτέζου Ελένη </a:t>
            </a:r>
            <a:r>
              <a:rPr lang="en-US" sz="23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itchFamily="66" charset="0"/>
              </a:rPr>
              <a:t>MSc., Cert. </a:t>
            </a:r>
            <a:r>
              <a:rPr lang="en-US" sz="23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itchFamily="66" charset="0"/>
              </a:rPr>
              <a:t>Mdt</a:t>
            </a:r>
            <a:r>
              <a:rPr lang="en-US" sz="23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itchFamily="66" charset="0"/>
              </a:rPr>
              <a:t> </a:t>
            </a:r>
            <a:endParaRPr lang="el-GR" sz="23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itchFamily="66" charset="0"/>
            </a:endParaRPr>
          </a:p>
          <a:p>
            <a:pPr algn="l"/>
            <a:endParaRPr lang="el-G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itchFamily="66" charset="0"/>
            </a:endParaRPr>
          </a:p>
          <a:p>
            <a:endParaRPr lang="el-G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el-G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itchFamily="66" charset="0"/>
              </a:rPr>
              <a:t>Β </a:t>
            </a:r>
            <a:r>
              <a:rPr lang="el-G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itchFamily="66" charset="0"/>
              </a:rPr>
              <a:t>ΕΞΑΜΗΝΟ </a:t>
            </a:r>
            <a:r>
              <a:rPr lang="el-G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itchFamily="66" charset="0"/>
              </a:rPr>
              <a:t>2022-2023</a:t>
            </a:r>
            <a:endParaRPr lang="el-G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63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28060" y="936861"/>
            <a:ext cx="9791700" cy="5053739"/>
          </a:xfrm>
        </p:spPr>
        <p:txBody>
          <a:bodyPr>
            <a:normAutofit/>
          </a:bodyPr>
          <a:lstStyle/>
          <a:p>
            <a:pPr algn="just">
              <a:lnSpc>
                <a:spcPct val="16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q"/>
            </a:pPr>
            <a:r>
              <a:rPr lang="el-GR" sz="1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Ραπτικός</a:t>
            </a:r>
            <a:r>
              <a:rPr lang="el-G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just">
              <a:lnSpc>
                <a:spcPct val="160000"/>
              </a:lnSpc>
              <a:spcBef>
                <a:spcPts val="0"/>
              </a:spcBef>
              <a:buNone/>
            </a:pPr>
            <a:r>
              <a:rPr lang="el-GR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Έκφυση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: Πρόσθια άνω λαγόνια άκανθα. </a:t>
            </a:r>
            <a:endParaRPr lang="el-G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60000"/>
              </a:lnSpc>
              <a:spcBef>
                <a:spcPts val="0"/>
              </a:spcBef>
              <a:buNone/>
            </a:pPr>
            <a:r>
              <a:rPr 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Κατάφυση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: Έσω χείλος του κνημιαίου κυρτώματος στον </a:t>
            </a:r>
            <a:r>
              <a:rPr lang="el-GR" sz="1400" dirty="0" err="1">
                <a:latin typeface="Arial" panose="020B0604020202020204" pitchFamily="34" charset="0"/>
                <a:cs typeface="Arial" panose="020B0604020202020204" pitchFamily="34" charset="0"/>
              </a:rPr>
              <a:t>χήνειο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400" dirty="0" err="1">
                <a:latin typeface="Arial" panose="020B0604020202020204" pitchFamily="34" charset="0"/>
                <a:cs typeface="Arial" panose="020B0604020202020204" pitchFamily="34" charset="0"/>
              </a:rPr>
              <a:t>πόδα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 algn="just">
              <a:lnSpc>
                <a:spcPct val="160000"/>
              </a:lnSpc>
              <a:spcBef>
                <a:spcPts val="0"/>
              </a:spcBef>
              <a:buNone/>
            </a:pPr>
            <a:r>
              <a:rPr 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Ενέργεια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: Ως </a:t>
            </a:r>
            <a:r>
              <a:rPr lang="el-GR" sz="1400" dirty="0" err="1">
                <a:latin typeface="Arial" panose="020B0604020202020204" pitchFamily="34" charset="0"/>
                <a:cs typeface="Arial" panose="020B0604020202020204" pitchFamily="34" charset="0"/>
              </a:rPr>
              <a:t>διαρθρικός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 μυς συμβάλλει στην κάμψη, απαγωγή και έξω στροφή του μηρού, αλλά και κάμπτει και προσάγει την κνήμη.</a:t>
            </a:r>
            <a:endParaRPr lang="el-G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6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q"/>
            </a:pPr>
            <a:r>
              <a:rPr lang="el-GR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Ισχνός προσαγωγός</a:t>
            </a:r>
            <a:r>
              <a:rPr lang="el-G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 algn="just">
              <a:lnSpc>
                <a:spcPct val="160000"/>
              </a:lnSpc>
              <a:spcBef>
                <a:spcPts val="0"/>
              </a:spcBef>
              <a:buNone/>
            </a:pPr>
            <a:r>
              <a:rPr lang="el-GR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Έκφυση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: Χείλος του κάτω κλάδου του ηβικού οστού. </a:t>
            </a:r>
            <a:endParaRPr lang="el-G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60000"/>
              </a:lnSpc>
              <a:spcBef>
                <a:spcPts val="0"/>
              </a:spcBef>
              <a:buNone/>
            </a:pPr>
            <a:r>
              <a:rPr lang="el-G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Κατάφυση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: Κνημιαίο κύρτωμα με τον </a:t>
            </a:r>
            <a:r>
              <a:rPr lang="el-GR" sz="1400" dirty="0" err="1">
                <a:latin typeface="Arial" panose="020B0604020202020204" pitchFamily="34" charset="0"/>
                <a:cs typeface="Arial" panose="020B0604020202020204" pitchFamily="34" charset="0"/>
              </a:rPr>
              <a:t>χήνειο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400" dirty="0" err="1">
                <a:latin typeface="Arial" panose="020B0604020202020204" pitchFamily="34" charset="0"/>
                <a:cs typeface="Arial" panose="020B0604020202020204" pitchFamily="34" charset="0"/>
              </a:rPr>
              <a:t>πόδα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l-G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60000"/>
              </a:lnSpc>
              <a:spcBef>
                <a:spcPts val="0"/>
              </a:spcBef>
              <a:buNone/>
            </a:pPr>
            <a:r>
              <a:rPr 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Ενέργεια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: Ο </a:t>
            </a:r>
            <a:r>
              <a:rPr lang="el-GR" sz="1400" dirty="0" err="1">
                <a:latin typeface="Arial" panose="020B0604020202020204" pitchFamily="34" charset="0"/>
                <a:cs typeface="Arial" panose="020B0604020202020204" pitchFamily="34" charset="0"/>
              </a:rPr>
              <a:t>διαρθρικός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 αυτός μυς εκτελεί </a:t>
            </a:r>
            <a:r>
              <a:rPr lang="el-G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κάμψη 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και έσω στροφή στην άρθρωση του γονάτου.</a:t>
            </a:r>
          </a:p>
          <a:p>
            <a:pPr algn="just">
              <a:lnSpc>
                <a:spcPct val="16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q"/>
            </a:pPr>
            <a:r>
              <a:rPr lang="el-G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Ιγνυακός</a:t>
            </a:r>
            <a:r>
              <a:rPr lang="el-G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just">
              <a:lnSpc>
                <a:spcPct val="160000"/>
              </a:lnSpc>
              <a:spcBef>
                <a:spcPts val="0"/>
              </a:spcBef>
              <a:buNone/>
            </a:pPr>
            <a:r>
              <a:rPr lang="el-GR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Έκφυση</a:t>
            </a:r>
            <a:r>
              <a:rPr lang="el-G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: έξω 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μηριαίο κόνδυλο </a:t>
            </a:r>
            <a:r>
              <a:rPr lang="el-G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και 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το οπίσθιο </a:t>
            </a:r>
            <a:r>
              <a:rPr lang="el-GR" sz="1400" dirty="0" err="1">
                <a:latin typeface="Arial" panose="020B0604020202020204" pitchFamily="34" charset="0"/>
                <a:cs typeface="Arial" panose="020B0604020202020204" pitchFamily="34" charset="0"/>
              </a:rPr>
              <a:t>κέρας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 του έσω μηνίσκου </a:t>
            </a:r>
            <a:endParaRPr lang="el-G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60000"/>
              </a:lnSpc>
              <a:spcBef>
                <a:spcPts val="0"/>
              </a:spcBef>
              <a:buNone/>
            </a:pPr>
            <a:r>
              <a:rPr 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Κατάφυση</a:t>
            </a:r>
            <a:r>
              <a:rPr lang="el-G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: μέσο 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του πλάγιου χιαστού καταλήγει στην κεφαλή της κνήμης</a:t>
            </a:r>
            <a:r>
              <a:rPr lang="el-G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lnSpc>
                <a:spcPct val="160000"/>
              </a:lnSpc>
              <a:spcBef>
                <a:spcPts val="0"/>
              </a:spcBef>
              <a:buNone/>
            </a:pPr>
            <a:r>
              <a:rPr 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Ενέργεια</a:t>
            </a:r>
            <a:r>
              <a:rPr lang="el-G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: στρέφει 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την κνήμη έσω και βοηθάει στην κάμψη του γόνατος. </a:t>
            </a:r>
            <a:endParaRPr lang="el-G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60000"/>
              </a:lnSpc>
              <a:spcBef>
                <a:spcPts val="0"/>
              </a:spcBef>
              <a:buNone/>
            </a:pPr>
            <a:r>
              <a:rPr lang="el-G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Σε 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ένα άτομο που στέκεται όρθιο «ξεκλειδώνει» το γόνατο πριν από την κάμψη. 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 rotWithShape="1">
          <a:blip r:embed="rId2"/>
          <a:srcRect l="15973" b="3844"/>
          <a:stretch/>
        </p:blipFill>
        <p:spPr>
          <a:xfrm>
            <a:off x="8659160" y="2569273"/>
            <a:ext cx="3393035" cy="3882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053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430" y="2925510"/>
            <a:ext cx="5898735" cy="39324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85330" y="304473"/>
            <a:ext cx="9791700" cy="5711766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l-GR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Έκταση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Εύρος κίνησης από 140</a:t>
            </a:r>
            <a:r>
              <a:rPr lang="el-GR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ο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 – 0</a:t>
            </a:r>
            <a:r>
              <a:rPr lang="el-GR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ο.  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Η πλήρης έκταση του γόνατος επιτυγχάνεται όταν και το ισχίο είναι σε έκταση. </a:t>
            </a:r>
            <a:r>
              <a:rPr 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Πρωταγωνιστής </a:t>
            </a:r>
            <a:r>
              <a:rPr lang="el-GR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μύς</a:t>
            </a:r>
            <a:r>
              <a:rPr 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είναι ο</a:t>
            </a:r>
            <a:r>
              <a:rPr 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 τετρακέφαλος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l-G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Κατά 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τις τελευταίες 15</a:t>
            </a:r>
            <a:r>
              <a:rPr lang="el-GR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ο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 μοίρες της έκτασης παρατηρείται μικρή στροφή της κνήμης προς τα έξω. Με την κίνηση αυτή το γόνατο σταθεροποιείται και ονομάζεται μηχανισμός κλειδώματος του γόνατος</a:t>
            </a:r>
            <a:r>
              <a:rPr lang="el-G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l-GR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Έκφυση</a:t>
            </a:r>
            <a:r>
              <a:rPr lang="el-G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l-G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Ορθός μηριαίος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l-G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Πρόσθια 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κάτω λαγόνια </a:t>
            </a:r>
            <a:r>
              <a:rPr lang="el-G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άκανθα και άνω 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χείλος κοτύλης </a:t>
            </a:r>
            <a:r>
              <a:rPr lang="el-G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ανωνύμου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Έξω πλατύς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l-G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Μείζονας </a:t>
            </a:r>
            <a:r>
              <a:rPr lang="el-GR" sz="1400" dirty="0" err="1">
                <a:latin typeface="Arial" panose="020B0604020202020204" pitchFamily="34" charset="0"/>
                <a:cs typeface="Arial" panose="020B0604020202020204" pitchFamily="34" charset="0"/>
              </a:rPr>
              <a:t>τροχαντήρας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μηριαίου και έξω 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χείλος τραχείας </a:t>
            </a:r>
            <a:r>
              <a:rPr lang="el-G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γραμμής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Έσω πλατύς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l-G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400" dirty="0" err="1">
                <a:latin typeface="Arial" panose="020B0604020202020204" pitchFamily="34" charset="0"/>
                <a:cs typeface="Arial" panose="020B0604020202020204" pitchFamily="34" charset="0"/>
              </a:rPr>
              <a:t>Μεσοτροχαντήρια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 γραμμή </a:t>
            </a:r>
            <a:r>
              <a:rPr lang="el-G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μηριαίου έσω 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χείλος τραχείας </a:t>
            </a:r>
            <a:r>
              <a:rPr lang="el-G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γραμμής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Μέσος πλατύς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l-G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Πρόσθια 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επιφάνεια </a:t>
            </a:r>
            <a:r>
              <a:rPr lang="el-G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μηριαίου και, έσω 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και έξω χείλος τραχείας </a:t>
            </a:r>
            <a:r>
              <a:rPr lang="el-G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γραμμής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l-G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Κατάφυση</a:t>
            </a:r>
            <a:r>
              <a:rPr lang="el-G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Στη βάση της επιγονατίδας και στο κνημιαίο κύρτωμα </a:t>
            </a:r>
            <a:endParaRPr lang="el-G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l-G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έμμεσα με τον </a:t>
            </a:r>
            <a:r>
              <a:rPr lang="el-GR" sz="1400" dirty="0" err="1">
                <a:latin typeface="Arial" panose="020B0604020202020204" pitchFamily="34" charset="0"/>
                <a:cs typeface="Arial" panose="020B0604020202020204" pitchFamily="34" charset="0"/>
              </a:rPr>
              <a:t>επιγονατιδικό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 σύνδεσμο)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l-G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l-G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l-G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l-G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l-G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l-G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l-GR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Παθητική στροφή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Σε πλήρη έκταση του γόνατος δεν υπάρχει καμία δυνατότητα στροφικών κινήσεων.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Η έξω στροφή εκτελείται από το δικέφαλο μηριαίο, ενώ η </a:t>
            </a:r>
            <a:r>
              <a:rPr 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έσω στροφή 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κυρίως από τον </a:t>
            </a:r>
            <a:r>
              <a:rPr lang="el-GR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ημιϋμενώδη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, τον </a:t>
            </a:r>
            <a:r>
              <a:rPr lang="el-GR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ημιτενοντώδη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 και τον </a:t>
            </a:r>
            <a:r>
              <a:rPr 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ιγνυακό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 μυ, με πιθανή βοήθεια από τον ισχνό προσαγωγό και τον ραπτικό.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l-G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802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l-GR" sz="3600" dirty="0" err="1">
                <a:latin typeface="Comic Sans MS" panose="030F0702030302020204" pitchFamily="66" charset="0"/>
              </a:rPr>
              <a:t>Επιγονατιδο</a:t>
            </a:r>
            <a:r>
              <a:rPr lang="el-GR" sz="3600" dirty="0">
                <a:latin typeface="Comic Sans MS" panose="030F0702030302020204" pitchFamily="66" charset="0"/>
              </a:rPr>
              <a:t>-μηριαία άρθρωση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1552159"/>
            <a:ext cx="4699475" cy="5032375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l-GR" sz="1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Η κίνηση της επιγονατίδας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l-G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Κατά την κάμψη η επιγονατίδα μετατοπίζεται στο οβελιαίο επίπεδο, κατά μήκος της </a:t>
            </a:r>
            <a:r>
              <a:rPr lang="el-G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τροχιλίας</a:t>
            </a:r>
            <a:r>
              <a:rPr lang="el-G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μεταξύ των δυο μηριαίων κονδύλων.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l-G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Η συγκράτηση της επιγονατίδας μέσα στη </a:t>
            </a:r>
            <a:r>
              <a:rPr lang="el-G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μεσοκονδύλια</a:t>
            </a:r>
            <a:r>
              <a:rPr lang="el-G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αύλακα του μηριαίου, ενισχύεται από την ύπαρξη των </a:t>
            </a:r>
            <a:r>
              <a:rPr lang="el-G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καθεκτικών</a:t>
            </a:r>
            <a:r>
              <a:rPr lang="el-G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συνδέσμων της επιγονατίδας και από τη δράση του </a:t>
            </a:r>
            <a:r>
              <a:rPr lang="el-G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τετρακεφάλου</a:t>
            </a:r>
            <a:r>
              <a:rPr lang="el-G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( κυρίως του έσω και έξω πλατέως μυός</a:t>
            </a:r>
            <a:r>
              <a:rPr lang="el-G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l-G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7730" y="1690688"/>
            <a:ext cx="4243699" cy="4559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2170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l-GR" sz="1400" u="sng" dirty="0">
                <a:latin typeface="Arial" panose="020B0604020202020204" pitchFamily="34" charset="0"/>
                <a:cs typeface="Arial" panose="020B0604020202020204" pitchFamily="34" charset="0"/>
              </a:rPr>
              <a:t>Ο ρόλος της επιγονατίδας στην έκταση</a:t>
            </a: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Μεγαλώνει το μοχλοβραχίονα δύναμης του </a:t>
            </a:r>
            <a:r>
              <a:rPr lang="el-GR" sz="1400" dirty="0" err="1">
                <a:latin typeface="Arial" panose="020B0604020202020204" pitchFamily="34" charset="0"/>
                <a:cs typeface="Arial" panose="020B0604020202020204" pitchFamily="34" charset="0"/>
              </a:rPr>
              <a:t>τετρακεφάλου</a:t>
            </a:r>
            <a:r>
              <a:rPr lang="el-G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l-G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Καθώς το γόνατο κινείται από την πλήρη κάμψη στην έκταση, η επιγονατίδα μετατοπίζεται προς τα εμπρός λόγω της ανατομικής κατασκευής των μηριαίων κονδύλων. Ως αποτέλεσμα έχουμε την αύξηση της δράσης του </a:t>
            </a:r>
            <a:r>
              <a:rPr lang="el-G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τετρακεφάλου</a:t>
            </a:r>
            <a:r>
              <a:rPr lang="el-G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μυός.</a:t>
            </a:r>
            <a:endParaRPr lang="el-G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buFont typeface="+mj-lt"/>
              <a:buAutoNum type="arabicPeriod" startAt="2"/>
            </a:pP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Επιτρέπει την καλύτερη κατανομή πιέσεων, που προκαλεί η δράση του τένοντα του </a:t>
            </a:r>
            <a:r>
              <a:rPr lang="el-GR" sz="1400" dirty="0" err="1">
                <a:latin typeface="Arial" panose="020B0604020202020204" pitchFamily="34" charset="0"/>
                <a:cs typeface="Arial" panose="020B0604020202020204" pitchFamily="34" charset="0"/>
              </a:rPr>
              <a:t>τετρακεφάλου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 στους μηριαίους κονδύλους.</a:t>
            </a:r>
            <a:endParaRPr lang="el-G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Επεξήγηση με σύννεφο 3"/>
          <p:cNvSpPr/>
          <p:nvPr/>
        </p:nvSpPr>
        <p:spPr>
          <a:xfrm>
            <a:off x="3804249" y="3864635"/>
            <a:ext cx="5745193" cy="2001328"/>
          </a:xfrm>
          <a:prstGeom prst="cloudCallou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/>
              <a:t>Σε αφαίρεση της επιγονατίδας, ο τετρακέφαλος χρειάζεται να εργασθεί περισσότερο κατά 30% για συγκεκριμένη δραστηριότητα, για τον ίδιο στόχο.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80294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/>
            <a:r>
              <a:rPr lang="el-GR" dirty="0">
                <a:solidFill>
                  <a:schemeClr val="tx1"/>
                </a:solidFill>
                <a:latin typeface="Comic Sans MS" panose="030F0702030302020204" pitchFamily="66" charset="0"/>
              </a:rPr>
              <a:t>Πηγές</a:t>
            </a:r>
            <a:r>
              <a:rPr lang="el-GR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l-GR" dirty="0">
                <a:solidFill>
                  <a:schemeClr val="tx1"/>
                </a:solidFill>
                <a:latin typeface="Comic Sans MS" panose="030F0702030302020204" pitchFamily="66" charset="0"/>
              </a:rPr>
              <a:t>μαθήματος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Donald A. Neumann,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“Kinesiology of the Musculoskeletal System: Foundations for Rehabilitation”,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Mosby/Elsevier, 2010</a:t>
            </a:r>
            <a:endParaRPr lang="el-G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Nancy Hamilton; Kathryn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Luttgens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l-GR" sz="1600" i="1" dirty="0">
                <a:latin typeface="Arial" panose="020B0604020202020204" pitchFamily="34" charset="0"/>
                <a:cs typeface="Arial" panose="020B0604020202020204" pitchFamily="34" charset="0"/>
              </a:rPr>
              <a:t>Κινησιολογία, Επιστημονική βάση της ανθρώπινης κίνησης.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2003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Laura K. Smith PhD, PT; Elizabeth Lawrence Weiss PhD, PT. 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Brunnstrom's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Clinical Kinesiology 5th Edition, F.A. Davis</a:t>
            </a:r>
            <a:r>
              <a:rPr lang="el-GR" sz="16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Απόστολος </a:t>
            </a:r>
            <a:r>
              <a:rPr lang="el-GR" sz="1600" dirty="0" err="1">
                <a:latin typeface="Arial" panose="020B0604020202020204" pitchFamily="34" charset="0"/>
                <a:cs typeface="Arial" panose="020B0604020202020204" pitchFamily="34" charset="0"/>
              </a:rPr>
              <a:t>Στεργιούλας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, Χρίστος Αγγελίδης . </a:t>
            </a:r>
            <a:r>
              <a:rPr lang="el-GR" sz="1600" i="1" dirty="0">
                <a:latin typeface="Arial" panose="020B0604020202020204" pitchFamily="34" charset="0"/>
                <a:cs typeface="Arial" panose="020B0604020202020204" pitchFamily="34" charset="0"/>
              </a:rPr>
              <a:t>Κινησιολογία 1</a:t>
            </a:r>
            <a:r>
              <a:rPr lang="el-GR" sz="1600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ος</a:t>
            </a:r>
            <a:r>
              <a:rPr lang="el-GR" sz="1600" i="1" dirty="0">
                <a:latin typeface="Arial" panose="020B0604020202020204" pitchFamily="34" charset="0"/>
                <a:cs typeface="Arial" panose="020B0604020202020204" pitchFamily="34" charset="0"/>
              </a:rPr>
              <a:t> κύκλος-Β τάξη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, Ειδικότητα Βοηθών Φυσικοθεραπευτών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Elaine N.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Marieb</a:t>
            </a: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“ </a:t>
            </a: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Human Anatomy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el-G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el-GR" sz="1600" dirty="0"/>
          </a:p>
        </p:txBody>
      </p:sp>
    </p:spTree>
    <p:extLst>
      <p:ext uri="{BB962C8B-B14F-4D97-AF65-F5344CB8AC3E}">
        <p14:creationId xmlns:p14="http://schemas.microsoft.com/office/powerpoint/2010/main" val="1094724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Comic Sans MS" panose="030F0702030302020204" pitchFamily="66" charset="0"/>
              </a:rPr>
              <a:t>Σας ευχαριστώ</a:t>
            </a:r>
            <a:endParaRPr lang="el-GR" dirty="0">
              <a:latin typeface="Comic Sans MS" panose="030F0702030302020204" pitchFamily="66" charset="0"/>
            </a:endParaRP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5139" y="1741844"/>
            <a:ext cx="7762874" cy="3881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18195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91876" y="310497"/>
            <a:ext cx="8596668" cy="13208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l-GR" sz="3600" dirty="0" smtClean="0">
                <a:latin typeface="Comic Sans MS" panose="030F0702030302020204" pitchFamily="66" charset="0"/>
              </a:rPr>
              <a:t>Άρθρωση του γόνατος</a:t>
            </a:r>
            <a:endParaRPr lang="el-GR" sz="3600" dirty="0">
              <a:latin typeface="Comic Sans MS" panose="030F0702030302020204" pitchFamily="66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484462" y="1454689"/>
            <a:ext cx="9791700" cy="1719832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l-G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Είναι η μεγαλύτερη και πιο περίπλοκη άρθρωση του ανθρώπινου σώματος.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l-G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Δέχεται πολύ μεγάλα φορτία.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l-G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Το γόνατο θεωρείται </a:t>
            </a:r>
            <a:r>
              <a:rPr lang="el-G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κινησιολογικό</a:t>
            </a:r>
            <a:r>
              <a:rPr lang="el-G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αριστούργημα, διότι παρουσιάζει απόλυτη σταθερότητα σε κάθε σημείο της τροχιάς της κίνησης του.</a:t>
            </a:r>
            <a:endParaRPr lang="el-G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1774" y="2590248"/>
            <a:ext cx="5636031" cy="42382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842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l-GR" sz="3600" dirty="0">
                <a:latin typeface="Comic Sans MS" panose="030F0702030302020204" pitchFamily="66" charset="0"/>
              </a:rPr>
              <a:t>Τα οστά της άρθρωσης του γόνατος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2415285"/>
            <a:ext cx="10515600" cy="2519952"/>
          </a:xfrm>
        </p:spPr>
        <p:txBody>
          <a:bodyPr>
            <a:normAutofit/>
          </a:bodyPr>
          <a:lstStyle/>
          <a:p>
            <a:pPr marL="342900" indent="-342900" algn="just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l-G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Το </a:t>
            </a:r>
            <a:r>
              <a:rPr lang="el-GR" sz="1400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κάτω άκρο του μηριαίου οστού</a:t>
            </a:r>
            <a:r>
              <a:rPr lang="el-G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l-G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Εμφανίζει τους δύο μηριαίους κονδύλους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l-G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Μεταξύ των κονδύλων υπάρχει η μηριαία </a:t>
            </a:r>
            <a:r>
              <a:rPr lang="el-G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τροχιλία</a:t>
            </a:r>
            <a:r>
              <a:rPr lang="el-G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μέσα στην οποία κινείται η επιγονατίδα κατά την κάμψη του γόνατος</a:t>
            </a: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buFont typeface="+mj-lt"/>
              <a:buAutoNum type="arabicPeriod" startAt="2"/>
            </a:pPr>
            <a:r>
              <a:rPr lang="el-G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Το </a:t>
            </a:r>
            <a:r>
              <a:rPr lang="el-GR" sz="1400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άνω άκρο της κνήμης. </a:t>
            </a:r>
            <a:endParaRPr lang="el-G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l-G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Αποτελείται από δύο κνημιαίους κονδύλους. Μεταξύ τους υπάρχει το </a:t>
            </a:r>
            <a:r>
              <a:rPr lang="el-G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μεσογλήνειο</a:t>
            </a:r>
            <a:r>
              <a:rPr lang="el-G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έπαρμα. Στην πρόσθια επιφάνεια του άνω άκρου της κνήμης υπάρχει το κνημιαίο κύρτωμα.</a:t>
            </a: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buFont typeface="+mj-lt"/>
              <a:buAutoNum type="arabicPeriod" startAt="3"/>
            </a:pPr>
            <a:r>
              <a:rPr lang="el-GR" sz="1400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Η επιγονατίδα</a:t>
            </a:r>
            <a:r>
              <a:rPr lang="el-G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 Είναι τριγωνικό οστό και ανήκει στα </a:t>
            </a:r>
            <a:r>
              <a:rPr lang="el-G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σησαμοειδή</a:t>
            </a:r>
            <a:r>
              <a:rPr lang="el-G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οστά.</a:t>
            </a:r>
            <a:endParaRPr lang="el-G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915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l-GR" sz="3600" dirty="0">
                <a:latin typeface="Comic Sans MS" panose="030F0702030302020204" pitchFamily="66" charset="0"/>
              </a:rPr>
              <a:t>Οι </a:t>
            </a:r>
            <a:r>
              <a:rPr lang="el-GR" sz="3600" dirty="0" err="1">
                <a:latin typeface="Comic Sans MS" panose="030F0702030302020204" pitchFamily="66" charset="0"/>
              </a:rPr>
              <a:t>επι</a:t>
            </a:r>
            <a:r>
              <a:rPr lang="el-GR" sz="3600" dirty="0">
                <a:latin typeface="Comic Sans MS" panose="030F0702030302020204" pitchFamily="66" charset="0"/>
              </a:rPr>
              <a:t> μέρους αρθρώσεις του γόνατος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1825625"/>
            <a:ext cx="6391542" cy="4207706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l-G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Αποτελείται από δύο διαρθρώσεις</a:t>
            </a:r>
          </a:p>
          <a:p>
            <a:pPr marL="514350" indent="-514350" algn="just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l-G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Την </a:t>
            </a:r>
            <a:r>
              <a:rPr lang="el-G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κνημομηριαια διάρθρωση</a:t>
            </a:r>
            <a:r>
              <a:rPr lang="el-G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l-G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Σχηματίζεται από τις αρθρικές επιφάνειες των δύο μηριαίων κονδύλων με τις αντίστοιχες επιφάνειες των κνημιαίων κονδύλων.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l-G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Μεταξύ τους βρίσκονται δυο μηνίσκοι</a:t>
            </a:r>
          </a:p>
          <a:p>
            <a:pPr marL="514350" indent="-514350" algn="just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l-G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Την </a:t>
            </a:r>
            <a:r>
              <a:rPr lang="el-GR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επιγονατιδο-μηριαιο</a:t>
            </a:r>
            <a:r>
              <a:rPr lang="el-G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διάρθρωση. </a:t>
            </a:r>
            <a:endParaRPr lang="el-G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l-G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Σχηματίζεται από την αρθρική επιφάνεια της επιγονατίδας και την τροχαλία του μηριαίου.</a:t>
            </a:r>
            <a:endParaRPr lang="el-G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 rotWithShape="1">
          <a:blip r:embed="rId2"/>
          <a:srcRect b="6093"/>
          <a:stretch/>
        </p:blipFill>
        <p:spPr>
          <a:xfrm>
            <a:off x="7692373" y="2105114"/>
            <a:ext cx="3524250" cy="3577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574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l-GR" sz="3600" dirty="0">
                <a:latin typeface="Comic Sans MS" panose="030F0702030302020204" pitchFamily="66" charset="0"/>
              </a:rPr>
              <a:t>Σύνδεσμοι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76727" y="1535068"/>
            <a:ext cx="6981202" cy="4351338"/>
          </a:xfrm>
        </p:spPr>
        <p:txBody>
          <a:bodyPr>
            <a:normAutofit/>
          </a:bodyPr>
          <a:lstStyle/>
          <a:p>
            <a:pPr marL="514350" indent="-514350" algn="just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l-G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Έσω πλάγιος σύνδεσμος. </a:t>
            </a:r>
            <a:r>
              <a:rPr lang="el-G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Από τον έσω μηριαίο κόνδυλο, στην έσω επιφάνεια του κνημιαίου κονδύλου.</a:t>
            </a:r>
            <a:endParaRPr lang="el-GR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just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l-G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Έξω πλάγιος σύνδεσμος. 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Από τον έσω μηριαίο κόνδυλο, </a:t>
            </a:r>
            <a:r>
              <a:rPr lang="el-G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ως την κεφαλή της περόνης.</a:t>
            </a:r>
            <a:endParaRPr lang="el-GR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just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l-G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Πρόσθιος χιαστός σύνδεσμος. </a:t>
            </a:r>
            <a:r>
              <a:rPr lang="el-G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Εκφύεται από τη </a:t>
            </a:r>
            <a:r>
              <a:rPr lang="el-G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μεσοκονδύλια</a:t>
            </a:r>
            <a:r>
              <a:rPr lang="el-G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εντομή του μηριαίου και </a:t>
            </a:r>
            <a:r>
              <a:rPr lang="el-G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καταφύεται</a:t>
            </a:r>
            <a:r>
              <a:rPr lang="el-G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στο πρόσθιο τμήμα του </a:t>
            </a:r>
            <a:r>
              <a:rPr lang="el-G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μεσογλήνιου</a:t>
            </a:r>
            <a:r>
              <a:rPr lang="el-G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επάρματος της κνήμης. Έχει πορεία προς τα πάνω, πίσω και έξω.</a:t>
            </a:r>
            <a:endParaRPr lang="el-GR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just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l-G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Οπίσθιος χιαστός σύνδεσμος. 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Εκφύεται από τη </a:t>
            </a:r>
            <a:r>
              <a:rPr lang="el-GR" sz="1400" dirty="0" err="1">
                <a:latin typeface="Arial" panose="020B0604020202020204" pitchFamily="34" charset="0"/>
                <a:cs typeface="Arial" panose="020B0604020202020204" pitchFamily="34" charset="0"/>
              </a:rPr>
              <a:t>μεσοκονδύλια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 εντομή του μηριαίου και </a:t>
            </a:r>
            <a:r>
              <a:rPr lang="el-GR" sz="1400" dirty="0" err="1">
                <a:latin typeface="Arial" panose="020B0604020202020204" pitchFamily="34" charset="0"/>
                <a:cs typeface="Arial" panose="020B0604020202020204" pitchFamily="34" charset="0"/>
              </a:rPr>
              <a:t>καταφύεται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 στο πρόσθιο τμήμα του </a:t>
            </a:r>
            <a:r>
              <a:rPr lang="el-GR" sz="1400" dirty="0" err="1">
                <a:latin typeface="Arial" panose="020B0604020202020204" pitchFamily="34" charset="0"/>
                <a:cs typeface="Arial" panose="020B0604020202020204" pitchFamily="34" charset="0"/>
              </a:rPr>
              <a:t>μεσογλήνιου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 επάρματος της κνήμης</a:t>
            </a:r>
            <a:r>
              <a:rPr lang="el-G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 Η πορεία του είναι προς τα άνω, εμπρός και έσω.</a:t>
            </a:r>
            <a:endParaRPr lang="el-GR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just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l-GR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Επιγονατιδικός</a:t>
            </a:r>
            <a:r>
              <a:rPr lang="el-G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σύνδεσμος. </a:t>
            </a:r>
            <a:r>
              <a:rPr lang="el-G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Αποτελεί συνέχεια του </a:t>
            </a:r>
            <a:r>
              <a:rPr lang="el-G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καταφυτικού</a:t>
            </a:r>
            <a:r>
              <a:rPr lang="el-G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τένοντα του τετρακέφαλου μυός και περιλαμβάνει στη μάζα του την επιγονατίδα. Είναι πολύ ισχυρός σύνδεσμος.</a:t>
            </a:r>
            <a:endParaRPr lang="el-G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9581" y="1362297"/>
            <a:ext cx="3966050" cy="4541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357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l-GR" sz="3600" dirty="0">
                <a:latin typeface="Comic Sans MS" panose="030F0702030302020204" pitchFamily="66" charset="0"/>
              </a:rPr>
              <a:t>Οι μηνίσκοι της αρθρώσεως του γόνατος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95126" y="2697296"/>
            <a:ext cx="5887340" cy="250709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l-G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Είναι δυο </a:t>
            </a:r>
            <a:r>
              <a:rPr lang="el-G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ινοχόνδρινοι</a:t>
            </a:r>
            <a:r>
              <a:rPr lang="el-G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δίσκοι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l-G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Παρεμβάλλονται μεταξύ των αρθρικών επιφανειών των μηριαίων και κνημιαίων κονδύλων.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l-G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Δρουν σαν απορροφητήρες πιέσεων και διανέμουν το βάρος στον αρθρικό χόνδρο ομοιόμορφα.</a:t>
            </a:r>
            <a:endParaRPr lang="el-G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 rotWithShape="1">
          <a:blip r:embed="rId2"/>
          <a:srcRect r="44568"/>
          <a:stretch/>
        </p:blipFill>
        <p:spPr>
          <a:xfrm>
            <a:off x="5982466" y="2355200"/>
            <a:ext cx="5135612" cy="319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931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l-GR" sz="3600" dirty="0">
                <a:latin typeface="Comic Sans MS" panose="030F0702030302020204" pitchFamily="66" charset="0"/>
              </a:rPr>
              <a:t>Σταθερότητα του γόνατος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l-G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Οφείλεται</a:t>
            </a:r>
            <a:r>
              <a:rPr lang="el-G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l-G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Στους </a:t>
            </a:r>
            <a:r>
              <a:rPr 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συνδέσμους</a:t>
            </a:r>
            <a:r>
              <a:rPr lang="el-G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του γόνατος.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l-G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Στη </a:t>
            </a:r>
            <a:r>
              <a:rPr 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σταθεροποιητική δράση μυϊκών ομάδων.</a:t>
            </a:r>
          </a:p>
          <a:p>
            <a:pPr marL="514350" indent="-514350" algn="just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endParaRPr lang="el-G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just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l-GR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Προσθιοπίσθια</a:t>
            </a:r>
            <a:r>
              <a:rPr 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 σταθερότητα ( 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οφείλεται κυρίως στους </a:t>
            </a:r>
            <a:r>
              <a:rPr 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χιαστούς συνδέσμους, 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και</a:t>
            </a:r>
            <a:r>
              <a:rPr 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 κατά δεύτερο λόγο στον </a:t>
            </a:r>
            <a:r>
              <a:rPr lang="el-GR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επιγονατιδικό</a:t>
            </a:r>
            <a:r>
              <a:rPr 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 σύνδεσμο</a:t>
            </a:r>
            <a:r>
              <a:rPr lang="el-G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514350" indent="-514350" algn="just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Πλάγια σταθερότητα </a:t>
            </a:r>
            <a:r>
              <a:rPr lang="el-G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 εξασφαλίζεται κυρίως  από τους </a:t>
            </a:r>
            <a:r>
              <a:rPr 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πλάγιους</a:t>
            </a:r>
            <a:r>
              <a:rPr lang="el-G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συνδέσμους</a:t>
            </a:r>
            <a:r>
              <a:rPr lang="el-G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514350" indent="-514350" algn="just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Στροφική σταθερότητα </a:t>
            </a:r>
            <a:r>
              <a:rPr lang="el-G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(το γόνατο έχει </a:t>
            </a:r>
            <a:r>
              <a:rPr 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απόλυτα</a:t>
            </a:r>
            <a:r>
              <a:rPr lang="el-G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στροφική</a:t>
            </a:r>
            <a:r>
              <a:rPr lang="el-G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σταθερότητα</a:t>
            </a:r>
            <a:r>
              <a:rPr lang="el-G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σε </a:t>
            </a:r>
            <a:r>
              <a:rPr 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θέση</a:t>
            </a:r>
            <a:r>
              <a:rPr lang="el-G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έκτασης</a:t>
            </a:r>
            <a:r>
              <a:rPr lang="el-G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ενώ σε θέση κάμψης εμφανίζει παθητικά μικρού βαθμού στροφή).</a:t>
            </a:r>
          </a:p>
          <a:p>
            <a:pPr marL="514350" indent="-514350" algn="just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Αντίσταση στην υπερέκταση </a:t>
            </a:r>
            <a:r>
              <a:rPr lang="el-G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 </a:t>
            </a:r>
            <a:r>
              <a:rPr 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πρόσθιος</a:t>
            </a:r>
            <a:r>
              <a:rPr lang="el-G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χιαστός</a:t>
            </a:r>
            <a:r>
              <a:rPr lang="el-G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σύνδεσμος και </a:t>
            </a:r>
            <a:r>
              <a:rPr 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οπίσθια</a:t>
            </a:r>
            <a:r>
              <a:rPr lang="el-G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θυλακικά</a:t>
            </a:r>
            <a:r>
              <a:rPr lang="el-G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στοιχεία</a:t>
            </a:r>
            <a:r>
              <a:rPr lang="el-G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της αρθρώσεως).</a:t>
            </a:r>
            <a:endParaRPr lang="el-G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670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5330" y="-35272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l-GR" sz="3600" dirty="0" smtClean="0">
                <a:latin typeface="Comic Sans MS" panose="030F0702030302020204" pitchFamily="66" charset="0"/>
              </a:rPr>
              <a:t>Μυϊκή ανάλυση των κινήσεων του γόνατος</a:t>
            </a:r>
            <a:endParaRPr lang="el-GR" sz="3600" dirty="0">
              <a:latin typeface="Comic Sans MS" panose="030F0702030302020204" pitchFamily="66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39282" y="310060"/>
            <a:ext cx="10195133" cy="6547940"/>
          </a:xfrm>
        </p:spPr>
        <p:txBody>
          <a:bodyPr>
            <a:normAutofit/>
          </a:bodyPr>
          <a:lstStyle/>
          <a:p>
            <a:pPr algn="just">
              <a:lnSpc>
                <a:spcPct val="16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Ø"/>
            </a:pPr>
            <a:r>
              <a:rPr lang="el-GR" sz="1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Κάμψη</a:t>
            </a:r>
            <a:r>
              <a:rPr lang="el-G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l-G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60000"/>
              </a:lnSpc>
              <a:spcBef>
                <a:spcPts val="0"/>
              </a:spcBef>
              <a:buNone/>
            </a:pPr>
            <a:r>
              <a:rPr lang="el-G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Όταν το ισχίο βρίσκεται σε κάμψη, τότε το γόνατο μπορεί να κάνει τη μέγιστη κάμψη, που φτάνει τις 150</a:t>
            </a:r>
            <a:r>
              <a:rPr lang="el-GR" sz="1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ο</a:t>
            </a:r>
            <a:r>
              <a:rPr lang="el-G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.</a:t>
            </a:r>
          </a:p>
          <a:p>
            <a:pPr marL="0" indent="0" algn="just">
              <a:lnSpc>
                <a:spcPct val="160000"/>
              </a:lnSpc>
              <a:spcBef>
                <a:spcPts val="0"/>
              </a:spcBef>
              <a:buNone/>
            </a:pPr>
            <a:r>
              <a:rPr lang="el-G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Πρωταγωνιστές</a:t>
            </a:r>
            <a:r>
              <a:rPr lang="el-G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μύες είναι οι </a:t>
            </a:r>
            <a:r>
              <a:rPr 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οπίσθιοι μηριαίοι </a:t>
            </a:r>
            <a:r>
              <a:rPr lang="el-G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(δικέφαλος μηριαίος, </a:t>
            </a:r>
            <a:r>
              <a:rPr lang="el-G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ημιϋμενώδης</a:t>
            </a:r>
            <a:r>
              <a:rPr lang="el-G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l-G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ημιτενοντώδης</a:t>
            </a:r>
            <a:r>
              <a:rPr lang="el-G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just">
              <a:lnSpc>
                <a:spcPct val="16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q"/>
            </a:pPr>
            <a:r>
              <a:rPr lang="el-GR" sz="1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Δικέφαλος </a:t>
            </a:r>
            <a:r>
              <a:rPr lang="el-GR" sz="1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μηριαίος (</a:t>
            </a:r>
            <a:r>
              <a:rPr lang="en-US" sz="1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biceps </a:t>
            </a:r>
            <a:r>
              <a:rPr lang="en-US" sz="14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femoris</a:t>
            </a:r>
            <a:r>
              <a:rPr lang="en-US" sz="1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l-G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l-GR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60000"/>
              </a:lnSpc>
              <a:spcBef>
                <a:spcPts val="0"/>
              </a:spcBef>
              <a:buNone/>
            </a:pPr>
            <a:r>
              <a:rPr lang="el-GR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Έκφυση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: Η μακρά κεφαλή από το ισχιακό κύρτωμα και η βραχεία από το έξω χείλος της τραχείας γραμμής. </a:t>
            </a:r>
            <a:endParaRPr lang="el-G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60000"/>
              </a:lnSpc>
              <a:spcBef>
                <a:spcPts val="0"/>
              </a:spcBef>
              <a:buNone/>
            </a:pPr>
            <a:r>
              <a:rPr lang="el-G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Κατάφυση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: Κεφαλή της περόνης. </a:t>
            </a:r>
            <a:endParaRPr lang="el-G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60000"/>
              </a:lnSpc>
              <a:spcBef>
                <a:spcPts val="0"/>
              </a:spcBef>
              <a:buNone/>
            </a:pPr>
            <a:r>
              <a:rPr lang="el-G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Ενέργεια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: Ως </a:t>
            </a:r>
            <a:r>
              <a:rPr lang="el-GR" sz="1400" dirty="0" err="1">
                <a:latin typeface="Arial" panose="020B0604020202020204" pitchFamily="34" charset="0"/>
                <a:cs typeface="Arial" panose="020B0604020202020204" pitchFamily="34" charset="0"/>
              </a:rPr>
              <a:t>διαρθρικός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 μυς βοηθάει στην έκταση του ισχίου (πόδι στήριξης) αλλά κάμπτει και στρέφει την κνήμη προς τα έξω (κινούμενο πόδι) έχοντας το γόνατο λυγισμένο</a:t>
            </a:r>
            <a:r>
              <a:rPr lang="el-G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7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q"/>
            </a:pPr>
            <a:r>
              <a:rPr lang="el-GR" sz="14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Ημιτενοντώδης</a:t>
            </a:r>
            <a:r>
              <a:rPr lang="el-GR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μυς</a:t>
            </a:r>
            <a:r>
              <a:rPr lang="en-US" sz="1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4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semitedinosus</a:t>
            </a:r>
            <a:r>
              <a:rPr lang="en-US" sz="1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  <a:r>
              <a:rPr lang="el-GR" sz="1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l-GR" sz="1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el-GR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Έκφυση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l-GR" sz="1400" dirty="0" err="1">
                <a:latin typeface="Arial" panose="020B0604020202020204" pitchFamily="34" charset="0"/>
                <a:cs typeface="Arial" panose="020B0604020202020204" pitchFamily="34" charset="0"/>
              </a:rPr>
              <a:t>Iσχιακό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 κύρτωμα </a:t>
            </a:r>
            <a:endParaRPr lang="el-G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el-G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Κατάφυση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: Πλάγια από το κνημιαίο κύρτωμα στον </a:t>
            </a:r>
            <a:r>
              <a:rPr lang="el-GR" sz="1400" dirty="0" err="1">
                <a:latin typeface="Arial" panose="020B0604020202020204" pitchFamily="34" charset="0"/>
                <a:cs typeface="Arial" panose="020B0604020202020204" pitchFamily="34" charset="0"/>
              </a:rPr>
              <a:t>χήνειο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400" dirty="0" err="1">
                <a:latin typeface="Arial" panose="020B0604020202020204" pitchFamily="34" charset="0"/>
                <a:cs typeface="Arial" panose="020B0604020202020204" pitchFamily="34" charset="0"/>
              </a:rPr>
              <a:t>πόδα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Ενέργεια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: Ως </a:t>
            </a:r>
            <a:r>
              <a:rPr lang="el-GR" sz="1400" dirty="0" err="1">
                <a:latin typeface="Arial" panose="020B0604020202020204" pitchFamily="34" charset="0"/>
                <a:cs typeface="Arial" panose="020B0604020202020204" pitchFamily="34" charset="0"/>
              </a:rPr>
              <a:t>διαρθρικός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 μυς βοηθάει στην έκταση του </a:t>
            </a:r>
            <a:r>
              <a:rPr lang="el-G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ισχίου </a:t>
            </a: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el-G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(πόδι 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στήριξης) αλλά κάμπτει το γόνατο (κινούμενο πόδι) και στρέφει τη </a:t>
            </a:r>
            <a:endParaRPr lang="el-G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el-G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λυγισμένη 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κνήμη προς τα έσω. </a:t>
            </a:r>
            <a:endParaRPr lang="el-G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7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q"/>
            </a:pPr>
            <a:r>
              <a:rPr lang="el-GR" sz="14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Ημιυμενώδης</a:t>
            </a:r>
            <a:r>
              <a:rPr lang="el-GR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μυς</a:t>
            </a:r>
            <a:r>
              <a:rPr lang="en-US" sz="1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(semimembranosus):</a:t>
            </a:r>
            <a:r>
              <a:rPr lang="el-GR" sz="1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l-GR" sz="1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60000"/>
              </a:lnSpc>
              <a:spcBef>
                <a:spcPts val="0"/>
              </a:spcBef>
              <a:buNone/>
            </a:pPr>
            <a:r>
              <a:rPr lang="el-GR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Έκφυση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l-GR" sz="1400" dirty="0" err="1">
                <a:latin typeface="Arial" panose="020B0604020202020204" pitchFamily="34" charset="0"/>
                <a:cs typeface="Arial" panose="020B0604020202020204" pitchFamily="34" charset="0"/>
              </a:rPr>
              <a:t>Iσχιακό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 κύρτωμα </a:t>
            </a:r>
          </a:p>
          <a:p>
            <a:pPr marL="0" indent="0" algn="just">
              <a:lnSpc>
                <a:spcPct val="160000"/>
              </a:lnSpc>
              <a:spcBef>
                <a:spcPts val="0"/>
              </a:spcBef>
              <a:buNone/>
            </a:pPr>
            <a:r>
              <a:rPr 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Κατάφυση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l-GR" sz="1400" dirty="0" err="1">
                <a:latin typeface="Arial" panose="020B0604020202020204" pitchFamily="34" charset="0"/>
                <a:cs typeface="Arial" panose="020B0604020202020204" pitchFamily="34" charset="0"/>
              </a:rPr>
              <a:t>Υπογλήνιο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 χείλος του έσω κνημιαίου κονδύλου. </a:t>
            </a:r>
          </a:p>
          <a:p>
            <a:pPr marL="0" indent="0" algn="just">
              <a:lnSpc>
                <a:spcPct val="160000"/>
              </a:lnSpc>
              <a:spcBef>
                <a:spcPts val="0"/>
              </a:spcBef>
              <a:buNone/>
            </a:pPr>
            <a:r>
              <a:rPr 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Ενέργεια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: Βρίσκεται κάτω από τον </a:t>
            </a:r>
            <a:r>
              <a:rPr lang="el-GR" sz="1400" dirty="0" err="1">
                <a:latin typeface="Arial" panose="020B0604020202020204" pitchFamily="34" charset="0"/>
                <a:cs typeface="Arial" panose="020B0604020202020204" pitchFamily="34" charset="0"/>
              </a:rPr>
              <a:t>ημιτενοντώδη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 και έχει τις ίδιες με αυτόν λειτουργίες, μόνο που είναι λίγο ισχυρότερος.</a:t>
            </a:r>
          </a:p>
          <a:p>
            <a:pPr marL="0" indent="0" algn="just">
              <a:lnSpc>
                <a:spcPct val="160000"/>
              </a:lnSpc>
              <a:spcBef>
                <a:spcPts val="0"/>
              </a:spcBef>
              <a:buNone/>
            </a:pPr>
            <a:endParaRPr lang="el-G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 rotWithShape="1">
          <a:blip r:embed="rId2"/>
          <a:srcRect l="2680" t="10901"/>
          <a:stretch/>
        </p:blipFill>
        <p:spPr>
          <a:xfrm>
            <a:off x="6008405" y="2852871"/>
            <a:ext cx="5927221" cy="3090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120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/>
          <p:cNvPicPr>
            <a:picLocks noChangeAspect="1"/>
          </p:cNvPicPr>
          <p:nvPr/>
        </p:nvPicPr>
        <p:blipFill rotWithShape="1">
          <a:blip r:embed="rId2"/>
          <a:srcRect l="1050" t="3505" r="2542" b="1168"/>
          <a:stretch/>
        </p:blipFill>
        <p:spPr>
          <a:xfrm>
            <a:off x="1742762" y="284859"/>
            <a:ext cx="5050565" cy="58111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Ορθογώνιο 5"/>
          <p:cNvSpPr/>
          <p:nvPr/>
        </p:nvSpPr>
        <p:spPr>
          <a:xfrm>
            <a:off x="3969224" y="6096000"/>
            <a:ext cx="192982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https://kalliakmanisalkis.gr/</a:t>
            </a:r>
            <a:endParaRPr lang="el-GR" sz="1200" dirty="0"/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5986" y="367469"/>
            <a:ext cx="5363698" cy="56517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Ορθογώνιο 8"/>
          <p:cNvSpPr/>
          <p:nvPr/>
        </p:nvSpPr>
        <p:spPr>
          <a:xfrm>
            <a:off x="8423524" y="6019242"/>
            <a:ext cx="183434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http://www.piskopakis.gr/</a:t>
            </a:r>
            <a:endParaRPr lang="el-GR" sz="1200" dirty="0"/>
          </a:p>
        </p:txBody>
      </p:sp>
    </p:spTree>
    <p:extLst>
      <p:ext uri="{BB962C8B-B14F-4D97-AF65-F5344CB8AC3E}">
        <p14:creationId xmlns:p14="http://schemas.microsoft.com/office/powerpoint/2010/main" val="3303696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Πρότυπο σχεδίασης καπετάνιος στα σύννεφ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3665572_TF03460508" id="{46E6353A-13D4-4437-8537-DE9132E197EE}" vid="{0D2EE426-711F-461A-A7D8-180C3064EE9D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024FD56-CE1B-42FC-9E83-BFBF160724C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EDD01B8-816B-49B7-8C81-03AB51D87C54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40262f94-9f35-4ac3-9a90-690165a166b7"/>
    <ds:schemaRef ds:uri="a4f35948-e619-41b3-aa29-22878b09cfd2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253D857-4181-4777-8893-6E45A690F9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Διαφάνειες με σχέδιο πλοήγησης στα σύννεφα</Template>
  <TotalTime>128</TotalTime>
  <Words>1155</Words>
  <Application>Microsoft Office PowerPoint</Application>
  <PresentationFormat>Ευρεία οθόνη</PresentationFormat>
  <Paragraphs>120</Paragraphs>
  <Slides>15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15</vt:i4>
      </vt:variant>
    </vt:vector>
  </HeadingPairs>
  <TitlesOfParts>
    <vt:vector size="21" baseType="lpstr">
      <vt:lpstr>Arial</vt:lpstr>
      <vt:lpstr>Calibri</vt:lpstr>
      <vt:lpstr>Cambria</vt:lpstr>
      <vt:lpstr>Comic Sans MS</vt:lpstr>
      <vt:lpstr>Wingdings</vt:lpstr>
      <vt:lpstr>Πρότυπο σχεδίασης καπετάνιος στα σύννεφα</vt:lpstr>
      <vt:lpstr>Δ. Ι. Ε. Κ. ΣΙΝΔΟΥ Ειδικότητα : Βοηθός Φυσικοθεραπείας</vt:lpstr>
      <vt:lpstr>Άρθρωση του γόνατος</vt:lpstr>
      <vt:lpstr>Τα οστά της άρθρωσης του γόνατος</vt:lpstr>
      <vt:lpstr>Οι επι μέρους αρθρώσεις του γόνατος</vt:lpstr>
      <vt:lpstr>Σύνδεσμοι</vt:lpstr>
      <vt:lpstr>Οι μηνίσκοι της αρθρώσεως του γόνατος</vt:lpstr>
      <vt:lpstr>Σταθερότητα του γόνατος</vt:lpstr>
      <vt:lpstr>Μυϊκή ανάλυση των κινήσεων του γόνατος</vt:lpstr>
      <vt:lpstr>Παρουσίαση του PowerPoint</vt:lpstr>
      <vt:lpstr>Παρουσίαση του PowerPoint</vt:lpstr>
      <vt:lpstr>Παρουσίαση του PowerPoint</vt:lpstr>
      <vt:lpstr>Επιγονατιδο-μηριαία άρθρωση</vt:lpstr>
      <vt:lpstr>Παρουσίαση του PowerPoint</vt:lpstr>
      <vt:lpstr>Πηγές μαθήματος</vt:lpstr>
      <vt:lpstr>Σας ευχαριστώ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Δ. Ι. Ε. Κ. ΣΙΝΔΟΥ Ειδικότητα : Βοηθός Φυσικοθεραπείας</dc:title>
  <dc:creator>ΕΛΕΝΗ ΜΑΛΤΕΖΟΥ</dc:creator>
  <cp:lastModifiedBy>Λογαριασμός Microsoft</cp:lastModifiedBy>
  <cp:revision>20</cp:revision>
  <dcterms:created xsi:type="dcterms:W3CDTF">2022-04-10T08:35:21Z</dcterms:created>
  <dcterms:modified xsi:type="dcterms:W3CDTF">2023-05-14T06:37:03Z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74062900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