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16"/>
  </p:notesMasterIdLst>
  <p:sldIdLst>
    <p:sldId id="257" r:id="rId2"/>
    <p:sldId id="258" r:id="rId3"/>
    <p:sldId id="264" r:id="rId4"/>
    <p:sldId id="259" r:id="rId5"/>
    <p:sldId id="265" r:id="rId6"/>
    <p:sldId id="263" r:id="rId7"/>
    <p:sldId id="260" r:id="rId8"/>
    <p:sldId id="261" r:id="rId9"/>
    <p:sldId id="268" r:id="rId10"/>
    <p:sldId id="269" r:id="rId11"/>
    <p:sldId id="270" r:id="rId12"/>
    <p:sldId id="262" r:id="rId13"/>
    <p:sldId id="271" r:id="rId14"/>
    <p:sldId id="273"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66"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7A8BDD-B45E-47E2-BBCC-4AD7EFE49869}" type="datetimeFigureOut">
              <a:rPr lang="el-GR" smtClean="0"/>
              <a:t>18/2/2023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1224E2-4558-40E1-836C-659768CD798D}" type="slidenum">
              <a:rPr lang="el-GR" smtClean="0"/>
              <a:t>‹#›</a:t>
            </a:fld>
            <a:endParaRPr lang="el-GR"/>
          </a:p>
        </p:txBody>
      </p:sp>
    </p:spTree>
    <p:extLst>
      <p:ext uri="{BB962C8B-B14F-4D97-AF65-F5344CB8AC3E}">
        <p14:creationId xmlns:p14="http://schemas.microsoft.com/office/powerpoint/2010/main" val="27731741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56694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smtClean="0"/>
              <a:t>Στυλ κύριου τίτλου</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n-US" dirty="0"/>
          </a:p>
        </p:txBody>
      </p:sp>
      <p:sp>
        <p:nvSpPr>
          <p:cNvPr id="4" name="Date Placeholder 3"/>
          <p:cNvSpPr>
            <a:spLocks noGrp="1"/>
          </p:cNvSpPr>
          <p:nvPr>
            <p:ph type="dt" sz="half" idx="10"/>
          </p:nvPr>
        </p:nvSpPr>
        <p:spPr>
          <a:xfrm>
            <a:off x="7983232" y="5037663"/>
            <a:ext cx="897467" cy="279400"/>
          </a:xfrm>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a:xfrm>
            <a:off x="2692397" y="5037663"/>
            <a:ext cx="5214635" cy="279400"/>
          </a:xfrm>
        </p:spPr>
        <p:txBody>
          <a:bodyPr/>
          <a:lstStyle/>
          <a:p>
            <a:endParaRPr lang="el-GR"/>
          </a:p>
        </p:txBody>
      </p:sp>
      <p:sp>
        <p:nvSpPr>
          <p:cNvPr id="6" name="Slide Number Placeholder 5"/>
          <p:cNvSpPr>
            <a:spLocks noGrp="1"/>
          </p:cNvSpPr>
          <p:nvPr>
            <p:ph type="sldNum" sz="quarter" idx="12"/>
          </p:nvPr>
        </p:nvSpPr>
        <p:spPr>
          <a:xfrm>
            <a:off x="8956900" y="5037663"/>
            <a:ext cx="551167" cy="279400"/>
          </a:xfrm>
        </p:spPr>
        <p:txBody>
          <a:bodyPr/>
          <a:lstStyle/>
          <a:p>
            <a:fld id="{8887133A-A288-4529-AD95-52AA1500EAB0}" type="slidenum">
              <a:rPr lang="el-GR" smtClean="0"/>
              <a:t>‹#›</a:t>
            </a:fld>
            <a:endParaRPr lang="el-G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0094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smtClean="0"/>
              <a:t>Στυλ κύριου τίτλου</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04B6EA-7D67-496B-9B9C-A8127327B501}"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320820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59834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smtClean="0"/>
              <a:t>Στυλ υποδείγματος κειμένου</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9401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26817418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smtClean="0"/>
              <a:t>Στυλ κύριου τίτλου</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0778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smtClean="0"/>
              <a:t>Στυλ κύριου τίτλου</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5034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smtClean="0"/>
              <a:t>Στυλ κύριου τίτλου</a:t>
            </a:r>
            <a:endParaRPr lang="en-US" dirty="0"/>
          </a:p>
        </p:txBody>
      </p:sp>
      <p:sp>
        <p:nvSpPr>
          <p:cNvPr id="3" name="Vertical Text Placeholder 2"/>
          <p:cNvSpPr>
            <a:spLocks noGrp="1"/>
          </p:cNvSpPr>
          <p:nvPr>
            <p:ph type="body" orient="vert" idx="1"/>
          </p:nvPr>
        </p:nvSpPr>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521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smtClean="0"/>
              <a:t>Στυλ κύριου τίτλου</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0212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408911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smtClean="0"/>
              <a:t>Στυλ κύριου τίτλου</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fld id="{F004B6EA-7D67-496B-9B9C-A8127327B501}" type="datetimeFigureOut">
              <a:rPr lang="el-GR" smtClean="0"/>
              <a:t>18/2/2023</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8887133A-A288-4529-AD95-52AA1500EAB0}" type="slidenum">
              <a:rPr lang="el-GR" smtClean="0"/>
              <a:t>‹#›</a:t>
            </a:fld>
            <a:endParaRPr lang="el-G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59469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smtClean="0"/>
              <a:t>Στυλ κύριου τίτλου</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Date Placeholder 4"/>
          <p:cNvSpPr>
            <a:spLocks noGrp="1"/>
          </p:cNvSpPr>
          <p:nvPr>
            <p:ph type="dt" sz="half" idx="10"/>
          </p:nvPr>
        </p:nvSpPr>
        <p:spPr/>
        <p:txBody>
          <a:bodyPr/>
          <a:lstStyle/>
          <a:p>
            <a:fld id="{F004B6EA-7D67-496B-9B9C-A8127327B501}"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742790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7" name="Date Placeholder 6"/>
          <p:cNvSpPr>
            <a:spLocks noGrp="1"/>
          </p:cNvSpPr>
          <p:nvPr>
            <p:ph type="dt" sz="half" idx="10"/>
          </p:nvPr>
        </p:nvSpPr>
        <p:spPr/>
        <p:txBody>
          <a:bodyPr/>
          <a:lstStyle/>
          <a:p>
            <a:fld id="{F004B6EA-7D67-496B-9B9C-A8127327B501}" type="datetimeFigureOut">
              <a:rPr lang="el-GR" smtClean="0"/>
              <a:t>18/2/2023</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8887133A-A288-4529-AD95-52AA1500EAB0}" type="slidenum">
              <a:rPr lang="el-GR" smtClean="0"/>
              <a:t>‹#›</a:t>
            </a:fld>
            <a:endParaRPr lang="el-G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48814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n-US" dirty="0"/>
          </a:p>
        </p:txBody>
      </p:sp>
      <p:sp>
        <p:nvSpPr>
          <p:cNvPr id="3" name="Date Placeholder 2"/>
          <p:cNvSpPr>
            <a:spLocks noGrp="1"/>
          </p:cNvSpPr>
          <p:nvPr>
            <p:ph type="dt" sz="half" idx="10"/>
          </p:nvPr>
        </p:nvSpPr>
        <p:spPr/>
        <p:txBody>
          <a:bodyPr/>
          <a:lstStyle/>
          <a:p>
            <a:fld id="{F004B6EA-7D67-496B-9B9C-A8127327B501}" type="datetimeFigureOut">
              <a:rPr lang="el-GR" smtClean="0"/>
              <a:t>18/2/2023</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8887133A-A288-4529-AD95-52AA1500EAB0}" type="slidenum">
              <a:rPr lang="el-GR" smtClean="0"/>
              <a:t>‹#›</a:t>
            </a:fld>
            <a:endParaRPr lang="el-G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448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4B6EA-7D67-496B-9B9C-A8127327B501}" type="datetimeFigureOut">
              <a:rPr lang="el-GR" smtClean="0"/>
              <a:t>18/2/2023</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2896116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smtClean="0"/>
              <a:t>Στυλ κύριου τίτλου</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04B6EA-7D67-496B-9B9C-A8127327B501}"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87133A-A288-4529-AD95-52AA1500EAB0}" type="slidenum">
              <a:rPr lang="el-GR" smtClean="0"/>
              <a:t>‹#›</a:t>
            </a:fld>
            <a:endParaRPr lang="el-G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403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smtClean="0"/>
              <a:t>Στυλ κύριου τίτλου</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smtClean="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fld id="{F004B6EA-7D67-496B-9B9C-A8127327B501}" type="datetimeFigureOut">
              <a:rPr lang="el-GR" smtClean="0"/>
              <a:t>18/2/2023</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8887133A-A288-4529-AD95-52AA1500EAB0}" type="slidenum">
              <a:rPr lang="el-GR" smtClean="0"/>
              <a:t>‹#›</a:t>
            </a:fld>
            <a:endParaRPr lang="el-GR"/>
          </a:p>
        </p:txBody>
      </p:sp>
    </p:spTree>
    <p:extLst>
      <p:ext uri="{BB962C8B-B14F-4D97-AF65-F5344CB8AC3E}">
        <p14:creationId xmlns:p14="http://schemas.microsoft.com/office/powerpoint/2010/main" val="27691148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smtClean="0"/>
              <a:t>Στυλ κύριου τίτλου</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004B6EA-7D67-496B-9B9C-A8127327B501}" type="datetimeFigureOut">
              <a:rPr lang="el-GR" smtClean="0"/>
              <a:t>18/2/2023</a:t>
            </a:fld>
            <a:endParaRPr lang="el-G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l-G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887133A-A288-4529-AD95-52AA1500EAB0}" type="slidenum">
              <a:rPr lang="el-GR" smtClean="0"/>
              <a:t>‹#›</a:t>
            </a:fld>
            <a:endParaRPr lang="el-GR"/>
          </a:p>
        </p:txBody>
      </p:sp>
    </p:spTree>
    <p:extLst>
      <p:ext uri="{BB962C8B-B14F-4D97-AF65-F5344CB8AC3E}">
        <p14:creationId xmlns:p14="http://schemas.microsoft.com/office/powerpoint/2010/main" val="3235043822"/>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1"/>
          <p:cNvSpPr>
            <a:spLocks noGrp="1"/>
          </p:cNvSpPr>
          <p:nvPr>
            <p:ph type="ctrTitle"/>
          </p:nvPr>
        </p:nvSpPr>
        <p:spPr>
          <a:xfrm>
            <a:off x="1321377" y="0"/>
            <a:ext cx="9036496" cy="1470025"/>
          </a:xfrm>
        </p:spPr>
        <p:txBody>
          <a:bodyPr>
            <a:noAutofit/>
          </a:bodyPr>
          <a:lstStyle/>
          <a:p>
            <a:pPr algn="ctr"/>
            <a:r>
              <a:rPr lang="el-GR" sz="3600" dirty="0">
                <a:solidFill>
                  <a:schemeClr val="tx2">
                    <a:lumMod val="10000"/>
                  </a:schemeClr>
                </a:solidFill>
                <a:latin typeface="Comic Sans MS" pitchFamily="66" charset="0"/>
              </a:rPr>
              <a:t>Δ. Ι. Ε. Κ. </a:t>
            </a:r>
            <a:r>
              <a:rPr lang="el-GR" sz="3600" dirty="0" smtClean="0">
                <a:solidFill>
                  <a:schemeClr val="tx2">
                    <a:lumMod val="10000"/>
                  </a:schemeClr>
                </a:solidFill>
                <a:latin typeface="Comic Sans MS" pitchFamily="66" charset="0"/>
              </a:rPr>
              <a:t>ΣΙΝΔΟΥ</a:t>
            </a:r>
            <a:r>
              <a:rPr lang="el-GR" sz="3600" dirty="0">
                <a:solidFill>
                  <a:schemeClr val="tx2">
                    <a:lumMod val="10000"/>
                  </a:schemeClr>
                </a:solidFill>
                <a:latin typeface="Comic Sans MS" pitchFamily="66" charset="0"/>
              </a:rPr>
              <a:t/>
            </a:r>
            <a:br>
              <a:rPr lang="el-GR" sz="3600" dirty="0">
                <a:solidFill>
                  <a:schemeClr val="tx2">
                    <a:lumMod val="10000"/>
                  </a:schemeClr>
                </a:solidFill>
                <a:latin typeface="Comic Sans MS" pitchFamily="66" charset="0"/>
              </a:rPr>
            </a:br>
            <a:r>
              <a:rPr lang="el-GR" sz="3600" dirty="0" smtClean="0">
                <a:solidFill>
                  <a:schemeClr val="tx2">
                    <a:lumMod val="10000"/>
                  </a:schemeClr>
                </a:solidFill>
                <a:latin typeface="Comic Sans MS" pitchFamily="66" charset="0"/>
              </a:rPr>
              <a:t>Ειδικότητα </a:t>
            </a:r>
            <a:r>
              <a:rPr lang="el-GR" sz="3600" dirty="0">
                <a:solidFill>
                  <a:schemeClr val="tx2">
                    <a:lumMod val="10000"/>
                  </a:schemeClr>
                </a:solidFill>
                <a:latin typeface="Comic Sans MS" pitchFamily="66" charset="0"/>
              </a:rPr>
              <a:t>: </a:t>
            </a:r>
            <a:r>
              <a:rPr lang="el-GR" sz="3600" dirty="0" smtClean="0">
                <a:solidFill>
                  <a:schemeClr val="tx2">
                    <a:lumMod val="10000"/>
                  </a:schemeClr>
                </a:solidFill>
                <a:latin typeface="Comic Sans MS" pitchFamily="66" charset="0"/>
              </a:rPr>
              <a:t>Βοηθός Φυσικοθεραπείας</a:t>
            </a:r>
            <a:endParaRPr lang="el-GR" sz="3600" dirty="0">
              <a:solidFill>
                <a:schemeClr val="tx2">
                  <a:lumMod val="10000"/>
                </a:schemeClr>
              </a:solidFill>
              <a:latin typeface="Comic Sans MS" pitchFamily="66" charset="0"/>
            </a:endParaRPr>
          </a:p>
        </p:txBody>
      </p:sp>
      <p:sp>
        <p:nvSpPr>
          <p:cNvPr id="5" name="Υπότιτλος 2"/>
          <p:cNvSpPr>
            <a:spLocks noGrp="1"/>
          </p:cNvSpPr>
          <p:nvPr>
            <p:ph type="subTitle" idx="1"/>
          </p:nvPr>
        </p:nvSpPr>
        <p:spPr>
          <a:xfrm>
            <a:off x="2435456" y="2170788"/>
            <a:ext cx="7252828" cy="4248472"/>
          </a:xfrm>
        </p:spPr>
        <p:txBody>
          <a:bodyPr>
            <a:normAutofit lnSpcReduction="10000"/>
          </a:bodyPr>
          <a:lstStyle/>
          <a:p>
            <a:pPr algn="ctr"/>
            <a:r>
              <a:rPr lang="el-GR" sz="2600" dirty="0">
                <a:ln w="0"/>
                <a:solidFill>
                  <a:schemeClr val="tx1"/>
                </a:solidFill>
                <a:effectLst>
                  <a:outerShdw blurRad="38100" dist="19050" dir="2700000" algn="tl" rotWithShape="0">
                    <a:schemeClr val="dk1">
                      <a:alpha val="40000"/>
                    </a:schemeClr>
                  </a:outerShdw>
                </a:effectLst>
                <a:latin typeface="Comic Sans MS" pitchFamily="66" charset="0"/>
              </a:rPr>
              <a:t>Μάθημα: </a:t>
            </a: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Κινησιολογία Ι, ΙΙ</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a:t>
            </a:r>
            <a:r>
              <a:rPr lang="el-GR" sz="2600" dirty="0" smtClean="0">
                <a:ln w="0"/>
                <a:effectLst>
                  <a:outerShdw blurRad="38100" dist="19050" dir="2700000" algn="tl" rotWithShape="0">
                    <a:schemeClr val="dk1">
                      <a:alpha val="40000"/>
                    </a:schemeClr>
                  </a:outerShdw>
                </a:effectLst>
                <a:latin typeface="Comic Sans MS" pitchFamily="66" charset="0"/>
              </a:rPr>
              <a:t>Μυϊκές συστολές</a:t>
            </a:r>
            <a:r>
              <a:rPr lang="el-GR" sz="2600" dirty="0" smtClean="0">
                <a:ln w="0"/>
                <a:solidFill>
                  <a:schemeClr val="tx1"/>
                </a:solidFill>
                <a:effectLst>
                  <a:outerShdw blurRad="38100" dist="19050" dir="2700000" algn="tl" rotWithShape="0">
                    <a:schemeClr val="dk1">
                      <a:alpha val="40000"/>
                    </a:schemeClr>
                  </a:outerShdw>
                </a:effectLst>
                <a:latin typeface="Comic Sans MS" pitchFamily="66" charset="0"/>
              </a:rPr>
              <a:t>’</a:t>
            </a:r>
            <a:endParaRPr lang="el-GR" sz="2600"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smtClean="0">
              <a:ln w="0"/>
              <a:solidFill>
                <a:schemeClr val="tx1"/>
              </a:solidFill>
              <a:effectLst>
                <a:outerShdw blurRad="38100" dist="19050" dir="2700000" algn="tl" rotWithShape="0">
                  <a:schemeClr val="dk1">
                    <a:alpha val="40000"/>
                  </a:schemeClr>
                </a:outerShdw>
              </a:effectLst>
              <a:latin typeface="Comic Sans MS" pitchFamily="66" charset="0"/>
            </a:endParaRPr>
          </a:p>
          <a:p>
            <a:pPr algn="l"/>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    </a:t>
            </a:r>
            <a:r>
              <a:rPr lang="el-GR" sz="2300" dirty="0" smtClean="0">
                <a:ln w="0"/>
                <a:solidFill>
                  <a:schemeClr val="tx1"/>
                </a:solidFill>
                <a:effectLst>
                  <a:outerShdw blurRad="38100" dist="19050" dir="2700000" algn="tl" rotWithShape="0">
                    <a:schemeClr val="dk1">
                      <a:alpha val="40000"/>
                    </a:schemeClr>
                  </a:outerShdw>
                </a:effectLst>
                <a:latin typeface="Comic Sans MS" pitchFamily="66" charset="0"/>
              </a:rPr>
              <a:t>Εκπαιδεύτρια</a:t>
            </a:r>
            <a:r>
              <a:rPr lang="el-GR" sz="2300" dirty="0">
                <a:ln w="0"/>
                <a:solidFill>
                  <a:schemeClr val="tx1"/>
                </a:solidFill>
                <a:effectLst>
                  <a:outerShdw blurRad="38100" dist="19050" dir="2700000" algn="tl" rotWithShape="0">
                    <a:schemeClr val="dk1">
                      <a:alpha val="40000"/>
                    </a:schemeClr>
                  </a:outerShdw>
                </a:effectLst>
                <a:latin typeface="Comic Sans MS" pitchFamily="66" charset="0"/>
              </a:rPr>
              <a:t>: Μαλτέζου Ελένη </a:t>
            </a:r>
            <a:r>
              <a:rPr lang="en-US" sz="2300" dirty="0">
                <a:ln w="0"/>
                <a:solidFill>
                  <a:schemeClr val="tx1"/>
                </a:solidFill>
                <a:effectLst>
                  <a:outerShdw blurRad="38100" dist="19050" dir="2700000" algn="tl" rotWithShape="0">
                    <a:schemeClr val="dk1">
                      <a:alpha val="40000"/>
                    </a:schemeClr>
                  </a:outerShdw>
                </a:effectLst>
                <a:latin typeface="Comic Sans MS" pitchFamily="66" charset="0"/>
              </a:rPr>
              <a:t>MSc., Cert. </a:t>
            </a:r>
            <a:r>
              <a:rPr lang="en-US" sz="2300" dirty="0" err="1">
                <a:ln w="0"/>
                <a:solidFill>
                  <a:schemeClr val="tx1"/>
                </a:solidFill>
                <a:effectLst>
                  <a:outerShdw blurRad="38100" dist="19050" dir="2700000" algn="tl" rotWithShape="0">
                    <a:schemeClr val="dk1">
                      <a:alpha val="40000"/>
                    </a:schemeClr>
                  </a:outerShdw>
                </a:effectLst>
                <a:latin typeface="Comic Sans MS" pitchFamily="66" charset="0"/>
              </a:rPr>
              <a:t>Mdt</a:t>
            </a:r>
            <a:r>
              <a:rPr lang="en-US" sz="2300" dirty="0">
                <a:ln w="0"/>
                <a:solidFill>
                  <a:schemeClr val="tx1"/>
                </a:solidFill>
                <a:effectLst>
                  <a:outerShdw blurRad="38100" dist="19050" dir="2700000" algn="tl" rotWithShape="0">
                    <a:schemeClr val="dk1">
                      <a:alpha val="40000"/>
                    </a:schemeClr>
                  </a:outerShdw>
                </a:effectLst>
                <a:latin typeface="Comic Sans MS" pitchFamily="66" charset="0"/>
              </a:rPr>
              <a:t> </a:t>
            </a:r>
            <a:endParaRPr lang="el-GR" sz="2300" dirty="0">
              <a:ln w="0"/>
              <a:solidFill>
                <a:schemeClr val="tx1"/>
              </a:solidFill>
              <a:effectLst>
                <a:outerShdw blurRad="38100" dist="19050" dir="2700000" algn="tl" rotWithShape="0">
                  <a:schemeClr val="dk1">
                    <a:alpha val="40000"/>
                  </a:schemeClr>
                </a:outerShdw>
              </a:effectLst>
              <a:latin typeface="Comic Sans MS" pitchFamily="66" charset="0"/>
            </a:endParaRPr>
          </a:p>
          <a:p>
            <a:pPr algn="l"/>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a:p>
            <a:pPr algn="ctr"/>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Β </a:t>
            </a:r>
            <a:r>
              <a:rPr lang="el-GR" dirty="0">
                <a:ln w="0"/>
                <a:solidFill>
                  <a:schemeClr val="tx1"/>
                </a:solidFill>
                <a:effectLst>
                  <a:outerShdw blurRad="38100" dist="19050" dir="2700000" algn="tl" rotWithShape="0">
                    <a:schemeClr val="dk1">
                      <a:alpha val="40000"/>
                    </a:schemeClr>
                  </a:outerShdw>
                </a:effectLst>
                <a:latin typeface="Comic Sans MS" pitchFamily="66" charset="0"/>
              </a:rPr>
              <a:t>ΕΞΑΜΗΝΟ </a:t>
            </a:r>
            <a:r>
              <a:rPr lang="el-GR" dirty="0" smtClean="0">
                <a:ln w="0"/>
                <a:solidFill>
                  <a:schemeClr val="tx1"/>
                </a:solidFill>
                <a:effectLst>
                  <a:outerShdw blurRad="38100" dist="19050" dir="2700000" algn="tl" rotWithShape="0">
                    <a:schemeClr val="dk1">
                      <a:alpha val="40000"/>
                    </a:schemeClr>
                  </a:outerShdw>
                </a:effectLst>
                <a:latin typeface="Comic Sans MS" pitchFamily="66" charset="0"/>
              </a:rPr>
              <a:t>2022-2023</a:t>
            </a:r>
            <a:endParaRPr lang="el-GR" dirty="0">
              <a:ln w="0"/>
              <a:solidFill>
                <a:schemeClr val="tx1"/>
              </a:solidFill>
              <a:effectLst>
                <a:outerShdw blurRad="38100" dist="19050" dir="2700000" algn="tl" rotWithShape="0">
                  <a:schemeClr val="dk1">
                    <a:alpha val="40000"/>
                  </a:schemeClr>
                </a:outerShdw>
              </a:effectLst>
              <a:latin typeface="Comic Sans MS" pitchFamily="66" charset="0"/>
            </a:endParaRPr>
          </a:p>
        </p:txBody>
      </p:sp>
    </p:spTree>
    <p:extLst>
      <p:ext uri="{BB962C8B-B14F-4D97-AF65-F5344CB8AC3E}">
        <p14:creationId xmlns:p14="http://schemas.microsoft.com/office/powerpoint/2010/main" val="19385760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167215" y="967493"/>
            <a:ext cx="9601196" cy="4630002"/>
          </a:xfrm>
        </p:spPr>
        <p:txBody>
          <a:bodyPr>
            <a:normAutofit/>
          </a:bodyPr>
          <a:lstStyle/>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Ισοτονική </a:t>
            </a:r>
            <a:r>
              <a:rPr lang="el-GR" sz="1400" dirty="0">
                <a:latin typeface="Arial" panose="020B0604020202020204" pitchFamily="34" charset="0"/>
                <a:cs typeface="Arial" panose="020B0604020202020204" pitchFamily="34" charset="0"/>
              </a:rPr>
              <a:t>συστολή</a:t>
            </a: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(ίσης τάσης</a:t>
            </a: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χαρακτηρίζεται</a:t>
            </a:r>
            <a:r>
              <a:rPr lang="el-GR" sz="1400" dirty="0" smtClean="0">
                <a:latin typeface="Arial" panose="020B0604020202020204" pitchFamily="34" charset="0"/>
                <a:cs typeface="Arial" panose="020B0604020202020204" pitchFamily="34" charset="0"/>
              </a:rPr>
              <a:t> η συστολή όπου </a:t>
            </a:r>
            <a:r>
              <a:rPr lang="el-GR" sz="1400" dirty="0">
                <a:latin typeface="Arial" panose="020B0604020202020204" pitchFamily="34" charset="0"/>
                <a:cs typeface="Arial" panose="020B0604020202020204" pitchFamily="34" charset="0"/>
              </a:rPr>
              <a:t>η τάση του μυ παραμένει συνεχής, καθώς ο μυς επιμηκύνεται ή βραχύνεται. Όταν ο μυς βραχύνεται (μειώνεται το μήκος του), η συστολή ονομάζεται </a:t>
            </a:r>
            <a:r>
              <a:rPr lang="el-GR" sz="1400" b="1" dirty="0" err="1">
                <a:latin typeface="Arial" panose="020B0604020202020204" pitchFamily="34" charset="0"/>
                <a:cs typeface="Arial" panose="020B0604020202020204" pitchFamily="34" charset="0"/>
              </a:rPr>
              <a:t>μειομετρική</a:t>
            </a:r>
            <a:r>
              <a:rPr lang="el-GR" sz="1400" dirty="0">
                <a:latin typeface="Arial" panose="020B0604020202020204" pitchFamily="34" charset="0"/>
                <a:cs typeface="Arial" panose="020B0604020202020204" pitchFamily="34" charset="0"/>
              </a:rPr>
              <a:t>. Στην αντίθετη περίπτωση, στην οποία ο μυς επιμηκύνεται (αυξάνεται το μήκος του), η συστολή ονομάζεται </a:t>
            </a:r>
            <a:r>
              <a:rPr lang="el-GR" sz="1400" b="1" dirty="0" err="1">
                <a:latin typeface="Arial" panose="020B0604020202020204" pitchFamily="34" charset="0"/>
                <a:cs typeface="Arial" panose="020B0604020202020204" pitchFamily="34" charset="0"/>
              </a:rPr>
              <a:t>πλειομετρική</a:t>
            </a:r>
            <a:r>
              <a:rPr lang="el-GR" sz="1400" dirty="0" smtClean="0">
                <a:latin typeface="Arial" panose="020B0604020202020204" pitchFamily="34" charset="0"/>
                <a:cs typeface="Arial" panose="020B0604020202020204" pitchFamily="34" charset="0"/>
              </a:rPr>
              <a:t>.</a:t>
            </a:r>
          </a:p>
          <a:p>
            <a:pPr algn="just">
              <a:lnSpc>
                <a:spcPct val="150000"/>
              </a:lnSpc>
              <a:spcBef>
                <a:spcPts val="0"/>
              </a:spcBef>
              <a:spcAft>
                <a:spcPts val="0"/>
              </a:spcAft>
            </a:pPr>
            <a:endParaRPr lang="el-GR" sz="1400" dirty="0">
              <a:latin typeface="Arial" panose="020B0604020202020204" pitchFamily="34" charset="0"/>
              <a:cs typeface="Arial" panose="020B0604020202020204" pitchFamily="34" charset="0"/>
            </a:endParaRPr>
          </a:p>
          <a:p>
            <a:pPr algn="just">
              <a:lnSpc>
                <a:spcPct val="150000"/>
              </a:lnSpc>
              <a:spcBef>
                <a:spcPts val="0"/>
              </a:spcBef>
              <a:spcAft>
                <a:spcPts val="0"/>
              </a:spcAft>
            </a:pPr>
            <a:endParaRPr lang="el-GR" sz="1400" dirty="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b="1" u="sng" dirty="0">
                <a:latin typeface="Arial" panose="020B0604020202020204" pitchFamily="34" charset="0"/>
                <a:cs typeface="Arial" panose="020B0604020202020204" pitchFamily="34" charset="0"/>
              </a:rPr>
              <a:t>ΜΕΙΟΜΕΤΡΙΚΗ </a:t>
            </a:r>
            <a:r>
              <a:rPr lang="el-GR" sz="1400" b="1" u="sng" dirty="0" smtClean="0">
                <a:latin typeface="Arial" panose="020B0604020202020204" pitchFamily="34" charset="0"/>
                <a:cs typeface="Arial" panose="020B0604020202020204" pitchFamily="34" charset="0"/>
              </a:rPr>
              <a:t>( ΣΥΓΚΕΝΤΡΗ) ΣΥΣΤΟΛΗ</a:t>
            </a:r>
            <a:r>
              <a:rPr lang="el-GR" sz="1400" dirty="0">
                <a:latin typeface="Arial" panose="020B0604020202020204" pitchFamily="34" charset="0"/>
                <a:cs typeface="Arial" panose="020B0604020202020204" pitchFamily="34" charset="0"/>
              </a:rPr>
              <a:t>: Κατά την συστολή αυτή οι προσφύσεις του μυ πλησιάζουν μεταξύ τους (ο μυς βραχύνεται). Επίσης, στην </a:t>
            </a:r>
            <a:r>
              <a:rPr lang="el-GR" sz="1400" dirty="0" err="1">
                <a:latin typeface="Arial" panose="020B0604020202020204" pitchFamily="34" charset="0"/>
                <a:cs typeface="Arial" panose="020B0604020202020204" pitchFamily="34" charset="0"/>
              </a:rPr>
              <a:t>μειομετρική</a:t>
            </a:r>
            <a:r>
              <a:rPr lang="el-GR" sz="1400" dirty="0">
                <a:latin typeface="Arial" panose="020B0604020202020204" pitchFamily="34" charset="0"/>
                <a:cs typeface="Arial" panose="020B0604020202020204" pitchFamily="34" charset="0"/>
              </a:rPr>
              <a:t> συστολή η δύναμη που παράγει ο μυς κατά την σύσπαση του μέσω των μυϊκών ινών μπορεί να υπερνικήσει την εξωτερική αντίσταση (δύναμη&gt;αντίσταση).</a:t>
            </a:r>
          </a:p>
          <a:p>
            <a:pPr algn="just">
              <a:lnSpc>
                <a:spcPct val="150000"/>
              </a:lnSpc>
              <a:spcBef>
                <a:spcPts val="0"/>
              </a:spcBef>
              <a:spcAft>
                <a:spcPts val="0"/>
              </a:spcAft>
            </a:pPr>
            <a:r>
              <a:rPr lang="el-GR" sz="1400" b="1" u="sng" dirty="0">
                <a:latin typeface="Arial" panose="020B0604020202020204" pitchFamily="34" charset="0"/>
                <a:cs typeface="Arial" panose="020B0604020202020204" pitchFamily="34" charset="0"/>
              </a:rPr>
              <a:t>ΠΛΕΙΟΜΕΤΡΙΚΗ </a:t>
            </a:r>
            <a:r>
              <a:rPr lang="el-GR" sz="1400" b="1" u="sng" dirty="0" smtClean="0">
                <a:latin typeface="Arial" panose="020B0604020202020204" pitchFamily="34" charset="0"/>
                <a:cs typeface="Arial" panose="020B0604020202020204" pitchFamily="34" charset="0"/>
              </a:rPr>
              <a:t> ( ΕΚΚΕΝΤΡΗ) ΣΥΣΤΟΛΗ</a:t>
            </a:r>
            <a:r>
              <a:rPr lang="el-GR" sz="1400" dirty="0">
                <a:latin typeface="Arial" panose="020B0604020202020204" pitchFamily="34" charset="0"/>
                <a:cs typeface="Arial" panose="020B0604020202020204" pitchFamily="34" charset="0"/>
              </a:rPr>
              <a:t>: Κατά την συστολή αυτή οι προσφύσεις του μυός που ενεργεί απομακρύνονται από το κέντρο (ο μυς επιμηκύνεται). Επιπλέον κατά την </a:t>
            </a:r>
            <a:r>
              <a:rPr lang="el-GR" sz="1400" dirty="0" err="1">
                <a:latin typeface="Arial" panose="020B0604020202020204" pitchFamily="34" charset="0"/>
                <a:cs typeface="Arial" panose="020B0604020202020204" pitchFamily="34" charset="0"/>
              </a:rPr>
              <a:t>πλειομετρική</a:t>
            </a:r>
            <a:r>
              <a:rPr lang="el-GR" sz="1400" dirty="0">
                <a:latin typeface="Arial" panose="020B0604020202020204" pitchFamily="34" charset="0"/>
                <a:cs typeface="Arial" panose="020B0604020202020204" pitchFamily="34" charset="0"/>
              </a:rPr>
              <a:t> συστολή η αντίσταση είναι μεγαλύτερη από την δύναμη του μυός και γι’ αυτόν τον λόγο ο μυς δεν μπορεί να την νικήσει. Έτσι το μήκος του μυ μεγαλώνει και η άρθρωση κινείται προς την κατεύθυνση της αντίστασης (δύναμη&lt;αντίσταση).</a:t>
            </a:r>
          </a:p>
        </p:txBody>
      </p:sp>
    </p:spTree>
    <p:extLst>
      <p:ext uri="{BB962C8B-B14F-4D97-AF65-F5344CB8AC3E}">
        <p14:creationId xmlns:p14="http://schemas.microsoft.com/office/powerpoint/2010/main" val="19245906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Θέση περιεχομένου 3"/>
          <p:cNvPicPr>
            <a:picLocks noGrp="1" noChangeAspect="1"/>
          </p:cNvPicPr>
          <p:nvPr>
            <p:ph idx="1"/>
          </p:nvPr>
        </p:nvPicPr>
        <p:blipFill>
          <a:blip r:embed="rId2"/>
          <a:stretch>
            <a:fillRect/>
          </a:stretch>
        </p:blipFill>
        <p:spPr>
          <a:xfrm>
            <a:off x="1504060" y="1083387"/>
            <a:ext cx="3793354" cy="4779029"/>
          </a:xfrm>
          <a:prstGeom prst="rect">
            <a:avLst/>
          </a:prstGeom>
        </p:spPr>
      </p:pic>
      <p:pic>
        <p:nvPicPr>
          <p:cNvPr id="5" name="Εικόνα 4"/>
          <p:cNvPicPr>
            <a:picLocks noChangeAspect="1"/>
          </p:cNvPicPr>
          <p:nvPr/>
        </p:nvPicPr>
        <p:blipFill rotWithShape="1">
          <a:blip r:embed="rId3"/>
          <a:srcRect l="926" t="7162" r="3499" b="808"/>
          <a:stretch/>
        </p:blipFill>
        <p:spPr>
          <a:xfrm>
            <a:off x="6061078" y="2281727"/>
            <a:ext cx="5378524" cy="3580689"/>
          </a:xfrm>
          <a:prstGeom prst="rect">
            <a:avLst/>
          </a:prstGeom>
        </p:spPr>
      </p:pic>
      <p:sp>
        <p:nvSpPr>
          <p:cNvPr id="6" name="Ορθογώνιο 5"/>
          <p:cNvSpPr/>
          <p:nvPr/>
        </p:nvSpPr>
        <p:spPr>
          <a:xfrm>
            <a:off x="7320897" y="5934493"/>
            <a:ext cx="4301383" cy="230832"/>
          </a:xfrm>
          <a:prstGeom prst="rect">
            <a:avLst/>
          </a:prstGeom>
        </p:spPr>
        <p:txBody>
          <a:bodyPr wrap="square">
            <a:spAutoFit/>
          </a:bodyPr>
          <a:lstStyle/>
          <a:p>
            <a:r>
              <a:rPr lang="en-US" sz="900" dirty="0">
                <a:latin typeface="Arial" panose="020B0604020202020204" pitchFamily="34" charset="0"/>
                <a:cs typeface="Arial" panose="020B0604020202020204" pitchFamily="34" charset="0"/>
              </a:rPr>
              <a:t>https://sites.google.com/site/physikotherapeia95/myieke-systole/isotonike-systole</a:t>
            </a:r>
            <a:endParaRPr lang="el-G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91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000" b="1" dirty="0" smtClean="0">
                <a:latin typeface="Comic Sans MS" panose="030F0702030302020204" pitchFamily="66" charset="0"/>
                <a:cs typeface="Arial" panose="020B0604020202020204" pitchFamily="34" charset="0"/>
              </a:rPr>
              <a:t>ΕΛΕΓΧΟΣ ΜΥΪΚΗΣ ΙΣΧΥΟΣ </a:t>
            </a:r>
            <a:br>
              <a:rPr lang="el-GR" sz="2000" b="1" dirty="0" smtClean="0">
                <a:latin typeface="Comic Sans MS" panose="030F0702030302020204" pitchFamily="66" charset="0"/>
                <a:cs typeface="Arial" panose="020B0604020202020204" pitchFamily="34" charset="0"/>
              </a:rPr>
            </a:br>
            <a:r>
              <a:rPr lang="el-GR" sz="2000" b="1" dirty="0" smtClean="0">
                <a:latin typeface="Comic Sans MS" panose="030F0702030302020204" pitchFamily="66" charset="0"/>
                <a:cs typeface="Arial" panose="020B0604020202020204" pitchFamily="34" charset="0"/>
              </a:rPr>
              <a:t>5βάθμια κλίμακα </a:t>
            </a:r>
            <a:r>
              <a:rPr lang="el-GR" sz="2000" b="1" dirty="0" err="1" smtClean="0">
                <a:latin typeface="Comic Sans MS" panose="030F0702030302020204" pitchFamily="66" charset="0"/>
                <a:cs typeface="Arial" panose="020B0604020202020204" pitchFamily="34" charset="0"/>
              </a:rPr>
              <a:t>Oxford</a:t>
            </a:r>
            <a:endParaRPr lang="el-GR" sz="2000" b="1" dirty="0">
              <a:latin typeface="Comic Sans MS" panose="030F0702030302020204" pitchFamily="66" charset="0"/>
              <a:cs typeface="Arial" panose="020B0604020202020204" pitchFamily="34" charset="0"/>
            </a:endParaRPr>
          </a:p>
        </p:txBody>
      </p:sp>
      <p:sp>
        <p:nvSpPr>
          <p:cNvPr id="3" name="Θέση περιεχομένου 2"/>
          <p:cNvSpPr>
            <a:spLocks noGrp="1"/>
          </p:cNvSpPr>
          <p:nvPr>
            <p:ph idx="1"/>
          </p:nvPr>
        </p:nvSpPr>
        <p:spPr>
          <a:xfrm>
            <a:off x="1295401" y="2050991"/>
            <a:ext cx="9601196" cy="4221621"/>
          </a:xfrm>
        </p:spPr>
        <p:txBody>
          <a:bodyPr vert="horz" lIns="91440" tIns="45720" rIns="91440" bIns="45720" rtlCol="0" anchor="ctr">
            <a:noAutofit/>
          </a:bodyPr>
          <a:lstStyle/>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0: Καμία παρατηρούμενη οπτικά ή ψηλαφητή μυϊκή σύσπαση ή κίνηση </a:t>
            </a:r>
            <a:endParaRPr lang="el-GR" sz="16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1: Παρατηρούμενη οπτικά και/ή ψηλαφητή μικρή μυϊκή σύσπαση χωρίς </a:t>
            </a:r>
            <a:r>
              <a:rPr lang="el-GR" sz="1600" dirty="0" smtClean="0">
                <a:latin typeface="Arial" panose="020B0604020202020204" pitchFamily="34" charset="0"/>
                <a:cs typeface="Arial" panose="020B0604020202020204" pitchFamily="34" charset="0"/>
              </a:rPr>
              <a:t>κίνηση</a:t>
            </a:r>
          </a:p>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2: Κίνηση σε πλήρες εύρος τροχιάς (ROM) </a:t>
            </a:r>
            <a:r>
              <a:rPr lang="el-GR" sz="1600" dirty="0" err="1">
                <a:latin typeface="Arial" panose="020B0604020202020204" pitchFamily="34" charset="0"/>
                <a:cs typeface="Arial" panose="020B0604020202020204" pitchFamily="34" charset="0"/>
              </a:rPr>
              <a:t>μεεξουδετερωμένη</a:t>
            </a:r>
            <a:r>
              <a:rPr lang="el-GR" sz="1600" dirty="0">
                <a:latin typeface="Arial" panose="020B0604020202020204" pitchFamily="34" charset="0"/>
                <a:cs typeface="Arial" panose="020B0604020202020204" pitchFamily="34" charset="0"/>
              </a:rPr>
              <a:t> τη βαρύτητα </a:t>
            </a:r>
            <a:endParaRPr lang="el-GR" sz="16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3: Κίνηση σε πλήρες ROM ενάντια στη βαρύτητα αλλά χωρίς άλλη εξωτερική αντίσταση </a:t>
            </a:r>
            <a:endParaRPr lang="el-GR" sz="16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4: Κίνηση σε πλήρες ROM ενάντια στη βαρύτητα και σε μέτρια εξωτερική αντίσταση </a:t>
            </a:r>
            <a:endParaRPr lang="el-GR" sz="16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buFont typeface="Arial" panose="020B0604020202020204" pitchFamily="34" charset="0"/>
              <a:buChar char="•"/>
            </a:pPr>
            <a:r>
              <a:rPr lang="el-GR" sz="1600" dirty="0" smtClean="0">
                <a:latin typeface="Arial" panose="020B0604020202020204" pitchFamily="34" charset="0"/>
                <a:cs typeface="Arial" panose="020B0604020202020204" pitchFamily="34" charset="0"/>
              </a:rPr>
              <a:t>Βαθμός </a:t>
            </a:r>
            <a:r>
              <a:rPr lang="el-GR" sz="1600" dirty="0">
                <a:latin typeface="Arial" panose="020B0604020202020204" pitchFamily="34" charset="0"/>
                <a:cs typeface="Arial" panose="020B0604020202020204" pitchFamily="34" charset="0"/>
              </a:rPr>
              <a:t>5: Κίνηση σε πλήρες ROM ενάντια στη βαρύτητα και σε μέγιστη εξωτερική αντίσταση</a:t>
            </a:r>
          </a:p>
        </p:txBody>
      </p:sp>
    </p:spTree>
    <p:extLst>
      <p:ext uri="{BB962C8B-B14F-4D97-AF65-F5344CB8AC3E}">
        <p14:creationId xmlns:p14="http://schemas.microsoft.com/office/powerpoint/2010/main" val="2118686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9"/>
          <p:cNvSpPr txBox="1">
            <a:spLocks noGrp="1"/>
          </p:cNvSpPr>
          <p:nvPr>
            <p:ph type="title"/>
          </p:nvPr>
        </p:nvSpPr>
        <p:spPr>
          <a:xfrm>
            <a:off x="1481972" y="1109084"/>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omic Sans MS"/>
              <a:buNone/>
            </a:pPr>
            <a:r>
              <a:rPr lang="el-GR" dirty="0">
                <a:latin typeface="Comic Sans MS"/>
                <a:ea typeface="Comic Sans MS"/>
                <a:cs typeface="Comic Sans MS"/>
                <a:sym typeface="Comic Sans MS"/>
              </a:rPr>
              <a:t>Πηγές</a:t>
            </a:r>
            <a:r>
              <a:rPr lang="el-GR" sz="3200" dirty="0">
                <a:latin typeface="Comic Sans MS"/>
                <a:ea typeface="Comic Sans MS"/>
                <a:cs typeface="Comic Sans MS"/>
                <a:sym typeface="Comic Sans MS"/>
              </a:rPr>
              <a:t> </a:t>
            </a:r>
            <a:r>
              <a:rPr lang="el-GR" dirty="0">
                <a:latin typeface="Comic Sans MS"/>
                <a:ea typeface="Comic Sans MS"/>
                <a:cs typeface="Comic Sans MS"/>
                <a:sym typeface="Comic Sans MS"/>
              </a:rPr>
              <a:t>μαθήματος</a:t>
            </a:r>
            <a:endParaRPr dirty="0"/>
          </a:p>
        </p:txBody>
      </p:sp>
      <p:sp>
        <p:nvSpPr>
          <p:cNvPr id="216" name="Google Shape;216;p9"/>
          <p:cNvSpPr txBox="1">
            <a:spLocks noGrp="1"/>
          </p:cNvSpPr>
          <p:nvPr>
            <p:ph type="body" idx="1"/>
          </p:nvPr>
        </p:nvSpPr>
        <p:spPr>
          <a:xfrm>
            <a:off x="2025189" y="2389974"/>
            <a:ext cx="8915400" cy="3777622"/>
          </a:xfrm>
          <a:prstGeom prst="rect">
            <a:avLst/>
          </a:prstGeom>
          <a:noFill/>
          <a:ln>
            <a:noFill/>
          </a:ln>
        </p:spPr>
        <p:txBody>
          <a:bodyPr spcFirstLastPara="1" wrap="square" lIns="91425" tIns="45700" rIns="91425" bIns="45700" anchor="t" anchorCtr="0">
            <a:normAutofit/>
          </a:bodyPr>
          <a:lstStyle/>
          <a:p>
            <a:pPr marL="342900" lvl="0" indent="-342900" algn="just" rtl="0">
              <a:lnSpc>
                <a:spcPct val="150000"/>
              </a:lnSpc>
              <a:spcBef>
                <a:spcPts val="0"/>
              </a:spcBef>
              <a:spcAft>
                <a:spcPts val="0"/>
              </a:spcAft>
              <a:buSzPts val="1600"/>
              <a:buChar char="🠶"/>
            </a:pPr>
            <a:r>
              <a:rPr lang="el-GR" sz="1600" dirty="0" err="1">
                <a:solidFill>
                  <a:schemeClr val="dk1"/>
                </a:solidFill>
                <a:latin typeface="Arial"/>
                <a:ea typeface="Arial"/>
                <a:cs typeface="Arial"/>
                <a:sym typeface="Arial"/>
              </a:rPr>
              <a:t>Donald</a:t>
            </a:r>
            <a:r>
              <a:rPr lang="el-GR" sz="1600" dirty="0">
                <a:solidFill>
                  <a:schemeClr val="dk1"/>
                </a:solidFill>
                <a:latin typeface="Arial"/>
                <a:ea typeface="Arial"/>
                <a:cs typeface="Arial"/>
                <a:sym typeface="Arial"/>
              </a:rPr>
              <a:t> A. </a:t>
            </a:r>
            <a:r>
              <a:rPr lang="el-GR" sz="1600" dirty="0" err="1">
                <a:solidFill>
                  <a:schemeClr val="dk1"/>
                </a:solidFill>
                <a:latin typeface="Arial"/>
                <a:ea typeface="Arial"/>
                <a:cs typeface="Arial"/>
                <a:sym typeface="Arial"/>
              </a:rPr>
              <a:t>Neumann</a:t>
            </a:r>
            <a:r>
              <a:rPr lang="el-GR" sz="1600" dirty="0">
                <a:solidFill>
                  <a:schemeClr val="dk1"/>
                </a:solidFill>
                <a:latin typeface="Arial"/>
                <a:ea typeface="Arial"/>
                <a:cs typeface="Arial"/>
                <a:sym typeface="Arial"/>
              </a:rPr>
              <a:t>, </a:t>
            </a:r>
            <a:r>
              <a:rPr lang="el-GR" sz="1600" i="1" dirty="0">
                <a:solidFill>
                  <a:schemeClr val="dk1"/>
                </a:solidFill>
                <a:latin typeface="Arial"/>
                <a:ea typeface="Arial"/>
                <a:cs typeface="Arial"/>
                <a:sym typeface="Arial"/>
              </a:rPr>
              <a:t>“</a:t>
            </a:r>
            <a:r>
              <a:rPr lang="el-GR" sz="1600" i="1" dirty="0" err="1">
                <a:solidFill>
                  <a:schemeClr val="dk1"/>
                </a:solidFill>
                <a:latin typeface="Arial"/>
                <a:ea typeface="Arial"/>
                <a:cs typeface="Arial"/>
                <a:sym typeface="Arial"/>
              </a:rPr>
              <a:t>Kinesiology</a:t>
            </a:r>
            <a:r>
              <a:rPr lang="el-GR" sz="1600" i="1" dirty="0">
                <a:solidFill>
                  <a:schemeClr val="dk1"/>
                </a:solidFill>
                <a:latin typeface="Arial"/>
                <a:ea typeface="Arial"/>
                <a:cs typeface="Arial"/>
                <a:sym typeface="Arial"/>
              </a:rPr>
              <a:t> of the </a:t>
            </a:r>
            <a:r>
              <a:rPr lang="el-GR" sz="1600" i="1" dirty="0" err="1">
                <a:solidFill>
                  <a:schemeClr val="dk1"/>
                </a:solidFill>
                <a:latin typeface="Arial"/>
                <a:ea typeface="Arial"/>
                <a:cs typeface="Arial"/>
                <a:sym typeface="Arial"/>
              </a:rPr>
              <a:t>Musculoskeletal</a:t>
            </a:r>
            <a:r>
              <a:rPr lang="el-GR" sz="1600" i="1" dirty="0">
                <a:solidFill>
                  <a:schemeClr val="dk1"/>
                </a:solidFill>
                <a:latin typeface="Arial"/>
                <a:ea typeface="Arial"/>
                <a:cs typeface="Arial"/>
                <a:sym typeface="Arial"/>
              </a:rPr>
              <a:t> </a:t>
            </a:r>
            <a:r>
              <a:rPr lang="el-GR" sz="1600" i="1" dirty="0" err="1">
                <a:solidFill>
                  <a:schemeClr val="dk1"/>
                </a:solidFill>
                <a:latin typeface="Arial"/>
                <a:ea typeface="Arial"/>
                <a:cs typeface="Arial"/>
                <a:sym typeface="Arial"/>
              </a:rPr>
              <a:t>System</a:t>
            </a:r>
            <a:r>
              <a:rPr lang="el-GR" sz="1600" i="1" dirty="0">
                <a:solidFill>
                  <a:schemeClr val="dk1"/>
                </a:solidFill>
                <a:latin typeface="Arial"/>
                <a:ea typeface="Arial"/>
                <a:cs typeface="Arial"/>
                <a:sym typeface="Arial"/>
              </a:rPr>
              <a:t>: </a:t>
            </a:r>
            <a:r>
              <a:rPr lang="el-GR" sz="1600" i="1" dirty="0" err="1">
                <a:solidFill>
                  <a:schemeClr val="dk1"/>
                </a:solidFill>
                <a:latin typeface="Arial"/>
                <a:ea typeface="Arial"/>
                <a:cs typeface="Arial"/>
                <a:sym typeface="Arial"/>
              </a:rPr>
              <a:t>Foundations</a:t>
            </a:r>
            <a:r>
              <a:rPr lang="el-GR" sz="1600" i="1" dirty="0">
                <a:solidFill>
                  <a:schemeClr val="dk1"/>
                </a:solidFill>
                <a:latin typeface="Arial"/>
                <a:ea typeface="Arial"/>
                <a:cs typeface="Arial"/>
                <a:sym typeface="Arial"/>
              </a:rPr>
              <a:t> for </a:t>
            </a:r>
            <a:r>
              <a:rPr lang="el-GR" sz="1600" i="1" dirty="0" err="1">
                <a:solidFill>
                  <a:schemeClr val="dk1"/>
                </a:solidFill>
                <a:latin typeface="Arial"/>
                <a:ea typeface="Arial"/>
                <a:cs typeface="Arial"/>
                <a:sym typeface="Arial"/>
              </a:rPr>
              <a:t>Rehabilitation</a:t>
            </a:r>
            <a:r>
              <a:rPr lang="el-GR" sz="1600" i="1"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Mosby</a:t>
            </a:r>
            <a:r>
              <a:rPr lang="el-GR" sz="1600" dirty="0">
                <a:solidFill>
                  <a:schemeClr val="dk1"/>
                </a:solidFill>
                <a:latin typeface="Arial"/>
                <a:ea typeface="Arial"/>
                <a:cs typeface="Arial"/>
                <a:sym typeface="Arial"/>
              </a:rPr>
              <a:t>/</a:t>
            </a:r>
            <a:r>
              <a:rPr lang="el-GR" sz="1600" dirty="0" err="1">
                <a:solidFill>
                  <a:schemeClr val="dk1"/>
                </a:solidFill>
                <a:latin typeface="Arial"/>
                <a:ea typeface="Arial"/>
                <a:cs typeface="Arial"/>
                <a:sym typeface="Arial"/>
              </a:rPr>
              <a:t>Elsevier</a:t>
            </a:r>
            <a:r>
              <a:rPr lang="el-GR" sz="1600" dirty="0">
                <a:solidFill>
                  <a:schemeClr val="dk1"/>
                </a:solidFill>
                <a:latin typeface="Arial"/>
                <a:ea typeface="Arial"/>
                <a:cs typeface="Arial"/>
                <a:sym typeface="Arial"/>
              </a:rPr>
              <a:t>, 2010</a:t>
            </a:r>
            <a:endParaRPr sz="1600" dirty="0">
              <a:solidFill>
                <a:schemeClr val="dk1"/>
              </a:solidFill>
              <a:latin typeface="Arial"/>
              <a:ea typeface="Arial"/>
              <a:cs typeface="Arial"/>
              <a:sym typeface="Arial"/>
            </a:endParaRPr>
          </a:p>
          <a:p>
            <a:pPr marL="342900" lvl="0" indent="-342900" algn="just" rtl="0">
              <a:lnSpc>
                <a:spcPct val="150000"/>
              </a:lnSpc>
              <a:spcBef>
                <a:spcPts val="0"/>
              </a:spcBef>
              <a:spcAft>
                <a:spcPts val="0"/>
              </a:spcAft>
              <a:buSzPts val="1600"/>
              <a:buChar char="🠶"/>
            </a:pPr>
            <a:r>
              <a:rPr lang="el-GR" sz="1600" dirty="0" err="1">
                <a:solidFill>
                  <a:schemeClr val="dk1"/>
                </a:solidFill>
                <a:latin typeface="Arial"/>
                <a:ea typeface="Arial"/>
                <a:cs typeface="Arial"/>
                <a:sym typeface="Arial"/>
              </a:rPr>
              <a:t>Nancy</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Hamilton</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Kathryn</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Luttgens</a:t>
            </a:r>
            <a:r>
              <a:rPr lang="el-GR" sz="1600" dirty="0">
                <a:solidFill>
                  <a:schemeClr val="dk1"/>
                </a:solidFill>
                <a:latin typeface="Arial"/>
                <a:ea typeface="Arial"/>
                <a:cs typeface="Arial"/>
                <a:sym typeface="Arial"/>
              </a:rPr>
              <a:t>, </a:t>
            </a:r>
            <a:r>
              <a:rPr lang="el-GR" sz="1600" i="1" dirty="0">
                <a:solidFill>
                  <a:schemeClr val="dk1"/>
                </a:solidFill>
                <a:latin typeface="Arial"/>
                <a:ea typeface="Arial"/>
                <a:cs typeface="Arial"/>
                <a:sym typeface="Arial"/>
              </a:rPr>
              <a:t>Κινησιολογία, Επιστημονική βάση της ανθρώπινης κίνησης. </a:t>
            </a:r>
            <a:r>
              <a:rPr lang="el-GR" sz="1600" dirty="0">
                <a:solidFill>
                  <a:schemeClr val="dk1"/>
                </a:solidFill>
                <a:latin typeface="Arial"/>
                <a:ea typeface="Arial"/>
                <a:cs typeface="Arial"/>
                <a:sym typeface="Arial"/>
              </a:rPr>
              <a:t>2003</a:t>
            </a:r>
            <a:endParaRPr dirty="0"/>
          </a:p>
          <a:p>
            <a:pPr marL="342900" lvl="0" indent="-342900" algn="just" rtl="0">
              <a:lnSpc>
                <a:spcPct val="150000"/>
              </a:lnSpc>
              <a:spcBef>
                <a:spcPts val="0"/>
              </a:spcBef>
              <a:spcAft>
                <a:spcPts val="0"/>
              </a:spcAft>
              <a:buSzPts val="1600"/>
              <a:buChar char="🠶"/>
            </a:pPr>
            <a:r>
              <a:rPr lang="el-GR" sz="1600" dirty="0" err="1">
                <a:solidFill>
                  <a:schemeClr val="dk1"/>
                </a:solidFill>
                <a:latin typeface="Arial"/>
                <a:ea typeface="Arial"/>
                <a:cs typeface="Arial"/>
                <a:sym typeface="Arial"/>
              </a:rPr>
              <a:t>Laura</a:t>
            </a:r>
            <a:r>
              <a:rPr lang="el-GR" sz="1600" dirty="0">
                <a:solidFill>
                  <a:schemeClr val="dk1"/>
                </a:solidFill>
                <a:latin typeface="Arial"/>
                <a:ea typeface="Arial"/>
                <a:cs typeface="Arial"/>
                <a:sym typeface="Arial"/>
              </a:rPr>
              <a:t> K. </a:t>
            </a:r>
            <a:r>
              <a:rPr lang="el-GR" sz="1600" dirty="0" err="1">
                <a:solidFill>
                  <a:schemeClr val="dk1"/>
                </a:solidFill>
                <a:latin typeface="Arial"/>
                <a:ea typeface="Arial"/>
                <a:cs typeface="Arial"/>
                <a:sym typeface="Arial"/>
              </a:rPr>
              <a:t>Smith</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PhD</a:t>
            </a:r>
            <a:r>
              <a:rPr lang="el-GR" sz="1600" dirty="0">
                <a:solidFill>
                  <a:schemeClr val="dk1"/>
                </a:solidFill>
                <a:latin typeface="Arial"/>
                <a:ea typeface="Arial"/>
                <a:cs typeface="Arial"/>
                <a:sym typeface="Arial"/>
              </a:rPr>
              <a:t>, PT; </a:t>
            </a:r>
            <a:r>
              <a:rPr lang="el-GR" sz="1600" dirty="0" err="1">
                <a:solidFill>
                  <a:schemeClr val="dk1"/>
                </a:solidFill>
                <a:latin typeface="Arial"/>
                <a:ea typeface="Arial"/>
                <a:cs typeface="Arial"/>
                <a:sym typeface="Arial"/>
              </a:rPr>
              <a:t>Elizabeth</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Lawrence</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Weiss</a:t>
            </a:r>
            <a:r>
              <a:rPr lang="el-GR" sz="1600" dirty="0">
                <a:solidFill>
                  <a:schemeClr val="dk1"/>
                </a:solidFill>
                <a:latin typeface="Arial"/>
                <a:ea typeface="Arial"/>
                <a:cs typeface="Arial"/>
                <a:sym typeface="Arial"/>
              </a:rPr>
              <a:t> </a:t>
            </a:r>
            <a:r>
              <a:rPr lang="el-GR" sz="1600" dirty="0" err="1">
                <a:solidFill>
                  <a:schemeClr val="dk1"/>
                </a:solidFill>
                <a:latin typeface="Arial"/>
                <a:ea typeface="Arial"/>
                <a:cs typeface="Arial"/>
                <a:sym typeface="Arial"/>
              </a:rPr>
              <a:t>PhD</a:t>
            </a:r>
            <a:r>
              <a:rPr lang="el-GR" sz="1600" dirty="0">
                <a:solidFill>
                  <a:schemeClr val="dk1"/>
                </a:solidFill>
                <a:latin typeface="Arial"/>
                <a:ea typeface="Arial"/>
                <a:cs typeface="Arial"/>
                <a:sym typeface="Arial"/>
              </a:rPr>
              <a:t>, PT. </a:t>
            </a:r>
            <a:r>
              <a:rPr lang="el-GR" sz="1600" i="1" dirty="0" err="1">
                <a:solidFill>
                  <a:schemeClr val="dk1"/>
                </a:solidFill>
                <a:latin typeface="Arial"/>
                <a:ea typeface="Arial"/>
                <a:cs typeface="Arial"/>
                <a:sym typeface="Arial"/>
              </a:rPr>
              <a:t>Brunnstrom's</a:t>
            </a:r>
            <a:r>
              <a:rPr lang="el-GR" sz="1600" i="1" dirty="0">
                <a:solidFill>
                  <a:schemeClr val="dk1"/>
                </a:solidFill>
                <a:latin typeface="Arial"/>
                <a:ea typeface="Arial"/>
                <a:cs typeface="Arial"/>
                <a:sym typeface="Arial"/>
              </a:rPr>
              <a:t> </a:t>
            </a:r>
            <a:r>
              <a:rPr lang="el-GR" sz="1600" i="1" dirty="0" err="1">
                <a:solidFill>
                  <a:schemeClr val="dk1"/>
                </a:solidFill>
                <a:latin typeface="Arial"/>
                <a:ea typeface="Arial"/>
                <a:cs typeface="Arial"/>
                <a:sym typeface="Arial"/>
              </a:rPr>
              <a:t>Clinical</a:t>
            </a:r>
            <a:r>
              <a:rPr lang="el-GR" sz="1600" i="1" dirty="0">
                <a:solidFill>
                  <a:schemeClr val="dk1"/>
                </a:solidFill>
                <a:latin typeface="Arial"/>
                <a:ea typeface="Arial"/>
                <a:cs typeface="Arial"/>
                <a:sym typeface="Arial"/>
              </a:rPr>
              <a:t> </a:t>
            </a:r>
            <a:r>
              <a:rPr lang="el-GR" sz="1600" i="1" dirty="0" err="1">
                <a:solidFill>
                  <a:schemeClr val="dk1"/>
                </a:solidFill>
                <a:latin typeface="Arial"/>
                <a:ea typeface="Arial"/>
                <a:cs typeface="Arial"/>
                <a:sym typeface="Arial"/>
              </a:rPr>
              <a:t>Kinesiology</a:t>
            </a:r>
            <a:r>
              <a:rPr lang="el-GR" sz="1600" i="1" dirty="0">
                <a:solidFill>
                  <a:schemeClr val="dk1"/>
                </a:solidFill>
                <a:latin typeface="Arial"/>
                <a:ea typeface="Arial"/>
                <a:cs typeface="Arial"/>
                <a:sym typeface="Arial"/>
              </a:rPr>
              <a:t> 5th </a:t>
            </a:r>
            <a:r>
              <a:rPr lang="el-GR" sz="1600" i="1" dirty="0" err="1">
                <a:solidFill>
                  <a:schemeClr val="dk1"/>
                </a:solidFill>
                <a:latin typeface="Arial"/>
                <a:ea typeface="Arial"/>
                <a:cs typeface="Arial"/>
                <a:sym typeface="Arial"/>
              </a:rPr>
              <a:t>Edition</a:t>
            </a:r>
            <a:r>
              <a:rPr lang="el-GR" sz="1600" i="1" dirty="0">
                <a:solidFill>
                  <a:schemeClr val="dk1"/>
                </a:solidFill>
                <a:latin typeface="Arial"/>
                <a:ea typeface="Arial"/>
                <a:cs typeface="Arial"/>
                <a:sym typeface="Arial"/>
              </a:rPr>
              <a:t>, F.A. </a:t>
            </a:r>
            <a:r>
              <a:rPr lang="el-GR" sz="1600" i="1" dirty="0" err="1">
                <a:solidFill>
                  <a:schemeClr val="dk1"/>
                </a:solidFill>
                <a:latin typeface="Arial"/>
                <a:ea typeface="Arial"/>
                <a:cs typeface="Arial"/>
                <a:sym typeface="Arial"/>
              </a:rPr>
              <a:t>Davis</a:t>
            </a:r>
            <a:r>
              <a:rPr lang="el-GR" sz="1600" i="1" dirty="0">
                <a:solidFill>
                  <a:schemeClr val="dk1"/>
                </a:solidFill>
                <a:latin typeface="Arial"/>
                <a:ea typeface="Arial"/>
                <a:cs typeface="Arial"/>
                <a:sym typeface="Arial"/>
              </a:rPr>
              <a:t>.</a:t>
            </a:r>
            <a:endParaRPr dirty="0"/>
          </a:p>
          <a:p>
            <a:pPr marL="342900" lvl="0" indent="-342900" algn="just" rtl="0">
              <a:lnSpc>
                <a:spcPct val="150000"/>
              </a:lnSpc>
              <a:spcBef>
                <a:spcPts val="0"/>
              </a:spcBef>
              <a:spcAft>
                <a:spcPts val="0"/>
              </a:spcAft>
              <a:buSzPts val="1600"/>
              <a:buChar char="🠶"/>
            </a:pPr>
            <a:r>
              <a:rPr lang="el-GR" sz="1600" dirty="0">
                <a:solidFill>
                  <a:schemeClr val="dk1"/>
                </a:solidFill>
                <a:latin typeface="Arial"/>
                <a:ea typeface="Arial"/>
                <a:cs typeface="Arial"/>
                <a:sym typeface="Arial"/>
              </a:rPr>
              <a:t>Απόστολος Στεργιούλας, Χρίστος Αγγελίδης . </a:t>
            </a:r>
            <a:r>
              <a:rPr lang="el-GR" sz="1600" i="1" dirty="0">
                <a:solidFill>
                  <a:schemeClr val="dk1"/>
                </a:solidFill>
                <a:latin typeface="Arial"/>
                <a:ea typeface="Arial"/>
                <a:cs typeface="Arial"/>
                <a:sym typeface="Arial"/>
              </a:rPr>
              <a:t>Κινησιολογία 1</a:t>
            </a:r>
            <a:r>
              <a:rPr lang="el-GR" sz="1600" i="1" baseline="30000" dirty="0">
                <a:solidFill>
                  <a:schemeClr val="dk1"/>
                </a:solidFill>
                <a:latin typeface="Arial"/>
                <a:ea typeface="Arial"/>
                <a:cs typeface="Arial"/>
                <a:sym typeface="Arial"/>
              </a:rPr>
              <a:t>ος</a:t>
            </a:r>
            <a:r>
              <a:rPr lang="el-GR" sz="1600" i="1" dirty="0">
                <a:solidFill>
                  <a:schemeClr val="dk1"/>
                </a:solidFill>
                <a:latin typeface="Arial"/>
                <a:ea typeface="Arial"/>
                <a:cs typeface="Arial"/>
                <a:sym typeface="Arial"/>
              </a:rPr>
              <a:t> κύκλος-Β τάξη </a:t>
            </a:r>
            <a:r>
              <a:rPr lang="el-GR" sz="1600" dirty="0">
                <a:solidFill>
                  <a:schemeClr val="dk1"/>
                </a:solidFill>
                <a:latin typeface="Arial"/>
                <a:ea typeface="Arial"/>
                <a:cs typeface="Arial"/>
                <a:sym typeface="Arial"/>
              </a:rPr>
              <a:t>, Ειδικότητα Βοηθών Φυσικοθεραπευτών.</a:t>
            </a:r>
            <a:endParaRPr sz="1600" i="1" dirty="0">
              <a:solidFill>
                <a:schemeClr val="dk1"/>
              </a:solidFill>
              <a:latin typeface="Arial"/>
              <a:ea typeface="Arial"/>
              <a:cs typeface="Arial"/>
              <a:sym typeface="Arial"/>
            </a:endParaRPr>
          </a:p>
          <a:p>
            <a:pPr marL="0" lvl="0" indent="0" algn="just" rtl="0">
              <a:lnSpc>
                <a:spcPct val="150000"/>
              </a:lnSpc>
              <a:spcBef>
                <a:spcPts val="0"/>
              </a:spcBef>
              <a:spcAft>
                <a:spcPts val="0"/>
              </a:spcAft>
              <a:buSzPts val="1600"/>
              <a:buNone/>
            </a:pPr>
            <a:endParaRPr sz="1600" dirty="0">
              <a:solidFill>
                <a:schemeClr val="dk1"/>
              </a:solidFill>
              <a:latin typeface="Arial"/>
              <a:ea typeface="Arial"/>
              <a:cs typeface="Arial"/>
              <a:sym typeface="Arial"/>
            </a:endParaRPr>
          </a:p>
          <a:p>
            <a:pPr marL="342900" lvl="0" indent="-241300" algn="just" rtl="0">
              <a:lnSpc>
                <a:spcPct val="150000"/>
              </a:lnSpc>
              <a:spcBef>
                <a:spcPts val="0"/>
              </a:spcBef>
              <a:spcAft>
                <a:spcPts val="0"/>
              </a:spcAft>
              <a:buSzPts val="1600"/>
              <a:buNone/>
            </a:pPr>
            <a:endParaRPr sz="1600" dirty="0">
              <a:solidFill>
                <a:schemeClr val="dk1"/>
              </a:solidFill>
            </a:endParaRPr>
          </a:p>
        </p:txBody>
      </p:sp>
    </p:spTree>
    <p:extLst>
      <p:ext uri="{BB962C8B-B14F-4D97-AF65-F5344CB8AC3E}">
        <p14:creationId xmlns:p14="http://schemas.microsoft.com/office/powerpoint/2010/main" val="1800101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rot="20686918">
            <a:off x="634695" y="2913592"/>
            <a:ext cx="8534400" cy="2131064"/>
          </a:xfrm>
        </p:spPr>
        <p:txBody>
          <a:bodyPr>
            <a:normAutofit/>
          </a:bodyPr>
          <a:lstStyle/>
          <a:p>
            <a:pPr marL="0" indent="0">
              <a:buNone/>
            </a:pPr>
            <a:r>
              <a:rPr lang="el-GR" sz="5400" dirty="0" smtClean="0">
                <a:latin typeface="Comic Sans MS" panose="030F0702030302020204" pitchFamily="66" charset="0"/>
              </a:rPr>
              <a:t>Σας ευχαριστώ πολύ</a:t>
            </a:r>
            <a:endParaRPr lang="el-GR" sz="5400" dirty="0">
              <a:latin typeface="Comic Sans MS" panose="030F0702030302020204" pitchFamily="66" charset="0"/>
            </a:endParaRPr>
          </a:p>
        </p:txBody>
      </p:sp>
      <p:pic>
        <p:nvPicPr>
          <p:cNvPr id="5" name="Εικόνα 4"/>
          <p:cNvPicPr>
            <a:picLocks noChangeAspect="1"/>
          </p:cNvPicPr>
          <p:nvPr/>
        </p:nvPicPr>
        <p:blipFill>
          <a:blip r:embed="rId2">
            <a:duotone>
              <a:prstClr val="black"/>
              <a:schemeClr val="accent4">
                <a:tint val="45000"/>
                <a:satMod val="400000"/>
              </a:schemeClr>
            </a:duotone>
            <a:extLst>
              <a:ext uri="{BEBA8EAE-BF5A-486C-A8C5-ECC9F3942E4B}">
                <a14:imgProps xmlns:a14="http://schemas.microsoft.com/office/drawing/2010/main">
                  <a14:imgLayer r:embed="rId3">
                    <a14:imgEffect>
                      <a14:saturation sat="33000"/>
                    </a14:imgEffect>
                  </a14:imgLayer>
                </a14:imgProps>
              </a:ext>
            </a:extLst>
          </a:blip>
          <a:stretch>
            <a:fillRect/>
          </a:stretch>
        </p:blipFill>
        <p:spPr>
          <a:xfrm>
            <a:off x="7152829" y="641802"/>
            <a:ext cx="4341263" cy="4443012"/>
          </a:xfrm>
          <a:prstGeom prst="rect">
            <a:avLst/>
          </a:prstGeom>
        </p:spPr>
      </p:pic>
    </p:spTree>
    <p:extLst>
      <p:ext uri="{BB962C8B-B14F-4D97-AF65-F5344CB8AC3E}">
        <p14:creationId xmlns:p14="http://schemas.microsoft.com/office/powerpoint/2010/main" val="530467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996300" y="1138273"/>
            <a:ext cx="5680815" cy="692844"/>
          </a:xfrm>
        </p:spPr>
        <p:txBody>
          <a:bodyPr>
            <a:normAutofit fontScale="90000"/>
          </a:bodyPr>
          <a:lstStyle/>
          <a:p>
            <a:pPr>
              <a:lnSpc>
                <a:spcPct val="150000"/>
              </a:lnSpc>
              <a:spcBef>
                <a:spcPts val="0"/>
              </a:spcBef>
              <a:spcAft>
                <a:spcPts val="0"/>
              </a:spcAft>
            </a:pPr>
            <a:r>
              <a:rPr lang="el-GR" sz="2800" b="1" dirty="0" err="1">
                <a:latin typeface="Arial" panose="020B0604020202020204" pitchFamily="34" charset="0"/>
                <a:cs typeface="Arial" panose="020B0604020202020204" pitchFamily="34" charset="0"/>
              </a:rPr>
              <a:t>Νευρομυϊκή</a:t>
            </a:r>
            <a:r>
              <a:rPr lang="el-GR" sz="2800" b="1" dirty="0">
                <a:latin typeface="Arial" panose="020B0604020202020204" pitchFamily="34" charset="0"/>
                <a:cs typeface="Arial" panose="020B0604020202020204" pitchFamily="34" charset="0"/>
              </a:rPr>
              <a:t> σύναψη</a:t>
            </a:r>
          </a:p>
        </p:txBody>
      </p:sp>
      <p:pic>
        <p:nvPicPr>
          <p:cNvPr id="6" name="Εικόνα 5"/>
          <p:cNvPicPr>
            <a:picLocks noChangeAspect="1"/>
          </p:cNvPicPr>
          <p:nvPr/>
        </p:nvPicPr>
        <p:blipFill rotWithShape="1">
          <a:blip r:embed="rId2"/>
          <a:srcRect l="16136" t="29656" r="25078" b="10406"/>
          <a:stretch/>
        </p:blipFill>
        <p:spPr>
          <a:xfrm>
            <a:off x="6383547" y="738808"/>
            <a:ext cx="5062398" cy="3871245"/>
          </a:xfrm>
          <a:prstGeom prst="rect">
            <a:avLst/>
          </a:prstGeom>
        </p:spPr>
      </p:pic>
      <p:sp>
        <p:nvSpPr>
          <p:cNvPr id="3" name="Θέση περιεχομένου 2"/>
          <p:cNvSpPr>
            <a:spLocks noGrp="1"/>
          </p:cNvSpPr>
          <p:nvPr>
            <p:ph idx="1"/>
          </p:nvPr>
        </p:nvSpPr>
        <p:spPr>
          <a:xfrm>
            <a:off x="590461" y="2674430"/>
            <a:ext cx="6198926" cy="3752490"/>
          </a:xfrm>
        </p:spPr>
        <p:txBody>
          <a:bodyPr>
            <a:noAutofit/>
          </a:bodyPr>
          <a:lstStyle/>
          <a:p>
            <a:pPr algn="just">
              <a:lnSpc>
                <a:spcPct val="150000"/>
              </a:lnSpc>
              <a:spcBef>
                <a:spcPts val="600"/>
              </a:spcBef>
              <a:spcAft>
                <a:spcPts val="0"/>
              </a:spcAft>
            </a:pPr>
            <a:r>
              <a:rPr lang="el-GR" sz="1400" dirty="0" smtClean="0">
                <a:latin typeface="Arial" panose="020B0604020202020204" pitchFamily="34" charset="0"/>
                <a:cs typeface="Arial" panose="020B0604020202020204" pitchFamily="34" charset="0"/>
              </a:rPr>
              <a:t>Οι </a:t>
            </a:r>
            <a:r>
              <a:rPr lang="el-GR" sz="1400" dirty="0">
                <a:latin typeface="Arial" panose="020B0604020202020204" pitchFamily="34" charset="0"/>
                <a:cs typeface="Arial" panose="020B0604020202020204" pitchFamily="34" charset="0"/>
              </a:rPr>
              <a:t>μυϊκές ίνες δέχονται απλά φυσιολογικά ερεθίσματα, που είναι τα νευρικά ερεθίσματα, μπορούν όμως να διεγερθούν και από μη φυσιολογικά ερεθίσματα, π.χ. από ηλεκτρικό ρεύμα. </a:t>
            </a:r>
            <a:endParaRPr lang="el-GR" sz="1400" dirty="0" smtClean="0">
              <a:latin typeface="Arial" panose="020B0604020202020204" pitchFamily="34" charset="0"/>
              <a:cs typeface="Arial" panose="020B0604020202020204" pitchFamily="34" charset="0"/>
            </a:endParaRPr>
          </a:p>
          <a:p>
            <a:pPr algn="just">
              <a:lnSpc>
                <a:spcPct val="150000"/>
              </a:lnSpc>
              <a:spcBef>
                <a:spcPts val="600"/>
              </a:spcBef>
              <a:spcAft>
                <a:spcPts val="0"/>
              </a:spcAft>
            </a:pPr>
            <a:r>
              <a:rPr lang="el-GR" sz="1400" dirty="0" smtClean="0">
                <a:latin typeface="Arial" panose="020B0604020202020204" pitchFamily="34" charset="0"/>
                <a:cs typeface="Arial" panose="020B0604020202020204" pitchFamily="34" charset="0"/>
              </a:rPr>
              <a:t>Το </a:t>
            </a:r>
            <a:r>
              <a:rPr lang="el-GR" sz="1400" dirty="0">
                <a:latin typeface="Arial" panose="020B0604020202020204" pitchFamily="34" charset="0"/>
                <a:cs typeface="Arial" panose="020B0604020202020204" pitchFamily="34" charset="0"/>
              </a:rPr>
              <a:t>ερέθισμα </a:t>
            </a:r>
            <a:r>
              <a:rPr lang="el-GR" sz="1400" u="sng" dirty="0">
                <a:latin typeface="Arial" panose="020B0604020202020204" pitchFamily="34" charset="0"/>
                <a:cs typeface="Arial" panose="020B0604020202020204" pitchFamily="34" charset="0"/>
              </a:rPr>
              <a:t>μεταφέρεται</a:t>
            </a:r>
            <a:r>
              <a:rPr lang="el-GR" sz="1400" dirty="0">
                <a:latin typeface="Arial" panose="020B0604020202020204" pitchFamily="34" charset="0"/>
                <a:cs typeface="Arial" panose="020B0604020202020204" pitchFamily="34" charset="0"/>
              </a:rPr>
              <a:t> από έναν </a:t>
            </a:r>
            <a:r>
              <a:rPr lang="el-GR" sz="1400" b="1" dirty="0">
                <a:latin typeface="Arial" panose="020B0604020202020204" pitchFamily="34" charset="0"/>
                <a:cs typeface="Arial" panose="020B0604020202020204" pitchFamily="34" charset="0"/>
              </a:rPr>
              <a:t>κινητικό νευρώνα</a:t>
            </a:r>
            <a:r>
              <a:rPr lang="el-GR" sz="1400" dirty="0">
                <a:latin typeface="Arial" panose="020B0604020202020204" pitchFamily="34" charset="0"/>
                <a:cs typeface="Arial" panose="020B0604020202020204" pitchFamily="34" charset="0"/>
              </a:rPr>
              <a:t>, ο </a:t>
            </a:r>
            <a:r>
              <a:rPr lang="el-GR" sz="1400" dirty="0" err="1">
                <a:latin typeface="Arial" panose="020B0604020202020204" pitchFamily="34" charset="0"/>
                <a:cs typeface="Arial" panose="020B0604020202020204" pitchFamily="34" charset="0"/>
              </a:rPr>
              <a:t>νευράξονας</a:t>
            </a:r>
            <a:r>
              <a:rPr lang="el-GR" sz="1400" dirty="0">
                <a:latin typeface="Arial" panose="020B0604020202020204" pitchFamily="34" charset="0"/>
                <a:cs typeface="Arial" panose="020B0604020202020204" pitchFamily="34" charset="0"/>
              </a:rPr>
              <a:t> του οποίου όταν φτάσει </a:t>
            </a:r>
            <a:r>
              <a:rPr lang="el-GR" sz="1400" u="sng" dirty="0" smtClean="0">
                <a:latin typeface="Arial" panose="020B0604020202020204" pitchFamily="34" charset="0"/>
                <a:cs typeface="Arial" panose="020B0604020202020204" pitchFamily="34" charset="0"/>
              </a:rPr>
              <a:t>στο μυ διακλαδίζεται. </a:t>
            </a:r>
            <a:r>
              <a:rPr lang="el-GR" sz="1400" dirty="0" smtClean="0">
                <a:latin typeface="Arial" panose="020B0604020202020204" pitchFamily="34" charset="0"/>
                <a:cs typeface="Arial" panose="020B0604020202020204" pitchFamily="34" charset="0"/>
              </a:rPr>
              <a:t>Κάθε διακλάδωση καταλήγει </a:t>
            </a:r>
            <a:r>
              <a:rPr lang="el-GR" sz="1400" u="sng" dirty="0">
                <a:latin typeface="Arial" panose="020B0604020202020204" pitchFamily="34" charset="0"/>
                <a:cs typeface="Arial" panose="020B0604020202020204" pitchFamily="34" charset="0"/>
              </a:rPr>
              <a:t>στο</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μέσον περίπου μιας μυϊκής ίνας </a:t>
            </a:r>
            <a:r>
              <a:rPr lang="el-GR" sz="1400" dirty="0">
                <a:latin typeface="Arial" panose="020B0604020202020204" pitchFamily="34" charset="0"/>
                <a:cs typeface="Arial" panose="020B0604020202020204" pitchFamily="34" charset="0"/>
              </a:rPr>
              <a:t>και σχηματίζεται </a:t>
            </a:r>
            <a:r>
              <a:rPr lang="el-GR" sz="1400" dirty="0" err="1">
                <a:latin typeface="Arial" panose="020B0604020202020204" pitchFamily="34" charset="0"/>
                <a:cs typeface="Arial" panose="020B0604020202020204" pitchFamily="34" charset="0"/>
              </a:rPr>
              <a:t>νευρομυϊκή</a:t>
            </a:r>
            <a:r>
              <a:rPr lang="el-GR" sz="1400" dirty="0">
                <a:latin typeface="Arial" panose="020B0604020202020204" pitchFamily="34" charset="0"/>
                <a:cs typeface="Arial" panose="020B0604020202020204" pitchFamily="34" charset="0"/>
              </a:rPr>
              <a:t> σύναψη ή </a:t>
            </a:r>
            <a:r>
              <a:rPr lang="el-GR" sz="1400" b="1" dirty="0">
                <a:latin typeface="Arial" panose="020B0604020202020204" pitchFamily="34" charset="0"/>
                <a:cs typeface="Arial" panose="020B0604020202020204" pitchFamily="34" charset="0"/>
              </a:rPr>
              <a:t>τελική κινητική πλάκα</a:t>
            </a: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Όταν το ερέθισμα φθάσει στην άκρη της κάθε διακλάδωσης μεταδίδεται στις μυϊκές ίνες με τον ίδιο τρόπο που μεταδίδονται οι νευρικές ώσεις στις νευρικές συνάψεις</a:t>
            </a:r>
            <a:r>
              <a:rPr lang="el-GR" sz="1400" dirty="0" smtClean="0">
                <a:latin typeface="Arial" panose="020B0604020202020204" pitchFamily="34" charset="0"/>
                <a:cs typeface="Arial" panose="020B0604020202020204" pitchFamily="34" charset="0"/>
              </a:rPr>
              <a:t>.</a:t>
            </a:r>
            <a:endParaRPr lang="el-GR" sz="1400" dirty="0">
              <a:latin typeface="Arial" panose="020B0604020202020204" pitchFamily="34" charset="0"/>
              <a:cs typeface="Arial" panose="020B0604020202020204" pitchFamily="34" charset="0"/>
            </a:endParaRPr>
          </a:p>
        </p:txBody>
      </p:sp>
      <p:sp>
        <p:nvSpPr>
          <p:cNvPr id="7" name="Ορθογώνιο 6"/>
          <p:cNvSpPr/>
          <p:nvPr/>
        </p:nvSpPr>
        <p:spPr>
          <a:xfrm>
            <a:off x="6865122" y="5210268"/>
            <a:ext cx="4663155" cy="246221"/>
          </a:xfrm>
          <a:prstGeom prst="rect">
            <a:avLst/>
          </a:prstGeom>
        </p:spPr>
        <p:txBody>
          <a:bodyPr wrap="square">
            <a:spAutoFit/>
          </a:bodyPr>
          <a:lstStyle/>
          <a:p>
            <a:r>
              <a:rPr lang="el-GR" sz="1000" dirty="0">
                <a:solidFill>
                  <a:srgbClr val="444444"/>
                </a:solidFill>
                <a:latin typeface="Arial" panose="020B0604020202020204" pitchFamily="34" charset="0"/>
                <a:cs typeface="Arial" panose="020B0604020202020204" pitchFamily="34" charset="0"/>
              </a:rPr>
              <a:t>Θεωρία: Φυσιολογία </a:t>
            </a:r>
            <a:r>
              <a:rPr lang="el-GR" sz="1000" dirty="0" smtClean="0">
                <a:solidFill>
                  <a:srgbClr val="444444"/>
                </a:solidFill>
                <a:latin typeface="Arial" panose="020B0604020202020204" pitchFamily="34" charset="0"/>
                <a:cs typeface="Arial" panose="020B0604020202020204" pitchFamily="34" charset="0"/>
              </a:rPr>
              <a:t>μυών, Αναστάσιος </a:t>
            </a:r>
            <a:r>
              <a:rPr lang="el-GR" sz="1000" dirty="0">
                <a:solidFill>
                  <a:srgbClr val="444444"/>
                </a:solidFill>
                <a:latin typeface="Arial" panose="020B0604020202020204" pitchFamily="34" charset="0"/>
                <a:cs typeface="Arial" panose="020B0604020202020204" pitchFamily="34" charset="0"/>
              </a:rPr>
              <a:t>Γ. </a:t>
            </a:r>
            <a:r>
              <a:rPr lang="el-GR" sz="1000" dirty="0" err="1">
                <a:solidFill>
                  <a:srgbClr val="444444"/>
                </a:solidFill>
                <a:latin typeface="Arial" panose="020B0604020202020204" pitchFamily="34" charset="0"/>
                <a:cs typeface="Arial" panose="020B0604020202020204" pitchFamily="34" charset="0"/>
              </a:rPr>
              <a:t>Χόρτης</a:t>
            </a:r>
            <a:r>
              <a:rPr lang="el-GR" sz="1000" dirty="0">
                <a:solidFill>
                  <a:srgbClr val="444444"/>
                </a:solidFill>
                <a:latin typeface="Arial" panose="020B0604020202020204" pitchFamily="34" charset="0"/>
                <a:cs typeface="Arial" panose="020B0604020202020204" pitchFamily="34" charset="0"/>
              </a:rPr>
              <a:t> </a:t>
            </a:r>
            <a:r>
              <a:rPr lang="el-GR" sz="1000" dirty="0" err="1">
                <a:solidFill>
                  <a:srgbClr val="444444"/>
                </a:solidFill>
                <a:latin typeface="Arial" panose="020B0604020202020204" pitchFamily="34" charset="0"/>
                <a:cs typeface="Arial" panose="020B0604020202020204" pitchFamily="34" charset="0"/>
              </a:rPr>
              <a:t>MSc</a:t>
            </a:r>
            <a:r>
              <a:rPr lang="el-GR" sz="1000" dirty="0">
                <a:solidFill>
                  <a:srgbClr val="444444"/>
                </a:solidFill>
                <a:latin typeface="Arial" panose="020B0604020202020204" pitchFamily="34" charset="0"/>
                <a:cs typeface="Arial" panose="020B0604020202020204" pitchFamily="34" charset="0"/>
              </a:rPr>
              <a:t>, </a:t>
            </a:r>
            <a:r>
              <a:rPr lang="el-GR" sz="1000" dirty="0" err="1">
                <a:solidFill>
                  <a:srgbClr val="444444"/>
                </a:solidFill>
                <a:latin typeface="Arial" panose="020B0604020202020204" pitchFamily="34" charset="0"/>
                <a:cs typeface="Arial" panose="020B0604020202020204" pitchFamily="34" charset="0"/>
              </a:rPr>
              <a:t>Cert</a:t>
            </a:r>
            <a:r>
              <a:rPr lang="el-GR" sz="1000" dirty="0">
                <a:solidFill>
                  <a:srgbClr val="444444"/>
                </a:solidFill>
                <a:latin typeface="Arial" panose="020B0604020202020204" pitchFamily="34" charset="0"/>
                <a:cs typeface="Arial" panose="020B0604020202020204" pitchFamily="34" charset="0"/>
              </a:rPr>
              <a:t>. </a:t>
            </a:r>
            <a:r>
              <a:rPr lang="el-GR" sz="1000" dirty="0" err="1">
                <a:solidFill>
                  <a:srgbClr val="444444"/>
                </a:solidFill>
                <a:latin typeface="Arial" panose="020B0604020202020204" pitchFamily="34" charset="0"/>
                <a:cs typeface="Arial" panose="020B0604020202020204" pitchFamily="34" charset="0"/>
              </a:rPr>
              <a:t>Ed</a:t>
            </a:r>
            <a:r>
              <a:rPr lang="el-GR" sz="1000" dirty="0">
                <a:solidFill>
                  <a:srgbClr val="444444"/>
                </a:solidFill>
                <a:latin typeface="Arial" panose="020B0604020202020204" pitchFamily="34" charset="0"/>
                <a:cs typeface="Arial" panose="020B0604020202020204" pitchFamily="34" charset="0"/>
              </a:rPr>
              <a:t>.</a:t>
            </a:r>
            <a:endParaRPr lang="el-G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1866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9125" y="802257"/>
            <a:ext cx="6692808" cy="5359261"/>
          </a:xfrm>
        </p:spPr>
        <p:txBody>
          <a:bodyPr>
            <a:normAutofit lnSpcReduction="10000"/>
          </a:bodyPr>
          <a:lstStyle/>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Η </a:t>
            </a:r>
            <a:r>
              <a:rPr lang="el-GR" sz="1400" b="1" dirty="0" smtClean="0">
                <a:latin typeface="Arial" panose="020B0604020202020204" pitchFamily="34" charset="0"/>
                <a:cs typeface="Arial" panose="020B0604020202020204" pitchFamily="34" charset="0"/>
              </a:rPr>
              <a:t>κινητική </a:t>
            </a:r>
            <a:r>
              <a:rPr lang="el-GR" sz="1400" b="1" dirty="0">
                <a:latin typeface="Arial" panose="020B0604020202020204" pitchFamily="34" charset="0"/>
                <a:cs typeface="Arial" panose="020B0604020202020204" pitchFamily="34" charset="0"/>
              </a:rPr>
              <a:t>μονάδα </a:t>
            </a:r>
            <a:r>
              <a:rPr lang="el-GR" sz="1400" dirty="0">
                <a:latin typeface="Arial" panose="020B0604020202020204" pitchFamily="34" charset="0"/>
                <a:cs typeface="Arial" panose="020B0604020202020204" pitchFamily="34" charset="0"/>
              </a:rPr>
              <a:t>αποτελείται από έναν </a:t>
            </a:r>
            <a:r>
              <a:rPr lang="el-GR" sz="1400" b="1" dirty="0">
                <a:latin typeface="Arial" panose="020B0604020202020204" pitchFamily="34" charset="0"/>
                <a:cs typeface="Arial" panose="020B0604020202020204" pitchFamily="34" charset="0"/>
              </a:rPr>
              <a:t>κινητικό νευρώνα </a:t>
            </a:r>
            <a:r>
              <a:rPr lang="el-GR" sz="1400" dirty="0">
                <a:latin typeface="Arial" panose="020B0604020202020204" pitchFamily="34" charset="0"/>
                <a:cs typeface="Arial" panose="020B0604020202020204" pitchFamily="34" charset="0"/>
              </a:rPr>
              <a:t>και </a:t>
            </a:r>
            <a:r>
              <a:rPr lang="el-GR" sz="1400" b="1" dirty="0">
                <a:latin typeface="Arial" panose="020B0604020202020204" pitchFamily="34" charset="0"/>
                <a:cs typeface="Arial" panose="020B0604020202020204" pitchFamily="34" charset="0"/>
              </a:rPr>
              <a:t>όλες τις μυϊκές ίνες </a:t>
            </a:r>
            <a:r>
              <a:rPr lang="el-GR" sz="1400" dirty="0">
                <a:latin typeface="Arial" panose="020B0604020202020204" pitchFamily="34" charset="0"/>
                <a:cs typeface="Arial" panose="020B0604020202020204" pitchFamily="34" charset="0"/>
              </a:rPr>
              <a:t>που </a:t>
            </a:r>
            <a:r>
              <a:rPr lang="el-GR" sz="1400" dirty="0" err="1">
                <a:latin typeface="Arial" panose="020B0604020202020204" pitchFamily="34" charset="0"/>
                <a:cs typeface="Arial" panose="020B0604020202020204" pitchFamily="34" charset="0"/>
              </a:rPr>
              <a:t>νευρώνονται</a:t>
            </a:r>
            <a:r>
              <a:rPr lang="el-GR" sz="1400" dirty="0">
                <a:latin typeface="Arial" panose="020B0604020202020204" pitchFamily="34" charset="0"/>
                <a:cs typeface="Arial" panose="020B0604020202020204" pitchFamily="34" charset="0"/>
              </a:rPr>
              <a:t> από αυτόν. </a:t>
            </a:r>
            <a:endParaRPr lang="el-GR" sz="1400" dirty="0" smtClean="0">
              <a:latin typeface="Arial" panose="020B0604020202020204" pitchFamily="34" charset="0"/>
              <a:cs typeface="Arial" panose="020B0604020202020204" pitchFamily="34" charset="0"/>
            </a:endParaRP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Ο </a:t>
            </a:r>
            <a:r>
              <a:rPr lang="el-GR" sz="1400" dirty="0" err="1">
                <a:latin typeface="Arial" panose="020B0604020202020204" pitchFamily="34" charset="0"/>
                <a:cs typeface="Arial" panose="020B0604020202020204" pitchFamily="34" charset="0"/>
              </a:rPr>
              <a:t>νευράξονας</a:t>
            </a:r>
            <a:r>
              <a:rPr lang="el-GR" sz="1400" dirty="0">
                <a:latin typeface="Arial" panose="020B0604020202020204" pitchFamily="34" charset="0"/>
                <a:cs typeface="Arial" panose="020B0604020202020204" pitchFamily="34" charset="0"/>
              </a:rPr>
              <a:t> από κάθε κινητικό νευρώνα υποδιαιρείται πολλές φορές ώστε σε κάθε μυϊκή ίνα να παρέχεται μία </a:t>
            </a:r>
            <a:r>
              <a:rPr lang="el-GR" sz="1400" dirty="0" err="1">
                <a:latin typeface="Arial" panose="020B0604020202020204" pitchFamily="34" charset="0"/>
                <a:cs typeface="Arial" panose="020B0604020202020204" pitchFamily="34" charset="0"/>
              </a:rPr>
              <a:t>νευρομυϊκή</a:t>
            </a:r>
            <a:r>
              <a:rPr lang="el-GR" sz="1400" dirty="0">
                <a:latin typeface="Arial" panose="020B0604020202020204" pitchFamily="34" charset="0"/>
                <a:cs typeface="Arial" panose="020B0604020202020204" pitchFamily="34" charset="0"/>
              </a:rPr>
              <a:t> σύναψη</a:t>
            </a:r>
            <a:r>
              <a:rPr lang="el-GR" sz="1400" dirty="0" smtClean="0">
                <a:latin typeface="Arial" panose="020B0604020202020204" pitchFamily="34" charset="0"/>
                <a:cs typeface="Arial" panose="020B0604020202020204" pitchFamily="34" charset="0"/>
              </a:rPr>
              <a:t>.</a:t>
            </a:r>
          </a:p>
          <a:p>
            <a:pPr algn="just">
              <a:lnSpc>
                <a:spcPct val="150000"/>
              </a:lnSpc>
              <a:spcBef>
                <a:spcPts val="1200"/>
              </a:spcBef>
              <a:spcAft>
                <a:spcPts val="0"/>
              </a:spcAft>
            </a:pPr>
            <a:endParaRPr lang="el-GR" sz="1400" dirty="0" smtClean="0">
              <a:latin typeface="Arial" panose="020B0604020202020204" pitchFamily="34" charset="0"/>
              <a:cs typeface="Arial" panose="020B0604020202020204" pitchFamily="34" charset="0"/>
            </a:endParaRPr>
          </a:p>
          <a:p>
            <a:pPr algn="just">
              <a:lnSpc>
                <a:spcPct val="150000"/>
              </a:lnSpc>
              <a:spcBef>
                <a:spcPts val="1200"/>
              </a:spcBef>
              <a:spcAft>
                <a:spcPts val="0"/>
              </a:spcAft>
            </a:pPr>
            <a:endParaRPr lang="el-GR" sz="1400" dirty="0">
              <a:latin typeface="Arial" panose="020B0604020202020204" pitchFamily="34" charset="0"/>
              <a:cs typeface="Arial" panose="020B0604020202020204" pitchFamily="34" charset="0"/>
            </a:endParaRP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Ο </a:t>
            </a:r>
            <a:r>
              <a:rPr lang="el-GR" sz="1400" dirty="0">
                <a:latin typeface="Arial" panose="020B0604020202020204" pitchFamily="34" charset="0"/>
                <a:cs typeface="Arial" panose="020B0604020202020204" pitchFamily="34" charset="0"/>
              </a:rPr>
              <a:t>αριθμός των μυϊκών ινών μιας κινητικής μονάδας ποικίλλει ανάλογα με το είδος των κινήσεων που εκτελούν</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1200"/>
              </a:spcBef>
              <a:spcAft>
                <a:spcPts val="0"/>
              </a:spcAft>
              <a:buNone/>
            </a:pPr>
            <a:r>
              <a:rPr lang="el-GR" sz="1400" u="sng" dirty="0" smtClean="0">
                <a:latin typeface="Arial" panose="020B0604020202020204" pitchFamily="34" charset="0"/>
                <a:cs typeface="Arial" panose="020B0604020202020204" pitchFamily="34" charset="0"/>
              </a:rPr>
              <a:t>Κινήσεις </a:t>
            </a:r>
            <a:r>
              <a:rPr lang="el-GR" sz="1400" u="sng" dirty="0">
                <a:latin typeface="Arial" panose="020B0604020202020204" pitchFamily="34" charset="0"/>
                <a:cs typeface="Arial" panose="020B0604020202020204" pitchFamily="34" charset="0"/>
              </a:rPr>
              <a:t>που απαιτούν ακρίβεια</a:t>
            </a:r>
            <a:r>
              <a:rPr lang="el-GR" sz="1400" dirty="0">
                <a:latin typeface="Arial" panose="020B0604020202020204" pitchFamily="34" charset="0"/>
                <a:cs typeface="Arial" panose="020B0604020202020204" pitchFamily="34" charset="0"/>
              </a:rPr>
              <a:t>, δημιουργούνται από κινητικές μονάδες με μικρό αριθμό κινητικών </a:t>
            </a:r>
            <a:r>
              <a:rPr lang="el-GR" sz="1400" dirty="0" smtClean="0">
                <a:latin typeface="Arial" panose="020B0604020202020204" pitchFamily="34" charset="0"/>
                <a:cs typeface="Arial" panose="020B0604020202020204" pitchFamily="34" charset="0"/>
              </a:rPr>
              <a:t>ινών </a:t>
            </a:r>
            <a:r>
              <a:rPr lang="el-GR" sz="1400" dirty="0">
                <a:latin typeface="Arial" panose="020B0604020202020204" pitchFamily="34" charset="0"/>
                <a:cs typeface="Arial" panose="020B0604020202020204" pitchFamily="34" charset="0"/>
              </a:rPr>
              <a:t>. Για παράδειγμα, οι μύες που κινούν τον οφθαλμικό βολβό έχουν πολύ μικρό αριθμό ινών, 10-12 σε κάθε κινητική μονάδα (λεπτές κινήσεις</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1200"/>
              </a:spcBef>
              <a:spcAft>
                <a:spcPts val="0"/>
              </a:spcAft>
              <a:buNone/>
            </a:pPr>
            <a:r>
              <a:rPr lang="el-GR" sz="1400" u="sng" dirty="0" smtClean="0">
                <a:latin typeface="Arial" panose="020B0604020202020204" pitchFamily="34" charset="0"/>
                <a:cs typeface="Arial" panose="020B0604020202020204" pitchFamily="34" charset="0"/>
              </a:rPr>
              <a:t>Κινήσεις </a:t>
            </a:r>
            <a:r>
              <a:rPr lang="el-GR" sz="1400" u="sng" dirty="0">
                <a:latin typeface="Arial" panose="020B0604020202020204" pitchFamily="34" charset="0"/>
                <a:cs typeface="Arial" panose="020B0604020202020204" pitchFamily="34" charset="0"/>
              </a:rPr>
              <a:t>που δεν απαιτούν ακρίβεια</a:t>
            </a:r>
            <a:r>
              <a:rPr lang="el-GR" sz="1400" dirty="0">
                <a:latin typeface="Arial" panose="020B0604020202020204" pitchFamily="34" charset="0"/>
                <a:cs typeface="Arial" panose="020B0604020202020204" pitchFamily="34" charset="0"/>
              </a:rPr>
              <a:t>, δημιουργούνται από κινητικές μονάδες με μεγάλο αριθμό κινητικών </a:t>
            </a:r>
            <a:r>
              <a:rPr lang="el-GR" sz="1400" dirty="0" smtClean="0">
                <a:latin typeface="Arial" panose="020B0604020202020204" pitchFamily="34" charset="0"/>
                <a:cs typeface="Arial" panose="020B0604020202020204" pitchFamily="34" charset="0"/>
              </a:rPr>
              <a:t>ινών. Οι </a:t>
            </a:r>
            <a:r>
              <a:rPr lang="el-GR" sz="1400" dirty="0">
                <a:latin typeface="Arial" panose="020B0604020202020204" pitchFamily="34" charset="0"/>
                <a:cs typeface="Arial" panose="020B0604020202020204" pitchFamily="34" charset="0"/>
              </a:rPr>
              <a:t>μυς της ράχης και των κάτω άκρων, που έχουν μεγάλο αριθμό ινών, 600-1000 ανά κινητική μονάδα (αδρές κινήσεις).</a:t>
            </a:r>
          </a:p>
        </p:txBody>
      </p:sp>
      <p:pic>
        <p:nvPicPr>
          <p:cNvPr id="4" name="Εικόνα 3"/>
          <p:cNvPicPr>
            <a:picLocks noChangeAspect="1"/>
          </p:cNvPicPr>
          <p:nvPr/>
        </p:nvPicPr>
        <p:blipFill>
          <a:blip r:embed="rId2"/>
          <a:stretch>
            <a:fillRect/>
          </a:stretch>
        </p:blipFill>
        <p:spPr>
          <a:xfrm>
            <a:off x="7509831" y="1088702"/>
            <a:ext cx="3704172" cy="3606326"/>
          </a:xfrm>
          <a:prstGeom prst="rect">
            <a:avLst/>
          </a:prstGeom>
        </p:spPr>
      </p:pic>
      <p:sp>
        <p:nvSpPr>
          <p:cNvPr id="5" name="Ορθογώνιο 4"/>
          <p:cNvSpPr/>
          <p:nvPr/>
        </p:nvSpPr>
        <p:spPr>
          <a:xfrm>
            <a:off x="7135737" y="5800987"/>
            <a:ext cx="4452359" cy="230832"/>
          </a:xfrm>
          <a:prstGeom prst="rect">
            <a:avLst/>
          </a:prstGeom>
        </p:spPr>
        <p:txBody>
          <a:bodyPr wrap="square">
            <a:spAutoFit/>
          </a:bodyPr>
          <a:lstStyle/>
          <a:p>
            <a:pPr algn="just"/>
            <a:r>
              <a:rPr lang="el-GR" sz="900" dirty="0">
                <a:latin typeface="Arial" panose="020B0604020202020204" pitchFamily="34" charset="0"/>
                <a:cs typeface="Arial" panose="020B0604020202020204" pitchFamily="34" charset="0"/>
              </a:rPr>
              <a:t>Εργαστήριο Φυσιολογίας ΙΙ (2009-2010) Εργαστηριακός Συνεργάτης: Ρήγας Παύλος</a:t>
            </a:r>
          </a:p>
        </p:txBody>
      </p:sp>
    </p:spTree>
    <p:extLst>
      <p:ext uri="{BB962C8B-B14F-4D97-AF65-F5344CB8AC3E}">
        <p14:creationId xmlns:p14="http://schemas.microsoft.com/office/powerpoint/2010/main" val="983471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27105" y="1540742"/>
            <a:ext cx="10515600" cy="4956561"/>
          </a:xfrm>
        </p:spPr>
        <p:txBody>
          <a:bodyPr vert="horz" lIns="91440" tIns="45720" rIns="91440" bIns="45720" rtlCol="0" anchor="ctr">
            <a:noAutofit/>
          </a:bodyPr>
          <a:lstStyle/>
          <a:p>
            <a:pPr marL="0" indent="0" algn="ctr">
              <a:lnSpc>
                <a:spcPct val="150000"/>
              </a:lnSpc>
              <a:spcBef>
                <a:spcPts val="1200"/>
              </a:spcBef>
              <a:spcAft>
                <a:spcPts val="0"/>
              </a:spcAft>
              <a:buNone/>
            </a:pPr>
            <a:r>
              <a:rPr lang="el-GR" sz="1800" b="1" dirty="0">
                <a:latin typeface="Arial" panose="020B0604020202020204" pitchFamily="34" charset="0"/>
                <a:cs typeface="Arial" panose="020B0604020202020204" pitchFamily="34" charset="0"/>
              </a:rPr>
              <a:t>Μυϊκή συστολή</a:t>
            </a:r>
          </a:p>
          <a:p>
            <a:pPr marL="0" indent="0" algn="just">
              <a:lnSpc>
                <a:spcPct val="150000"/>
              </a:lnSpc>
              <a:spcBef>
                <a:spcPts val="1200"/>
              </a:spcBef>
              <a:spcAft>
                <a:spcPts val="0"/>
              </a:spcAft>
              <a:buNone/>
            </a:pPr>
            <a:r>
              <a:rPr lang="el-GR" sz="1400" dirty="0">
                <a:latin typeface="Arial" panose="020B0604020202020204" pitchFamily="34" charset="0"/>
                <a:cs typeface="Arial" panose="020B0604020202020204" pitchFamily="34" charset="0"/>
              </a:rPr>
              <a:t>Η γραμμωτή μυϊκή ίνα υπό την επίδραση ενός απλού ερεθίσματος επιτελεί μία </a:t>
            </a:r>
            <a:r>
              <a:rPr lang="el-GR" sz="1400" b="1" dirty="0">
                <a:latin typeface="Arial" panose="020B0604020202020204" pitchFamily="34" charset="0"/>
                <a:cs typeface="Arial" panose="020B0604020202020204" pitchFamily="34" charset="0"/>
              </a:rPr>
              <a:t>απλή μυϊκή συστολή</a:t>
            </a:r>
            <a:r>
              <a:rPr lang="el-GR" sz="1400" dirty="0">
                <a:latin typeface="Arial" panose="020B0604020202020204" pitchFamily="34" charset="0"/>
                <a:cs typeface="Arial" panose="020B0604020202020204" pitchFamily="34" charset="0"/>
              </a:rPr>
              <a:t>, η οποία εξελίσσεται σε </a:t>
            </a:r>
            <a:r>
              <a:rPr lang="el-GR" sz="1400" b="1" dirty="0">
                <a:latin typeface="Arial" panose="020B0604020202020204" pitchFamily="34" charset="0"/>
                <a:cs typeface="Arial" panose="020B0604020202020204" pitchFamily="34" charset="0"/>
              </a:rPr>
              <a:t>τρία</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στάδια</a:t>
            </a:r>
            <a:r>
              <a:rPr lang="el-GR" sz="1400" dirty="0">
                <a:latin typeface="Arial" panose="020B0604020202020204" pitchFamily="34" charset="0"/>
                <a:cs typeface="Arial" panose="020B0604020202020204" pitchFamily="34" charset="0"/>
              </a:rPr>
              <a:t>, όπως φαίνεται </a:t>
            </a:r>
            <a:r>
              <a:rPr lang="el-GR" sz="1400" dirty="0" smtClean="0">
                <a:latin typeface="Arial" panose="020B0604020202020204" pitchFamily="34" charset="0"/>
                <a:cs typeface="Arial" panose="020B0604020202020204" pitchFamily="34" charset="0"/>
              </a:rPr>
              <a:t>σε ένα </a:t>
            </a:r>
            <a:r>
              <a:rPr lang="el-GR" sz="1400" dirty="0">
                <a:latin typeface="Arial" panose="020B0604020202020204" pitchFamily="34" charset="0"/>
                <a:cs typeface="Arial" panose="020B0604020202020204" pitchFamily="34" charset="0"/>
              </a:rPr>
              <a:t>μυογράφημα </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1200"/>
              </a:spcBef>
              <a:spcAft>
                <a:spcPts val="0"/>
              </a:spcAft>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Το </a:t>
            </a:r>
            <a:r>
              <a:rPr lang="el-GR" sz="1400" b="1" dirty="0">
                <a:latin typeface="Arial" panose="020B0604020202020204" pitchFamily="34" charset="0"/>
                <a:cs typeface="Arial" panose="020B0604020202020204" pitchFamily="34" charset="0"/>
              </a:rPr>
              <a:t>πρώτο στάδιο</a:t>
            </a:r>
            <a:r>
              <a:rPr lang="el-GR" sz="1400" dirty="0">
                <a:latin typeface="Arial" panose="020B0604020202020204" pitchFamily="34" charset="0"/>
                <a:cs typeface="Arial" panose="020B0604020202020204" pitchFamily="34" charset="0"/>
              </a:rPr>
              <a:t>, λανθάνων χρόνος, </a:t>
            </a:r>
            <a:r>
              <a:rPr lang="el-GR" sz="1400" u="sng" dirty="0">
                <a:latin typeface="Arial" panose="020B0604020202020204" pitchFamily="34" charset="0"/>
                <a:cs typeface="Arial" panose="020B0604020202020204" pitchFamily="34" charset="0"/>
              </a:rPr>
              <a:t>διαρκεί 5 </a:t>
            </a:r>
            <a:r>
              <a:rPr lang="el-GR" sz="1400" u="sng" dirty="0" err="1">
                <a:latin typeface="Arial" panose="020B0604020202020204" pitchFamily="34" charset="0"/>
                <a:cs typeface="Arial" panose="020B0604020202020204" pitchFamily="34" charset="0"/>
              </a:rPr>
              <a:t>msec</a:t>
            </a:r>
            <a:r>
              <a:rPr lang="el-GR" sz="1400" u="sng" dirty="0">
                <a:latin typeface="Arial" panose="020B0604020202020204" pitchFamily="34" charset="0"/>
                <a:cs typeface="Arial" panose="020B0604020202020204" pitchFamily="34" charset="0"/>
              </a:rPr>
              <a:t> και είναι ο χρόνος που μεσολαβεί από τη στιγμή που το ερέθισμα φτάνει στη μυϊκή ίνα έως την έναρξη της συστολής της.</a:t>
            </a:r>
            <a:r>
              <a:rPr lang="el-GR" sz="1400" dirty="0">
                <a:latin typeface="Arial" panose="020B0604020202020204" pitchFamily="34" charset="0"/>
                <a:cs typeface="Arial" panose="020B0604020202020204" pitchFamily="34" charset="0"/>
              </a:rPr>
              <a:t> Ο χρόνος αυτός είναι απαραίτητος για την απελευθέρωση των ιόντων ασβεστίου και την ενεργοποίηση των ινιδίων της </a:t>
            </a:r>
            <a:r>
              <a:rPr lang="el-GR" sz="1400" dirty="0" err="1">
                <a:latin typeface="Arial" panose="020B0604020202020204" pitchFamily="34" charset="0"/>
                <a:cs typeface="Arial" panose="020B0604020202020204" pitchFamily="34" charset="0"/>
              </a:rPr>
              <a:t>ακτίνης</a:t>
            </a:r>
            <a:r>
              <a:rPr lang="el-GR" sz="1400" dirty="0" smtClean="0">
                <a:latin typeface="Arial" panose="020B0604020202020204" pitchFamily="34" charset="0"/>
                <a:cs typeface="Arial" panose="020B0604020202020204" pitchFamily="34" charset="0"/>
              </a:rPr>
              <a:t>.</a:t>
            </a: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Το </a:t>
            </a:r>
            <a:r>
              <a:rPr lang="el-GR" sz="1400" b="1" dirty="0">
                <a:latin typeface="Arial" panose="020B0604020202020204" pitchFamily="34" charset="0"/>
                <a:cs typeface="Arial" panose="020B0604020202020204" pitchFamily="34" charset="0"/>
              </a:rPr>
              <a:t>δεύτερο στάδιο</a:t>
            </a:r>
            <a:r>
              <a:rPr lang="el-GR" sz="1400" dirty="0">
                <a:latin typeface="Arial" panose="020B0604020202020204" pitchFamily="34" charset="0"/>
                <a:cs typeface="Arial" panose="020B0604020202020204" pitchFamily="34" charset="0"/>
              </a:rPr>
              <a:t>, περίοδος συστολής, είναι </a:t>
            </a:r>
            <a:r>
              <a:rPr lang="el-GR" sz="1400" u="sng" dirty="0">
                <a:latin typeface="Arial" panose="020B0604020202020204" pitchFamily="34" charset="0"/>
                <a:cs typeface="Arial" panose="020B0604020202020204" pitchFamily="34" charset="0"/>
              </a:rPr>
              <a:t>ο χρόνος που μεσολαβεί από την έναρξη της συστολής έως την επίτευξη της μέγιστης τιμής της </a:t>
            </a:r>
            <a:r>
              <a:rPr lang="el-GR" sz="1400" dirty="0">
                <a:latin typeface="Arial" panose="020B0604020202020204" pitchFamily="34" charset="0"/>
                <a:cs typeface="Arial" panose="020B0604020202020204" pitchFamily="34" charset="0"/>
              </a:rPr>
              <a:t>και διαρκεί περίπου 40 </a:t>
            </a:r>
            <a:r>
              <a:rPr lang="el-GR" sz="1400" dirty="0" err="1">
                <a:latin typeface="Arial" panose="020B0604020202020204" pitchFamily="34" charset="0"/>
                <a:cs typeface="Arial" panose="020B0604020202020204" pitchFamily="34" charset="0"/>
              </a:rPr>
              <a:t>msec</a:t>
            </a:r>
            <a:r>
              <a:rPr lang="el-GR" sz="1400" dirty="0">
                <a:latin typeface="Arial" panose="020B0604020202020204" pitchFamily="34" charset="0"/>
                <a:cs typeface="Arial" panose="020B0604020202020204" pitchFamily="34" charset="0"/>
              </a:rPr>
              <a:t>. Η διάρκεια της περιόδου συστολής εξαρτάται από το είδος της μυϊκής ίνας και από το μήκος της</a:t>
            </a:r>
            <a:r>
              <a:rPr lang="el-GR" sz="1400" dirty="0" smtClean="0">
                <a:latin typeface="Arial" panose="020B0604020202020204" pitchFamily="34" charset="0"/>
                <a:cs typeface="Arial" panose="020B0604020202020204" pitchFamily="34" charset="0"/>
              </a:rPr>
              <a:t>.</a:t>
            </a: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Το </a:t>
            </a:r>
            <a:r>
              <a:rPr lang="el-GR" sz="1400" b="1" dirty="0">
                <a:latin typeface="Arial" panose="020B0604020202020204" pitchFamily="34" charset="0"/>
                <a:cs typeface="Arial" panose="020B0604020202020204" pitchFamily="34" charset="0"/>
              </a:rPr>
              <a:t>τελευταίο στάδιο</a:t>
            </a:r>
            <a:r>
              <a:rPr lang="el-GR" sz="1400" dirty="0">
                <a:latin typeface="Arial" panose="020B0604020202020204" pitchFamily="34" charset="0"/>
                <a:cs typeface="Arial" panose="020B0604020202020204" pitchFamily="34" charset="0"/>
              </a:rPr>
              <a:t>, περίοδος χαλάρωσης, </a:t>
            </a:r>
            <a:r>
              <a:rPr lang="el-GR" sz="1400" u="sng" dirty="0">
                <a:latin typeface="Arial" panose="020B0604020202020204" pitchFamily="34" charset="0"/>
                <a:cs typeface="Arial" panose="020B0604020202020204" pitchFamily="34" charset="0"/>
              </a:rPr>
              <a:t>είναι ο χρόνος που μεσολαβεί από τη μέγιστη συστολή έως την πλήρη χαλάρωση </a:t>
            </a:r>
            <a:r>
              <a:rPr lang="el-GR" sz="1400" dirty="0">
                <a:latin typeface="Arial" panose="020B0604020202020204" pitchFamily="34" charset="0"/>
                <a:cs typeface="Arial" panose="020B0604020202020204" pitchFamily="34" charset="0"/>
              </a:rPr>
              <a:t>και η διάρκειά της είναι περίπου 50 </a:t>
            </a:r>
            <a:r>
              <a:rPr lang="el-GR" sz="1400" dirty="0" err="1">
                <a:latin typeface="Arial" panose="020B0604020202020204" pitchFamily="34" charset="0"/>
                <a:cs typeface="Arial" panose="020B0604020202020204" pitchFamily="34" charset="0"/>
              </a:rPr>
              <a:t>msec</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1200"/>
              </a:spcBef>
              <a:spcAft>
                <a:spcPts val="0"/>
              </a:spcAft>
              <a:buNone/>
            </a:pPr>
            <a:r>
              <a:rPr lang="el-GR" sz="1400" dirty="0" smtClean="0">
                <a:latin typeface="Arial" panose="020B0604020202020204" pitchFamily="34" charset="0"/>
                <a:cs typeface="Arial" panose="020B0604020202020204" pitchFamily="34" charset="0"/>
              </a:rPr>
              <a:t> </a:t>
            </a:r>
          </a:p>
          <a:p>
            <a:pPr marL="0" indent="0" algn="just">
              <a:lnSpc>
                <a:spcPct val="150000"/>
              </a:lnSpc>
              <a:spcBef>
                <a:spcPts val="1200"/>
              </a:spcBef>
              <a:spcAft>
                <a:spcPts val="0"/>
              </a:spcAft>
              <a:buNone/>
            </a:pPr>
            <a:endParaRPr lang="el-GR" sz="1400" dirty="0">
              <a:latin typeface="Arial" panose="020B0604020202020204" pitchFamily="34" charset="0"/>
              <a:cs typeface="Arial" panose="020B0604020202020204" pitchFamily="34" charset="0"/>
            </a:endParaRPr>
          </a:p>
          <a:p>
            <a:pPr marL="0" indent="0" algn="just">
              <a:lnSpc>
                <a:spcPct val="150000"/>
              </a:lnSpc>
              <a:spcBef>
                <a:spcPts val="1200"/>
              </a:spcBef>
              <a:spcAft>
                <a:spcPts val="0"/>
              </a:spcAft>
              <a:buNone/>
            </a:pPr>
            <a:endParaRPr lang="el-GR" sz="1400" dirty="0">
              <a:latin typeface="Arial" panose="020B0604020202020204" pitchFamily="34" charset="0"/>
              <a:cs typeface="Arial" panose="020B0604020202020204" pitchFamily="34" charset="0"/>
            </a:endParaRPr>
          </a:p>
          <a:p>
            <a:pPr marL="0" indent="0" algn="just">
              <a:lnSpc>
                <a:spcPct val="150000"/>
              </a:lnSpc>
              <a:spcBef>
                <a:spcPts val="1200"/>
              </a:spcBef>
              <a:spcAft>
                <a:spcPts val="0"/>
              </a:spcAft>
              <a:buNone/>
            </a:pPr>
            <a:r>
              <a:rPr lang="el-GR" sz="1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01443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17847" y="1386158"/>
            <a:ext cx="10639513" cy="4758268"/>
          </a:xfrm>
        </p:spPr>
        <p:txBody>
          <a:bodyPr>
            <a:normAutofit lnSpcReduction="10000"/>
          </a:bodyPr>
          <a:lstStyle/>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Η </a:t>
            </a:r>
            <a:r>
              <a:rPr lang="el-GR" sz="1400" b="1" dirty="0">
                <a:latin typeface="Arial" panose="020B0604020202020204" pitchFamily="34" charset="0"/>
                <a:cs typeface="Arial" panose="020B0604020202020204" pitchFamily="34" charset="0"/>
              </a:rPr>
              <a:t>ένταση της συστολής </a:t>
            </a:r>
            <a:r>
              <a:rPr lang="el-GR" sz="1400" dirty="0">
                <a:latin typeface="Arial" panose="020B0604020202020204" pitchFamily="34" charset="0"/>
                <a:cs typeface="Arial" panose="020B0604020202020204" pitchFamily="34" charset="0"/>
              </a:rPr>
              <a:t>του μυός είναι </a:t>
            </a:r>
            <a:r>
              <a:rPr lang="el-GR" sz="1400" b="1" dirty="0">
                <a:latin typeface="Arial" panose="020B0604020202020204" pitchFamily="34" charset="0"/>
                <a:cs typeface="Arial" panose="020B0604020202020204" pitchFamily="34" charset="0"/>
              </a:rPr>
              <a:t>ανάλογη</a:t>
            </a:r>
            <a:r>
              <a:rPr lang="el-GR" sz="1400" dirty="0">
                <a:latin typeface="Arial" panose="020B0604020202020204" pitchFamily="34" charset="0"/>
                <a:cs typeface="Arial" panose="020B0604020202020204" pitchFamily="34" charset="0"/>
              </a:rPr>
              <a:t> του </a:t>
            </a:r>
            <a:r>
              <a:rPr lang="el-GR" sz="1400" b="1" dirty="0">
                <a:latin typeface="Arial" panose="020B0604020202020204" pitchFamily="34" charset="0"/>
                <a:cs typeface="Arial" panose="020B0604020202020204" pitchFamily="34" charset="0"/>
              </a:rPr>
              <a:t>αριθμού</a:t>
            </a:r>
            <a:r>
              <a:rPr lang="el-GR" sz="1400" dirty="0">
                <a:latin typeface="Arial" panose="020B0604020202020204" pitchFamily="34" charset="0"/>
                <a:cs typeface="Arial" panose="020B0604020202020204" pitchFamily="34" charset="0"/>
              </a:rPr>
              <a:t> των </a:t>
            </a:r>
            <a:r>
              <a:rPr lang="el-GR" sz="1400" b="1" dirty="0">
                <a:latin typeface="Arial" panose="020B0604020202020204" pitchFamily="34" charset="0"/>
                <a:cs typeface="Arial" panose="020B0604020202020204" pitchFamily="34" charset="0"/>
              </a:rPr>
              <a:t>μυϊκών</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ινών</a:t>
            </a:r>
            <a:r>
              <a:rPr lang="el-GR" sz="1400" dirty="0">
                <a:latin typeface="Arial" panose="020B0604020202020204" pitchFamily="34" charset="0"/>
                <a:cs typeface="Arial" panose="020B0604020202020204" pitchFamily="34" charset="0"/>
              </a:rPr>
              <a:t> που συστέλλονται και της </a:t>
            </a:r>
            <a:r>
              <a:rPr lang="el-GR" sz="1400" b="1" dirty="0">
                <a:latin typeface="Arial" panose="020B0604020202020204" pitchFamily="34" charset="0"/>
                <a:cs typeface="Arial" panose="020B0604020202020204" pitchFamily="34" charset="0"/>
              </a:rPr>
              <a:t>συχνότητας</a:t>
            </a:r>
            <a:r>
              <a:rPr lang="el-GR" sz="1400" dirty="0">
                <a:latin typeface="Arial" panose="020B0604020202020204" pitchFamily="34" charset="0"/>
                <a:cs typeface="Arial" panose="020B0604020202020204" pitchFamily="34" charset="0"/>
              </a:rPr>
              <a:t> των </a:t>
            </a:r>
            <a:r>
              <a:rPr lang="el-GR" sz="1400" b="1" dirty="0">
                <a:latin typeface="Arial" panose="020B0604020202020204" pitchFamily="34" charset="0"/>
                <a:cs typeface="Arial" panose="020B0604020202020204" pitchFamily="34" charset="0"/>
              </a:rPr>
              <a:t>ερεθισμάτων</a:t>
            </a:r>
            <a:r>
              <a:rPr lang="el-GR" sz="1400" dirty="0">
                <a:latin typeface="Arial" panose="020B0604020202020204" pitchFamily="34" charset="0"/>
                <a:cs typeface="Arial" panose="020B0604020202020204" pitchFamily="34" charset="0"/>
              </a:rPr>
              <a:t>. </a:t>
            </a:r>
            <a:endParaRPr lang="el-GR" sz="1400" dirty="0" smtClean="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Εάν </a:t>
            </a:r>
            <a:r>
              <a:rPr lang="el-GR" sz="1400" dirty="0">
                <a:latin typeface="Arial" panose="020B0604020202020204" pitchFamily="34" charset="0"/>
                <a:cs typeface="Arial" panose="020B0604020202020204" pitchFamily="34" charset="0"/>
              </a:rPr>
              <a:t>ένα </a:t>
            </a:r>
            <a:r>
              <a:rPr lang="el-GR" sz="1400" b="1" dirty="0">
                <a:latin typeface="Arial" panose="020B0604020202020204" pitchFamily="34" charset="0"/>
                <a:cs typeface="Arial" panose="020B0604020202020204" pitchFamily="34" charset="0"/>
              </a:rPr>
              <a:t>ερέθισμα είναι ασθενές</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διεγείρεται μικρός αριθμός μυϊκών ινών </a:t>
            </a:r>
            <a:r>
              <a:rPr lang="el-GR" sz="1400" dirty="0">
                <a:latin typeface="Arial" panose="020B0604020202020204" pitchFamily="34" charset="0"/>
                <a:cs typeface="Arial" panose="020B0604020202020204" pitchFamily="34" charset="0"/>
              </a:rPr>
              <a:t>(λίγες κινητικές μονάδες) και προκαλείται </a:t>
            </a:r>
            <a:r>
              <a:rPr lang="el-GR" sz="1400" b="1" dirty="0">
                <a:latin typeface="Arial" panose="020B0604020202020204" pitchFamily="34" charset="0"/>
                <a:cs typeface="Arial" panose="020B0604020202020204" pitchFamily="34" charset="0"/>
              </a:rPr>
              <a:t>συστολή</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μικρής</a:t>
            </a:r>
            <a:r>
              <a:rPr lang="el-GR" sz="1400" dirty="0">
                <a:latin typeface="Arial" panose="020B0604020202020204" pitchFamily="34" charset="0"/>
                <a:cs typeface="Arial" panose="020B0604020202020204" pitchFamily="34" charset="0"/>
              </a:rPr>
              <a:t> </a:t>
            </a:r>
            <a:r>
              <a:rPr lang="el-GR" sz="1400" b="1" dirty="0">
                <a:latin typeface="Arial" panose="020B0604020202020204" pitchFamily="34" charset="0"/>
                <a:cs typeface="Arial" panose="020B0604020202020204" pitchFamily="34" charset="0"/>
              </a:rPr>
              <a:t>έντασης</a:t>
            </a:r>
            <a:r>
              <a:rPr lang="el-GR" sz="1400" dirty="0">
                <a:latin typeface="Arial" panose="020B0604020202020204" pitchFamily="34" charset="0"/>
                <a:cs typeface="Arial" panose="020B0604020202020204" pitchFamily="34" charset="0"/>
              </a:rPr>
              <a:t>. </a:t>
            </a:r>
            <a:endParaRPr lang="el-GR" sz="1400" dirty="0" smtClean="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Σε </a:t>
            </a:r>
            <a:r>
              <a:rPr lang="el-GR" sz="1400" b="1" dirty="0">
                <a:latin typeface="Arial" panose="020B0604020202020204" pitchFamily="34" charset="0"/>
                <a:cs typeface="Arial" panose="020B0604020202020204" pitchFamily="34" charset="0"/>
              </a:rPr>
              <a:t>ισχυρότερο</a:t>
            </a:r>
            <a:r>
              <a:rPr lang="el-GR" sz="1400" dirty="0">
                <a:latin typeface="Arial" panose="020B0604020202020204" pitchFamily="34" charset="0"/>
                <a:cs typeface="Arial" panose="020B0604020202020204" pitchFamily="34" charset="0"/>
              </a:rPr>
              <a:t> ερέθισμα </a:t>
            </a:r>
            <a:r>
              <a:rPr lang="el-GR" sz="1400" b="1" dirty="0">
                <a:latin typeface="Arial" panose="020B0604020202020204" pitchFamily="34" charset="0"/>
                <a:cs typeface="Arial" panose="020B0604020202020204" pitchFamily="34" charset="0"/>
              </a:rPr>
              <a:t>διεγείρεται μεγαλύτερος αριθμός μυϊκών ινών </a:t>
            </a:r>
            <a:r>
              <a:rPr lang="el-GR" sz="1400" dirty="0">
                <a:latin typeface="Arial" panose="020B0604020202020204" pitchFamily="34" charset="0"/>
                <a:cs typeface="Arial" panose="020B0604020202020204" pitchFamily="34" charset="0"/>
              </a:rPr>
              <a:t>(περισσότερες κινητικές μονάδες) με αποτέλεσμα </a:t>
            </a:r>
            <a:r>
              <a:rPr lang="el-GR" sz="1400" b="1" dirty="0">
                <a:latin typeface="Arial" panose="020B0604020202020204" pitchFamily="34" charset="0"/>
                <a:cs typeface="Arial" panose="020B0604020202020204" pitchFamily="34" charset="0"/>
              </a:rPr>
              <a:t>συστολή μεγαλύτερης έντασης</a:t>
            </a:r>
            <a:r>
              <a:rPr lang="el-GR" sz="1400" dirty="0">
                <a:latin typeface="Arial" panose="020B0604020202020204" pitchFamily="34" charset="0"/>
                <a:cs typeface="Arial" panose="020B0604020202020204" pitchFamily="34" charset="0"/>
              </a:rPr>
              <a:t>. Συνήθως οι μυϊκές ίνες ενός μυός δε συστέλλονται συγχρόνως και έτσι ο μυς δεν κουράζεται συνολικά. </a:t>
            </a:r>
          </a:p>
          <a:p>
            <a:pPr algn="just">
              <a:lnSpc>
                <a:spcPct val="150000"/>
              </a:lnSpc>
              <a:spcBef>
                <a:spcPts val="0"/>
              </a:spcBef>
              <a:spcAft>
                <a:spcPts val="0"/>
              </a:spcAft>
            </a:pPr>
            <a:r>
              <a:rPr lang="el-GR" sz="1400" dirty="0">
                <a:latin typeface="Arial" panose="020B0604020202020204" pitchFamily="34" charset="0"/>
                <a:cs typeface="Arial" panose="020B0604020202020204" pitchFamily="34" charset="0"/>
              </a:rPr>
              <a:t>Αν κατά τη διάρκεια της απλής μυϊκής συστολής επιδράσουν αλλεπάλληλα ερεθίσματα με συγκεκριμένη συχνότητα, η μυϊκή συστολή ενισχύεται και παρατείνεται και η κατάσταση αυτή ονομάζεται </a:t>
            </a:r>
            <a:r>
              <a:rPr lang="el-GR" sz="1400" b="1" dirty="0">
                <a:latin typeface="Arial" panose="020B0604020202020204" pitchFamily="34" charset="0"/>
                <a:cs typeface="Arial" panose="020B0604020202020204" pitchFamily="34" charset="0"/>
              </a:rPr>
              <a:t>τετανική </a:t>
            </a:r>
            <a:r>
              <a:rPr lang="el-GR" sz="1400" b="1" dirty="0" smtClean="0">
                <a:latin typeface="Arial" panose="020B0604020202020204" pitchFamily="34" charset="0"/>
                <a:cs typeface="Arial" panose="020B0604020202020204" pitchFamily="34" charset="0"/>
              </a:rPr>
              <a:t>συστολή.</a:t>
            </a: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endParaRPr lang="el-GR" sz="1400" dirty="0">
              <a:latin typeface="Arial" panose="020B0604020202020204" pitchFamily="34" charset="0"/>
              <a:cs typeface="Arial" panose="020B0604020202020204" pitchFamily="34" charset="0"/>
            </a:endParaRPr>
          </a:p>
          <a:p>
            <a:pPr algn="just">
              <a:lnSpc>
                <a:spcPct val="150000"/>
              </a:lnSpc>
              <a:spcBef>
                <a:spcPts val="0"/>
              </a:spcBef>
              <a:spcAft>
                <a:spcPts val="0"/>
              </a:spcAft>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Οι περισσότερες όμως είναι μικτές, όπως για παράδειγμα, κατά τη βάδιση, οι ισομετρικές βοηθούν τα άκρα να κρατηθούν άκαμπτα, όταν τα πόδια πατούν στο έδαφος, ενώ οι ισοτονικές να </a:t>
            </a:r>
            <a:r>
              <a:rPr lang="el-GR" sz="1400" dirty="0" smtClean="0">
                <a:latin typeface="Arial" panose="020B0604020202020204" pitchFamily="34" charset="0"/>
                <a:cs typeface="Arial" panose="020B0604020202020204" pitchFamily="34" charset="0"/>
              </a:rPr>
              <a:t>κινηθούν.</a:t>
            </a:r>
            <a:endParaRPr lang="el-GR"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16045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09943" y="1010143"/>
            <a:ext cx="9601196" cy="1391226"/>
          </a:xfrm>
        </p:spPr>
        <p:txBody>
          <a:bodyPr>
            <a:normAutofit/>
          </a:bodyPr>
          <a:lstStyle/>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Για </a:t>
            </a:r>
            <a:r>
              <a:rPr lang="el-GR" sz="1400" dirty="0">
                <a:latin typeface="Arial" panose="020B0604020202020204" pitchFamily="34" charset="0"/>
                <a:cs typeface="Arial" panose="020B0604020202020204" pitchFamily="34" charset="0"/>
              </a:rPr>
              <a:t>να συσταλεί μια μυϊκή ίνα, πρέπει το ερέθισμα που θα δεχτεί να έχει ορισμένη ένταση. Σε μικρότερης έντασης ερεθίσματα δε θα αντιδράσει καθόλου, ενώ σε μεγαλύτερης έντασης δε θα συμβεί επιπλέον σύσπαση. Δηλαδή οι μυϊκές ίνες ακολουθούν το νόμο του "όλα ή τίποτα", που σημαίνει ότι αν μία μυϊκή ίνα διεγερθεί, η ένταση της συστολής της είναι πάντα η ίδια.</a:t>
            </a:r>
          </a:p>
        </p:txBody>
      </p:sp>
      <p:pic>
        <p:nvPicPr>
          <p:cNvPr id="4" name="Εικόνα 3"/>
          <p:cNvPicPr>
            <a:picLocks noChangeAspect="1"/>
          </p:cNvPicPr>
          <p:nvPr/>
        </p:nvPicPr>
        <p:blipFill>
          <a:blip r:embed="rId2"/>
          <a:stretch>
            <a:fillRect/>
          </a:stretch>
        </p:blipFill>
        <p:spPr>
          <a:xfrm>
            <a:off x="2444162" y="2387920"/>
            <a:ext cx="7443321" cy="3751031"/>
          </a:xfrm>
          <a:prstGeom prst="rect">
            <a:avLst/>
          </a:prstGeom>
        </p:spPr>
      </p:pic>
      <p:sp>
        <p:nvSpPr>
          <p:cNvPr id="5" name="Ορθογώνιο 4"/>
          <p:cNvSpPr/>
          <p:nvPr/>
        </p:nvSpPr>
        <p:spPr>
          <a:xfrm>
            <a:off x="8269180" y="5551699"/>
            <a:ext cx="2672526" cy="230832"/>
          </a:xfrm>
          <a:prstGeom prst="rect">
            <a:avLst/>
          </a:prstGeom>
        </p:spPr>
        <p:txBody>
          <a:bodyPr wrap="none">
            <a:spAutoFit/>
          </a:bodyPr>
          <a:lstStyle/>
          <a:p>
            <a:r>
              <a:rPr lang="en-US" sz="900" dirty="0">
                <a:latin typeface="Arial" panose="020B0604020202020204" pitchFamily="34" charset="0"/>
                <a:cs typeface="Arial" panose="020B0604020202020204" pitchFamily="34" charset="0"/>
              </a:rPr>
              <a:t>https://sites.google.com/site/physikotherapeia95/</a:t>
            </a:r>
            <a:endParaRPr lang="el-GR" sz="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688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568866" y="1059677"/>
            <a:ext cx="9601196" cy="5110385"/>
          </a:xfrm>
        </p:spPr>
        <p:txBody>
          <a:bodyPr vert="horz" lIns="91440" tIns="45720" rIns="91440" bIns="45720" rtlCol="0" anchor="ctr">
            <a:noAutofit/>
          </a:bodyPr>
          <a:lstStyle/>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Σε </a:t>
            </a:r>
            <a:r>
              <a:rPr lang="el-GR" sz="1400" dirty="0">
                <a:latin typeface="Arial" panose="020B0604020202020204" pitchFamily="34" charset="0"/>
                <a:cs typeface="Arial" panose="020B0604020202020204" pitchFamily="34" charset="0"/>
              </a:rPr>
              <a:t>έντονη μυϊκή δραστηριότητα οι ενεργειακές ανάγκες του μυός είναι αυξημένες και δεν επαρκεί το οξυγόνο που φτάνει με το αίμα για να γίνει η αερόβια κυτταρική αναπνοή. </a:t>
            </a:r>
            <a:endParaRPr lang="el-GR" sz="1400" dirty="0" smtClean="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Προκειμένου </a:t>
            </a:r>
            <a:r>
              <a:rPr lang="el-GR" sz="1400" dirty="0">
                <a:latin typeface="Arial" panose="020B0604020202020204" pitchFamily="34" charset="0"/>
                <a:cs typeface="Arial" panose="020B0604020202020204" pitchFamily="34" charset="0"/>
              </a:rPr>
              <a:t>να εξασφαλιστούν τα απαραίτητα ποσά ενέργειας, γίνεται αναερόβια η διάσπαση της γλυκόζης σε γαλακτικό οξύ (γαλακτική ζύμωση). Το γαλακτικό οξύ που συσσωρεύεται προκαλεί διακοπή της λειτουργίας πολλών κυτταρικών </a:t>
            </a:r>
            <a:r>
              <a:rPr lang="el-GR" sz="1400" dirty="0" err="1">
                <a:latin typeface="Arial" panose="020B0604020202020204" pitchFamily="34" charset="0"/>
                <a:cs typeface="Arial" panose="020B0604020202020204" pitchFamily="34" charset="0"/>
              </a:rPr>
              <a:t>ενζυμικών</a:t>
            </a:r>
            <a:r>
              <a:rPr lang="el-GR" sz="1400" dirty="0">
                <a:latin typeface="Arial" panose="020B0604020202020204" pitchFamily="34" charset="0"/>
                <a:cs typeface="Arial" panose="020B0604020202020204" pitchFamily="34" charset="0"/>
              </a:rPr>
              <a:t> συστημάτων, με αποτέλεσμα την ολική ή μερική ανικανότητα του μυός για συστολή. Αυτή η κατάσταση χαρακτηρίζεται ως </a:t>
            </a:r>
            <a:r>
              <a:rPr lang="el-GR" sz="1400" b="1" dirty="0">
                <a:latin typeface="Arial" panose="020B0604020202020204" pitchFamily="34" charset="0"/>
                <a:cs typeface="Arial" panose="020B0604020202020204" pitchFamily="34" charset="0"/>
              </a:rPr>
              <a:t>μυϊκός κάματος</a:t>
            </a:r>
            <a:r>
              <a:rPr lang="el-GR" sz="1400" dirty="0">
                <a:latin typeface="Arial" panose="020B0604020202020204" pitchFamily="34" charset="0"/>
                <a:cs typeface="Arial" panose="020B0604020202020204" pitchFamily="34" charset="0"/>
              </a:rPr>
              <a:t>. Ο πόνος που αισθανόμαστε ύστερα από έντονη μυϊκή δραστηριότητα οφείλεται στη συγκέντρωση διάφορων ουσιών όπως το γαλακτικό οξύ, οι οποίες προκαλούν κάματο</a:t>
            </a:r>
            <a:r>
              <a:rPr lang="el-GR" sz="1400" dirty="0" smtClean="0">
                <a:latin typeface="Arial" panose="020B0604020202020204" pitchFamily="34" charset="0"/>
                <a:cs typeface="Arial" panose="020B0604020202020204" pitchFamily="34" charset="0"/>
              </a:rPr>
              <a:t>.</a:t>
            </a:r>
          </a:p>
          <a:p>
            <a:pPr marL="0" indent="0" algn="just">
              <a:lnSpc>
                <a:spcPct val="150000"/>
              </a:lnSpc>
              <a:spcBef>
                <a:spcPts val="0"/>
              </a:spcBef>
              <a:spcAft>
                <a:spcPts val="0"/>
              </a:spcAft>
              <a:buNone/>
            </a:pPr>
            <a:endParaRPr lang="el-GR" sz="1400" dirty="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a:latin typeface="Arial" panose="020B0604020202020204" pitchFamily="34" charset="0"/>
                <a:cs typeface="Arial" panose="020B0604020202020204" pitchFamily="34" charset="0"/>
              </a:rPr>
              <a:t>Για να απομακρυνθεί το συσσωρευμένο γαλακτικό οξύ, απαιτείται οξυγόνο. Γι' αυτόν το λόγο ύστερα από έντονη μυϊκή δραστηριότητα εξακολουθούμε να λαχανιάζουμε για λίγα λεπτά. Το γαλακτικό οξύ απομακρύνεται με το αίμα στο ήπαρ, όπου το 20% της ποσότητάς του οξειδώνεται σε διοξείδιο του άνθρακα και νερό. Η ενέργεια που απελευθερώνεται από αυτήν τη διαδικασία χρησιμοποιείται για να μετατρέψει το υπόλοιπο 80% σε γλυκόζη για μελλοντική χρήση.</a:t>
            </a:r>
          </a:p>
        </p:txBody>
      </p:sp>
    </p:spTree>
    <p:extLst>
      <p:ext uri="{BB962C8B-B14F-4D97-AF65-F5344CB8AC3E}">
        <p14:creationId xmlns:p14="http://schemas.microsoft.com/office/powerpoint/2010/main" val="140346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107394" y="657393"/>
            <a:ext cx="9601196" cy="692842"/>
          </a:xfrm>
        </p:spPr>
        <p:txBody>
          <a:bodyPr>
            <a:normAutofit fontScale="90000"/>
          </a:bodyPr>
          <a:lstStyle/>
          <a:p>
            <a:r>
              <a:rPr lang="el-GR" sz="2000" b="1" dirty="0">
                <a:latin typeface="Arial" panose="020B0604020202020204" pitchFamily="34" charset="0"/>
                <a:cs typeface="Arial" panose="020B0604020202020204" pitchFamily="34" charset="0"/>
              </a:rPr>
              <a:t>ΜΥΙΚΕΣ ΣΥΣΤΟΛΕΣ -ΤΥΠΟΙ </a:t>
            </a:r>
            <a:br>
              <a:rPr lang="el-GR" sz="2000" b="1" dirty="0">
                <a:latin typeface="Arial" panose="020B0604020202020204" pitchFamily="34" charset="0"/>
                <a:cs typeface="Arial" panose="020B0604020202020204" pitchFamily="34" charset="0"/>
              </a:rPr>
            </a:br>
            <a:endParaRPr lang="el-GR" sz="2000" b="1" dirty="0"/>
          </a:p>
        </p:txBody>
      </p:sp>
      <p:sp>
        <p:nvSpPr>
          <p:cNvPr id="3" name="Θέση περιεχομένου 2"/>
          <p:cNvSpPr>
            <a:spLocks noGrp="1"/>
          </p:cNvSpPr>
          <p:nvPr>
            <p:ph idx="1"/>
          </p:nvPr>
        </p:nvSpPr>
        <p:spPr>
          <a:xfrm>
            <a:off x="1262670" y="1568233"/>
            <a:ext cx="9601196" cy="3520867"/>
          </a:xfrm>
        </p:spPr>
        <p:txBody>
          <a:bodyPr vert="horz" lIns="91440" tIns="45720" rIns="91440" bIns="45720" rtlCol="0" anchor="ctr">
            <a:noAutofit/>
          </a:bodyPr>
          <a:lstStyle/>
          <a:p>
            <a:pPr algn="just">
              <a:lnSpc>
                <a:spcPct val="150000"/>
              </a:lnSpc>
              <a:spcBef>
                <a:spcPts val="0"/>
              </a:spcBef>
              <a:spcAft>
                <a:spcPts val="0"/>
              </a:spcAft>
            </a:pPr>
            <a:r>
              <a:rPr lang="el-GR" sz="1400" dirty="0">
                <a:latin typeface="Arial" panose="020B0604020202020204" pitchFamily="34" charset="0"/>
                <a:cs typeface="Arial" panose="020B0604020202020204" pitchFamily="34" charset="0"/>
              </a:rPr>
              <a:t>Μυϊκή συστολή καλείται η ικανότητα των </a:t>
            </a:r>
            <a:r>
              <a:rPr lang="el-GR" sz="1400" dirty="0" err="1">
                <a:latin typeface="Arial" panose="020B0604020202020204" pitchFamily="34" charset="0"/>
                <a:cs typeface="Arial" panose="020B0604020202020204" pitchFamily="34" charset="0"/>
              </a:rPr>
              <a:t>μυικών</a:t>
            </a:r>
            <a:r>
              <a:rPr lang="el-GR" sz="1400" dirty="0">
                <a:latin typeface="Arial" panose="020B0604020202020204" pitchFamily="34" charset="0"/>
                <a:cs typeface="Arial" panose="020B0604020202020204" pitchFamily="34" charset="0"/>
              </a:rPr>
              <a:t> κυττάρων να μικραίνουν το μήκος τους και μετά να επανέρχονται στην αρχική τους κατάσταση</a:t>
            </a:r>
            <a:r>
              <a:rPr lang="el-GR" sz="1400" dirty="0" smtClean="0">
                <a:latin typeface="Arial" panose="020B0604020202020204" pitchFamily="34" charset="0"/>
                <a:cs typeface="Arial" panose="020B0604020202020204" pitchFamily="34" charset="0"/>
              </a:rPr>
              <a:t>.</a:t>
            </a:r>
          </a:p>
          <a:p>
            <a:pPr algn="just">
              <a:lnSpc>
                <a:spcPct val="150000"/>
              </a:lnSpc>
              <a:spcBef>
                <a:spcPts val="0"/>
              </a:spcBef>
              <a:spcAft>
                <a:spcPts val="0"/>
              </a:spcAft>
            </a:pP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endParaRPr lang="el-GR" sz="1400" dirty="0">
              <a:latin typeface="Arial" panose="020B0604020202020204" pitchFamily="34" charset="0"/>
              <a:cs typeface="Arial" panose="020B0604020202020204" pitchFamily="34" charset="0"/>
            </a:endParaRPr>
          </a:p>
          <a:p>
            <a:pPr marL="0" indent="0" algn="just">
              <a:lnSpc>
                <a:spcPct val="150000"/>
              </a:lnSpc>
              <a:spcBef>
                <a:spcPts val="0"/>
              </a:spcBef>
              <a:spcAft>
                <a:spcPts val="0"/>
              </a:spcAft>
              <a:buNone/>
            </a:pPr>
            <a:r>
              <a:rPr lang="el-GR" sz="1400" dirty="0" smtClean="0">
                <a:latin typeface="Arial" panose="020B0604020202020204" pitchFamily="34" charset="0"/>
                <a:cs typeface="Arial" panose="020B0604020202020204" pitchFamily="34" charset="0"/>
              </a:rPr>
              <a:t>Τα </a:t>
            </a:r>
            <a:r>
              <a:rPr lang="el-GR" sz="1400" dirty="0">
                <a:latin typeface="Arial" panose="020B0604020202020204" pitchFamily="34" charset="0"/>
                <a:cs typeface="Arial" panose="020B0604020202020204" pitchFamily="34" charset="0"/>
              </a:rPr>
              <a:t>είδη των συστολών είναι τρία: η ισομετρική, η ισοτονική και η </a:t>
            </a:r>
            <a:r>
              <a:rPr lang="el-GR" sz="1400" dirty="0" err="1">
                <a:latin typeface="Arial" panose="020B0604020202020204" pitchFamily="34" charset="0"/>
                <a:cs typeface="Arial" panose="020B0604020202020204" pitchFamily="34" charset="0"/>
              </a:rPr>
              <a:t>ισοκινητική</a:t>
            </a:r>
            <a:r>
              <a:rPr lang="el-GR" sz="1400" dirty="0" smtClean="0">
                <a:latin typeface="Arial" panose="020B0604020202020204" pitchFamily="34" charset="0"/>
                <a:cs typeface="Arial" panose="020B0604020202020204" pitchFamily="34" charset="0"/>
              </a:rPr>
              <a:t>.</a:t>
            </a:r>
          </a:p>
          <a:p>
            <a:pPr algn="just">
              <a:lnSpc>
                <a:spcPct val="150000"/>
              </a:lnSpc>
              <a:spcBef>
                <a:spcPts val="0"/>
              </a:spcBef>
              <a:spcAft>
                <a:spcPts val="0"/>
              </a:spcAft>
            </a:pPr>
            <a:endParaRPr lang="el-GR" sz="1400" dirty="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a:latin typeface="Arial" panose="020B0604020202020204" pitchFamily="34" charset="0"/>
                <a:cs typeface="Arial" panose="020B0604020202020204" pitchFamily="34" charset="0"/>
              </a:rPr>
              <a:t>Η </a:t>
            </a:r>
            <a:r>
              <a:rPr lang="el-GR" sz="1400" b="1" dirty="0" err="1" smtClean="0">
                <a:latin typeface="Arial" panose="020B0604020202020204" pitchFamily="34" charset="0"/>
                <a:cs typeface="Arial" panose="020B0604020202020204" pitchFamily="34" charset="0"/>
              </a:rPr>
              <a:t>ισοκινητική</a:t>
            </a:r>
            <a:r>
              <a:rPr lang="el-GR" sz="1400" b="1" dirty="0" smtClean="0">
                <a:latin typeface="Arial" panose="020B0604020202020204" pitchFamily="34" charset="0"/>
                <a:cs typeface="Arial" panose="020B0604020202020204" pitchFamily="34" charset="0"/>
              </a:rPr>
              <a:t> συστολή ή </a:t>
            </a:r>
            <a:r>
              <a:rPr lang="el-GR" sz="1400" b="1" dirty="0">
                <a:latin typeface="Arial" panose="020B0604020202020204" pitchFamily="34" charset="0"/>
                <a:cs typeface="Arial" panose="020B0604020202020204" pitchFamily="34" charset="0"/>
              </a:rPr>
              <a:t>άσκηση</a:t>
            </a:r>
            <a:r>
              <a:rPr lang="el-GR" sz="1400" dirty="0">
                <a:latin typeface="Arial" panose="020B0604020202020204" pitchFamily="34" charset="0"/>
                <a:cs typeface="Arial" panose="020B0604020202020204" pitchFamily="34" charset="0"/>
              </a:rPr>
              <a:t> είναι ένας δυναμικός τύπος άσκησης που εκτελείται ενάντια σε συνεχώς μεταβαλλόμενο φορτίο (εξαρτώμενο πάντα από την ικανότητα του ασκούμενου), αλλά σε σταθερή γωνιακή ταχύτητα, καθώς ο μυς επιμηκύνεται ή βραχύνεται μέσα στο διαθέσιμο εύρος κίνησης. </a:t>
            </a:r>
            <a:endParaRPr lang="el-GR" sz="1400" dirty="0" smtClean="0">
              <a:latin typeface="Arial" panose="020B0604020202020204" pitchFamily="34" charset="0"/>
              <a:cs typeface="Arial" panose="020B0604020202020204" pitchFamily="34" charset="0"/>
            </a:endParaRPr>
          </a:p>
          <a:p>
            <a:pPr algn="just">
              <a:lnSpc>
                <a:spcPct val="150000"/>
              </a:lnSpc>
              <a:spcBef>
                <a:spcPts val="0"/>
              </a:spcBef>
              <a:spcAft>
                <a:spcPts val="0"/>
              </a:spcAft>
            </a:pPr>
            <a:r>
              <a:rPr lang="el-GR" sz="1400" dirty="0" smtClean="0">
                <a:latin typeface="Arial" panose="020B0604020202020204" pitchFamily="34" charset="0"/>
                <a:cs typeface="Arial" panose="020B0604020202020204" pitchFamily="34" charset="0"/>
              </a:rPr>
              <a:t>Οι </a:t>
            </a:r>
            <a:r>
              <a:rPr lang="el-GR" sz="1400" dirty="0" err="1">
                <a:latin typeface="Arial" panose="020B0604020202020204" pitchFamily="34" charset="0"/>
                <a:cs typeface="Arial" panose="020B0604020202020204" pitchFamily="34" charset="0"/>
              </a:rPr>
              <a:t>ισοκινητικές</a:t>
            </a:r>
            <a:r>
              <a:rPr lang="el-GR" sz="1400" dirty="0">
                <a:latin typeface="Arial" panose="020B0604020202020204" pitchFamily="34" charset="0"/>
                <a:cs typeface="Arial" panose="020B0604020202020204" pitchFamily="34" charset="0"/>
              </a:rPr>
              <a:t> ασκήσεις γίνονται με τη </a:t>
            </a:r>
            <a:r>
              <a:rPr lang="el-GR" sz="1400" dirty="0" err="1">
                <a:latin typeface="Arial" panose="020B0604020202020204" pitchFamily="34" charset="0"/>
                <a:cs typeface="Arial" panose="020B0604020202020204" pitchFamily="34" charset="0"/>
              </a:rPr>
              <a:t>χρηση</a:t>
            </a:r>
            <a:r>
              <a:rPr lang="el-GR" sz="1400" dirty="0">
                <a:latin typeface="Arial" panose="020B0604020202020204" pitchFamily="34" charset="0"/>
                <a:cs typeface="Arial" panose="020B0604020202020204" pitchFamily="34" charset="0"/>
              </a:rPr>
              <a:t> ειδικών </a:t>
            </a:r>
            <a:r>
              <a:rPr lang="el-GR" sz="1400" dirty="0" err="1">
                <a:latin typeface="Arial" panose="020B0604020202020204" pitchFamily="34" charset="0"/>
                <a:cs typeface="Arial" panose="020B0604020202020204" pitchFamily="34" charset="0"/>
              </a:rPr>
              <a:t>δυναμομέτρων</a:t>
            </a:r>
            <a:r>
              <a:rPr lang="el-GR" sz="1400" dirty="0">
                <a:latin typeface="Arial" panose="020B0604020202020204" pitchFamily="34" charset="0"/>
                <a:cs typeface="Arial" panose="020B0604020202020204" pitchFamily="34" charset="0"/>
              </a:rPr>
              <a:t> τα οποία καλούνται </a:t>
            </a:r>
            <a:r>
              <a:rPr lang="el-GR" sz="1400" b="1" dirty="0" err="1">
                <a:latin typeface="Arial" panose="020B0604020202020204" pitchFamily="34" charset="0"/>
                <a:cs typeface="Arial" panose="020B0604020202020204" pitchFamily="34" charset="0"/>
              </a:rPr>
              <a:t>Ισοκινητικά</a:t>
            </a:r>
            <a:r>
              <a:rPr lang="el-GR" sz="1400" b="1" dirty="0">
                <a:latin typeface="Arial" panose="020B0604020202020204" pitchFamily="34" charset="0"/>
                <a:cs typeface="Arial" panose="020B0604020202020204" pitchFamily="34" charset="0"/>
              </a:rPr>
              <a:t> Δυναμόμετρα - Συγκροτήματα</a:t>
            </a:r>
            <a:r>
              <a:rPr lang="el-GR" sz="1400" dirty="0" smtClean="0">
                <a:latin typeface="Arial" panose="020B0604020202020204" pitchFamily="34" charset="0"/>
                <a:cs typeface="Arial" panose="020B0604020202020204" pitchFamily="34" charset="0"/>
              </a:rPr>
              <a:t>.</a:t>
            </a:r>
          </a:p>
          <a:p>
            <a:pPr algn="just">
              <a:lnSpc>
                <a:spcPct val="150000"/>
              </a:lnSpc>
              <a:spcBef>
                <a:spcPts val="0"/>
              </a:spcBef>
              <a:spcAft>
                <a:spcPts val="0"/>
              </a:spcAft>
            </a:pPr>
            <a:endParaRPr lang="el-GR" sz="14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1683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88367" y="1616653"/>
            <a:ext cx="6643642" cy="3318936"/>
          </a:xfrm>
        </p:spPr>
        <p:txBody>
          <a:bodyPr>
            <a:noAutofit/>
          </a:bodyPr>
          <a:lstStyle/>
          <a:p>
            <a:pPr algn="just">
              <a:lnSpc>
                <a:spcPct val="150000"/>
              </a:lnSpc>
              <a:spcBef>
                <a:spcPts val="1200"/>
              </a:spcBef>
              <a:spcAft>
                <a:spcPts val="0"/>
              </a:spcAft>
            </a:pPr>
            <a:r>
              <a:rPr lang="el-GR" sz="1400" dirty="0">
                <a:latin typeface="Arial" panose="020B0604020202020204" pitchFamily="34" charset="0"/>
                <a:cs typeface="Arial" panose="020B0604020202020204" pitchFamily="34" charset="0"/>
              </a:rPr>
              <a:t>Κατά την </a:t>
            </a:r>
            <a:r>
              <a:rPr lang="el-GR" sz="1400" b="1" dirty="0">
                <a:latin typeface="Arial" panose="020B0604020202020204" pitchFamily="34" charset="0"/>
                <a:cs typeface="Arial" panose="020B0604020202020204" pitchFamily="34" charset="0"/>
              </a:rPr>
              <a:t>ισομετρική συστολή </a:t>
            </a:r>
            <a:r>
              <a:rPr lang="el-GR" sz="1400" dirty="0">
                <a:latin typeface="Arial" panose="020B0604020202020204" pitchFamily="34" charset="0"/>
                <a:cs typeface="Arial" panose="020B0604020202020204" pitchFamily="34" charset="0"/>
              </a:rPr>
              <a:t>ο μυς ή η μυϊκή ομάδα </a:t>
            </a:r>
            <a:r>
              <a:rPr lang="el-GR" sz="1400" dirty="0" err="1">
                <a:latin typeface="Arial" panose="020B0604020202020204" pitchFamily="34" charset="0"/>
                <a:cs typeface="Arial" panose="020B0604020202020204" pitchFamily="34" charset="0"/>
              </a:rPr>
              <a:t>συσπάται</a:t>
            </a:r>
            <a:r>
              <a:rPr lang="el-GR" sz="1400" dirty="0">
                <a:latin typeface="Arial" panose="020B0604020202020204" pitchFamily="34" charset="0"/>
                <a:cs typeface="Arial" panose="020B0604020202020204" pitchFamily="34" charset="0"/>
              </a:rPr>
              <a:t> χωρίς να μετακινούνται οι προσφύσεις </a:t>
            </a:r>
            <a:r>
              <a:rPr lang="el-GR" sz="1400" dirty="0" smtClean="0">
                <a:latin typeface="Arial" panose="020B0604020202020204" pitchFamily="34" charset="0"/>
                <a:cs typeface="Arial" panose="020B0604020202020204" pitchFamily="34" charset="0"/>
              </a:rPr>
              <a:t>τους.</a:t>
            </a: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Κατά </a:t>
            </a:r>
            <a:r>
              <a:rPr lang="el-GR" sz="1400" dirty="0">
                <a:latin typeface="Arial" panose="020B0604020202020204" pitchFamily="34" charset="0"/>
                <a:cs typeface="Arial" panose="020B0604020202020204" pitchFamily="34" charset="0"/>
              </a:rPr>
              <a:t>την σύσπαση αυτή ο μυς που ενεργεί για την σταθεροποίηση μιας άρθρωσης δεν παρουσιάζει μεταβολή στο μήκος του</a:t>
            </a:r>
            <a:r>
              <a:rPr lang="el-GR" sz="1400" dirty="0" smtClean="0">
                <a:latin typeface="Arial" panose="020B0604020202020204" pitchFamily="34" charset="0"/>
                <a:cs typeface="Arial" panose="020B0604020202020204" pitchFamily="34" charset="0"/>
              </a:rPr>
              <a:t>.</a:t>
            </a: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 </a:t>
            </a:r>
            <a:r>
              <a:rPr lang="el-GR" sz="1400" dirty="0">
                <a:latin typeface="Arial" panose="020B0604020202020204" pitchFamily="34" charset="0"/>
                <a:cs typeface="Arial" panose="020B0604020202020204" pitchFamily="34" charset="0"/>
              </a:rPr>
              <a:t>Οι ισομετρικά παραγόμενες δυνάμεις σταθεροποιούν τις αρθρώσεις και γενικά όλο το σώμα. </a:t>
            </a:r>
            <a:endParaRPr lang="el-GR" sz="1400" dirty="0" smtClean="0">
              <a:latin typeface="Arial" panose="020B0604020202020204" pitchFamily="34" charset="0"/>
              <a:cs typeface="Arial" panose="020B0604020202020204" pitchFamily="34" charset="0"/>
            </a:endParaRPr>
          </a:p>
          <a:p>
            <a:pPr algn="just">
              <a:lnSpc>
                <a:spcPct val="150000"/>
              </a:lnSpc>
              <a:spcBef>
                <a:spcPts val="1200"/>
              </a:spcBef>
              <a:spcAft>
                <a:spcPts val="0"/>
              </a:spcAft>
            </a:pPr>
            <a:r>
              <a:rPr lang="el-GR" sz="1400" dirty="0" smtClean="0">
                <a:latin typeface="Arial" panose="020B0604020202020204" pitchFamily="34" charset="0"/>
                <a:cs typeface="Arial" panose="020B0604020202020204" pitchFamily="34" charset="0"/>
              </a:rPr>
              <a:t>Για </a:t>
            </a:r>
            <a:r>
              <a:rPr lang="el-GR" sz="1400" dirty="0">
                <a:latin typeface="Arial" panose="020B0604020202020204" pitchFamily="34" charset="0"/>
                <a:cs typeface="Arial" panose="020B0604020202020204" pitchFamily="34" charset="0"/>
              </a:rPr>
              <a:t>παράδειγμα, όταν κάποιος γεμίζει έναν κουβά νερό, στην προσπάθεια αυτή οι καμπτήρες του αγκώνα συστέλλονται και παραμένουν σε σταθερή αντίσταση για να κρατήσουν τον κουβά μέχρι να γεμίσει με νερό.</a:t>
            </a:r>
          </a:p>
          <a:p>
            <a:pPr marL="0" indent="0" algn="just">
              <a:lnSpc>
                <a:spcPct val="150000"/>
              </a:lnSpc>
              <a:spcBef>
                <a:spcPts val="1200"/>
              </a:spcBef>
              <a:spcAft>
                <a:spcPts val="0"/>
              </a:spcAft>
              <a:buNone/>
            </a:pPr>
            <a:r>
              <a:rPr lang="el-GR" sz="1400" dirty="0">
                <a:latin typeface="Arial" panose="020B0604020202020204" pitchFamily="34" charset="0"/>
                <a:cs typeface="Arial" panose="020B0604020202020204" pitchFamily="34" charset="0"/>
              </a:rPr>
              <a:t/>
            </a:r>
            <a:br>
              <a:rPr lang="el-GR" sz="1400" dirty="0">
                <a:latin typeface="Arial" panose="020B0604020202020204" pitchFamily="34" charset="0"/>
                <a:cs typeface="Arial" panose="020B0604020202020204" pitchFamily="34" charset="0"/>
              </a:rPr>
            </a:br>
            <a:endParaRPr lang="el-GR" sz="1400" dirty="0">
              <a:latin typeface="Arial" panose="020B0604020202020204" pitchFamily="34" charset="0"/>
              <a:cs typeface="Arial" panose="020B0604020202020204" pitchFamily="34" charset="0"/>
            </a:endParaRPr>
          </a:p>
        </p:txBody>
      </p:sp>
      <p:pic>
        <p:nvPicPr>
          <p:cNvPr id="4" name="Εικόνα 3"/>
          <p:cNvPicPr>
            <a:picLocks noChangeAspect="1"/>
          </p:cNvPicPr>
          <p:nvPr/>
        </p:nvPicPr>
        <p:blipFill>
          <a:blip r:embed="rId2"/>
          <a:stretch>
            <a:fillRect/>
          </a:stretch>
        </p:blipFill>
        <p:spPr>
          <a:xfrm>
            <a:off x="7901744" y="1616653"/>
            <a:ext cx="3372507" cy="2861102"/>
          </a:xfrm>
          <a:prstGeom prst="rect">
            <a:avLst/>
          </a:prstGeom>
        </p:spPr>
      </p:pic>
    </p:spTree>
    <p:extLst>
      <p:ext uri="{BB962C8B-B14F-4D97-AF65-F5344CB8AC3E}">
        <p14:creationId xmlns:p14="http://schemas.microsoft.com/office/powerpoint/2010/main" val="428524085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Οργανικό">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Οργανικό">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Οργανικό">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241</TotalTime>
  <Words>829</Words>
  <Application>Microsoft Office PowerPoint</Application>
  <PresentationFormat>Ευρεία οθόνη</PresentationFormat>
  <Paragraphs>80</Paragraphs>
  <Slides>14</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14</vt:i4>
      </vt:variant>
    </vt:vector>
  </HeadingPairs>
  <TitlesOfParts>
    <vt:vector size="19" baseType="lpstr">
      <vt:lpstr>Arial</vt:lpstr>
      <vt:lpstr>Calibri</vt:lpstr>
      <vt:lpstr>Comic Sans MS</vt:lpstr>
      <vt:lpstr>Garamond</vt:lpstr>
      <vt:lpstr>Οργανικό</vt:lpstr>
      <vt:lpstr>Δ. Ι. Ε. Κ. ΣΙΝΔΟΥ Ειδικότητα : Βοηθός Φυσικοθεραπείας</vt:lpstr>
      <vt:lpstr>Νευρομυϊκή σύναψη</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ΜΥΙΚΕΣ ΣΥΣΤΟΛΕΣ -ΤΥΠΟΙ  </vt:lpstr>
      <vt:lpstr>Παρουσίαση του PowerPoint</vt:lpstr>
      <vt:lpstr>Παρουσίαση του PowerPoint</vt:lpstr>
      <vt:lpstr>Παρουσίαση του PowerPoint</vt:lpstr>
      <vt:lpstr>ΕΛΕΓΧΟΣ ΜΥΪΚΗΣ ΙΣΧΥΟΣ  5βάθμια κλίμακα Oxford</vt:lpstr>
      <vt:lpstr>Πηγές μαθήματος</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 Ι. Ε. Κ. ΣΙΝΔΟΥ Ειδικότητα : Βοηθός Φυσικοθεραπείας</dc:title>
  <dc:creator>ΕΛΕΝΗ ΜΑΛΤΕΖΟΥ</dc:creator>
  <cp:lastModifiedBy>Λογαριασμός Microsoft</cp:lastModifiedBy>
  <cp:revision>49</cp:revision>
  <dcterms:created xsi:type="dcterms:W3CDTF">2022-03-06T20:53:22Z</dcterms:created>
  <dcterms:modified xsi:type="dcterms:W3CDTF">2023-02-18T10:39:56Z</dcterms:modified>
</cp:coreProperties>
</file>