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655BF5-05B2-DEF3-142A-07BBBF5682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0E11FD00-015D-1D53-D026-3BB9F046C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DDA8B4E-5C31-8418-3E29-912C34CA4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0CF95F5-76E9-BDF8-E5C5-8EF272F32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718F130-D8E7-1AAD-7600-06D667ED9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831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D50574-EA61-DA9C-9BB1-6957007E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8C0103D-3BB2-5603-C3B9-CC0E4A0A7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01DB7B6-A410-A229-E21D-8C4A7C1EF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0795242-DE4B-0C85-C24B-0E2E51CD5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ABD6CD7-3810-27DB-436A-C899DE16D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5891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44489CC-96C2-E7FB-2931-CF0B6E2D08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2FC9C77-68FB-724F-772E-69C86880C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D23DA44-D6A2-D6C9-4DDC-C5D911CAA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757488D-6348-01D3-B3C4-17610675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E333B1A8-6E48-77AD-520E-A1602CA94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8287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91836B0-ABC7-2B2C-4F69-D3A6C5907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ACE3614-398D-4EAF-8F8F-D060A2370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6EDDD50-737F-E4FF-21E8-09FC42C4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6FED01DB-A40A-BDE3-394E-3D208E5F9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F5EED15-C3E3-92E8-4020-5AD88A2E9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190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F9F757-5588-CDAE-196D-9C905BEF8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9AFE7BB-9E25-B322-A5CB-59D6A0F36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EC8DFB3-9A64-28BA-E341-557B56654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5E89183-0B6D-9F19-59ED-96DD0D78A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96F8004-82EC-BFD4-8995-8FB878FE7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294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B3A1EB8-665C-28D9-BA9F-9FC6F15B1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155298-53EC-90FF-3E0A-B7584D0F7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86097DF-A9C7-B213-9971-47872DF49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554EB6B-CC13-20F2-B2B2-4E60D392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DD9AF34-BD4D-DEE2-CA9D-EE51D9984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6E8E8B0-318C-F5A0-36DF-10D92F9B8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828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98915F-2FE5-5330-A909-E91D9EB5E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4490362-E093-B35F-A3DA-1AB1261BB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7BA6EEF8-F64A-D3B7-1830-0F02554FB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CC9F6CF-215C-E168-2C2B-DB9AF27D54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7ADC791-AF6B-2B98-8F1A-4ED532C7CC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043810BA-2F66-5C7C-907F-47718C4616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DD99E56C-B720-8C6E-C744-FF5DABCD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D32B501B-D1E0-578D-B9A2-B519DEB65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4224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17A4744-320C-300E-9747-EB9F8438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6423283-0733-BC89-4A61-63837F00E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FFCBD62-25A2-E0CB-E286-900C692A8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A0C78B42-8F9C-59B6-D857-0988D980A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074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EEFF0EA-8CB1-0AB5-DC63-58A6E1FA2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B49D6811-6433-1420-5EEA-6F6779C8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4A50246-A770-8B2B-84A1-7DA140387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0505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CAA1F7-4178-9203-0FB5-1EACEA553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0431C03-6A5D-C3BA-A8E1-79BC025861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073C1209-606C-48E9-8351-9EE1E4D5DC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9939B62-3EB1-878D-EC78-D28D7D7B1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492D5E24-0121-FB8C-6A59-37F36024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48FF404-0D06-878B-C7FA-A342232A8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814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0F41761-C356-EFF3-EFF8-386DF1C37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AEF2A8DB-01CD-C552-8A10-932A828BA6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3554DC04-29FF-1134-FB01-EB5E69092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96A3F33B-17D2-364F-6FF1-C4875CC74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50BD939-E931-9D8E-6F33-99865C99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986A291-95C9-55BD-A35F-172C6CC3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910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C590DE19-2CB6-8AF8-1619-0833EEBAA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6FFE050-09F3-798C-4F9A-1A42B7F12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67B2D9C-B92C-AF6E-7D20-8BBE440EAA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07481-E241-4672-8F0C-E72AF6B9574D}" type="datetimeFigureOut">
              <a:rPr lang="el-GR" smtClean="0"/>
              <a:t>27/5/2024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0A228B2-3B66-352B-754E-B819DAC8C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605B09-5DC0-D17B-9DCA-36A32CC27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362E8-0783-4DC9-8F60-98651A6CB97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832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Υπότιτλος 2">
            <a:extLst>
              <a:ext uri="{FF2B5EF4-FFF2-40B4-BE49-F238E27FC236}">
                <a16:creationId xmlns:a16="http://schemas.microsoft.com/office/drawing/2014/main" id="{214BABCF-7A75-4DFC-BFE5-D55EF01D0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9505"/>
            <a:ext cx="9144000" cy="2133599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b="1" dirty="0">
                <a:solidFill>
                  <a:srgbClr val="5310FC"/>
                </a:solidFill>
              </a:rPr>
              <a:t>Δρ. Ε. Δημητρός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b="1" dirty="0">
                <a:solidFill>
                  <a:srgbClr val="5310FC"/>
                </a:solidFill>
              </a:rPr>
              <a:t>Καθηγητής Φυσικής Αγωγής, </a:t>
            </a:r>
            <a:r>
              <a:rPr lang="el-GR" b="1" dirty="0" err="1">
                <a:solidFill>
                  <a:srgbClr val="5310FC"/>
                </a:solidFill>
              </a:rPr>
              <a:t>M.Sc</a:t>
            </a:r>
            <a:r>
              <a:rPr lang="el-GR" b="1" dirty="0">
                <a:solidFill>
                  <a:srgbClr val="5310FC"/>
                </a:solidFill>
              </a:rPr>
              <a:t>., </a:t>
            </a:r>
            <a:r>
              <a:rPr lang="el-GR" b="1" dirty="0" err="1">
                <a:solidFill>
                  <a:srgbClr val="5310FC"/>
                </a:solidFill>
              </a:rPr>
              <a:t>Ph.D</a:t>
            </a:r>
            <a:r>
              <a:rPr lang="el-GR" b="1" dirty="0">
                <a:solidFill>
                  <a:srgbClr val="5310FC"/>
                </a:solidFill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b="1" dirty="0">
                <a:solidFill>
                  <a:srgbClr val="5310FC"/>
                </a:solidFill>
              </a:rPr>
              <a:t>Προπονητής Καλαθοσφαίρισης, </a:t>
            </a:r>
            <a:r>
              <a:rPr lang="el-GR" b="1" dirty="0" err="1">
                <a:solidFill>
                  <a:srgbClr val="5310FC"/>
                </a:solidFill>
              </a:rPr>
              <a:t>B.Sc</a:t>
            </a:r>
            <a:r>
              <a:rPr lang="el-GR" b="1" dirty="0">
                <a:solidFill>
                  <a:srgbClr val="5310FC"/>
                </a:solidFill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b="1" dirty="0">
                <a:solidFill>
                  <a:srgbClr val="5310FC"/>
                </a:solidFill>
              </a:rPr>
              <a:t>Φυσική Δραστηριότητα για Ειδικούς Πληθυσμούς, </a:t>
            </a:r>
            <a:r>
              <a:rPr lang="el-GR" b="1" dirty="0" err="1">
                <a:solidFill>
                  <a:srgbClr val="5310FC"/>
                </a:solidFill>
              </a:rPr>
              <a:t>M.Sc</a:t>
            </a:r>
            <a:r>
              <a:rPr lang="el-GR" b="1" dirty="0">
                <a:solidFill>
                  <a:srgbClr val="5310FC"/>
                </a:solidFill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b="1" dirty="0">
                <a:solidFill>
                  <a:srgbClr val="5310FC"/>
                </a:solidFill>
              </a:rPr>
              <a:t>Διοίκηση και Αξιολόγηση Εκπαιδευτικών και Εκπαιδευτικών Ιδρυμάτων, </a:t>
            </a:r>
            <a:r>
              <a:rPr lang="el-GR" b="1" dirty="0" err="1">
                <a:solidFill>
                  <a:srgbClr val="5310FC"/>
                </a:solidFill>
              </a:rPr>
              <a:t>M.Sc</a:t>
            </a:r>
            <a:r>
              <a:rPr lang="el-GR" b="1" dirty="0">
                <a:solidFill>
                  <a:srgbClr val="5310FC"/>
                </a:solidFill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l-GR" b="1" dirty="0" err="1">
                <a:solidFill>
                  <a:srgbClr val="5310FC"/>
                </a:solidFill>
              </a:rPr>
              <a:t>Εργοφυσιολόγος</a:t>
            </a:r>
            <a:r>
              <a:rPr lang="el-GR" b="1" dirty="0">
                <a:solidFill>
                  <a:srgbClr val="5310FC"/>
                </a:solidFill>
              </a:rPr>
              <a:t>, </a:t>
            </a:r>
            <a:r>
              <a:rPr lang="el-GR" b="1" dirty="0" err="1">
                <a:solidFill>
                  <a:srgbClr val="5310FC"/>
                </a:solidFill>
              </a:rPr>
              <a:t>Ph.D</a:t>
            </a:r>
            <a:r>
              <a:rPr lang="el-GR" b="1" dirty="0">
                <a:solidFill>
                  <a:srgbClr val="5310FC"/>
                </a:solidFill>
              </a:rPr>
              <a:t>.</a:t>
            </a:r>
          </a:p>
        </p:txBody>
      </p:sp>
      <p:sp>
        <p:nvSpPr>
          <p:cNvPr id="10" name="Τίτλος 1">
            <a:extLst>
              <a:ext uri="{FF2B5EF4-FFF2-40B4-BE49-F238E27FC236}">
                <a16:creationId xmlns:a16="http://schemas.microsoft.com/office/drawing/2014/main" id="{991B2060-9ADD-481F-B054-1EF1F84C9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5123" y="2001519"/>
            <a:ext cx="9861754" cy="174659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ΕΡΓΟΜΕΤΡΙΑ</a:t>
            </a:r>
            <a:br>
              <a:rPr kumimoji="0" lang="el-GR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</a:br>
            <a:r>
              <a:rPr kumimoji="0" lang="el-GR" sz="3600" b="1" i="0" u="none" strike="noStrike" kern="1200" cap="all" spc="0" normalizeH="0" baseline="0" noProof="0" dirty="0" err="1">
                <a:ln>
                  <a:noFill/>
                </a:ln>
                <a:uLnTx/>
                <a:uFillTx/>
                <a:latin typeface="+mn-lt"/>
                <a:cs typeface="+mj-cs"/>
              </a:rPr>
              <a:t>ικανοτητα</a:t>
            </a:r>
            <a:r>
              <a:rPr kumimoji="0" lang="el-GR" sz="3600" b="1" i="0" u="none" strike="noStrike" kern="1200" cap="all" spc="0" normalizeH="0" baseline="0" noProof="0" dirty="0">
                <a:ln>
                  <a:noFill/>
                </a:ln>
                <a:uLnTx/>
                <a:uFillTx/>
                <a:latin typeface="+mn-lt"/>
                <a:cs typeface="+mj-cs"/>
              </a:rPr>
              <a:t> </a:t>
            </a:r>
            <a:r>
              <a:rPr kumimoji="0" lang="el-GR" sz="3600" b="1" i="0" u="none" strike="noStrike" kern="1200" cap="all" spc="0" normalizeH="0" baseline="0" noProof="0" dirty="0" err="1">
                <a:ln>
                  <a:noFill/>
                </a:ln>
                <a:uLnTx/>
                <a:uFillTx/>
                <a:latin typeface="+mn-lt"/>
                <a:cs typeface="+mj-cs"/>
              </a:rPr>
              <a:t>επαναλαμβανομενων</a:t>
            </a:r>
            <a:r>
              <a:rPr kumimoji="0" lang="el-GR" sz="3600" b="1" i="0" u="none" strike="noStrike" kern="1200" cap="all" spc="0" normalizeH="0" baseline="0" noProof="0" dirty="0">
                <a:ln>
                  <a:noFill/>
                </a:ln>
                <a:uLnTx/>
                <a:uFillTx/>
                <a:latin typeface="+mn-lt"/>
                <a:cs typeface="+mj-cs"/>
              </a:rPr>
              <a:t> σπριντ-</a:t>
            </a:r>
            <a:r>
              <a:rPr kumimoji="0" lang="el-GR" sz="3600" b="1" i="0" u="none" strike="noStrike" kern="1200" cap="all" spc="0" normalizeH="0" baseline="0" noProof="0" dirty="0" err="1">
                <a:ln>
                  <a:noFill/>
                </a:ln>
                <a:uLnTx/>
                <a:uFillTx/>
                <a:latin typeface="+mn-lt"/>
                <a:cs typeface="+mj-cs"/>
              </a:rPr>
              <a:t>Αναεροβια</a:t>
            </a:r>
            <a:r>
              <a:rPr kumimoji="0" lang="el-GR" sz="3600" b="1" i="0" u="none" strike="noStrike" kern="1200" cap="all" spc="0" normalizeH="0" baseline="0" noProof="0" dirty="0">
                <a:ln>
                  <a:noFill/>
                </a:ln>
                <a:uLnTx/>
                <a:uFillTx/>
                <a:latin typeface="+mn-lt"/>
                <a:cs typeface="+mj-cs"/>
              </a:rPr>
              <a:t> </a:t>
            </a:r>
            <a:r>
              <a:rPr kumimoji="0" lang="el-GR" sz="3600" b="1" i="0" u="none" strike="noStrike" kern="1200" cap="all" spc="0" normalizeH="0" baseline="0" noProof="0" dirty="0" err="1">
                <a:ln>
                  <a:noFill/>
                </a:ln>
                <a:uLnTx/>
                <a:uFillTx/>
                <a:latin typeface="+mn-lt"/>
                <a:cs typeface="+mj-cs"/>
              </a:rPr>
              <a:t>ισχυσ</a:t>
            </a:r>
            <a:r>
              <a:rPr kumimoji="0" lang="el-GR" sz="3600" b="1" i="0" u="none" strike="noStrike" kern="1200" cap="all" spc="0" normalizeH="0" baseline="0" noProof="0" dirty="0">
                <a:ln>
                  <a:noFill/>
                </a:ln>
                <a:uLnTx/>
                <a:uFillTx/>
                <a:latin typeface="+mn-lt"/>
                <a:cs typeface="+mj-cs"/>
              </a:rPr>
              <a:t> και </a:t>
            </a:r>
            <a:r>
              <a:rPr kumimoji="0" lang="el-GR" sz="3600" b="1" i="0" u="none" strike="noStrike" kern="1200" cap="all" spc="0" normalizeH="0" baseline="0" noProof="0" dirty="0" err="1">
                <a:ln>
                  <a:noFill/>
                </a:ln>
                <a:uLnTx/>
                <a:uFillTx/>
                <a:latin typeface="+mn-lt"/>
                <a:cs typeface="+mj-cs"/>
              </a:rPr>
              <a:t>κοπωση</a:t>
            </a:r>
            <a:endParaRPr lang="el-GR" sz="3600" b="1" cap="all" dirty="0">
              <a:latin typeface="+mn-lt"/>
            </a:endParaRPr>
          </a:p>
        </p:txBody>
      </p:sp>
      <p:pic>
        <p:nvPicPr>
          <p:cNvPr id="2" name="Εικόνα 1">
            <a:extLst>
              <a:ext uri="{FF2B5EF4-FFF2-40B4-BE49-F238E27FC236}">
                <a16:creationId xmlns:a16="http://schemas.microsoft.com/office/drawing/2014/main" id="{3A016449-B143-60CF-F14C-39D51B947C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9873" y="271289"/>
            <a:ext cx="3604554" cy="961214"/>
          </a:xfrm>
          <a:prstGeom prst="rect">
            <a:avLst/>
          </a:prstGeom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C96590FD-E79C-1E6E-605F-C76779144CC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640" r="39064"/>
          <a:stretch/>
        </p:blipFill>
        <p:spPr>
          <a:xfrm>
            <a:off x="277573" y="228284"/>
            <a:ext cx="1625600" cy="138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45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EC88B16-F7C3-A0E0-774A-254265E6C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3600" b="1" dirty="0"/>
              <a:t>Δοκιμασία ικανότητας επαναλαμβανόμενων σπριντ</a:t>
            </a:r>
            <a:br>
              <a:rPr lang="el-GR" sz="3600" b="1" dirty="0"/>
            </a:br>
            <a:r>
              <a:rPr lang="en-US" sz="3600" b="1" dirty="0"/>
              <a:t>Running Based Anaerobic Sprint Test</a:t>
            </a:r>
            <a:r>
              <a:rPr lang="el-GR" sz="3600" b="1" dirty="0"/>
              <a:t> (</a:t>
            </a:r>
            <a:r>
              <a:rPr lang="en-US" sz="3600" b="1" dirty="0"/>
              <a:t>RAST)</a:t>
            </a:r>
            <a:endParaRPr lang="el-GR" sz="3600" b="1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08BB4D4-5F59-A72E-A77A-CA9F91911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l-GR" dirty="0"/>
              <a:t>Η δοκιμασία RAST επινοήθηκε στο Πανεπιστήμιο του </a:t>
            </a:r>
            <a:r>
              <a:rPr lang="el-GR" dirty="0" err="1"/>
              <a:t>Wolverhampton</a:t>
            </a:r>
            <a:r>
              <a:rPr lang="el-GR" dirty="0"/>
              <a:t> στο Ηνωμένο Βασίλειο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Περιλαμβάνει έξι σπριντ 35</a:t>
            </a:r>
            <a:r>
              <a:rPr lang="en-US" dirty="0"/>
              <a:t>m </a:t>
            </a:r>
            <a:r>
              <a:rPr lang="el-GR" dirty="0"/>
              <a:t>με διάλειμμα 10</a:t>
            </a:r>
            <a:r>
              <a:rPr lang="en-US" dirty="0"/>
              <a:t>sec </a:t>
            </a:r>
            <a:r>
              <a:rPr lang="el-GR" dirty="0"/>
              <a:t>μεταξύ κάθε σπριντ και παρέχει πληροφορίες της μέγιστης, της μέσης και της ελάχιστης ισχύος μαζί με το δείκτης κόπωσης</a:t>
            </a:r>
          </a:p>
        </p:txBody>
      </p:sp>
    </p:spTree>
    <p:extLst>
      <p:ext uri="{BB962C8B-B14F-4D97-AF65-F5344CB8AC3E}">
        <p14:creationId xmlns:p14="http://schemas.microsoft.com/office/powerpoint/2010/main" val="599106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284F45-9221-C35A-BC80-5A1CC48A1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Απαραίτητος εξοπλισμός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5E59D9E-CC3A-18C5-B19A-7396F4807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Ζυγαριά</a:t>
            </a:r>
          </a:p>
          <a:p>
            <a:r>
              <a:rPr lang="el-GR" dirty="0"/>
              <a:t>Φωτοκύτταρα (προαιρετικά)</a:t>
            </a:r>
          </a:p>
          <a:p>
            <a:r>
              <a:rPr lang="el-GR" dirty="0"/>
              <a:t>Χρονόμετρα</a:t>
            </a:r>
          </a:p>
          <a:p>
            <a:r>
              <a:rPr lang="el-GR" dirty="0"/>
              <a:t>Μετροταινία </a:t>
            </a:r>
          </a:p>
          <a:p>
            <a:r>
              <a:rPr lang="el-GR" dirty="0"/>
              <a:t>Κώνοι</a:t>
            </a:r>
          </a:p>
          <a:p>
            <a:r>
              <a:rPr lang="el-GR" dirty="0"/>
              <a:t>Απόσταση 50 μέτρων</a:t>
            </a:r>
          </a:p>
        </p:txBody>
      </p:sp>
    </p:spTree>
    <p:extLst>
      <p:ext uri="{BB962C8B-B14F-4D97-AF65-F5344CB8AC3E}">
        <p14:creationId xmlns:p14="http://schemas.microsoft.com/office/powerpoint/2010/main" val="92165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AB9C07-65D1-23BD-2815-94A2C8208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Πριν τη δοκιμασία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B00150-0764-033E-A24B-E345DF26C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l-GR" dirty="0"/>
              <a:t>Περιγραφή της δοκιμασίας στον εξεταζόμενο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Έλεγχος κινδύνων για την υγεία και έγγραφη συγκατάθεση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Έντυπα και καταγραφή βασικών πληροφοριών όπως ηλικία, ύψος, σωματικό βάρος, φύλο και συνθήκες δοκιμασίας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Προθέρμανση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Εφαρμογή της δοκιμασίας και καταγραφή</a:t>
            </a:r>
          </a:p>
        </p:txBody>
      </p:sp>
    </p:spTree>
    <p:extLst>
      <p:ext uri="{BB962C8B-B14F-4D97-AF65-F5344CB8AC3E}">
        <p14:creationId xmlns:p14="http://schemas.microsoft.com/office/powerpoint/2010/main" val="1965447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0A93E6-A654-7133-5D17-542B1B28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0440"/>
            <a:ext cx="10515600" cy="788761"/>
          </a:xfrm>
        </p:spPr>
        <p:txBody>
          <a:bodyPr/>
          <a:lstStyle/>
          <a:p>
            <a:pPr algn="ctr"/>
            <a:r>
              <a:rPr lang="el-GR" b="1" dirty="0"/>
              <a:t>Διαδικασία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4A0AB71-703B-3B38-7ECF-A07364830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50" y="1322160"/>
            <a:ext cx="11315700" cy="5246915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2200" dirty="0"/>
              <a:t>Ζύγιση πριν από τη δοκιμασία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2200" dirty="0"/>
              <a:t>Προθέρμανση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2200" dirty="0"/>
              <a:t>Τοποθέτηση κώνων σε κάθε πλευρά των 35 μέτρων της απόστασης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2200" dirty="0"/>
              <a:t>Ο εξεταζόμενος στέκεται στη μία πλευρά των 35 μέτρων και ξεκινά ένα μέγιστο σπριντ με την εντολή «πάμε»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2200" dirty="0"/>
              <a:t>Ο εξεταζόμενος πρέπει να περνάει με τη μέγιστη ταχύτητα τη γραμμή κάθε φορά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2200" dirty="0"/>
              <a:t>Μετά από 10 δευτερόλεπτα, το επόμενο σπριντ ξεκινά από το αντίθετο άκρο της διαδρομής των 35 μέτρων</a:t>
            </a:r>
          </a:p>
          <a:p>
            <a:pPr algn="just">
              <a:lnSpc>
                <a:spcPct val="160000"/>
              </a:lnSpc>
              <a:spcBef>
                <a:spcPts val="0"/>
              </a:spcBef>
            </a:pPr>
            <a:r>
              <a:rPr lang="el-GR" sz="2200" dirty="0"/>
              <a:t>Επαναλαμβάνετε αυτή τη διαδικασία μέχρι να ολοκληρωθούν έξι σπριντ</a:t>
            </a:r>
          </a:p>
        </p:txBody>
      </p:sp>
    </p:spTree>
    <p:extLst>
      <p:ext uri="{BB962C8B-B14F-4D97-AF65-F5344CB8AC3E}">
        <p14:creationId xmlns:p14="http://schemas.microsoft.com/office/powerpoint/2010/main" val="76495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44AEE1A-CD36-A891-327E-A411E30E7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Σκορ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EE122F1-8291-F43A-5710-DD7F1780A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283"/>
            <a:ext cx="10515600" cy="4351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el-GR" dirty="0"/>
              <a:t>Καταγραφή του χρόνου που απαιτείται για κάθε σπριντ με ακρίβεια εκατοστού του δευτερολέπτου</a:t>
            </a:r>
          </a:p>
          <a:p>
            <a:pPr algn="just">
              <a:lnSpc>
                <a:spcPct val="200000"/>
              </a:lnSpc>
            </a:pPr>
            <a:r>
              <a:rPr lang="el-GR" dirty="0"/>
              <a:t>Οι χρόνοι των σπριντ μαζί με το σωματικό βάρος μπορούν να χρησιμοποιηθούν για τον υπολογισμό της μέγιστης, ελάχιστης και μέσης απόδοσης ισχύος μαζί με το δείκτη κόπωσης</a:t>
            </a:r>
          </a:p>
        </p:txBody>
      </p:sp>
    </p:spTree>
    <p:extLst>
      <p:ext uri="{BB962C8B-B14F-4D97-AF65-F5344CB8AC3E}">
        <p14:creationId xmlns:p14="http://schemas.microsoft.com/office/powerpoint/2010/main" val="803829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7C8E8E-89D8-AAA9-51A5-DACB6D100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Υπολογισμοί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5878825-B194-00A7-872E-DF7B7CFA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662"/>
            <a:ext cx="10515600" cy="4351338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el-GR" dirty="0"/>
              <a:t>Μπορούν να χρησιμοποιηθούν μαθηματικές  εξισώσεις για τον υπολογισμό της ισχύος για κάθε σπριντ (βάρος = σωματικό βάρος σε </a:t>
            </a:r>
            <a:r>
              <a:rPr lang="en-US" dirty="0"/>
              <a:t>kg</a:t>
            </a:r>
            <a:r>
              <a:rPr lang="el-GR" dirty="0"/>
              <a:t>, απόσταση = 35</a:t>
            </a:r>
            <a:r>
              <a:rPr lang="en-US" dirty="0"/>
              <a:t>m</a:t>
            </a:r>
            <a:r>
              <a:rPr lang="el-GR" dirty="0"/>
              <a:t>, χρόνος</a:t>
            </a:r>
            <a:r>
              <a:rPr lang="en-US" dirty="0"/>
              <a:t> </a:t>
            </a:r>
            <a:r>
              <a:rPr lang="el-GR" dirty="0"/>
              <a:t>=</a:t>
            </a:r>
            <a:r>
              <a:rPr lang="en-US" dirty="0"/>
              <a:t> sec </a:t>
            </a:r>
            <a:r>
              <a:rPr lang="el-GR" dirty="0"/>
              <a:t>για κάθε 35</a:t>
            </a:r>
            <a:r>
              <a:rPr lang="en-US" dirty="0"/>
              <a:t>m</a:t>
            </a:r>
            <a:r>
              <a:rPr lang="el-GR" dirty="0"/>
              <a:t>)</a:t>
            </a:r>
            <a:endParaRPr lang="en-US" dirty="0"/>
          </a:p>
          <a:p>
            <a:pPr algn="just">
              <a:lnSpc>
                <a:spcPct val="200000"/>
              </a:lnSpc>
            </a:pPr>
            <a:r>
              <a:rPr lang="el-GR" dirty="0"/>
              <a:t>Από αυτές τις τιμές μπορούν να προσδιοριστούν η μέγιστη, η ελάχιστη και η μέση ισχύς, η σχετική ισχύς και ο δείκτης κόπωσης</a:t>
            </a:r>
          </a:p>
        </p:txBody>
      </p:sp>
    </p:spTree>
    <p:extLst>
      <p:ext uri="{BB962C8B-B14F-4D97-AF65-F5344CB8AC3E}">
        <p14:creationId xmlns:p14="http://schemas.microsoft.com/office/powerpoint/2010/main" val="533360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66B93CB-28EA-CB73-1B28-9423C6D8D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/>
              <a:t>Εξισώσεις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CCFD57A-B9EB-1D95-5F62-0DE799F4E8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781176"/>
            <a:ext cx="11544300" cy="480218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400" b="1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Ισχύς</a:t>
            </a:r>
            <a:r>
              <a:rPr lang="el-GR" sz="2400" dirty="0">
                <a:solidFill>
                  <a:srgbClr val="3E3E3E"/>
                </a:solidFill>
                <a:highlight>
                  <a:srgbClr val="FFFFFF"/>
                </a:highlight>
              </a:rPr>
              <a:t> 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=</a:t>
            </a:r>
            <a:r>
              <a:rPr lang="el-GR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 Βάρος</a:t>
            </a:r>
            <a:r>
              <a:rPr lang="el-GR" sz="2400" dirty="0">
                <a:solidFill>
                  <a:srgbClr val="3E3E3E"/>
                </a:solidFill>
                <a:highlight>
                  <a:srgbClr val="FFFFFF"/>
                </a:highlight>
              </a:rPr>
              <a:t> 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× </a:t>
            </a:r>
            <a:r>
              <a:rPr lang="el-GR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Απόσταση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² ÷ </a:t>
            </a:r>
            <a:r>
              <a:rPr lang="el-GR" sz="2400" dirty="0">
                <a:solidFill>
                  <a:srgbClr val="3E3E3E"/>
                </a:solidFill>
                <a:highlight>
                  <a:srgbClr val="FFFFFF"/>
                </a:highlight>
              </a:rPr>
              <a:t>Χρόνος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³</a:t>
            </a:r>
            <a:br>
              <a:rPr lang="en-US" sz="2400" dirty="0"/>
            </a:br>
            <a:endParaRPr lang="el-GR" sz="24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400" b="1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Μέγιστη Ισχύς 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= </a:t>
            </a:r>
            <a:r>
              <a:rPr lang="el-GR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η υψηλότερη τιμή ισχύος από τα 6 σπριντ</a:t>
            </a:r>
            <a:br>
              <a:rPr lang="en-US" sz="2400" dirty="0"/>
            </a:br>
            <a:endParaRPr lang="el-GR" sz="24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400" b="1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Σχετική Μέγιστη Ισχύς 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= </a:t>
            </a:r>
            <a:r>
              <a:rPr lang="el-GR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Μέγιστη Ισχύς 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÷ </a:t>
            </a:r>
            <a:r>
              <a:rPr lang="el-GR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Βάρος</a:t>
            </a:r>
            <a:br>
              <a:rPr lang="en-US" sz="2400" dirty="0"/>
            </a:br>
            <a:endParaRPr lang="el-GR" sz="24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400" b="1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Μέση Ισχύς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 = </a:t>
            </a:r>
            <a:r>
              <a:rPr lang="el-GR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το άθροισμα της ισχύος για τα 6 σπριντ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 ÷ 6</a:t>
            </a:r>
            <a:br>
              <a:rPr lang="en-US" sz="2400" dirty="0"/>
            </a:br>
            <a:endParaRPr lang="el-GR" sz="24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l-GR" sz="2400" b="1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Δείκτης </a:t>
            </a:r>
            <a:r>
              <a:rPr lang="el-GR" sz="2400" b="1" i="0" dirty="0" err="1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Κόπωςσης</a:t>
            </a:r>
            <a:r>
              <a:rPr lang="el-GR" sz="2400" b="1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 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= (</a:t>
            </a:r>
            <a:r>
              <a:rPr lang="el-GR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μέγιστη ισχύς 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– </a:t>
            </a:r>
            <a:r>
              <a:rPr lang="el-GR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ελάχιστη ισχύς</a:t>
            </a:r>
            <a:r>
              <a:rPr lang="en-US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) ÷ </a:t>
            </a:r>
            <a:r>
              <a:rPr lang="el-GR" sz="2400" b="0" i="0" dirty="0">
                <a:solidFill>
                  <a:srgbClr val="3E3E3E"/>
                </a:solidFill>
                <a:effectLst/>
                <a:highlight>
                  <a:srgbClr val="FFFFFF"/>
                </a:highlight>
              </a:rPr>
              <a:t>συνολικός χρόνος για τα 6 σπριντ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260180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3DA5C6-D47B-78CD-9A6B-CDDC2CDCD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/>
              <a:t>Δείκτης Κόπωσης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B2857F-02DE-93D2-50B6-C03325A61C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dirty="0"/>
              <a:t>Ο δείκτης κόπωσης είναι μία μέτρηση του ποσοστού της ικανότητας παραγωγής δύναμης μετά από επαναλαμβανόμενα σπριντ</a:t>
            </a:r>
          </a:p>
          <a:p>
            <a:pPr algn="just">
              <a:lnSpc>
                <a:spcPct val="150000"/>
              </a:lnSpc>
            </a:pPr>
            <a:r>
              <a:rPr lang="el-GR" dirty="0"/>
              <a:t>Είναι ένας δείκτης της μυϊκής αντοχής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l-GR" dirty="0"/>
              <a:t> Όσο υψηλότερος είναι ο δείκτης κόπωσης, τόσο χαμηλότερη και η ικανότητα διατήρησης της δύναμης σε μια σειρά από επαναλαμβανόμενα σπριντ</a:t>
            </a:r>
          </a:p>
        </p:txBody>
      </p:sp>
    </p:spTree>
    <p:extLst>
      <p:ext uri="{BB962C8B-B14F-4D97-AF65-F5344CB8AC3E}">
        <p14:creationId xmlns:p14="http://schemas.microsoft.com/office/powerpoint/2010/main" val="170131589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452</Words>
  <Application>Microsoft Office PowerPoint</Application>
  <PresentationFormat>Ευρεία οθόνη</PresentationFormat>
  <Paragraphs>47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ΕΡΓΟΜΕΤΡΙΑ ικανοτητα επαναλαμβανομενων σπριντ-Αναεροβια ισχυσ και κοπωση</vt:lpstr>
      <vt:lpstr>Δοκιμασία ικανότητας επαναλαμβανόμενων σπριντ Running Based Anaerobic Sprint Test (RAST)</vt:lpstr>
      <vt:lpstr>Απαραίτητος εξοπλισμός</vt:lpstr>
      <vt:lpstr>Πριν τη δοκιμασία</vt:lpstr>
      <vt:lpstr>Διαδικασία</vt:lpstr>
      <vt:lpstr>Σκορ</vt:lpstr>
      <vt:lpstr>Υπολογισμοί</vt:lpstr>
      <vt:lpstr>Εξισώσεις</vt:lpstr>
      <vt:lpstr>Δείκτης Κόπωσης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ΕΡΓΟΜΕΤΡΙΑ ικανοτητα επαναλαμβανομενων σπριντ-Αναεροβια ισχυσ και κοπωση</dc:title>
  <dc:creator>Eleftherios Dimitros</dc:creator>
  <cp:lastModifiedBy>Eleftherios Dimitros</cp:lastModifiedBy>
  <cp:revision>12</cp:revision>
  <dcterms:created xsi:type="dcterms:W3CDTF">2024-05-13T10:52:59Z</dcterms:created>
  <dcterms:modified xsi:type="dcterms:W3CDTF">2024-05-27T20:18:25Z</dcterms:modified>
</cp:coreProperties>
</file>