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5774191-7E96-42B0-90F1-F713DC5A7433}" type="slidenum">
              <a:rPr lang="el-GR" smtClean="0"/>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774191-7E96-42B0-90F1-F713DC5A7433}"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A5774191-7E96-42B0-90F1-F713DC5A7433}" type="slidenum">
              <a:rPr lang="el-GR" smtClean="0"/>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A5774191-7E96-42B0-90F1-F713DC5A7433}" type="slidenum">
              <a:rPr lang="el-GR" smtClean="0"/>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5774191-7E96-42B0-90F1-F713DC5A7433}" type="slidenum">
              <a:rPr lang="el-GR" smtClean="0"/>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2F9E2B6A-6D3E-460C-9552-51BA9108B7C1}" type="datetimeFigureOut">
              <a:rPr lang="el-GR" smtClean="0"/>
              <a:t>24/11/2020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5774191-7E96-42B0-90F1-F713DC5A7433}" type="slidenum">
              <a:rPr lang="el-GR" smtClean="0"/>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A5774191-7E96-42B0-90F1-F713DC5A7433}" type="slidenum">
              <a:rPr lang="el-GR" smtClean="0"/>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A5774191-7E96-42B0-90F1-F713DC5A743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A5774191-7E96-42B0-90F1-F713DC5A743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5774191-7E96-42B0-90F1-F713DC5A7433}" type="slidenum">
              <a:rPr lang="el-GR" smtClean="0"/>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2F9E2B6A-6D3E-460C-9552-51BA9108B7C1}" type="datetimeFigureOut">
              <a:rPr lang="el-GR" smtClean="0"/>
              <a:t>24/11/2020</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A5774191-7E96-42B0-90F1-F713DC5A7433}" type="slidenum">
              <a:rPr lang="el-GR" smtClean="0"/>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2F9E2B6A-6D3E-460C-9552-51BA9108B7C1}" type="datetimeFigureOut">
              <a:rPr lang="el-GR" smtClean="0"/>
              <a:t>24/11/2020</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F9E2B6A-6D3E-460C-9552-51BA9108B7C1}" type="datetimeFigureOut">
              <a:rPr lang="el-GR" smtClean="0"/>
              <a:t>24/11/2020</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5774191-7E96-42B0-90F1-F713DC5A7433}" type="slidenum">
              <a:rPr lang="el-GR" smtClean="0"/>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643042" y="3929066"/>
            <a:ext cx="7258056" cy="1752600"/>
          </a:xfrm>
        </p:spPr>
        <p:txBody>
          <a:bodyPr>
            <a:noAutofit/>
          </a:bodyPr>
          <a:lstStyle/>
          <a:p>
            <a:pPr lvl="0" algn="r" defTabSz="457200">
              <a:spcBef>
                <a:spcPts val="1000"/>
              </a:spcBef>
              <a:buClr>
                <a:srgbClr val="90C226"/>
              </a:buClr>
              <a:buSzPct val="80000"/>
            </a:pPr>
            <a:r>
              <a:rPr lang="el-GR" sz="2000" b="0" cap="none" dirty="0" smtClean="0">
                <a:solidFill>
                  <a:prstClr val="black">
                    <a:lumMod val="50000"/>
                    <a:lumOff val="50000"/>
                  </a:prstClr>
                </a:solidFill>
                <a:latin typeface="Calibri" pitchFamily="34" charset="0"/>
              </a:rPr>
              <a:t>ΕΙΔΙΚΟΤΗΤΑ</a:t>
            </a:r>
            <a:r>
              <a:rPr lang="en-US" sz="2000" b="0" cap="none" dirty="0" smtClean="0">
                <a:solidFill>
                  <a:prstClr val="black">
                    <a:lumMod val="50000"/>
                    <a:lumOff val="50000"/>
                  </a:prstClr>
                </a:solidFill>
                <a:latin typeface="Calibri" pitchFamily="34" charset="0"/>
              </a:rPr>
              <a:t>: </a:t>
            </a:r>
            <a:r>
              <a:rPr lang="el-GR" sz="2000" b="0" cap="none" dirty="0" smtClean="0">
                <a:solidFill>
                  <a:prstClr val="black">
                    <a:lumMod val="50000"/>
                    <a:lumOff val="50000"/>
                  </a:prstClr>
                </a:solidFill>
                <a:latin typeface="Calibri" pitchFamily="34" charset="0"/>
              </a:rPr>
              <a:t>ΤΕΧΝΙΚΟΣ ΑΙΣΘΗΤΙΚΟΣ ΠΟΔΟΛΟΓΙΑΣ – ΚΑΛΛΩΠΙΣΜΟΥ ΝΥΧΙΩΝ ΚΑΙ ΟΝΥΧΟΠΛΑΣΤΙΚΗΣ</a:t>
            </a:r>
          </a:p>
          <a:p>
            <a:pPr lvl="0" algn="r" defTabSz="457200">
              <a:spcBef>
                <a:spcPts val="1000"/>
              </a:spcBef>
              <a:buClr>
                <a:srgbClr val="90C226"/>
              </a:buClr>
              <a:buSzPct val="80000"/>
            </a:pPr>
            <a:r>
              <a:rPr lang="el-GR" sz="2000" b="0" cap="none" dirty="0" smtClean="0">
                <a:solidFill>
                  <a:prstClr val="black">
                    <a:lumMod val="50000"/>
                    <a:lumOff val="50000"/>
                  </a:prstClr>
                </a:solidFill>
                <a:latin typeface="Calibri" pitchFamily="34" charset="0"/>
              </a:rPr>
              <a:t>Α΄ΕΞΑΜΗΝΟ</a:t>
            </a:r>
          </a:p>
          <a:p>
            <a:pPr lvl="0" algn="r" defTabSz="457200">
              <a:spcBef>
                <a:spcPts val="1000"/>
              </a:spcBef>
              <a:buClr>
                <a:srgbClr val="90C226"/>
              </a:buClr>
              <a:buSzPct val="80000"/>
            </a:pPr>
            <a:r>
              <a:rPr lang="el-GR" sz="2000" b="0" cap="none" dirty="0" smtClean="0">
                <a:solidFill>
                  <a:prstClr val="black">
                    <a:lumMod val="50000"/>
                    <a:lumOff val="50000"/>
                  </a:prstClr>
                </a:solidFill>
                <a:latin typeface="Calibri" pitchFamily="34" charset="0"/>
              </a:rPr>
              <a:t>ΜΑΘΗΜΑ</a:t>
            </a:r>
            <a:r>
              <a:rPr lang="en-US" sz="2000" b="0" cap="none" dirty="0" smtClean="0">
                <a:solidFill>
                  <a:prstClr val="black">
                    <a:lumMod val="50000"/>
                    <a:lumOff val="50000"/>
                  </a:prstClr>
                </a:solidFill>
                <a:latin typeface="Calibri" pitchFamily="34" charset="0"/>
              </a:rPr>
              <a:t>:</a:t>
            </a:r>
            <a:r>
              <a:rPr lang="el-GR" sz="2000" b="0" cap="none" dirty="0" smtClean="0">
                <a:solidFill>
                  <a:prstClr val="black">
                    <a:lumMod val="50000"/>
                    <a:lumOff val="50000"/>
                  </a:prstClr>
                </a:solidFill>
                <a:latin typeface="Calibri" pitchFamily="34" charset="0"/>
              </a:rPr>
              <a:t>ΠΡΑΚΤΙΚΗ ΕΦΑΡΜΟΓΗ ΣΤΗΝ ΕΙΔΙΚΟΤΗΤΑ</a:t>
            </a:r>
          </a:p>
          <a:p>
            <a:pPr lvl="0" algn="r" defTabSz="457200">
              <a:spcBef>
                <a:spcPts val="1000"/>
              </a:spcBef>
              <a:buClr>
                <a:srgbClr val="90C226"/>
              </a:buClr>
              <a:buSzPct val="80000"/>
            </a:pPr>
            <a:r>
              <a:rPr lang="el-GR" sz="2000" b="0" cap="none" dirty="0" smtClean="0">
                <a:solidFill>
                  <a:prstClr val="black">
                    <a:lumMod val="50000"/>
                    <a:lumOff val="50000"/>
                  </a:prstClr>
                </a:solidFill>
                <a:latin typeface="Calibri" pitchFamily="34" charset="0"/>
              </a:rPr>
              <a:t>ΜΑΤΟΠΟΥΛΟΥ ΕΛΕΝΗ  </a:t>
            </a:r>
          </a:p>
          <a:p>
            <a:pPr lvl="0" algn="r" defTabSz="457200">
              <a:spcBef>
                <a:spcPts val="1000"/>
              </a:spcBef>
              <a:buClr>
                <a:srgbClr val="90C226"/>
              </a:buClr>
              <a:buSzPct val="80000"/>
            </a:pPr>
            <a:r>
              <a:rPr lang="el-GR" sz="2000" b="0" cap="none" dirty="0" smtClean="0">
                <a:solidFill>
                  <a:prstClr val="black">
                    <a:lumMod val="50000"/>
                    <a:lumOff val="50000"/>
                  </a:prstClr>
                </a:solidFill>
                <a:latin typeface="Calibri" pitchFamily="34" charset="0"/>
              </a:rPr>
              <a:t>ΘΕΣΣΑΛΟΝΙΚΗ 2020 </a:t>
            </a:r>
            <a:endParaRPr lang="en-US" sz="2000" b="0" cap="none" dirty="0" smtClean="0">
              <a:solidFill>
                <a:prstClr val="black">
                  <a:lumMod val="50000"/>
                  <a:lumOff val="50000"/>
                </a:prstClr>
              </a:solidFill>
              <a:latin typeface="Calibri" pitchFamily="34" charset="0"/>
            </a:endParaRPr>
          </a:p>
          <a:p>
            <a:endParaRPr lang="el-GR" sz="2000" b="0" dirty="0">
              <a:latin typeface="Calibri" pitchFamily="34" charset="0"/>
            </a:endParaRPr>
          </a:p>
        </p:txBody>
      </p:sp>
      <p:sp>
        <p:nvSpPr>
          <p:cNvPr id="2" name="1 - Τίτλος"/>
          <p:cNvSpPr>
            <a:spLocks noGrp="1"/>
          </p:cNvSpPr>
          <p:nvPr>
            <p:ph type="ctrTitle"/>
          </p:nvPr>
        </p:nvSpPr>
        <p:spPr/>
        <p:txBody>
          <a:bodyPr>
            <a:normAutofit/>
          </a:bodyPr>
          <a:lstStyle/>
          <a:p>
            <a:r>
              <a:rPr lang="el-GR" sz="4000" b="1" dirty="0" smtClean="0">
                <a:latin typeface="Calibri" pitchFamily="34" charset="0"/>
              </a:rPr>
              <a:t>ΕΡΓΑΛΕΙΑ ΜΑΝΙΚΙΟΥΡ</a:t>
            </a:r>
            <a:endParaRPr lang="el-GR" sz="4000"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57158" y="2357430"/>
            <a:ext cx="3786214" cy="1631216"/>
          </a:xfrm>
          <a:prstGeom prst="rect">
            <a:avLst/>
          </a:prstGeom>
          <a:noFill/>
        </p:spPr>
        <p:txBody>
          <a:bodyPr wrap="square" rtlCol="0">
            <a:spAutoFit/>
          </a:bodyPr>
          <a:lstStyle/>
          <a:p>
            <a:r>
              <a:rPr lang="el-GR" sz="2000" dirty="0" smtClean="0">
                <a:solidFill>
                  <a:schemeClr val="accent3">
                    <a:lumMod val="75000"/>
                  </a:schemeClr>
                </a:solidFill>
                <a:latin typeface="Calibri" pitchFamily="34" charset="0"/>
              </a:rPr>
              <a:t>Σε ξηρό μανικιούρ χρησιμοποιούμε επίσης επαγγελματικό </a:t>
            </a:r>
            <a:r>
              <a:rPr lang="el-GR" sz="2000" b="1" u="sng" dirty="0" smtClean="0">
                <a:solidFill>
                  <a:schemeClr val="accent3">
                    <a:lumMod val="75000"/>
                  </a:schemeClr>
                </a:solidFill>
                <a:latin typeface="Calibri" pitchFamily="34" charset="0"/>
              </a:rPr>
              <a:t>τροχό νυχιών</a:t>
            </a:r>
            <a:r>
              <a:rPr lang="el-GR" sz="2000" dirty="0" smtClean="0">
                <a:solidFill>
                  <a:schemeClr val="accent3">
                    <a:lumMod val="75000"/>
                  </a:schemeClr>
                </a:solidFill>
                <a:latin typeface="Calibri" pitchFamily="34" charset="0"/>
              </a:rPr>
              <a:t> και ειδικά εξαρτήματα του, τα </a:t>
            </a:r>
            <a:r>
              <a:rPr lang="el-GR" sz="2000" b="1" u="sng" dirty="0" smtClean="0">
                <a:solidFill>
                  <a:schemeClr val="accent3">
                    <a:lumMod val="75000"/>
                  </a:schemeClr>
                </a:solidFill>
                <a:latin typeface="Calibri" pitchFamily="34" charset="0"/>
              </a:rPr>
              <a:t>φρεζάκια</a:t>
            </a:r>
            <a:endParaRPr lang="el-GR" sz="2000" b="1" u="sng" dirty="0">
              <a:solidFill>
                <a:schemeClr val="accent3">
                  <a:lumMod val="75000"/>
                </a:schemeClr>
              </a:solidFill>
              <a:latin typeface="Calibri" pitchFamily="34" charset="0"/>
            </a:endParaRPr>
          </a:p>
        </p:txBody>
      </p:sp>
      <p:pic>
        <p:nvPicPr>
          <p:cNvPr id="3" name="Picture 6"/>
          <p:cNvPicPr>
            <a:picLocks noChangeAspect="1"/>
          </p:cNvPicPr>
          <p:nvPr/>
        </p:nvPicPr>
        <p:blipFill rotWithShape="1">
          <a:blip r:embed="rId2">
            <a:extLst>
              <a:ext uri="{28A0092B-C50C-407E-A947-70E740481C1C}">
                <a14:useLocalDpi xmlns:a14="http://schemas.microsoft.com/office/drawing/2010/main" xmlns="" val="0"/>
              </a:ext>
            </a:extLst>
          </a:blip>
          <a:srcRect t="13252" b="6587"/>
          <a:stretch/>
        </p:blipFill>
        <p:spPr>
          <a:xfrm>
            <a:off x="5214942" y="857232"/>
            <a:ext cx="2681220" cy="2149292"/>
          </a:xfrm>
          <a:prstGeom prst="rect">
            <a:avLst/>
          </a:prstGeom>
        </p:spPr>
      </p:pic>
      <p:pic>
        <p:nvPicPr>
          <p:cNvPr id="4"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214678" y="4286256"/>
            <a:ext cx="5592918" cy="1454159"/>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428596" y="1285860"/>
            <a:ext cx="8072494" cy="5447645"/>
          </a:xfrm>
          <a:prstGeom prst="rect">
            <a:avLst/>
          </a:prstGeom>
          <a:noFill/>
        </p:spPr>
        <p:txBody>
          <a:bodyPr wrap="square" rtlCol="0">
            <a:spAutoFit/>
          </a:bodyPr>
          <a:lstStyle/>
          <a:p>
            <a:r>
              <a:rPr lang="el-GR" sz="2000" dirty="0" smtClean="0">
                <a:solidFill>
                  <a:schemeClr val="accent3">
                    <a:lumMod val="75000"/>
                  </a:schemeClr>
                </a:solidFill>
                <a:latin typeface="Calibri" pitchFamily="34" charset="0"/>
              </a:rPr>
              <a:t>Δε ξεχνάμε πως σε κάθε εργασία μας είναι απαραίτητη η χρήση </a:t>
            </a:r>
            <a:r>
              <a:rPr lang="el-GR" sz="2000" b="1" u="sng" dirty="0" smtClean="0">
                <a:solidFill>
                  <a:schemeClr val="accent3">
                    <a:lumMod val="75000"/>
                  </a:schemeClr>
                </a:solidFill>
                <a:latin typeface="Calibri" pitchFamily="34" charset="0"/>
              </a:rPr>
              <a:t>μάσκας</a:t>
            </a:r>
            <a:r>
              <a:rPr lang="el-GR" sz="2000" dirty="0" smtClean="0">
                <a:solidFill>
                  <a:schemeClr val="accent3">
                    <a:lumMod val="75000"/>
                  </a:schemeClr>
                </a:solidFill>
                <a:latin typeface="Calibri" pitchFamily="34" charset="0"/>
              </a:rPr>
              <a:t> και </a:t>
            </a:r>
            <a:r>
              <a:rPr lang="el-GR" sz="2000" b="1" u="sng" dirty="0" smtClean="0">
                <a:solidFill>
                  <a:schemeClr val="accent3">
                    <a:lumMod val="75000"/>
                  </a:schemeClr>
                </a:solidFill>
                <a:latin typeface="Calibri" pitchFamily="34" charset="0"/>
              </a:rPr>
              <a:t>γαντιών</a:t>
            </a:r>
            <a:r>
              <a:rPr lang="el-GR" sz="2000" dirty="0" smtClean="0">
                <a:solidFill>
                  <a:schemeClr val="accent3">
                    <a:lumMod val="75000"/>
                  </a:schemeClr>
                </a:solidFill>
                <a:latin typeface="Calibri" pitchFamily="34" charset="0"/>
              </a:rPr>
              <a:t>.</a:t>
            </a:r>
          </a:p>
          <a:p>
            <a:endParaRPr lang="el-GR" sz="2000" dirty="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Γάντια</a:t>
            </a:r>
            <a:r>
              <a:rPr lang="en-US" sz="2000" dirty="0" smtClean="0">
                <a:solidFill>
                  <a:schemeClr val="accent3">
                    <a:lumMod val="75000"/>
                  </a:schemeClr>
                </a:solidFill>
                <a:latin typeface="Calibri" pitchFamily="34" charset="0"/>
              </a:rPr>
              <a:t> :</a:t>
            </a:r>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cs typeface="Arial" panose="020B0604020202020204" pitchFamily="34" charset="0"/>
              </a:rPr>
              <a:t>Φυσικά αναφερόμαστε σε γάντια μίας χρήσεως, τα οποία μετά την εφαρμογή τα πετάμε. </a:t>
            </a:r>
          </a:p>
          <a:p>
            <a:r>
              <a:rPr lang="el-GR" sz="2000" dirty="0" smtClean="0">
                <a:solidFill>
                  <a:schemeClr val="accent3">
                    <a:lumMod val="75000"/>
                  </a:schemeClr>
                </a:solidFill>
                <a:latin typeface="Calibri" pitchFamily="34" charset="0"/>
                <a:cs typeface="Arial" panose="020B0604020202020204" pitchFamily="34" charset="0"/>
              </a:rPr>
              <a:t>Υπάρχουν σε πολλά μεγέθη, με διαφορετικό υλικό κατασκευής ( </a:t>
            </a:r>
            <a:r>
              <a:rPr lang="el-GR" sz="2000" dirty="0" err="1" smtClean="0">
                <a:solidFill>
                  <a:schemeClr val="accent3">
                    <a:lumMod val="75000"/>
                  </a:schemeClr>
                </a:solidFill>
                <a:latin typeface="Calibri" pitchFamily="34" charset="0"/>
                <a:cs typeface="Arial" panose="020B0604020202020204" pitchFamily="34" charset="0"/>
              </a:rPr>
              <a:t>latex</a:t>
            </a:r>
            <a:r>
              <a:rPr lang="el-GR" sz="2000" dirty="0" smtClean="0">
                <a:solidFill>
                  <a:schemeClr val="accent3">
                    <a:lumMod val="75000"/>
                  </a:schemeClr>
                </a:solidFill>
                <a:latin typeface="Calibri" pitchFamily="34" charset="0"/>
                <a:cs typeface="Arial" panose="020B0604020202020204" pitchFamily="34" charset="0"/>
              </a:rPr>
              <a:t>, βινυλίου), σε διάφορα χρώματα</a:t>
            </a:r>
          </a:p>
          <a:p>
            <a:r>
              <a:rPr lang="el-GR" sz="2000" dirty="0" smtClean="0">
                <a:solidFill>
                  <a:schemeClr val="accent3">
                    <a:lumMod val="75000"/>
                  </a:schemeClr>
                </a:solidFill>
                <a:latin typeface="Calibri" pitchFamily="34" charset="0"/>
                <a:cs typeface="Arial" panose="020B0604020202020204" pitchFamily="34" charset="0"/>
              </a:rPr>
              <a:t>κ.α. Είναι απαραίτητη η χρήση τους, καθώς μας προφυλάσσουν από μεταδοτικές ασθένειες.</a:t>
            </a:r>
          </a:p>
          <a:p>
            <a:endParaRPr lang="el-GR" sz="2000" dirty="0" smtClean="0">
              <a:solidFill>
                <a:schemeClr val="accent3">
                  <a:lumMod val="75000"/>
                </a:schemeClr>
              </a:solidFill>
              <a:latin typeface="Calibri" pitchFamily="34" charset="0"/>
              <a:cs typeface="Arial" panose="020B0604020202020204" pitchFamily="34" charset="0"/>
            </a:endParaRPr>
          </a:p>
          <a:p>
            <a:r>
              <a:rPr lang="el-GR" sz="2000" dirty="0" smtClean="0">
                <a:solidFill>
                  <a:schemeClr val="accent3">
                    <a:lumMod val="75000"/>
                  </a:schemeClr>
                </a:solidFill>
                <a:latin typeface="Calibri" pitchFamily="34" charset="0"/>
                <a:cs typeface="Arial" panose="020B0604020202020204" pitchFamily="34" charset="0"/>
              </a:rPr>
              <a:t>Μάσκα </a:t>
            </a:r>
            <a:r>
              <a:rPr lang="en-US" sz="2000" dirty="0" smtClean="0">
                <a:solidFill>
                  <a:schemeClr val="accent3">
                    <a:lumMod val="75000"/>
                  </a:schemeClr>
                </a:solidFill>
                <a:latin typeface="Calibri" pitchFamily="34" charset="0"/>
                <a:cs typeface="Arial" panose="020B0604020202020204" pitchFamily="34" charset="0"/>
              </a:rPr>
              <a:t>:</a:t>
            </a:r>
            <a:endParaRPr lang="el-GR" sz="2000" dirty="0" smtClean="0">
              <a:solidFill>
                <a:schemeClr val="accent3">
                  <a:lumMod val="75000"/>
                </a:schemeClr>
              </a:solidFill>
              <a:latin typeface="Calibri" pitchFamily="34" charset="0"/>
              <a:cs typeface="Arial" panose="020B0604020202020204" pitchFamily="34" charset="0"/>
            </a:endParaRPr>
          </a:p>
          <a:p>
            <a:r>
              <a:rPr lang="el-GR" sz="2000" dirty="0" smtClean="0">
                <a:solidFill>
                  <a:schemeClr val="accent3">
                    <a:lumMod val="75000"/>
                  </a:schemeClr>
                </a:solidFill>
                <a:latin typeface="Calibri" pitchFamily="34" charset="0"/>
                <a:cs typeface="Arial" panose="020B0604020202020204" pitchFamily="34" charset="0"/>
              </a:rPr>
              <a:t>Προστατεύει τον οργανισμό σας από την σκόνη.</a:t>
            </a:r>
            <a:endParaRPr lang="en-US" sz="2000" dirty="0" smtClean="0">
              <a:solidFill>
                <a:schemeClr val="accent3">
                  <a:lumMod val="75000"/>
                </a:schemeClr>
              </a:solidFill>
              <a:latin typeface="Calibri" pitchFamily="34" charset="0"/>
              <a:cs typeface="Arial" panose="020B0604020202020204" pitchFamily="34" charset="0"/>
            </a:endParaRPr>
          </a:p>
          <a:p>
            <a:endParaRPr lang="el-GR" sz="2000" dirty="0" smtClean="0">
              <a:solidFill>
                <a:schemeClr val="accent3">
                  <a:lumMod val="75000"/>
                </a:schemeClr>
              </a:solidFill>
              <a:latin typeface="Calibri" pitchFamily="34" charset="0"/>
            </a:endParaRPr>
          </a:p>
          <a:p>
            <a:endParaRPr lang="el-GR" sz="2000" dirty="0">
              <a:solidFill>
                <a:schemeClr val="accent3">
                  <a:lumMod val="75000"/>
                </a:schemeClr>
              </a:solidFill>
              <a:latin typeface="Calibri" pitchFamily="34" charset="0"/>
            </a:endParaRPr>
          </a:p>
          <a:p>
            <a:endParaRPr lang="el-GR" sz="2000" dirty="0" smtClean="0">
              <a:solidFill>
                <a:schemeClr val="accent3">
                  <a:lumMod val="75000"/>
                </a:schemeClr>
              </a:solidFill>
              <a:latin typeface="Calibri" pitchFamily="34" charset="0"/>
            </a:endParaRPr>
          </a:p>
          <a:p>
            <a:endParaRPr lang="el-GR" sz="2000" dirty="0">
              <a:solidFill>
                <a:schemeClr val="accent3">
                  <a:lumMod val="75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357290" y="2214554"/>
            <a:ext cx="6355804" cy="3596047"/>
          </a:xfrm>
          <a:prstGeom prst="rect">
            <a:avLst/>
          </a:prstGeom>
          <a:ln>
            <a:noFill/>
          </a:ln>
          <a:effectLst>
            <a:softEdge rad="112500"/>
          </a:effectLst>
        </p:spPr>
      </p:pic>
      <p:sp>
        <p:nvSpPr>
          <p:cNvPr id="3" name="2 - TextBox"/>
          <p:cNvSpPr txBox="1"/>
          <p:nvPr/>
        </p:nvSpPr>
        <p:spPr>
          <a:xfrm>
            <a:off x="500034" y="500042"/>
            <a:ext cx="7929618" cy="707886"/>
          </a:xfrm>
          <a:prstGeom prst="rect">
            <a:avLst/>
          </a:prstGeom>
          <a:noFill/>
        </p:spPr>
        <p:txBody>
          <a:bodyPr wrap="square" rtlCol="0">
            <a:spAutoFit/>
          </a:bodyPr>
          <a:lstStyle/>
          <a:p>
            <a:pPr algn="ctr"/>
            <a:r>
              <a:rPr lang="el-GR" sz="4000" b="1" dirty="0" smtClean="0">
                <a:solidFill>
                  <a:schemeClr val="accent3">
                    <a:lumMod val="75000"/>
                  </a:schemeClr>
                </a:solidFill>
                <a:latin typeface="Calibri" pitchFamily="34" charset="0"/>
              </a:rPr>
              <a:t>ΕΥΧΑΡΙΣΤΩ ΓΙΑ ΤΗΝ ΠΡΟΣΟΧΗ ΣΑΣ</a:t>
            </a:r>
            <a:endParaRPr lang="el-GR" sz="4000" b="1" dirty="0">
              <a:solidFill>
                <a:schemeClr val="accent3">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42910" y="1285860"/>
            <a:ext cx="2857520" cy="4093428"/>
          </a:xfrm>
          <a:prstGeom prst="rect">
            <a:avLst/>
          </a:prstGeom>
        </p:spPr>
        <p:txBody>
          <a:bodyPr wrap="square">
            <a:spAutoFit/>
          </a:bodyPr>
          <a:lstStyle/>
          <a:p>
            <a:r>
              <a:rPr lang="el-GR" sz="2000" dirty="0" smtClean="0">
                <a:solidFill>
                  <a:schemeClr val="accent3">
                    <a:lumMod val="75000"/>
                  </a:schemeClr>
                </a:solidFill>
                <a:latin typeface="Calibri" pitchFamily="34" charset="0"/>
                <a:cs typeface="Arial" panose="020B0604020202020204" pitchFamily="34" charset="0"/>
              </a:rPr>
              <a:t>Τα εργαλεία είναι τα μέσα που θα οδηγήσουν τον τεχνικό σε ένα άρτιο αποτέλεσμα.</a:t>
            </a:r>
          </a:p>
          <a:p>
            <a:r>
              <a:rPr lang="el-GR" sz="2000" dirty="0" smtClean="0">
                <a:solidFill>
                  <a:schemeClr val="accent3">
                    <a:lumMod val="75000"/>
                  </a:schemeClr>
                </a:solidFill>
                <a:latin typeface="Calibri" pitchFamily="34" charset="0"/>
              </a:rPr>
              <a:t> Καλό θα ήταν πριν ξεκινήσουμε να προετοιμάσουμε κατάλληλα τον χώρο που θα εργαστούμε και να αποστειρώσουμε τα εργαλεία και τα εξαρτήματα που θα χρησιμοποιήσουμε.</a:t>
            </a:r>
            <a:endParaRPr lang="el-GR" sz="2000" dirty="0" smtClean="0">
              <a:solidFill>
                <a:schemeClr val="accent3">
                  <a:lumMod val="75000"/>
                </a:schemeClr>
              </a:solidFill>
              <a:latin typeface="Calibri" pitchFamily="34" charset="0"/>
            </a:endParaRPr>
          </a:p>
        </p:txBody>
      </p:sp>
      <p:pic>
        <p:nvPicPr>
          <p:cNvPr id="3" name="Picture 9"/>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357686" y="2000240"/>
            <a:ext cx="3597767" cy="2395992"/>
          </a:xfrm>
          <a:prstGeom prst="rect">
            <a:avLst/>
          </a:prstGeom>
          <a:ln w="28575">
            <a:solidFill>
              <a:schemeClr val="accent1">
                <a:lumMod val="75000"/>
              </a:schemeClr>
            </a:solidFill>
            <a:prstDash val="soli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85720" y="571480"/>
            <a:ext cx="8286808" cy="3170099"/>
          </a:xfrm>
          <a:prstGeom prst="rect">
            <a:avLst/>
          </a:prstGeom>
        </p:spPr>
        <p:txBody>
          <a:bodyPr wrap="square">
            <a:spAutoFit/>
          </a:bodyPr>
          <a:lstStyle/>
          <a:p>
            <a:r>
              <a:rPr lang="el-GR" sz="2000" b="1" u="sng" dirty="0" smtClean="0">
                <a:solidFill>
                  <a:schemeClr val="accent3">
                    <a:lumMod val="75000"/>
                  </a:schemeClr>
                </a:solidFill>
                <a:latin typeface="Calibri" pitchFamily="34" charset="0"/>
                <a:cs typeface="Arial" panose="020B0604020202020204" pitchFamily="34" charset="0"/>
              </a:rPr>
              <a:t>Κόπτες</a:t>
            </a:r>
          </a:p>
          <a:p>
            <a:r>
              <a:rPr lang="el-GR" sz="2000" dirty="0" smtClean="0">
                <a:solidFill>
                  <a:schemeClr val="accent3">
                    <a:lumMod val="75000"/>
                  </a:schemeClr>
                </a:solidFill>
                <a:latin typeface="Calibri" pitchFamily="34" charset="0"/>
                <a:cs typeface="Arial" panose="020B0604020202020204" pitchFamily="34" charset="0"/>
              </a:rPr>
              <a:t>Οι κόπτες είναι μεταλλικά αιχμηρά εργαλεία, τα οποία ανάλογα με το μέγεθος και την μορφή τους χρησιμοποιούνται σε διαφορετικές καταστάσεις. Αποστειρώνονται σε κλίβανο αφού καθαριστούν, ψεκαστούν με αντισηπτικό και στεγνώσουν.</a:t>
            </a:r>
          </a:p>
          <a:p>
            <a:r>
              <a:rPr lang="el-GR" sz="2000" dirty="0" smtClean="0">
                <a:solidFill>
                  <a:schemeClr val="accent3">
                    <a:lumMod val="75000"/>
                  </a:schemeClr>
                </a:solidFill>
                <a:latin typeface="Calibri" pitchFamily="34" charset="0"/>
                <a:cs typeface="Arial" panose="020B0604020202020204" pitchFamily="34" charset="0"/>
              </a:rPr>
              <a:t> Υπάρχουν τέσσερα είδη κοπτών και είναι τα ακόλουθα:</a:t>
            </a:r>
          </a:p>
          <a:p>
            <a:endParaRPr lang="en-US" sz="2000" dirty="0" smtClean="0">
              <a:solidFill>
                <a:schemeClr val="accent3">
                  <a:lumMod val="75000"/>
                </a:schemeClr>
              </a:solidFill>
              <a:latin typeface="Calibri" pitchFamily="34" charset="0"/>
              <a:cs typeface="Arial" panose="020B0604020202020204" pitchFamily="34" charset="0"/>
            </a:endParaRPr>
          </a:p>
          <a:p>
            <a:r>
              <a:rPr lang="el-GR" sz="2000" dirty="0" smtClean="0">
                <a:solidFill>
                  <a:schemeClr val="accent3">
                    <a:lumMod val="75000"/>
                  </a:schemeClr>
                </a:solidFill>
                <a:latin typeface="Calibri" pitchFamily="34" charset="0"/>
                <a:cs typeface="Arial" panose="020B0604020202020204" pitchFamily="34" charset="0"/>
              </a:rPr>
              <a:t>1. Κόπτης παρανυχίδων και σκληρύνσεων: Είναι το μεταλλικό εργαλείο, που μπορούμε να χρησιμοποιήσουμε για να αφαιρέσουμε τα νεκρά κύτταρα του επωνυχίου ή να αφαιρέσουμε κάποια σκλήρυνση, που τυχόν υπάρχει.</a:t>
            </a:r>
            <a:endParaRPr lang="en-US" sz="2000" dirty="0" smtClean="0">
              <a:solidFill>
                <a:schemeClr val="accent3">
                  <a:lumMod val="75000"/>
                </a:schemeClr>
              </a:solidFill>
              <a:latin typeface="Calibri" pitchFamily="34" charset="0"/>
              <a:cs typeface="Arial" panose="020B0604020202020204" pitchFamily="34" charset="0"/>
            </a:endParaRPr>
          </a:p>
        </p:txBody>
      </p:sp>
      <p:pic>
        <p:nvPicPr>
          <p:cNvPr id="6" name="5 - Εικόνα" descr="UJBIK.png"/>
          <p:cNvPicPr>
            <a:picLocks noChangeAspect="1"/>
          </p:cNvPicPr>
          <p:nvPr/>
        </p:nvPicPr>
        <p:blipFill>
          <a:blip r:embed="rId2"/>
          <a:srcRect t="31392" r="8645"/>
          <a:stretch>
            <a:fillRect/>
          </a:stretch>
        </p:blipFill>
        <p:spPr>
          <a:xfrm>
            <a:off x="6143636" y="3714752"/>
            <a:ext cx="2367151" cy="263393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4282" y="214290"/>
            <a:ext cx="5286412" cy="5940088"/>
          </a:xfrm>
          <a:prstGeom prst="rect">
            <a:avLst/>
          </a:prstGeom>
        </p:spPr>
        <p:txBody>
          <a:bodyPr wrap="square">
            <a:spAutoFit/>
          </a:bodyPr>
          <a:lstStyle/>
          <a:p>
            <a:pPr marL="342900" indent="-342900"/>
            <a:r>
              <a:rPr lang="el-GR" sz="2000" dirty="0" smtClean="0">
                <a:solidFill>
                  <a:schemeClr val="accent3">
                    <a:lumMod val="75000"/>
                  </a:schemeClr>
                </a:solidFill>
                <a:latin typeface="Calibri" pitchFamily="34" charset="0"/>
                <a:cs typeface="Arial" panose="020B0604020202020204" pitchFamily="34" charset="0"/>
              </a:rPr>
              <a:t>2.   Κόπτης με μεγάλη μύτη: O κόπτης αυτός αποτελείται από μία μεγάλη αιχμηρή μύτη και χρησιμοποιείται σε ειδικές περιπτώσεις π.χ. στην </a:t>
            </a:r>
            <a:r>
              <a:rPr lang="el-GR" sz="2000" dirty="0" err="1" smtClean="0">
                <a:solidFill>
                  <a:schemeClr val="accent3">
                    <a:lumMod val="75000"/>
                  </a:schemeClr>
                </a:solidFill>
                <a:latin typeface="Calibri" pitchFamily="34" charset="0"/>
                <a:cs typeface="Arial" panose="020B0604020202020204" pitchFamily="34" charset="0"/>
              </a:rPr>
              <a:t>εισφρηση</a:t>
            </a:r>
            <a:r>
              <a:rPr lang="el-GR" sz="2000" dirty="0" smtClean="0">
                <a:solidFill>
                  <a:schemeClr val="accent3">
                    <a:lumMod val="75000"/>
                  </a:schemeClr>
                </a:solidFill>
                <a:latin typeface="Calibri" pitchFamily="34" charset="0"/>
                <a:cs typeface="Arial" panose="020B0604020202020204" pitchFamily="34" charset="0"/>
              </a:rPr>
              <a:t> νυχιού, μπορεί να μπει ευκολότερα στην περιοχή και να κόψει το παγιδευμένο νύχι.</a:t>
            </a:r>
            <a:endParaRPr lang="en-US" sz="2000" dirty="0" smtClean="0">
              <a:solidFill>
                <a:schemeClr val="accent3">
                  <a:lumMod val="75000"/>
                </a:schemeClr>
              </a:solidFill>
              <a:latin typeface="Calibri" pitchFamily="34" charset="0"/>
              <a:cs typeface="Arial" panose="020B0604020202020204" pitchFamily="34" charset="0"/>
            </a:endParaRPr>
          </a:p>
          <a:p>
            <a:pPr marL="342900" indent="-342900"/>
            <a:r>
              <a:rPr lang="el-GR" sz="2000" dirty="0" smtClean="0">
                <a:solidFill>
                  <a:schemeClr val="accent3">
                    <a:lumMod val="75000"/>
                  </a:schemeClr>
                </a:solidFill>
                <a:latin typeface="Calibri" pitchFamily="34" charset="0"/>
                <a:cs typeface="Arial" panose="020B0604020202020204" pitchFamily="34" charset="0"/>
              </a:rPr>
              <a:t>3.   Κόπτης με στρογγυλεμένη μύτη: Είναι ο   κόπτης    αυτός, που χρησιμοποιείται σε πελάτες με κάποιο πρόβλημα υγείας. Ως παράδειγμα μπορούμε να αναφέρουμε τους διαβητικούς όπου δεν επιτρέπεται να τους τραυματίσουμε. Για τον λόγο αυτό τα άκρα του συγκεκριμένου   κόπτη είναι στρογγυλεμένα.</a:t>
            </a:r>
            <a:endParaRPr lang="en-US" sz="2000" dirty="0" smtClean="0">
              <a:solidFill>
                <a:schemeClr val="accent3">
                  <a:lumMod val="75000"/>
                </a:schemeClr>
              </a:solidFill>
              <a:latin typeface="Calibri" pitchFamily="34" charset="0"/>
              <a:cs typeface="Arial" panose="020B0604020202020204" pitchFamily="34" charset="0"/>
            </a:endParaRPr>
          </a:p>
          <a:p>
            <a:pPr marL="342900" indent="-342900"/>
            <a:r>
              <a:rPr lang="el-GR" sz="2000" dirty="0" smtClean="0">
                <a:solidFill>
                  <a:schemeClr val="accent3">
                    <a:lumMod val="75000"/>
                  </a:schemeClr>
                </a:solidFill>
                <a:latin typeface="Calibri" pitchFamily="34" charset="0"/>
                <a:cs typeface="Arial" panose="020B0604020202020204" pitchFamily="34" charset="0"/>
              </a:rPr>
              <a:t>4.   Κόπτης νυχιών: Είναι ο ειδικός κόπτης για την κοπή νυχιών.   Εάν υπάρξει κάποιο πρόβλημα σε ένα νύχι και δεν μπορούμε να το αντιμετωπίσουμε με το λιμάρισμα, τότε θα γίνει κοπή</a:t>
            </a:r>
            <a:r>
              <a:rPr lang="en-US" sz="2000" dirty="0" smtClean="0">
                <a:solidFill>
                  <a:schemeClr val="accent3">
                    <a:lumMod val="75000"/>
                  </a:schemeClr>
                </a:solidFill>
                <a:latin typeface="Calibri" pitchFamily="34" charset="0"/>
                <a:cs typeface="Arial" panose="020B0604020202020204" pitchFamily="34" charset="0"/>
              </a:rPr>
              <a:t> </a:t>
            </a:r>
            <a:r>
              <a:rPr lang="el-GR" sz="2000" dirty="0" smtClean="0">
                <a:solidFill>
                  <a:schemeClr val="accent3">
                    <a:lumMod val="75000"/>
                  </a:schemeClr>
                </a:solidFill>
                <a:latin typeface="Calibri" pitchFamily="34" charset="0"/>
                <a:cs typeface="Arial" panose="020B0604020202020204" pitchFamily="34" charset="0"/>
              </a:rPr>
              <a:t>του με τον συγκεκριμένο κόπτη.</a:t>
            </a:r>
            <a:endParaRPr lang="en-US" sz="2000" dirty="0">
              <a:solidFill>
                <a:schemeClr val="accent3">
                  <a:lumMod val="75000"/>
                </a:schemeClr>
              </a:solidFill>
              <a:latin typeface="Calibri" pitchFamily="34" charset="0"/>
              <a:cs typeface="Arial" panose="020B0604020202020204" pitchFamily="34" charset="0"/>
            </a:endParaRPr>
          </a:p>
        </p:txBody>
      </p:sp>
      <p:pic>
        <p:nvPicPr>
          <p:cNvPr id="3" name="Picture 5"/>
          <p:cNvPicPr>
            <a:picLocks noChangeAspect="1"/>
          </p:cNvPicPr>
          <p:nvPr/>
        </p:nvPicPr>
        <p:blipFill>
          <a:blip r:embed="rId2">
            <a:extLst>
              <a:ext uri="{28A0092B-C50C-407E-A947-70E740481C1C}">
                <a14:useLocalDpi xmlns:a14="http://schemas.microsoft.com/office/drawing/2010/main" xmlns="" val="0"/>
              </a:ext>
            </a:extLst>
          </a:blip>
          <a:srcRect t="3704"/>
          <a:stretch>
            <a:fillRect/>
          </a:stretch>
        </p:blipFill>
        <p:spPr>
          <a:xfrm>
            <a:off x="7000892" y="214290"/>
            <a:ext cx="1928826" cy="1857388"/>
          </a:xfrm>
          <a:prstGeom prst="rect">
            <a:avLst/>
          </a:prstGeom>
          <a:ln>
            <a:solidFill>
              <a:schemeClr val="bg2">
                <a:lumMod val="75000"/>
              </a:schemeClr>
            </a:solidFill>
          </a:ln>
        </p:spPr>
      </p:pic>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572264" y="2143116"/>
            <a:ext cx="2374230" cy="2374230"/>
          </a:xfrm>
          <a:prstGeom prst="rect">
            <a:avLst/>
          </a:prstGeom>
          <a:ln>
            <a:solidFill>
              <a:schemeClr val="bg2">
                <a:lumMod val="75000"/>
              </a:schemeClr>
            </a:solidFill>
          </a:ln>
        </p:spPr>
      </p:pic>
      <p:pic>
        <p:nvPicPr>
          <p:cNvPr id="5" name="Picture 4"/>
          <p:cNvPicPr>
            <a:picLocks noChangeAspect="1"/>
          </p:cNvPicPr>
          <p:nvPr/>
        </p:nvPicPr>
        <p:blipFill>
          <a:blip r:embed="rId4">
            <a:extLst>
              <a:ext uri="{28A0092B-C50C-407E-A947-70E740481C1C}">
                <a14:useLocalDpi xmlns:a14="http://schemas.microsoft.com/office/drawing/2010/main" xmlns="" val="0"/>
              </a:ext>
            </a:extLst>
          </a:blip>
          <a:srcRect t="7692"/>
          <a:stretch>
            <a:fillRect/>
          </a:stretch>
        </p:blipFill>
        <p:spPr>
          <a:xfrm>
            <a:off x="5715008" y="4572008"/>
            <a:ext cx="3250428" cy="1714512"/>
          </a:xfrm>
          <a:prstGeom prst="rect">
            <a:avLst/>
          </a:prstGeom>
          <a:ln>
            <a:solidFill>
              <a:schemeClr val="bg2">
                <a:lumMod val="75000"/>
              </a:schemeClr>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714356"/>
            <a:ext cx="5214958" cy="5324535"/>
          </a:xfrm>
          <a:prstGeom prst="rect">
            <a:avLst/>
          </a:prstGeom>
        </p:spPr>
        <p:txBody>
          <a:bodyPr wrap="square">
            <a:spAutoFit/>
          </a:bodyPr>
          <a:lstStyle/>
          <a:p>
            <a:pPr marL="514350" indent="-514350"/>
            <a:r>
              <a:rPr lang="el-GR" sz="2000" b="1" u="sng" dirty="0" err="1" smtClean="0">
                <a:solidFill>
                  <a:schemeClr val="accent3">
                    <a:lumMod val="75000"/>
                  </a:schemeClr>
                </a:solidFill>
                <a:latin typeface="Calibri" pitchFamily="34" charset="0"/>
              </a:rPr>
              <a:t>Pusher</a:t>
            </a:r>
            <a:endParaRPr lang="el-GR" sz="2000" b="1" u="sng" dirty="0" smtClean="0">
              <a:solidFill>
                <a:schemeClr val="accent3">
                  <a:lumMod val="75000"/>
                </a:schemeClr>
              </a:solidFill>
              <a:latin typeface="Calibri" pitchFamily="34" charset="0"/>
            </a:endParaRPr>
          </a:p>
          <a:p>
            <a:pPr marL="514350" indent="-514350"/>
            <a:endParaRPr lang="en-US" sz="2000" b="1" u="sng"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cs typeface="Arial" panose="020B0604020202020204" pitchFamily="34" charset="0"/>
              </a:rPr>
              <a:t>Τα pusher είναι ειδικά εργαλεία με τα οποία μπορούμε να σπρώξουμε τα επωνύχια.</a:t>
            </a:r>
          </a:p>
          <a:p>
            <a:r>
              <a:rPr lang="el-GR" sz="2000" dirty="0" smtClean="0">
                <a:solidFill>
                  <a:schemeClr val="accent3">
                    <a:lumMod val="75000"/>
                  </a:schemeClr>
                </a:solidFill>
                <a:latin typeface="Calibri" pitchFamily="34" charset="0"/>
                <a:cs typeface="Arial" panose="020B0604020202020204" pitchFamily="34" charset="0"/>
              </a:rPr>
              <a:t>Έχει δυο άκρες, η μία είναι σε μορφή μικρής σπάτουλας-κουταλιού, η οποία χρησιμεύει στο να σπρώξουμε τα επωνύχια και να τα ανασηκώσουμε. Η δεύτερη άκρη του είναι μυτερή. Χρησιμεύει στον καθαρισμό των νυχιών </a:t>
            </a:r>
            <a:r>
              <a:rPr lang="el-GR" sz="2000" dirty="0" err="1" smtClean="0">
                <a:solidFill>
                  <a:schemeClr val="accent3">
                    <a:lumMod val="75000"/>
                  </a:schemeClr>
                </a:solidFill>
                <a:latin typeface="Calibri" pitchFamily="34" charset="0"/>
                <a:cs typeface="Arial" panose="020B0604020202020204" pitchFamily="34" charset="0"/>
              </a:rPr>
              <a:t>π.χ</a:t>
            </a:r>
            <a:r>
              <a:rPr lang="el-GR" sz="2000" dirty="0" smtClean="0">
                <a:solidFill>
                  <a:schemeClr val="accent3">
                    <a:lumMod val="75000"/>
                  </a:schemeClr>
                </a:solidFill>
                <a:latin typeface="Calibri" pitchFamily="34" charset="0"/>
                <a:cs typeface="Arial" panose="020B0604020202020204" pitchFamily="34" charset="0"/>
              </a:rPr>
              <a:t> μετά από λιμάρισμα των νυχιών, να κάνουμε έλεγχο για ξέφτια στο ελεύθερο άκρο όπως και για να αφαιρέσουμε υλικό π.χ. νεκρά κύτταρα. </a:t>
            </a:r>
          </a:p>
          <a:p>
            <a:r>
              <a:rPr lang="el-GR" sz="2000" dirty="0" smtClean="0">
                <a:solidFill>
                  <a:schemeClr val="accent3">
                    <a:lumMod val="75000"/>
                  </a:schemeClr>
                </a:solidFill>
                <a:latin typeface="Calibri" pitchFamily="34" charset="0"/>
                <a:cs typeface="Arial" panose="020B0604020202020204" pitchFamily="34" charset="0"/>
              </a:rPr>
              <a:t>Το pusher μπορούμε να το βρούμε σε μεταλλική ή πλαστική μορφή. Αποστειρώνεται σε κλίβανο αφού καθαριστεί, ψεκαστεί με αντισηπτικό και στεγνώσει.</a:t>
            </a:r>
            <a:endParaRPr lang="en-US" sz="2000" dirty="0">
              <a:solidFill>
                <a:schemeClr val="accent3">
                  <a:lumMod val="75000"/>
                </a:schemeClr>
              </a:solidFill>
              <a:latin typeface="Calibri" pitchFamily="34" charset="0"/>
              <a:cs typeface="Arial" panose="020B0604020202020204" pitchFamily="34" charset="0"/>
            </a:endParaRPr>
          </a:p>
        </p:txBody>
      </p:sp>
      <p:sp>
        <p:nvSpPr>
          <p:cNvPr id="1026" name="AutoShape 2" descr="pusher νυχιων - Εργαλεία, Αξεσουάρ Νυχιών Peggy Sage | BestPrice.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28" name="AutoShape 4" descr="pusher νυχιων - Εργαλεία, Αξεσουάρ Νυχιών Peggy Sage | BestPrice.g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30" name="Picture 6" descr="ΔΙΠΛΟ PUSHER ΝΥΧΙΩΝ – GEME"/>
          <p:cNvPicPr>
            <a:picLocks noChangeAspect="1" noChangeArrowheads="1"/>
          </p:cNvPicPr>
          <p:nvPr/>
        </p:nvPicPr>
        <p:blipFill>
          <a:blip r:embed="rId2"/>
          <a:srcRect l="10369" t="17708" r="8163" b="15625"/>
          <a:stretch>
            <a:fillRect/>
          </a:stretch>
        </p:blipFill>
        <p:spPr bwMode="auto">
          <a:xfrm rot="5400000" flipH="1">
            <a:off x="5268520" y="2303851"/>
            <a:ext cx="3929090" cy="203598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72000" y="4214818"/>
            <a:ext cx="4224017" cy="2014531"/>
          </a:xfrm>
          <a:prstGeom prst="rect">
            <a:avLst/>
          </a:prstGeom>
        </p:spPr>
      </p:pic>
      <p:sp>
        <p:nvSpPr>
          <p:cNvPr id="3" name="2 - Ορθογώνιο"/>
          <p:cNvSpPr/>
          <p:nvPr/>
        </p:nvSpPr>
        <p:spPr>
          <a:xfrm>
            <a:off x="571472" y="1214422"/>
            <a:ext cx="6215106" cy="2554545"/>
          </a:xfrm>
          <a:prstGeom prst="rect">
            <a:avLst/>
          </a:prstGeom>
        </p:spPr>
        <p:txBody>
          <a:bodyPr wrap="square">
            <a:spAutoFit/>
          </a:bodyPr>
          <a:lstStyle/>
          <a:p>
            <a:pPr marL="342900" indent="-342900"/>
            <a:r>
              <a:rPr lang="el-GR" sz="2000" b="1" u="sng" dirty="0" smtClean="0">
                <a:solidFill>
                  <a:schemeClr val="accent3">
                    <a:lumMod val="75000"/>
                  </a:schemeClr>
                </a:solidFill>
                <a:latin typeface="Calibri" pitchFamily="34" charset="0"/>
              </a:rPr>
              <a:t>Ξυλάκια</a:t>
            </a:r>
          </a:p>
          <a:p>
            <a:pPr marL="342900" indent="-342900"/>
            <a:endParaRPr lang="en-US" sz="2000" b="1" u="sng" dirty="0" smtClean="0">
              <a:solidFill>
                <a:schemeClr val="accent3">
                  <a:lumMod val="75000"/>
                </a:schemeClr>
              </a:solidFill>
              <a:latin typeface="Calibri" pitchFamily="34" charset="0"/>
            </a:endParaRPr>
          </a:p>
          <a:p>
            <a:r>
              <a:rPr lang="en-US" sz="2000" dirty="0" smtClean="0">
                <a:solidFill>
                  <a:schemeClr val="accent3">
                    <a:lumMod val="75000"/>
                  </a:schemeClr>
                </a:solidFill>
                <a:latin typeface="Calibri" pitchFamily="34" charset="0"/>
                <a:cs typeface="Arial" panose="020B0604020202020204" pitchFamily="34" charset="0"/>
              </a:rPr>
              <a:t> </a:t>
            </a:r>
            <a:r>
              <a:rPr lang="el-GR" sz="2000" dirty="0" smtClean="0">
                <a:solidFill>
                  <a:schemeClr val="accent3">
                    <a:lumMod val="75000"/>
                  </a:schemeClr>
                </a:solidFill>
                <a:latin typeface="Calibri" pitchFamily="34" charset="0"/>
                <a:cs typeface="Arial" panose="020B0604020202020204" pitchFamily="34" charset="0"/>
              </a:rPr>
              <a:t>Είναι ειδικά στρογγυλά που το ένα άκρο έχει σχήμα μύτης μολυβιού, ενώ η άλλη πλευρά είναι απότομα και διαγώνια κομμένη.</a:t>
            </a:r>
            <a:endParaRPr lang="en-US" sz="2000" dirty="0" smtClean="0">
              <a:solidFill>
                <a:schemeClr val="accent3">
                  <a:lumMod val="75000"/>
                </a:schemeClr>
              </a:solidFill>
              <a:latin typeface="Calibri" pitchFamily="34" charset="0"/>
              <a:cs typeface="Arial" panose="020B0604020202020204" pitchFamily="34" charset="0"/>
            </a:endParaRPr>
          </a:p>
          <a:p>
            <a:r>
              <a:rPr lang="en-US" sz="2000" dirty="0" smtClean="0">
                <a:solidFill>
                  <a:schemeClr val="accent3">
                    <a:lumMod val="75000"/>
                  </a:schemeClr>
                </a:solidFill>
                <a:latin typeface="Calibri" pitchFamily="34" charset="0"/>
                <a:cs typeface="Arial" panose="020B0604020202020204" pitchFamily="34" charset="0"/>
              </a:rPr>
              <a:t> </a:t>
            </a:r>
            <a:r>
              <a:rPr lang="el-GR" sz="2000" dirty="0" smtClean="0">
                <a:solidFill>
                  <a:schemeClr val="accent3">
                    <a:lumMod val="75000"/>
                  </a:schemeClr>
                </a:solidFill>
                <a:latin typeface="Calibri" pitchFamily="34" charset="0"/>
                <a:cs typeface="Arial" panose="020B0604020202020204" pitchFamily="34" charset="0"/>
              </a:rPr>
              <a:t>Τα χρησιμοποιούμε για να ανασηκώσουμε το </a:t>
            </a:r>
            <a:r>
              <a:rPr lang="el-GR" sz="2000" dirty="0" err="1" smtClean="0">
                <a:solidFill>
                  <a:schemeClr val="accent3">
                    <a:lumMod val="75000"/>
                  </a:schemeClr>
                </a:solidFill>
                <a:latin typeface="Calibri" pitchFamily="34" charset="0"/>
                <a:cs typeface="Arial" panose="020B0604020202020204" pitchFamily="34" charset="0"/>
              </a:rPr>
              <a:t>επονύχιο</a:t>
            </a:r>
            <a:r>
              <a:rPr lang="el-GR" sz="2000" dirty="0" smtClean="0">
                <a:solidFill>
                  <a:schemeClr val="accent3">
                    <a:lumMod val="75000"/>
                  </a:schemeClr>
                </a:solidFill>
                <a:latin typeface="Calibri" pitchFamily="34" charset="0"/>
                <a:cs typeface="Arial" panose="020B0604020202020204" pitchFamily="34" charset="0"/>
              </a:rPr>
              <a:t>, για να καθαρίσουμε την επιφάνεια κάτω </a:t>
            </a:r>
            <a:r>
              <a:rPr lang="el-GR" sz="2000" dirty="0" err="1" smtClean="0">
                <a:solidFill>
                  <a:schemeClr val="accent3">
                    <a:lumMod val="75000"/>
                  </a:schemeClr>
                </a:solidFill>
                <a:latin typeface="Calibri" pitchFamily="34" charset="0"/>
                <a:cs typeface="Arial" panose="020B0604020202020204" pitchFamily="34" charset="0"/>
              </a:rPr>
              <a:t>απο</a:t>
            </a:r>
            <a:r>
              <a:rPr lang="el-GR" sz="2000" dirty="0" smtClean="0">
                <a:solidFill>
                  <a:schemeClr val="accent3">
                    <a:lumMod val="75000"/>
                  </a:schemeClr>
                </a:solidFill>
                <a:latin typeface="Calibri" pitchFamily="34" charset="0"/>
                <a:cs typeface="Arial" panose="020B0604020202020204" pitchFamily="34" charset="0"/>
              </a:rPr>
              <a:t> το ελεύθερο άκρο και στο </a:t>
            </a:r>
            <a:r>
              <a:rPr lang="en-US" sz="2000" dirty="0" smtClean="0">
                <a:solidFill>
                  <a:schemeClr val="accent3">
                    <a:lumMod val="75000"/>
                  </a:schemeClr>
                </a:solidFill>
                <a:latin typeface="Calibri" pitchFamily="34" charset="0"/>
                <a:cs typeface="Arial" panose="020B0604020202020204" pitchFamily="34" charset="0"/>
              </a:rPr>
              <a:t>nail art. </a:t>
            </a:r>
            <a:endParaRPr lang="en-US" sz="2000" dirty="0" smtClean="0">
              <a:solidFill>
                <a:schemeClr val="accent3">
                  <a:lumMod val="75000"/>
                </a:schemeClr>
              </a:solidFill>
              <a:latin typeface="Calibri"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57158" y="285728"/>
            <a:ext cx="5357850" cy="5940088"/>
          </a:xfrm>
          <a:prstGeom prst="rect">
            <a:avLst/>
          </a:prstGeom>
        </p:spPr>
        <p:txBody>
          <a:bodyPr wrap="square">
            <a:spAutoFit/>
          </a:bodyPr>
          <a:lstStyle/>
          <a:p>
            <a:r>
              <a:rPr lang="el-GR" sz="2000" b="1" u="sng" dirty="0" smtClean="0">
                <a:solidFill>
                  <a:schemeClr val="accent3">
                    <a:lumMod val="75000"/>
                  </a:schemeClr>
                </a:solidFill>
                <a:latin typeface="Calibri" pitchFamily="34" charset="0"/>
                <a:cs typeface="Arial" panose="020B0604020202020204" pitchFamily="34" charset="0"/>
              </a:rPr>
              <a:t>Λίμες</a:t>
            </a:r>
          </a:p>
          <a:p>
            <a:r>
              <a:rPr lang="el-GR" sz="2000" dirty="0" smtClean="0">
                <a:solidFill>
                  <a:schemeClr val="accent3">
                    <a:lumMod val="75000"/>
                  </a:schemeClr>
                </a:solidFill>
                <a:latin typeface="Calibri" pitchFamily="34" charset="0"/>
                <a:cs typeface="Arial" panose="020B0604020202020204" pitchFamily="34" charset="0"/>
              </a:rPr>
              <a:t>Μπορούμε να χρησιμοποιήσουμε την λίμα για φυσικό νύχι 100 -180 και την γυαλιστική λίμα. Οι λίμες για φυσικό νύχι είναι κυρίως χάρτινες, μπορεί να έχουν μία επιφάνεια ή δυο, να είναι ίσιες ή μπανάνα, να είναι μονόχρωμες ή με σχέδια και χρώματα, να έχουν ανταλλακτικές επιφάνειες κ.α. Χρησιμοποιούνται για να δώσουν σχήμα στο ελεύθερο άκρο του νυχιού.</a:t>
            </a:r>
          </a:p>
          <a:p>
            <a:r>
              <a:rPr lang="el-GR" sz="2000" dirty="0" smtClean="0">
                <a:solidFill>
                  <a:schemeClr val="accent3">
                    <a:lumMod val="75000"/>
                  </a:schemeClr>
                </a:solidFill>
                <a:latin typeface="Calibri" pitchFamily="34" charset="0"/>
                <a:cs typeface="Arial" panose="020B0604020202020204" pitchFamily="34" charset="0"/>
              </a:rPr>
              <a:t> Οι γυαλιστικές λίμες μπορεί να έχουν από 2 έως 4 επιφάνειες και η χρήση τους είναι να γυαλίσουν την επιφάνεια του νυχιού. </a:t>
            </a:r>
          </a:p>
          <a:p>
            <a:r>
              <a:rPr lang="el-GR" sz="2000" dirty="0" smtClean="0">
                <a:solidFill>
                  <a:schemeClr val="accent3">
                    <a:lumMod val="75000"/>
                  </a:schemeClr>
                </a:solidFill>
                <a:latin typeface="Calibri" pitchFamily="34" charset="0"/>
                <a:cs typeface="Arial" panose="020B0604020202020204" pitchFamily="34" charset="0"/>
              </a:rPr>
              <a:t>Ο καθαρισμός τους γίνεται με το βούρτσισμα της επιφάνειας τους με την βούρτσα νυχιών, ψεκασμός τους με αντισηπτικό, στέγνωμα λίμας και τοποθέτηση στον UV θάλαμο. Καλό είναι, οι λίμες να είναι ατομικές για κάθε πελάτισσα και ακόμα καλύτερο να δίνεται στην πελάτισσα κατά την ώρα αποχώρησης της από τον χώρο μας.</a:t>
            </a:r>
            <a:endParaRPr lang="en-US" sz="2000" dirty="0">
              <a:solidFill>
                <a:schemeClr val="accent3">
                  <a:lumMod val="75000"/>
                </a:schemeClr>
              </a:solidFill>
              <a:latin typeface="Calibri" pitchFamily="34" charset="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357950" y="428604"/>
            <a:ext cx="2143125" cy="214312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215074" y="3571876"/>
            <a:ext cx="2143125" cy="21431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uffer νυχιών 10 τεμάχια"/>
          <p:cNvPicPr>
            <a:picLocks noChangeAspect="1" noChangeArrowheads="1"/>
          </p:cNvPicPr>
          <p:nvPr/>
        </p:nvPicPr>
        <p:blipFill>
          <a:blip r:embed="rId2"/>
          <a:srcRect/>
          <a:stretch>
            <a:fillRect/>
          </a:stretch>
        </p:blipFill>
        <p:spPr bwMode="auto">
          <a:xfrm>
            <a:off x="4929190" y="1928802"/>
            <a:ext cx="3931031" cy="3214710"/>
          </a:xfrm>
          <a:prstGeom prst="rect">
            <a:avLst/>
          </a:prstGeom>
          <a:noFill/>
        </p:spPr>
      </p:pic>
      <p:sp>
        <p:nvSpPr>
          <p:cNvPr id="3" name="2 - Ορθογώνιο"/>
          <p:cNvSpPr/>
          <p:nvPr/>
        </p:nvSpPr>
        <p:spPr>
          <a:xfrm>
            <a:off x="214282" y="2071678"/>
            <a:ext cx="4572000" cy="2554545"/>
          </a:xfrm>
          <a:prstGeom prst="rect">
            <a:avLst/>
          </a:prstGeom>
        </p:spPr>
        <p:txBody>
          <a:bodyPr>
            <a:spAutoFit/>
          </a:bodyPr>
          <a:lstStyle/>
          <a:p>
            <a:r>
              <a:rPr lang="en-US" sz="2000" b="1" u="sng" dirty="0" smtClean="0">
                <a:solidFill>
                  <a:schemeClr val="accent3">
                    <a:lumMod val="75000"/>
                  </a:schemeClr>
                </a:solidFill>
                <a:latin typeface="Calibri" pitchFamily="34" charset="0"/>
              </a:rPr>
              <a:t>Buffer : </a:t>
            </a:r>
            <a:endParaRPr lang="el-GR" sz="2000" b="1" u="sng" dirty="0" smtClean="0">
              <a:solidFill>
                <a:schemeClr val="accent3">
                  <a:lumMod val="75000"/>
                </a:schemeClr>
              </a:solidFill>
              <a:latin typeface="Calibri" pitchFamily="34" charset="0"/>
            </a:endParaRPr>
          </a:p>
          <a:p>
            <a:endParaRPr lang="el-GR" sz="2000" dirty="0">
              <a:solidFill>
                <a:schemeClr val="accent3">
                  <a:lumMod val="75000"/>
                </a:schemeClr>
              </a:solidFill>
              <a:latin typeface="Calibri" pitchFamily="34" charset="0"/>
            </a:endParaRPr>
          </a:p>
          <a:p>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Το buffer λειτουργεί σαν την λίμα αλλά είναι πιο απαλό. Με αυτό λειαίνω την επιφάνεια των νυχιών όταν έχουν ραβδώσεις ή κατάλοιπα από τις χρωστικές ουσίες των βερνικιών.</a:t>
            </a:r>
            <a:endParaRPr lang="el-GR" sz="2000" dirty="0">
              <a:solidFill>
                <a:schemeClr val="accent3">
                  <a:lumMod val="75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428596" y="1071546"/>
            <a:ext cx="3714776" cy="4216539"/>
          </a:xfrm>
          <a:prstGeom prst="rect">
            <a:avLst/>
          </a:prstGeom>
        </p:spPr>
        <p:txBody>
          <a:bodyPr wrap="square">
            <a:spAutoFit/>
          </a:bodyPr>
          <a:lstStyle/>
          <a:p>
            <a:r>
              <a:rPr lang="el-GR" sz="2000" b="1" u="sng" dirty="0" smtClean="0">
                <a:solidFill>
                  <a:schemeClr val="accent3">
                    <a:lumMod val="75000"/>
                  </a:schemeClr>
                </a:solidFill>
                <a:latin typeface="Calibri" pitchFamily="34" charset="0"/>
                <a:cs typeface="Arial" panose="020B0604020202020204" pitchFamily="34" charset="0"/>
              </a:rPr>
              <a:t>Βουρτσάκι νυχιών</a:t>
            </a:r>
          </a:p>
          <a:p>
            <a:endParaRPr lang="el-GR" sz="2000" b="1" u="sng" dirty="0" smtClean="0">
              <a:solidFill>
                <a:schemeClr val="accent3">
                  <a:lumMod val="75000"/>
                </a:schemeClr>
              </a:solidFill>
              <a:latin typeface="Calibri" pitchFamily="34" charset="0"/>
              <a:cs typeface="Arial" panose="020B0604020202020204" pitchFamily="34" charset="0"/>
            </a:endParaRPr>
          </a:p>
          <a:p>
            <a:r>
              <a:rPr lang="el-GR" sz="2000" dirty="0" smtClean="0">
                <a:solidFill>
                  <a:schemeClr val="accent3">
                    <a:lumMod val="75000"/>
                  </a:schemeClr>
                </a:solidFill>
                <a:latin typeface="Calibri" pitchFamily="34" charset="0"/>
                <a:cs typeface="Arial" panose="020B0604020202020204" pitchFamily="34" charset="0"/>
              </a:rPr>
              <a:t>Είναι μία μικρή βούρτσα με λαβές η οποία χρησιμοποιείται για το καθάρισμα των νυχιών π.χ. υπολείμματα από το λιμάρισμα, αλλά και για το καθάρισμα εργαλείων π.χ. λίμας. </a:t>
            </a:r>
          </a:p>
          <a:p>
            <a:r>
              <a:rPr lang="el-GR" sz="2000" dirty="0" smtClean="0">
                <a:solidFill>
                  <a:schemeClr val="accent3">
                    <a:lumMod val="75000"/>
                  </a:schemeClr>
                </a:solidFill>
                <a:latin typeface="Calibri" pitchFamily="34" charset="0"/>
                <a:cs typeface="Arial" panose="020B0604020202020204" pitchFamily="34" charset="0"/>
              </a:rPr>
              <a:t>Η βούρτσα μετά την χρήση της, είναι απαραίτητο να πλυθεί με σαπούνι και νερό, να ψεκαστεί με αντισηπτικό, τέλος να τοποθετηθεί σε UV ακτινοβολία</a:t>
            </a:r>
            <a:endParaRPr lang="el-GR" sz="2000" dirty="0">
              <a:solidFill>
                <a:schemeClr val="accent3">
                  <a:lumMod val="75000"/>
                </a:schemeClr>
              </a:solidFill>
              <a:latin typeface="Calibri" pitchFamily="34" charset="0"/>
            </a:endParaRPr>
          </a:p>
        </p:txBody>
      </p:sp>
      <p:pic>
        <p:nvPicPr>
          <p:cNvPr id="21506" name="Picture 2" descr="Βούρτσα νυχιών – SIDIRELA – ΑΦΟΙ ΣΙΔΗΡΟΠΟΥΛΟΙ Ο.Ε."/>
          <p:cNvPicPr>
            <a:picLocks noChangeAspect="1" noChangeArrowheads="1"/>
          </p:cNvPicPr>
          <p:nvPr/>
        </p:nvPicPr>
        <p:blipFill>
          <a:blip r:embed="rId2"/>
          <a:srcRect l="-1485" t="26400" r="9439" b="23800"/>
          <a:stretch>
            <a:fillRect/>
          </a:stretch>
        </p:blipFill>
        <p:spPr bwMode="auto">
          <a:xfrm>
            <a:off x="3929058" y="1428736"/>
            <a:ext cx="4929190" cy="3030549"/>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31</TotalTime>
  <Words>755</Words>
  <Application>Microsoft Office PowerPoint</Application>
  <PresentationFormat>Προβολή στην οθόνη (4:3)</PresentationFormat>
  <Paragraphs>50</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Δημοτικός</vt:lpstr>
      <vt:lpstr>ΕΡΓΑΛΕΙΑ ΜΑΝΙΚΙΟΥΡ</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ΕΡΓΑΛΕΙΑ ΜΑΝΙΚΙΟΥΡ</dc:title>
  <dc:creator>user</dc:creator>
  <cp:lastModifiedBy>user</cp:lastModifiedBy>
  <cp:revision>5</cp:revision>
  <dcterms:created xsi:type="dcterms:W3CDTF">2020-11-24T14:09:50Z</dcterms:created>
  <dcterms:modified xsi:type="dcterms:W3CDTF">2020-11-24T14:41:39Z</dcterms:modified>
</cp:coreProperties>
</file>